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than Chambers - BGS" initials="JC-B" lastIdx="1" clrIdx="0">
    <p:extLst>
      <p:ext uri="{19B8F6BF-5375-455C-9EA6-DF929625EA0E}">
        <p15:presenceInfo xmlns:p15="http://schemas.microsoft.com/office/powerpoint/2012/main" userId="S-1-5-21-806336098-328524925-2139088911-50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CEDC47-07E7-400C-AD6B-EB2C0496359A}" v="1" dt="2022-05-20T14:03:20.0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523" autoAdjust="0"/>
  </p:normalViewPr>
  <p:slideViewPr>
    <p:cSldViewPr snapToGrid="0">
      <p:cViewPr varScale="1">
        <p:scale>
          <a:sx n="81" d="100"/>
          <a:sy n="81" d="100"/>
        </p:scale>
        <p:origin x="166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3A7F66-7ED4-440D-9B40-ABD96C253B2D}" type="datetimeFigureOut">
              <a:rPr lang="en-GB" smtClean="0"/>
              <a:t>24/05/2022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FA2C3F-43EC-4266-85BF-DD4FAD8AAD1E}" type="slidenum">
              <a:rPr lang="en-GB" smtClean="0"/>
              <a:t>‹#›</a:t>
            </a:fld>
            <a:endParaRPr lang="en-GB"/>
          </a:p>
        </p:txBody>
      </p:sp>
    </p:spTree>
    <p:extLst>
      <p:ext uri="{BB962C8B-B14F-4D97-AF65-F5344CB8AC3E}">
        <p14:creationId xmlns:p14="http://schemas.microsoft.com/office/powerpoint/2010/main" val="3584875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PRIME is a low-cost system specifically designed to remotely monitor ‘at risk’ geotechnical assets (e.g. embankments; cuttings; dams). </a:t>
            </a:r>
          </a:p>
          <a:p>
            <a:endParaRPr lang="en-GB" dirty="0"/>
          </a:p>
          <a:p>
            <a:r>
              <a:rPr lang="en-GB" dirty="0"/>
              <a:t>Using PRIME, it is possible to monitor the internal condition of infrastructure assets in near real-time, with high temporal and spatial resolution. It monitors the moisture content of the asset and can track ground movement, whilst its interface with point sensors allows it to respond to changes in conditions.</a:t>
            </a:r>
          </a:p>
        </p:txBody>
      </p:sp>
      <p:sp>
        <p:nvSpPr>
          <p:cNvPr id="4" name="Slide Number Placeholder 3"/>
          <p:cNvSpPr>
            <a:spLocks noGrp="1"/>
          </p:cNvSpPr>
          <p:nvPr>
            <p:ph type="sldNum" sz="quarter" idx="5"/>
          </p:nvPr>
        </p:nvSpPr>
        <p:spPr/>
        <p:txBody>
          <a:bodyPr/>
          <a:lstStyle/>
          <a:p>
            <a:fld id="{8FFA2C3F-43EC-4266-85BF-DD4FAD8AAD1E}" type="slidenum">
              <a:rPr lang="en-GB" smtClean="0"/>
              <a:t>3</a:t>
            </a:fld>
            <a:endParaRPr lang="en-GB"/>
          </a:p>
        </p:txBody>
      </p:sp>
    </p:spTree>
    <p:extLst>
      <p:ext uri="{BB962C8B-B14F-4D97-AF65-F5344CB8AC3E}">
        <p14:creationId xmlns:p14="http://schemas.microsoft.com/office/powerpoint/2010/main" val="4046891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Planted with vegetation, False Oat Grass and Common Bent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Ampthill Clay used as test material </a:t>
            </a:r>
            <a:r>
              <a:rPr kumimoji="0" lang="en-GB" sz="2600" b="0" i="0" u="none" strike="noStrike" kern="1200" cap="none" spc="0" normalizeH="0" baseline="0" noProof="0" dirty="0">
                <a:ln>
                  <a:noFill/>
                </a:ln>
                <a:solidFill>
                  <a:srgbClr val="FF0000"/>
                </a:solidFill>
                <a:effectLst/>
                <a:uLnTx/>
                <a:uFillTx/>
                <a:latin typeface="Calibri" panose="020F0502020204030204"/>
                <a:ea typeface="+mn-ea"/>
                <a:cs typeface="+mn-cs"/>
              </a:rPr>
              <a:t>(Ampthill Clay is used in the construction of linear infrastructure networks in southern England).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Environmental conditions controlled using environment chamber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3D ERT electrode array and point sensors for measurement of volumetric water content, matric suction, and electrical conductivity</a:t>
            </a:r>
            <a:endParaRPr kumimoji="0" lang="en-GB" sz="2600" b="0" i="1"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p:txBody>
      </p:sp>
      <p:sp>
        <p:nvSpPr>
          <p:cNvPr id="4" name="Slide Number Placeholder 3"/>
          <p:cNvSpPr>
            <a:spLocks noGrp="1"/>
          </p:cNvSpPr>
          <p:nvPr>
            <p:ph type="sldNum" sz="quarter" idx="5"/>
          </p:nvPr>
        </p:nvSpPr>
        <p:spPr/>
        <p:txBody>
          <a:bodyPr/>
          <a:lstStyle/>
          <a:p>
            <a:fld id="{8FFA2C3F-43EC-4266-85BF-DD4FAD8AAD1E}" type="slidenum">
              <a:rPr lang="en-GB" smtClean="0"/>
              <a:t>4</a:t>
            </a:fld>
            <a:endParaRPr lang="en-GB"/>
          </a:p>
        </p:txBody>
      </p:sp>
    </p:spTree>
    <p:extLst>
      <p:ext uri="{BB962C8B-B14F-4D97-AF65-F5344CB8AC3E}">
        <p14:creationId xmlns:p14="http://schemas.microsoft.com/office/powerpoint/2010/main" val="1487094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Provides a snapshot of the types of outputs achievable using ERT and shows the resistivity profile of a soil column. Frequent imaging of soil-water-plant interactions using ERT, and point sensors, capture transient changes in soil moisture conditions over time in extreme weather conditions in clay, demonstrating how plant roots respond to changes in their environment and how these changes to root architecture influence the soil moisture dynamics of vegetated soils. </a:t>
            </a:r>
          </a:p>
          <a:p>
            <a:endParaRPr lang="en-GB" dirty="0"/>
          </a:p>
        </p:txBody>
      </p:sp>
      <p:sp>
        <p:nvSpPr>
          <p:cNvPr id="4" name="Slide Number Placeholder 3"/>
          <p:cNvSpPr>
            <a:spLocks noGrp="1"/>
          </p:cNvSpPr>
          <p:nvPr>
            <p:ph type="sldNum" sz="quarter" idx="5"/>
          </p:nvPr>
        </p:nvSpPr>
        <p:spPr/>
        <p:txBody>
          <a:bodyPr/>
          <a:lstStyle/>
          <a:p>
            <a:fld id="{8FFA2C3F-43EC-4266-85BF-DD4FAD8AAD1E}" type="slidenum">
              <a:rPr lang="en-GB" smtClean="0"/>
              <a:t>6</a:t>
            </a:fld>
            <a:endParaRPr lang="en-GB"/>
          </a:p>
        </p:txBody>
      </p:sp>
    </p:spTree>
    <p:extLst>
      <p:ext uri="{BB962C8B-B14F-4D97-AF65-F5344CB8AC3E}">
        <p14:creationId xmlns:p14="http://schemas.microsoft.com/office/powerpoint/2010/main" val="1176594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E06B7-7AE9-8220-67A6-CEE0FEF602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D674E91-C854-66FD-C8C1-139F6B34DD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C26C53B-F5B5-45C7-3C16-214CE862BBBF}"/>
              </a:ext>
            </a:extLst>
          </p:cNvPr>
          <p:cNvSpPr>
            <a:spLocks noGrp="1"/>
          </p:cNvSpPr>
          <p:nvPr>
            <p:ph type="dt" sz="half" idx="10"/>
          </p:nvPr>
        </p:nvSpPr>
        <p:spPr/>
        <p:txBody>
          <a:bodyPr/>
          <a:lstStyle/>
          <a:p>
            <a:fld id="{6E264296-0265-4CC6-9CCB-E3EC361DDCED}" type="datetimeFigureOut">
              <a:rPr lang="en-GB" smtClean="0"/>
              <a:t>24/05/2022</a:t>
            </a:fld>
            <a:endParaRPr lang="en-GB"/>
          </a:p>
        </p:txBody>
      </p:sp>
      <p:sp>
        <p:nvSpPr>
          <p:cNvPr id="5" name="Footer Placeholder 4">
            <a:extLst>
              <a:ext uri="{FF2B5EF4-FFF2-40B4-BE49-F238E27FC236}">
                <a16:creationId xmlns:a16="http://schemas.microsoft.com/office/drawing/2014/main" id="{B6964985-9191-399F-B147-F3E24C458A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15DED9-9FE7-3EC7-4C87-E84446E953CB}"/>
              </a:ext>
            </a:extLst>
          </p:cNvPr>
          <p:cNvSpPr>
            <a:spLocks noGrp="1"/>
          </p:cNvSpPr>
          <p:nvPr>
            <p:ph type="sldNum" sz="quarter" idx="12"/>
          </p:nvPr>
        </p:nvSpPr>
        <p:spPr/>
        <p:txBody>
          <a:bodyPr/>
          <a:lstStyle/>
          <a:p>
            <a:fld id="{7A857B6F-6CA0-45E9-84EC-94A65F295E08}" type="slidenum">
              <a:rPr lang="en-GB" smtClean="0"/>
              <a:t>‹#›</a:t>
            </a:fld>
            <a:endParaRPr lang="en-GB"/>
          </a:p>
        </p:txBody>
      </p:sp>
    </p:spTree>
    <p:extLst>
      <p:ext uri="{BB962C8B-B14F-4D97-AF65-F5344CB8AC3E}">
        <p14:creationId xmlns:p14="http://schemas.microsoft.com/office/powerpoint/2010/main" val="1872792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10363-B40B-5416-C43E-CC776DD63D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91812E-00FD-D169-747C-5E40E24C35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01E4DE-FC80-4AF8-FC4B-52C722344E7E}"/>
              </a:ext>
            </a:extLst>
          </p:cNvPr>
          <p:cNvSpPr>
            <a:spLocks noGrp="1"/>
          </p:cNvSpPr>
          <p:nvPr>
            <p:ph type="dt" sz="half" idx="10"/>
          </p:nvPr>
        </p:nvSpPr>
        <p:spPr/>
        <p:txBody>
          <a:bodyPr/>
          <a:lstStyle/>
          <a:p>
            <a:fld id="{6E264296-0265-4CC6-9CCB-E3EC361DDCED}" type="datetimeFigureOut">
              <a:rPr lang="en-GB" smtClean="0"/>
              <a:t>24/05/2022</a:t>
            </a:fld>
            <a:endParaRPr lang="en-GB"/>
          </a:p>
        </p:txBody>
      </p:sp>
      <p:sp>
        <p:nvSpPr>
          <p:cNvPr id="5" name="Footer Placeholder 4">
            <a:extLst>
              <a:ext uri="{FF2B5EF4-FFF2-40B4-BE49-F238E27FC236}">
                <a16:creationId xmlns:a16="http://schemas.microsoft.com/office/drawing/2014/main" id="{4881697A-2A34-ABE0-925E-61CD3186E5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EDE2B2-C498-A530-25E6-78356374A5D5}"/>
              </a:ext>
            </a:extLst>
          </p:cNvPr>
          <p:cNvSpPr>
            <a:spLocks noGrp="1"/>
          </p:cNvSpPr>
          <p:nvPr>
            <p:ph type="sldNum" sz="quarter" idx="12"/>
          </p:nvPr>
        </p:nvSpPr>
        <p:spPr/>
        <p:txBody>
          <a:bodyPr/>
          <a:lstStyle/>
          <a:p>
            <a:fld id="{7A857B6F-6CA0-45E9-84EC-94A65F295E08}" type="slidenum">
              <a:rPr lang="en-GB" smtClean="0"/>
              <a:t>‹#›</a:t>
            </a:fld>
            <a:endParaRPr lang="en-GB"/>
          </a:p>
        </p:txBody>
      </p:sp>
    </p:spTree>
    <p:extLst>
      <p:ext uri="{BB962C8B-B14F-4D97-AF65-F5344CB8AC3E}">
        <p14:creationId xmlns:p14="http://schemas.microsoft.com/office/powerpoint/2010/main" val="126973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0E916A-EC24-F5E9-663B-85CD08F704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F80E6B-5975-430C-9320-B52F0206C9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6D054B-1567-924E-A8EF-8D04D09A2E94}"/>
              </a:ext>
            </a:extLst>
          </p:cNvPr>
          <p:cNvSpPr>
            <a:spLocks noGrp="1"/>
          </p:cNvSpPr>
          <p:nvPr>
            <p:ph type="dt" sz="half" idx="10"/>
          </p:nvPr>
        </p:nvSpPr>
        <p:spPr/>
        <p:txBody>
          <a:bodyPr/>
          <a:lstStyle/>
          <a:p>
            <a:fld id="{6E264296-0265-4CC6-9CCB-E3EC361DDCED}" type="datetimeFigureOut">
              <a:rPr lang="en-GB" smtClean="0"/>
              <a:t>24/05/2022</a:t>
            </a:fld>
            <a:endParaRPr lang="en-GB"/>
          </a:p>
        </p:txBody>
      </p:sp>
      <p:sp>
        <p:nvSpPr>
          <p:cNvPr id="5" name="Footer Placeholder 4">
            <a:extLst>
              <a:ext uri="{FF2B5EF4-FFF2-40B4-BE49-F238E27FC236}">
                <a16:creationId xmlns:a16="http://schemas.microsoft.com/office/drawing/2014/main" id="{6AB041B4-AF03-992E-4ABE-B000927CD9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19B4A5-5DAC-B7BB-A888-128EAFED045B}"/>
              </a:ext>
            </a:extLst>
          </p:cNvPr>
          <p:cNvSpPr>
            <a:spLocks noGrp="1"/>
          </p:cNvSpPr>
          <p:nvPr>
            <p:ph type="sldNum" sz="quarter" idx="12"/>
          </p:nvPr>
        </p:nvSpPr>
        <p:spPr/>
        <p:txBody>
          <a:bodyPr/>
          <a:lstStyle/>
          <a:p>
            <a:fld id="{7A857B6F-6CA0-45E9-84EC-94A65F295E08}" type="slidenum">
              <a:rPr lang="en-GB" smtClean="0"/>
              <a:t>‹#›</a:t>
            </a:fld>
            <a:endParaRPr lang="en-GB"/>
          </a:p>
        </p:txBody>
      </p:sp>
    </p:spTree>
    <p:extLst>
      <p:ext uri="{BB962C8B-B14F-4D97-AF65-F5344CB8AC3E}">
        <p14:creationId xmlns:p14="http://schemas.microsoft.com/office/powerpoint/2010/main" val="587163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BD347-A5A3-C141-A509-D423EEFCA0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5067D7-C8A9-2DF9-8871-B922269D6A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3D00CC-E058-3A41-9E97-9E2D49EB4725}"/>
              </a:ext>
            </a:extLst>
          </p:cNvPr>
          <p:cNvSpPr>
            <a:spLocks noGrp="1"/>
          </p:cNvSpPr>
          <p:nvPr>
            <p:ph type="dt" sz="half" idx="10"/>
          </p:nvPr>
        </p:nvSpPr>
        <p:spPr/>
        <p:txBody>
          <a:bodyPr/>
          <a:lstStyle/>
          <a:p>
            <a:fld id="{6E264296-0265-4CC6-9CCB-E3EC361DDCED}" type="datetimeFigureOut">
              <a:rPr lang="en-GB" smtClean="0"/>
              <a:t>24/05/2022</a:t>
            </a:fld>
            <a:endParaRPr lang="en-GB"/>
          </a:p>
        </p:txBody>
      </p:sp>
      <p:sp>
        <p:nvSpPr>
          <p:cNvPr id="5" name="Footer Placeholder 4">
            <a:extLst>
              <a:ext uri="{FF2B5EF4-FFF2-40B4-BE49-F238E27FC236}">
                <a16:creationId xmlns:a16="http://schemas.microsoft.com/office/drawing/2014/main" id="{986112F7-7BDE-CDE7-7EF8-E76A1389D4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DB725E-C5E4-63AC-8220-7113B1C523C4}"/>
              </a:ext>
            </a:extLst>
          </p:cNvPr>
          <p:cNvSpPr>
            <a:spLocks noGrp="1"/>
          </p:cNvSpPr>
          <p:nvPr>
            <p:ph type="sldNum" sz="quarter" idx="12"/>
          </p:nvPr>
        </p:nvSpPr>
        <p:spPr/>
        <p:txBody>
          <a:bodyPr/>
          <a:lstStyle/>
          <a:p>
            <a:fld id="{7A857B6F-6CA0-45E9-84EC-94A65F295E08}" type="slidenum">
              <a:rPr lang="en-GB" smtClean="0"/>
              <a:t>‹#›</a:t>
            </a:fld>
            <a:endParaRPr lang="en-GB"/>
          </a:p>
        </p:txBody>
      </p:sp>
    </p:spTree>
    <p:extLst>
      <p:ext uri="{BB962C8B-B14F-4D97-AF65-F5344CB8AC3E}">
        <p14:creationId xmlns:p14="http://schemas.microsoft.com/office/powerpoint/2010/main" val="3103616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6566-100D-DB37-4FE8-0B7C499983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F8A7694-F14D-F2CC-D2EA-D9A0298F28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02F062-5FA9-DF6E-A714-889532848629}"/>
              </a:ext>
            </a:extLst>
          </p:cNvPr>
          <p:cNvSpPr>
            <a:spLocks noGrp="1"/>
          </p:cNvSpPr>
          <p:nvPr>
            <p:ph type="dt" sz="half" idx="10"/>
          </p:nvPr>
        </p:nvSpPr>
        <p:spPr/>
        <p:txBody>
          <a:bodyPr/>
          <a:lstStyle/>
          <a:p>
            <a:fld id="{6E264296-0265-4CC6-9CCB-E3EC361DDCED}" type="datetimeFigureOut">
              <a:rPr lang="en-GB" smtClean="0"/>
              <a:t>24/05/2022</a:t>
            </a:fld>
            <a:endParaRPr lang="en-GB"/>
          </a:p>
        </p:txBody>
      </p:sp>
      <p:sp>
        <p:nvSpPr>
          <p:cNvPr id="5" name="Footer Placeholder 4">
            <a:extLst>
              <a:ext uri="{FF2B5EF4-FFF2-40B4-BE49-F238E27FC236}">
                <a16:creationId xmlns:a16="http://schemas.microsoft.com/office/drawing/2014/main" id="{31567066-B48F-CFC6-9E53-906C21D7B0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327CF3-D1EA-EFA0-DADB-51CE76E8D2B2}"/>
              </a:ext>
            </a:extLst>
          </p:cNvPr>
          <p:cNvSpPr>
            <a:spLocks noGrp="1"/>
          </p:cNvSpPr>
          <p:nvPr>
            <p:ph type="sldNum" sz="quarter" idx="12"/>
          </p:nvPr>
        </p:nvSpPr>
        <p:spPr/>
        <p:txBody>
          <a:bodyPr/>
          <a:lstStyle/>
          <a:p>
            <a:fld id="{7A857B6F-6CA0-45E9-84EC-94A65F295E08}" type="slidenum">
              <a:rPr lang="en-GB" smtClean="0"/>
              <a:t>‹#›</a:t>
            </a:fld>
            <a:endParaRPr lang="en-GB"/>
          </a:p>
        </p:txBody>
      </p:sp>
    </p:spTree>
    <p:extLst>
      <p:ext uri="{BB962C8B-B14F-4D97-AF65-F5344CB8AC3E}">
        <p14:creationId xmlns:p14="http://schemas.microsoft.com/office/powerpoint/2010/main" val="4085007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9A938-F2FF-5B94-1939-2FBE535632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E432B0-38C3-C6F7-9DD8-B6403C10CD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D2D1D33-ABFD-96B7-1FAC-CD4AFA8222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D41360-0611-D421-CE43-0C99D533EBEA}"/>
              </a:ext>
            </a:extLst>
          </p:cNvPr>
          <p:cNvSpPr>
            <a:spLocks noGrp="1"/>
          </p:cNvSpPr>
          <p:nvPr>
            <p:ph type="dt" sz="half" idx="10"/>
          </p:nvPr>
        </p:nvSpPr>
        <p:spPr/>
        <p:txBody>
          <a:bodyPr/>
          <a:lstStyle/>
          <a:p>
            <a:fld id="{6E264296-0265-4CC6-9CCB-E3EC361DDCED}" type="datetimeFigureOut">
              <a:rPr lang="en-GB" smtClean="0"/>
              <a:t>24/05/2022</a:t>
            </a:fld>
            <a:endParaRPr lang="en-GB"/>
          </a:p>
        </p:txBody>
      </p:sp>
      <p:sp>
        <p:nvSpPr>
          <p:cNvPr id="6" name="Footer Placeholder 5">
            <a:extLst>
              <a:ext uri="{FF2B5EF4-FFF2-40B4-BE49-F238E27FC236}">
                <a16:creationId xmlns:a16="http://schemas.microsoft.com/office/drawing/2014/main" id="{FC787C85-C843-870B-D424-867F51D4E4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EFE1DA-A323-6CF5-8B46-B7765F42F406}"/>
              </a:ext>
            </a:extLst>
          </p:cNvPr>
          <p:cNvSpPr>
            <a:spLocks noGrp="1"/>
          </p:cNvSpPr>
          <p:nvPr>
            <p:ph type="sldNum" sz="quarter" idx="12"/>
          </p:nvPr>
        </p:nvSpPr>
        <p:spPr/>
        <p:txBody>
          <a:bodyPr/>
          <a:lstStyle/>
          <a:p>
            <a:fld id="{7A857B6F-6CA0-45E9-84EC-94A65F295E08}" type="slidenum">
              <a:rPr lang="en-GB" smtClean="0"/>
              <a:t>‹#›</a:t>
            </a:fld>
            <a:endParaRPr lang="en-GB"/>
          </a:p>
        </p:txBody>
      </p:sp>
    </p:spTree>
    <p:extLst>
      <p:ext uri="{BB962C8B-B14F-4D97-AF65-F5344CB8AC3E}">
        <p14:creationId xmlns:p14="http://schemas.microsoft.com/office/powerpoint/2010/main" val="3042779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ABFFF-4DB2-7809-DCE6-23D8EB590F2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9A3521-2889-D3E6-9E22-9F72F78D40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DEB901-2279-BB1C-0F7B-462FA5EC89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158C97D-C34A-D149-4FFA-9C48B69997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CE4969-5692-EED9-244A-CCC4316A53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23D8BE4-B206-7144-C6B2-935FA5228625}"/>
              </a:ext>
            </a:extLst>
          </p:cNvPr>
          <p:cNvSpPr>
            <a:spLocks noGrp="1"/>
          </p:cNvSpPr>
          <p:nvPr>
            <p:ph type="dt" sz="half" idx="10"/>
          </p:nvPr>
        </p:nvSpPr>
        <p:spPr/>
        <p:txBody>
          <a:bodyPr/>
          <a:lstStyle/>
          <a:p>
            <a:fld id="{6E264296-0265-4CC6-9CCB-E3EC361DDCED}" type="datetimeFigureOut">
              <a:rPr lang="en-GB" smtClean="0"/>
              <a:t>24/05/2022</a:t>
            </a:fld>
            <a:endParaRPr lang="en-GB"/>
          </a:p>
        </p:txBody>
      </p:sp>
      <p:sp>
        <p:nvSpPr>
          <p:cNvPr id="8" name="Footer Placeholder 7">
            <a:extLst>
              <a:ext uri="{FF2B5EF4-FFF2-40B4-BE49-F238E27FC236}">
                <a16:creationId xmlns:a16="http://schemas.microsoft.com/office/drawing/2014/main" id="{8E97A703-10A8-6EF6-47EE-D38709398E3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8335463-CE2D-8E21-6F2B-22CAD89DEDA3}"/>
              </a:ext>
            </a:extLst>
          </p:cNvPr>
          <p:cNvSpPr>
            <a:spLocks noGrp="1"/>
          </p:cNvSpPr>
          <p:nvPr>
            <p:ph type="sldNum" sz="quarter" idx="12"/>
          </p:nvPr>
        </p:nvSpPr>
        <p:spPr/>
        <p:txBody>
          <a:bodyPr/>
          <a:lstStyle/>
          <a:p>
            <a:fld id="{7A857B6F-6CA0-45E9-84EC-94A65F295E08}" type="slidenum">
              <a:rPr lang="en-GB" smtClean="0"/>
              <a:t>‹#›</a:t>
            </a:fld>
            <a:endParaRPr lang="en-GB"/>
          </a:p>
        </p:txBody>
      </p:sp>
    </p:spTree>
    <p:extLst>
      <p:ext uri="{BB962C8B-B14F-4D97-AF65-F5344CB8AC3E}">
        <p14:creationId xmlns:p14="http://schemas.microsoft.com/office/powerpoint/2010/main" val="3129946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B31D0-1611-D769-71BD-39C7FC840D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687B3D0-0D11-4476-0189-AB858142A690}"/>
              </a:ext>
            </a:extLst>
          </p:cNvPr>
          <p:cNvSpPr>
            <a:spLocks noGrp="1"/>
          </p:cNvSpPr>
          <p:nvPr>
            <p:ph type="dt" sz="half" idx="10"/>
          </p:nvPr>
        </p:nvSpPr>
        <p:spPr/>
        <p:txBody>
          <a:bodyPr/>
          <a:lstStyle/>
          <a:p>
            <a:fld id="{6E264296-0265-4CC6-9CCB-E3EC361DDCED}" type="datetimeFigureOut">
              <a:rPr lang="en-GB" smtClean="0"/>
              <a:t>24/05/2022</a:t>
            </a:fld>
            <a:endParaRPr lang="en-GB"/>
          </a:p>
        </p:txBody>
      </p:sp>
      <p:sp>
        <p:nvSpPr>
          <p:cNvPr id="4" name="Footer Placeholder 3">
            <a:extLst>
              <a:ext uri="{FF2B5EF4-FFF2-40B4-BE49-F238E27FC236}">
                <a16:creationId xmlns:a16="http://schemas.microsoft.com/office/drawing/2014/main" id="{31F1FA49-6CD5-DF42-6432-744F0E16EE1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2BD9A98-6FD7-9ADD-E464-34DEC4B015A9}"/>
              </a:ext>
            </a:extLst>
          </p:cNvPr>
          <p:cNvSpPr>
            <a:spLocks noGrp="1"/>
          </p:cNvSpPr>
          <p:nvPr>
            <p:ph type="sldNum" sz="quarter" idx="12"/>
          </p:nvPr>
        </p:nvSpPr>
        <p:spPr/>
        <p:txBody>
          <a:bodyPr/>
          <a:lstStyle/>
          <a:p>
            <a:fld id="{7A857B6F-6CA0-45E9-84EC-94A65F295E08}" type="slidenum">
              <a:rPr lang="en-GB" smtClean="0"/>
              <a:t>‹#›</a:t>
            </a:fld>
            <a:endParaRPr lang="en-GB"/>
          </a:p>
        </p:txBody>
      </p:sp>
    </p:spTree>
    <p:extLst>
      <p:ext uri="{BB962C8B-B14F-4D97-AF65-F5344CB8AC3E}">
        <p14:creationId xmlns:p14="http://schemas.microsoft.com/office/powerpoint/2010/main" val="1226774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56A9A7-B660-54C2-9B37-3ADB0954B209}"/>
              </a:ext>
            </a:extLst>
          </p:cNvPr>
          <p:cNvSpPr>
            <a:spLocks noGrp="1"/>
          </p:cNvSpPr>
          <p:nvPr>
            <p:ph type="dt" sz="half" idx="10"/>
          </p:nvPr>
        </p:nvSpPr>
        <p:spPr/>
        <p:txBody>
          <a:bodyPr/>
          <a:lstStyle/>
          <a:p>
            <a:fld id="{6E264296-0265-4CC6-9CCB-E3EC361DDCED}" type="datetimeFigureOut">
              <a:rPr lang="en-GB" smtClean="0"/>
              <a:t>24/05/2022</a:t>
            </a:fld>
            <a:endParaRPr lang="en-GB"/>
          </a:p>
        </p:txBody>
      </p:sp>
      <p:sp>
        <p:nvSpPr>
          <p:cNvPr id="3" name="Footer Placeholder 2">
            <a:extLst>
              <a:ext uri="{FF2B5EF4-FFF2-40B4-BE49-F238E27FC236}">
                <a16:creationId xmlns:a16="http://schemas.microsoft.com/office/drawing/2014/main" id="{3066847C-8D74-D33A-29B6-1744244B00C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973CF05-91F1-2453-C909-E09E5A809047}"/>
              </a:ext>
            </a:extLst>
          </p:cNvPr>
          <p:cNvSpPr>
            <a:spLocks noGrp="1"/>
          </p:cNvSpPr>
          <p:nvPr>
            <p:ph type="sldNum" sz="quarter" idx="12"/>
          </p:nvPr>
        </p:nvSpPr>
        <p:spPr/>
        <p:txBody>
          <a:bodyPr/>
          <a:lstStyle/>
          <a:p>
            <a:fld id="{7A857B6F-6CA0-45E9-84EC-94A65F295E08}" type="slidenum">
              <a:rPr lang="en-GB" smtClean="0"/>
              <a:t>‹#›</a:t>
            </a:fld>
            <a:endParaRPr lang="en-GB"/>
          </a:p>
        </p:txBody>
      </p:sp>
    </p:spTree>
    <p:extLst>
      <p:ext uri="{BB962C8B-B14F-4D97-AF65-F5344CB8AC3E}">
        <p14:creationId xmlns:p14="http://schemas.microsoft.com/office/powerpoint/2010/main" val="2008443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4136F-492D-5DDA-01CA-5A9247A6C1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7D3FFFF-424B-FFDC-D075-93784DB3E2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9E2F46F-F307-58A9-9BB8-AD919DD308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9783E0-95CA-09BD-6440-5DE952A3B05F}"/>
              </a:ext>
            </a:extLst>
          </p:cNvPr>
          <p:cNvSpPr>
            <a:spLocks noGrp="1"/>
          </p:cNvSpPr>
          <p:nvPr>
            <p:ph type="dt" sz="half" idx="10"/>
          </p:nvPr>
        </p:nvSpPr>
        <p:spPr/>
        <p:txBody>
          <a:bodyPr/>
          <a:lstStyle/>
          <a:p>
            <a:fld id="{6E264296-0265-4CC6-9CCB-E3EC361DDCED}" type="datetimeFigureOut">
              <a:rPr lang="en-GB" smtClean="0"/>
              <a:t>24/05/2022</a:t>
            </a:fld>
            <a:endParaRPr lang="en-GB"/>
          </a:p>
        </p:txBody>
      </p:sp>
      <p:sp>
        <p:nvSpPr>
          <p:cNvPr id="6" name="Footer Placeholder 5">
            <a:extLst>
              <a:ext uri="{FF2B5EF4-FFF2-40B4-BE49-F238E27FC236}">
                <a16:creationId xmlns:a16="http://schemas.microsoft.com/office/drawing/2014/main" id="{A1B4C7F5-4CA5-1648-8160-2B95CB6A0E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91D6FD-874B-5D69-EB85-13C94FECF63F}"/>
              </a:ext>
            </a:extLst>
          </p:cNvPr>
          <p:cNvSpPr>
            <a:spLocks noGrp="1"/>
          </p:cNvSpPr>
          <p:nvPr>
            <p:ph type="sldNum" sz="quarter" idx="12"/>
          </p:nvPr>
        </p:nvSpPr>
        <p:spPr/>
        <p:txBody>
          <a:bodyPr/>
          <a:lstStyle/>
          <a:p>
            <a:fld id="{7A857B6F-6CA0-45E9-84EC-94A65F295E08}" type="slidenum">
              <a:rPr lang="en-GB" smtClean="0"/>
              <a:t>‹#›</a:t>
            </a:fld>
            <a:endParaRPr lang="en-GB"/>
          </a:p>
        </p:txBody>
      </p:sp>
    </p:spTree>
    <p:extLst>
      <p:ext uri="{BB962C8B-B14F-4D97-AF65-F5344CB8AC3E}">
        <p14:creationId xmlns:p14="http://schemas.microsoft.com/office/powerpoint/2010/main" val="4041266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7FF6C-9BA6-6445-131D-E3202FCB0B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D48494C-325E-F4D3-0373-85B6118424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F2EDC5D-E5F3-E675-7762-048B44CC1F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5FBBCD-F03C-7CAA-160D-57C879EF9DF5}"/>
              </a:ext>
            </a:extLst>
          </p:cNvPr>
          <p:cNvSpPr>
            <a:spLocks noGrp="1"/>
          </p:cNvSpPr>
          <p:nvPr>
            <p:ph type="dt" sz="half" idx="10"/>
          </p:nvPr>
        </p:nvSpPr>
        <p:spPr/>
        <p:txBody>
          <a:bodyPr/>
          <a:lstStyle/>
          <a:p>
            <a:fld id="{6E264296-0265-4CC6-9CCB-E3EC361DDCED}" type="datetimeFigureOut">
              <a:rPr lang="en-GB" smtClean="0"/>
              <a:t>24/05/2022</a:t>
            </a:fld>
            <a:endParaRPr lang="en-GB"/>
          </a:p>
        </p:txBody>
      </p:sp>
      <p:sp>
        <p:nvSpPr>
          <p:cNvPr id="6" name="Footer Placeholder 5">
            <a:extLst>
              <a:ext uri="{FF2B5EF4-FFF2-40B4-BE49-F238E27FC236}">
                <a16:creationId xmlns:a16="http://schemas.microsoft.com/office/drawing/2014/main" id="{A3B44917-3053-7F94-EC59-B0E070B8BE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00F1D8-3829-C0FA-1230-0E8D138DA159}"/>
              </a:ext>
            </a:extLst>
          </p:cNvPr>
          <p:cNvSpPr>
            <a:spLocks noGrp="1"/>
          </p:cNvSpPr>
          <p:nvPr>
            <p:ph type="sldNum" sz="quarter" idx="12"/>
          </p:nvPr>
        </p:nvSpPr>
        <p:spPr/>
        <p:txBody>
          <a:bodyPr/>
          <a:lstStyle/>
          <a:p>
            <a:fld id="{7A857B6F-6CA0-45E9-84EC-94A65F295E08}" type="slidenum">
              <a:rPr lang="en-GB" smtClean="0"/>
              <a:t>‹#›</a:t>
            </a:fld>
            <a:endParaRPr lang="en-GB"/>
          </a:p>
        </p:txBody>
      </p:sp>
    </p:spTree>
    <p:extLst>
      <p:ext uri="{BB962C8B-B14F-4D97-AF65-F5344CB8AC3E}">
        <p14:creationId xmlns:p14="http://schemas.microsoft.com/office/powerpoint/2010/main" val="2638179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BE18F4-E407-9736-BD74-0B8B768CE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514C12-6084-267B-3CC8-C4DF79EC28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4AD383-BC4C-ECC5-F92C-1DCECDDE9E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264296-0265-4CC6-9CCB-E3EC361DDCED}" type="datetimeFigureOut">
              <a:rPr lang="en-GB" smtClean="0"/>
              <a:t>24/05/2022</a:t>
            </a:fld>
            <a:endParaRPr lang="en-GB"/>
          </a:p>
        </p:txBody>
      </p:sp>
      <p:sp>
        <p:nvSpPr>
          <p:cNvPr id="5" name="Footer Placeholder 4">
            <a:extLst>
              <a:ext uri="{FF2B5EF4-FFF2-40B4-BE49-F238E27FC236}">
                <a16:creationId xmlns:a16="http://schemas.microsoft.com/office/drawing/2014/main" id="{DEEED492-449A-8A60-BEED-A6011F6EF1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0AB863-5C6D-A787-82CE-CD66B658EC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857B6F-6CA0-45E9-84EC-94A65F295E08}" type="slidenum">
              <a:rPr lang="en-GB" smtClean="0"/>
              <a:t>‹#›</a:t>
            </a:fld>
            <a:endParaRPr lang="en-GB"/>
          </a:p>
        </p:txBody>
      </p:sp>
    </p:spTree>
    <p:extLst>
      <p:ext uri="{BB962C8B-B14F-4D97-AF65-F5344CB8AC3E}">
        <p14:creationId xmlns:p14="http://schemas.microsoft.com/office/powerpoint/2010/main" val="2907511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hyperlink" Target="https://regent.qc.ca/WinRHIZOAbout.html" TargetMode="External"/><Relationship Id="rId2" Type="http://schemas.openxmlformats.org/officeDocument/2006/relationships/hyperlink" Target="https://www.bgs.ac.uk/geology-projects/geophysical-tomography/technologies/prim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N.Thaman2@newcastle.ac.uk"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C9FB5-3117-FF5A-F396-3E598899294A}"/>
              </a:ext>
            </a:extLst>
          </p:cNvPr>
          <p:cNvSpPr>
            <a:spLocks noGrp="1"/>
          </p:cNvSpPr>
          <p:nvPr>
            <p:ph type="ctrTitle"/>
          </p:nvPr>
        </p:nvSpPr>
        <p:spPr>
          <a:xfrm>
            <a:off x="1524000" y="786461"/>
            <a:ext cx="9144000" cy="2387600"/>
          </a:xfrm>
        </p:spPr>
        <p:txBody>
          <a:bodyPr>
            <a:normAutofit/>
          </a:bodyPr>
          <a:lstStyle/>
          <a:p>
            <a:r>
              <a:rPr lang="en-GB" sz="4800" dirty="0"/>
              <a:t>Developing Novel Geophysical Tools to Investigate the Influence of Vegetation on Slope Stability</a:t>
            </a:r>
          </a:p>
        </p:txBody>
      </p:sp>
      <p:sp>
        <p:nvSpPr>
          <p:cNvPr id="3" name="Subtitle 2">
            <a:extLst>
              <a:ext uri="{FF2B5EF4-FFF2-40B4-BE49-F238E27FC236}">
                <a16:creationId xmlns:a16="http://schemas.microsoft.com/office/drawing/2014/main" id="{2EFA4CC6-A09A-2B3E-3D37-96CE48E5DAB4}"/>
              </a:ext>
            </a:extLst>
          </p:cNvPr>
          <p:cNvSpPr>
            <a:spLocks noGrp="1"/>
          </p:cNvSpPr>
          <p:nvPr>
            <p:ph type="subTitle" idx="1"/>
          </p:nvPr>
        </p:nvSpPr>
        <p:spPr/>
        <p:txBody>
          <a:bodyPr>
            <a:normAutofit fontScale="92500" lnSpcReduction="10000"/>
          </a:bodyPr>
          <a:lstStyle/>
          <a:p>
            <a:r>
              <a:rPr lang="en-GB" sz="2600" dirty="0"/>
              <a:t>N. I.J. Thaman, R. Stirling, J. Chambers, P. Wilkinson, P. Meldrum</a:t>
            </a:r>
          </a:p>
          <a:p>
            <a:endParaRPr lang="en-GB" dirty="0"/>
          </a:p>
          <a:p>
            <a:r>
              <a:rPr lang="en-GB" dirty="0"/>
              <a:t>EGU22 – European Geoscience Union General Assembly </a:t>
            </a:r>
          </a:p>
          <a:p>
            <a:r>
              <a:rPr lang="en-GB" dirty="0"/>
              <a:t>Session NH1.6</a:t>
            </a:r>
          </a:p>
          <a:p>
            <a:endParaRPr lang="en-GB" dirty="0"/>
          </a:p>
        </p:txBody>
      </p:sp>
      <p:pic>
        <p:nvPicPr>
          <p:cNvPr id="4" name="Picture 3">
            <a:extLst>
              <a:ext uri="{FF2B5EF4-FFF2-40B4-BE49-F238E27FC236}">
                <a16:creationId xmlns:a16="http://schemas.microsoft.com/office/drawing/2014/main" id="{895C4964-79C8-4F14-9341-22C6303712FE}"/>
              </a:ext>
            </a:extLst>
          </p:cNvPr>
          <p:cNvPicPr>
            <a:picLocks noChangeAspect="1"/>
          </p:cNvPicPr>
          <p:nvPr/>
        </p:nvPicPr>
        <p:blipFill rotWithShape="1">
          <a:blip r:embed="rId2"/>
          <a:srcRect l="22742" r="17089" b="11536"/>
          <a:stretch/>
        </p:blipFill>
        <p:spPr>
          <a:xfrm>
            <a:off x="1143660" y="5507865"/>
            <a:ext cx="9904679" cy="859383"/>
          </a:xfrm>
          <a:prstGeom prst="rect">
            <a:avLst/>
          </a:prstGeom>
        </p:spPr>
      </p:pic>
    </p:spTree>
    <p:extLst>
      <p:ext uri="{BB962C8B-B14F-4D97-AF65-F5344CB8AC3E}">
        <p14:creationId xmlns:p14="http://schemas.microsoft.com/office/powerpoint/2010/main" val="3817328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8B088-49D9-51A0-18F4-1046BEC6DFF1}"/>
              </a:ext>
            </a:extLst>
          </p:cNvPr>
          <p:cNvSpPr>
            <a:spLocks noGrp="1"/>
          </p:cNvSpPr>
          <p:nvPr>
            <p:ph type="title"/>
          </p:nvPr>
        </p:nvSpPr>
        <p:spPr/>
        <p:txBody>
          <a:bodyPr/>
          <a:lstStyle/>
          <a:p>
            <a:r>
              <a:rPr lang="en-GB" dirty="0"/>
              <a:t>Research Objectives </a:t>
            </a:r>
          </a:p>
        </p:txBody>
      </p:sp>
      <p:sp>
        <p:nvSpPr>
          <p:cNvPr id="3" name="Content Placeholder 2">
            <a:extLst>
              <a:ext uri="{FF2B5EF4-FFF2-40B4-BE49-F238E27FC236}">
                <a16:creationId xmlns:a16="http://schemas.microsoft.com/office/drawing/2014/main" id="{E52938D7-6DBB-D774-C061-886E2CB77BDD}"/>
              </a:ext>
            </a:extLst>
          </p:cNvPr>
          <p:cNvSpPr>
            <a:spLocks noGrp="1"/>
          </p:cNvSpPr>
          <p:nvPr>
            <p:ph idx="1"/>
          </p:nvPr>
        </p:nvSpPr>
        <p:spPr/>
        <p:txBody>
          <a:bodyPr>
            <a:normAutofit lnSpcReduction="10000"/>
          </a:body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To better understand the influence of vegetation on </a:t>
            </a: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soil water dynamics </a:t>
            </a: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in slopes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To determine the </a:t>
            </a: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impact of vegetation </a:t>
            </a: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on the </a:t>
            </a: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hydrological behaviour </a:t>
            </a: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of a high plasticity clay using </a:t>
            </a: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4-D Electrical Resistivity Tomography (ERT)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Highlight how </a:t>
            </a: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soil-water-plant interactions </a:t>
            </a: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change over time and respond to extreme weather conditions (drought/inundation) to better predict, manage, and mitigate the occurrence of slope failure</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Improve understanding of </a:t>
            </a: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vegetation-driven soil moisture movement </a:t>
            </a: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in the near-surface to better assess seasonal and longer-term slope stability to inform asset management strategies</a:t>
            </a:r>
          </a:p>
          <a:p>
            <a:endParaRPr lang="en-GB" dirty="0"/>
          </a:p>
        </p:txBody>
      </p:sp>
    </p:spTree>
    <p:extLst>
      <p:ext uri="{BB962C8B-B14F-4D97-AF65-F5344CB8AC3E}">
        <p14:creationId xmlns:p14="http://schemas.microsoft.com/office/powerpoint/2010/main" val="230029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A0046-81D1-8ED4-5450-7AD539FB8AA3}"/>
              </a:ext>
            </a:extLst>
          </p:cNvPr>
          <p:cNvSpPr>
            <a:spLocks noGrp="1"/>
          </p:cNvSpPr>
          <p:nvPr>
            <p:ph type="title"/>
          </p:nvPr>
        </p:nvSpPr>
        <p:spPr/>
        <p:txBody>
          <a:bodyPr/>
          <a:lstStyle/>
          <a:p>
            <a:r>
              <a:rPr lang="en-GB" dirty="0"/>
              <a:t>PRIME: Electrical Resistivity Tomography (ERT)</a:t>
            </a:r>
          </a:p>
        </p:txBody>
      </p:sp>
      <p:sp>
        <p:nvSpPr>
          <p:cNvPr id="3" name="Content Placeholder 2">
            <a:extLst>
              <a:ext uri="{FF2B5EF4-FFF2-40B4-BE49-F238E27FC236}">
                <a16:creationId xmlns:a16="http://schemas.microsoft.com/office/drawing/2014/main" id="{916F0B48-C5B9-6F26-E947-E98634D25E6A}"/>
              </a:ext>
            </a:extLst>
          </p:cNvPr>
          <p:cNvSpPr>
            <a:spLocks noGrp="1"/>
          </p:cNvSpPr>
          <p:nvPr>
            <p:ph idx="1"/>
          </p:nvPr>
        </p:nvSpPr>
        <p:spPr>
          <a:xfrm>
            <a:off x="838200" y="1825625"/>
            <a:ext cx="6131767" cy="4351338"/>
          </a:xfrm>
        </p:spPr>
        <p:txBody>
          <a:bodyPr>
            <a:normAutofit fontScale="85000" lnSpcReduction="20000"/>
          </a:bodyPr>
          <a:lstStyle/>
          <a:p>
            <a:r>
              <a:rPr lang="en-GB" dirty="0"/>
              <a:t>Non-invasive ground imaging tool sensitive to subsurface soil moisture dynamics</a:t>
            </a:r>
          </a:p>
          <a:p>
            <a:pPr marL="0" indent="0">
              <a:buNone/>
            </a:pPr>
            <a:endParaRPr lang="en-GB" dirty="0"/>
          </a:p>
          <a:p>
            <a:r>
              <a:rPr lang="en-GB" dirty="0"/>
              <a:t>Provides long-term data highlighting the evolution of moisture content</a:t>
            </a:r>
          </a:p>
          <a:p>
            <a:endParaRPr lang="en-GB" dirty="0"/>
          </a:p>
          <a:p>
            <a:r>
              <a:rPr lang="en-GB" dirty="0"/>
              <a:t>Understand how vegetation influences soil moisture content over time</a:t>
            </a:r>
          </a:p>
          <a:p>
            <a:endParaRPr lang="en-GB" dirty="0"/>
          </a:p>
          <a:p>
            <a:r>
              <a:rPr lang="en-GB" dirty="0"/>
              <a:t>Assess the effectiveness of vegetation in managing slope hydrology and excess surface water in the built environment</a:t>
            </a:r>
          </a:p>
          <a:p>
            <a:endParaRPr lang="en-GB" dirty="0"/>
          </a:p>
        </p:txBody>
      </p:sp>
      <p:pic>
        <p:nvPicPr>
          <p:cNvPr id="14" name="Picture 13">
            <a:extLst>
              <a:ext uri="{FF2B5EF4-FFF2-40B4-BE49-F238E27FC236}">
                <a16:creationId xmlns:a16="http://schemas.microsoft.com/office/drawing/2014/main" id="{5F3E23A0-9B5D-62EE-6A12-1D35C5AE6F53}"/>
              </a:ext>
            </a:extLst>
          </p:cNvPr>
          <p:cNvPicPr>
            <a:picLocks noChangeAspect="1"/>
          </p:cNvPicPr>
          <p:nvPr/>
        </p:nvPicPr>
        <p:blipFill>
          <a:blip r:embed="rId3"/>
          <a:stretch>
            <a:fillRect/>
          </a:stretch>
        </p:blipFill>
        <p:spPr>
          <a:xfrm>
            <a:off x="6969966" y="1858282"/>
            <a:ext cx="5207015" cy="3236232"/>
          </a:xfrm>
          <a:prstGeom prst="rect">
            <a:avLst/>
          </a:prstGeom>
        </p:spPr>
      </p:pic>
      <p:sp>
        <p:nvSpPr>
          <p:cNvPr id="16" name="TextBox 15">
            <a:extLst>
              <a:ext uri="{FF2B5EF4-FFF2-40B4-BE49-F238E27FC236}">
                <a16:creationId xmlns:a16="http://schemas.microsoft.com/office/drawing/2014/main" id="{3E350489-1CCA-C092-46E8-C295F39E5830}"/>
              </a:ext>
            </a:extLst>
          </p:cNvPr>
          <p:cNvSpPr txBox="1"/>
          <p:nvPr/>
        </p:nvSpPr>
        <p:spPr>
          <a:xfrm>
            <a:off x="7150074" y="4987479"/>
            <a:ext cx="5041926" cy="830997"/>
          </a:xfrm>
          <a:prstGeom prst="rect">
            <a:avLst/>
          </a:prstGeom>
          <a:noFill/>
        </p:spPr>
        <p:txBody>
          <a:bodyPr wrap="square">
            <a:spAutoFit/>
          </a:bodyPr>
          <a:lstStyle/>
          <a:p>
            <a:r>
              <a:rPr lang="en-GB" sz="1600" dirty="0"/>
              <a:t>Resistivity image depicting enhanced subsurface moisture abstraction (red) in heavily wooded areas (image courtesy of the BGS).</a:t>
            </a:r>
          </a:p>
        </p:txBody>
      </p:sp>
    </p:spTree>
    <p:extLst>
      <p:ext uri="{BB962C8B-B14F-4D97-AF65-F5344CB8AC3E}">
        <p14:creationId xmlns:p14="http://schemas.microsoft.com/office/powerpoint/2010/main" val="4021325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39FE-F9C8-B6E9-9A49-526363685F23}"/>
              </a:ext>
            </a:extLst>
          </p:cNvPr>
          <p:cNvSpPr>
            <a:spLocks noGrp="1"/>
          </p:cNvSpPr>
          <p:nvPr>
            <p:ph type="title"/>
          </p:nvPr>
        </p:nvSpPr>
        <p:spPr>
          <a:xfrm>
            <a:off x="824345" y="18255"/>
            <a:ext cx="10155382" cy="1325563"/>
          </a:xfrm>
        </p:spPr>
        <p:txBody>
          <a:bodyPr/>
          <a:lstStyle/>
          <a:p>
            <a:r>
              <a:rPr lang="en-GB" dirty="0"/>
              <a:t>Methodology – Soil Column Experiments</a:t>
            </a:r>
          </a:p>
        </p:txBody>
      </p:sp>
      <p:sp>
        <p:nvSpPr>
          <p:cNvPr id="3" name="Content Placeholder 2">
            <a:extLst>
              <a:ext uri="{FF2B5EF4-FFF2-40B4-BE49-F238E27FC236}">
                <a16:creationId xmlns:a16="http://schemas.microsoft.com/office/drawing/2014/main" id="{E5E0808E-D186-DDF3-D244-96856E8FC431}"/>
              </a:ext>
            </a:extLst>
          </p:cNvPr>
          <p:cNvSpPr>
            <a:spLocks noGrp="1"/>
          </p:cNvSpPr>
          <p:nvPr>
            <p:ph idx="1"/>
          </p:nvPr>
        </p:nvSpPr>
        <p:spPr>
          <a:xfrm>
            <a:off x="4849090" y="1503506"/>
            <a:ext cx="7152410" cy="4689475"/>
          </a:xfrm>
        </p:spPr>
        <p:txBody>
          <a:bodyPr>
            <a:normAutofit lnSpcReduction="10000"/>
          </a:bodyPr>
          <a:lstStyle/>
          <a:p>
            <a:r>
              <a:rPr lang="en-GB" dirty="0"/>
              <a:t>Planted with vegetation, False Oat Grass and Common Bent</a:t>
            </a:r>
          </a:p>
          <a:p>
            <a:endParaRPr lang="en-GB" i="1" dirty="0"/>
          </a:p>
          <a:p>
            <a:r>
              <a:rPr lang="en-GB" dirty="0"/>
              <a:t>Ampthill Clay used as test material</a:t>
            </a:r>
          </a:p>
          <a:p>
            <a:endParaRPr lang="en-GB" i="1" dirty="0"/>
          </a:p>
          <a:p>
            <a:r>
              <a:rPr lang="en-GB" dirty="0"/>
              <a:t>Environmental conditions controlled using environment chamber</a:t>
            </a:r>
          </a:p>
          <a:p>
            <a:endParaRPr lang="en-GB" dirty="0"/>
          </a:p>
          <a:p>
            <a:r>
              <a:rPr lang="en-GB" dirty="0"/>
              <a:t>3D ERT electrode array and point sensors for measurement of volumetric water content, matric suction, and electrical conductivity</a:t>
            </a:r>
            <a:endParaRPr lang="en-GB" i="1" dirty="0"/>
          </a:p>
        </p:txBody>
      </p:sp>
      <p:pic>
        <p:nvPicPr>
          <p:cNvPr id="4" name="Picture 3">
            <a:extLst>
              <a:ext uri="{FF2B5EF4-FFF2-40B4-BE49-F238E27FC236}">
                <a16:creationId xmlns:a16="http://schemas.microsoft.com/office/drawing/2014/main" id="{35E31016-6C2D-83AB-4B7E-95B5DDD78F9E}"/>
              </a:ext>
            </a:extLst>
          </p:cNvPr>
          <p:cNvPicPr>
            <a:picLocks noChangeAspect="1"/>
          </p:cNvPicPr>
          <p:nvPr/>
        </p:nvPicPr>
        <p:blipFill rotWithShape="1">
          <a:blip r:embed="rId3"/>
          <a:srcRect b="65723"/>
          <a:stretch/>
        </p:blipFill>
        <p:spPr>
          <a:xfrm>
            <a:off x="108855" y="1889054"/>
            <a:ext cx="4756859" cy="3480968"/>
          </a:xfrm>
          <a:prstGeom prst="rect">
            <a:avLst/>
          </a:prstGeom>
        </p:spPr>
      </p:pic>
      <p:sp>
        <p:nvSpPr>
          <p:cNvPr id="5" name="TextBox 4">
            <a:extLst>
              <a:ext uri="{FF2B5EF4-FFF2-40B4-BE49-F238E27FC236}">
                <a16:creationId xmlns:a16="http://schemas.microsoft.com/office/drawing/2014/main" id="{D088B09E-6215-D31B-AB44-AFE3760FF146}"/>
              </a:ext>
            </a:extLst>
          </p:cNvPr>
          <p:cNvSpPr txBox="1"/>
          <p:nvPr/>
        </p:nvSpPr>
        <p:spPr>
          <a:xfrm>
            <a:off x="190500" y="5473724"/>
            <a:ext cx="4821569" cy="523220"/>
          </a:xfrm>
          <a:prstGeom prst="rect">
            <a:avLst/>
          </a:prstGeom>
          <a:noFill/>
        </p:spPr>
        <p:txBody>
          <a:bodyPr wrap="square">
            <a:spAutoFit/>
          </a:bodyPr>
          <a:lstStyle/>
          <a:p>
            <a:r>
              <a:rPr lang="en-GB" sz="1400" dirty="0"/>
              <a:t>Soil column experiment using Ampthill Clay, featuring ERT, SMS and Tensiometers</a:t>
            </a:r>
          </a:p>
        </p:txBody>
      </p:sp>
    </p:spTree>
    <p:extLst>
      <p:ext uri="{BB962C8B-B14F-4D97-AF65-F5344CB8AC3E}">
        <p14:creationId xmlns:p14="http://schemas.microsoft.com/office/powerpoint/2010/main" val="2610085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D1E07-A77C-7E0C-9AEB-4F5F38412D10}"/>
              </a:ext>
            </a:extLst>
          </p:cNvPr>
          <p:cNvSpPr>
            <a:spLocks noGrp="1"/>
          </p:cNvSpPr>
          <p:nvPr>
            <p:ph type="title"/>
          </p:nvPr>
        </p:nvSpPr>
        <p:spPr/>
        <p:txBody>
          <a:bodyPr/>
          <a:lstStyle/>
          <a:p>
            <a:r>
              <a:rPr lang="en-GB" dirty="0"/>
              <a:t>Root Scanning Equipment - WinRhizo</a:t>
            </a:r>
          </a:p>
        </p:txBody>
      </p:sp>
      <p:sp>
        <p:nvSpPr>
          <p:cNvPr id="3" name="Content Placeholder 2">
            <a:extLst>
              <a:ext uri="{FF2B5EF4-FFF2-40B4-BE49-F238E27FC236}">
                <a16:creationId xmlns:a16="http://schemas.microsoft.com/office/drawing/2014/main" id="{8C893D4F-2137-78BA-A56B-8F4917F7AD6F}"/>
              </a:ext>
            </a:extLst>
          </p:cNvPr>
          <p:cNvSpPr>
            <a:spLocks noGrp="1"/>
          </p:cNvSpPr>
          <p:nvPr>
            <p:ph idx="1"/>
          </p:nvPr>
        </p:nvSpPr>
        <p:spPr>
          <a:xfrm>
            <a:off x="838200" y="2694607"/>
            <a:ext cx="6743007" cy="2613371"/>
          </a:xfrm>
        </p:spPr>
        <p:txBody>
          <a:bodyPr/>
          <a:lstStyle/>
          <a:p>
            <a:r>
              <a:rPr lang="en-GB" dirty="0"/>
              <a:t>Image analysis system designed for root measurement </a:t>
            </a:r>
          </a:p>
          <a:p>
            <a:endParaRPr lang="en-GB" dirty="0"/>
          </a:p>
          <a:p>
            <a:r>
              <a:rPr lang="en-GB" dirty="0"/>
              <a:t>Morphology (length, area, volume...), topology, architecture and colour analyses</a:t>
            </a:r>
          </a:p>
          <a:p>
            <a:endParaRPr lang="en-GB" dirty="0"/>
          </a:p>
          <a:p>
            <a:endParaRPr lang="en-GB" dirty="0"/>
          </a:p>
        </p:txBody>
      </p:sp>
      <p:pic>
        <p:nvPicPr>
          <p:cNvPr id="4" name="Picture 3">
            <a:extLst>
              <a:ext uri="{FF2B5EF4-FFF2-40B4-BE49-F238E27FC236}">
                <a16:creationId xmlns:a16="http://schemas.microsoft.com/office/drawing/2014/main" id="{9222803C-8383-8F57-C876-3A1EE810F512}"/>
              </a:ext>
            </a:extLst>
          </p:cNvPr>
          <p:cNvPicPr>
            <a:picLocks noChangeAspect="1"/>
          </p:cNvPicPr>
          <p:nvPr/>
        </p:nvPicPr>
        <p:blipFill>
          <a:blip r:embed="rId2"/>
          <a:stretch>
            <a:fillRect/>
          </a:stretch>
        </p:blipFill>
        <p:spPr>
          <a:xfrm>
            <a:off x="7778919" y="2180285"/>
            <a:ext cx="4227411" cy="3642017"/>
          </a:xfrm>
          <a:prstGeom prst="rect">
            <a:avLst/>
          </a:prstGeom>
        </p:spPr>
      </p:pic>
      <p:sp>
        <p:nvSpPr>
          <p:cNvPr id="6" name="TextBox 5">
            <a:extLst>
              <a:ext uri="{FF2B5EF4-FFF2-40B4-BE49-F238E27FC236}">
                <a16:creationId xmlns:a16="http://schemas.microsoft.com/office/drawing/2014/main" id="{0F9AD6FA-CE4D-8B14-50FB-23B28E016A96}"/>
              </a:ext>
            </a:extLst>
          </p:cNvPr>
          <p:cNvSpPr txBox="1"/>
          <p:nvPr/>
        </p:nvSpPr>
        <p:spPr>
          <a:xfrm>
            <a:off x="7675418" y="5788679"/>
            <a:ext cx="4330912" cy="523220"/>
          </a:xfrm>
          <a:prstGeom prst="rect">
            <a:avLst/>
          </a:prstGeom>
          <a:noFill/>
        </p:spPr>
        <p:txBody>
          <a:bodyPr wrap="square">
            <a:spAutoFit/>
          </a:bodyPr>
          <a:lstStyle/>
          <a:p>
            <a:r>
              <a:rPr lang="en-GB" sz="1400" dirty="0"/>
              <a:t>Root diameter distribution graphic (Regent Instruments Inc., 2021)</a:t>
            </a:r>
          </a:p>
        </p:txBody>
      </p:sp>
    </p:spTree>
    <p:extLst>
      <p:ext uri="{BB962C8B-B14F-4D97-AF65-F5344CB8AC3E}">
        <p14:creationId xmlns:p14="http://schemas.microsoft.com/office/powerpoint/2010/main" val="2222934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400C2-3453-2D25-D8E7-DB1ABAE9AC71}"/>
              </a:ext>
            </a:extLst>
          </p:cNvPr>
          <p:cNvSpPr>
            <a:spLocks noGrp="1"/>
          </p:cNvSpPr>
          <p:nvPr>
            <p:ph type="title"/>
          </p:nvPr>
        </p:nvSpPr>
        <p:spPr/>
        <p:txBody>
          <a:bodyPr/>
          <a:lstStyle/>
          <a:p>
            <a:r>
              <a:rPr lang="en-GB" dirty="0"/>
              <a:t>Discussion and Results</a:t>
            </a:r>
          </a:p>
        </p:txBody>
      </p:sp>
      <p:pic>
        <p:nvPicPr>
          <p:cNvPr id="9" name="Content Placeholder 8" descr="A picture containing text&#10;&#10;Description automatically generated">
            <a:extLst>
              <a:ext uri="{FF2B5EF4-FFF2-40B4-BE49-F238E27FC236}">
                <a16:creationId xmlns:a16="http://schemas.microsoft.com/office/drawing/2014/main" id="{740EE5DE-E68B-3E0E-D753-90108AB4C9C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48627" y="1690688"/>
            <a:ext cx="2886270" cy="4524283"/>
          </a:xfrm>
        </p:spPr>
      </p:pic>
      <p:pic>
        <p:nvPicPr>
          <p:cNvPr id="12" name="Picture 11" descr="A picture containing text&#10;&#10;Description automatically generated">
            <a:extLst>
              <a:ext uri="{FF2B5EF4-FFF2-40B4-BE49-F238E27FC236}">
                <a16:creationId xmlns:a16="http://schemas.microsoft.com/office/drawing/2014/main" id="{6C9E5CE1-8444-3ACD-7005-24D0E5C370EF}"/>
              </a:ext>
            </a:extLst>
          </p:cNvPr>
          <p:cNvPicPr>
            <a:picLocks noChangeAspect="1"/>
          </p:cNvPicPr>
          <p:nvPr/>
        </p:nvPicPr>
        <p:blipFill rotWithShape="1">
          <a:blip r:embed="rId4">
            <a:extLst>
              <a:ext uri="{28A0092B-C50C-407E-A947-70E740481C1C}">
                <a14:useLocalDpi xmlns:a14="http://schemas.microsoft.com/office/drawing/2010/main" val="0"/>
              </a:ext>
            </a:extLst>
          </a:blip>
          <a:srcRect l="31871" r="16047" b="2784"/>
          <a:stretch/>
        </p:blipFill>
        <p:spPr>
          <a:xfrm>
            <a:off x="3691185" y="1700526"/>
            <a:ext cx="1815052" cy="4514445"/>
          </a:xfrm>
          <a:prstGeom prst="rect">
            <a:avLst/>
          </a:prstGeom>
        </p:spPr>
      </p:pic>
      <p:sp>
        <p:nvSpPr>
          <p:cNvPr id="13" name="Arrow: Right 12">
            <a:extLst>
              <a:ext uri="{FF2B5EF4-FFF2-40B4-BE49-F238E27FC236}">
                <a16:creationId xmlns:a16="http://schemas.microsoft.com/office/drawing/2014/main" id="{FDB887A8-2E3A-69EF-0556-67A62C9AC1EF}"/>
              </a:ext>
            </a:extLst>
          </p:cNvPr>
          <p:cNvSpPr/>
          <p:nvPr/>
        </p:nvSpPr>
        <p:spPr>
          <a:xfrm>
            <a:off x="5639243" y="3580604"/>
            <a:ext cx="558078" cy="552813"/>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8516"/>
          </a:p>
        </p:txBody>
      </p:sp>
      <p:pic>
        <p:nvPicPr>
          <p:cNvPr id="14" name="Picture 13">
            <a:extLst>
              <a:ext uri="{FF2B5EF4-FFF2-40B4-BE49-F238E27FC236}">
                <a16:creationId xmlns:a16="http://schemas.microsoft.com/office/drawing/2014/main" id="{34073F4E-735C-0AD4-BD9B-03B67A041031}"/>
              </a:ext>
            </a:extLst>
          </p:cNvPr>
          <p:cNvPicPr>
            <a:picLocks noChangeAspect="1"/>
          </p:cNvPicPr>
          <p:nvPr/>
        </p:nvPicPr>
        <p:blipFill>
          <a:blip r:embed="rId5"/>
          <a:stretch>
            <a:fillRect/>
          </a:stretch>
        </p:blipFill>
        <p:spPr>
          <a:xfrm>
            <a:off x="142790" y="1517968"/>
            <a:ext cx="2821637" cy="4869724"/>
          </a:xfrm>
          <a:prstGeom prst="rect">
            <a:avLst/>
          </a:prstGeom>
        </p:spPr>
      </p:pic>
      <p:sp>
        <p:nvSpPr>
          <p:cNvPr id="15" name="TextBox 14">
            <a:extLst>
              <a:ext uri="{FF2B5EF4-FFF2-40B4-BE49-F238E27FC236}">
                <a16:creationId xmlns:a16="http://schemas.microsoft.com/office/drawing/2014/main" id="{9946D60F-2624-12D4-DEE9-0BC5149E0250}"/>
              </a:ext>
            </a:extLst>
          </p:cNvPr>
          <p:cNvSpPr txBox="1"/>
          <p:nvPr/>
        </p:nvSpPr>
        <p:spPr>
          <a:xfrm>
            <a:off x="56807" y="6387692"/>
            <a:ext cx="4330912" cy="369332"/>
          </a:xfrm>
          <a:prstGeom prst="rect">
            <a:avLst/>
          </a:prstGeom>
          <a:noFill/>
        </p:spPr>
        <p:txBody>
          <a:bodyPr wrap="square">
            <a:spAutoFit/>
          </a:bodyPr>
          <a:lstStyle/>
          <a:p>
            <a:r>
              <a:rPr lang="en-GB" dirty="0"/>
              <a:t>Root scans using WinRhizo</a:t>
            </a:r>
          </a:p>
        </p:txBody>
      </p:sp>
      <p:sp>
        <p:nvSpPr>
          <p:cNvPr id="16" name="TextBox 15">
            <a:extLst>
              <a:ext uri="{FF2B5EF4-FFF2-40B4-BE49-F238E27FC236}">
                <a16:creationId xmlns:a16="http://schemas.microsoft.com/office/drawing/2014/main" id="{51F278AB-F607-ACAB-2131-18196FFD44D6}"/>
              </a:ext>
            </a:extLst>
          </p:cNvPr>
          <p:cNvSpPr txBox="1"/>
          <p:nvPr/>
        </p:nvSpPr>
        <p:spPr>
          <a:xfrm>
            <a:off x="3586613" y="6372236"/>
            <a:ext cx="4330912" cy="369332"/>
          </a:xfrm>
          <a:prstGeom prst="rect">
            <a:avLst/>
          </a:prstGeom>
          <a:noFill/>
        </p:spPr>
        <p:txBody>
          <a:bodyPr wrap="square">
            <a:spAutoFit/>
          </a:bodyPr>
          <a:lstStyle/>
          <a:p>
            <a:r>
              <a:rPr lang="en-GB" dirty="0"/>
              <a:t>ERT soil column resistivity modelling </a:t>
            </a:r>
          </a:p>
        </p:txBody>
      </p:sp>
      <p:sp>
        <p:nvSpPr>
          <p:cNvPr id="18" name="TextBox 17">
            <a:extLst>
              <a:ext uri="{FF2B5EF4-FFF2-40B4-BE49-F238E27FC236}">
                <a16:creationId xmlns:a16="http://schemas.microsoft.com/office/drawing/2014/main" id="{4BD3D079-7AD1-4636-D7F9-1793886F803F}"/>
              </a:ext>
            </a:extLst>
          </p:cNvPr>
          <p:cNvSpPr txBox="1"/>
          <p:nvPr/>
        </p:nvSpPr>
        <p:spPr>
          <a:xfrm>
            <a:off x="8267607" y="1654488"/>
            <a:ext cx="3781603" cy="5632311"/>
          </a:xfrm>
          <a:prstGeom prst="rect">
            <a:avLst/>
          </a:prstGeom>
          <a:noFill/>
        </p:spPr>
        <p:txBody>
          <a:bodyPr wrap="square">
            <a:spAutoFit/>
          </a:bodyPr>
          <a:lstStyle/>
          <a:p>
            <a:pPr marL="457200" indent="-457200">
              <a:buFont typeface="+mj-lt"/>
              <a:buAutoNum type="arabicPeriod"/>
            </a:pPr>
            <a:r>
              <a:rPr lang="en-GB" sz="2000" dirty="0"/>
              <a:t>Monitor volumetric water content, matric suction, electrical conductivity</a:t>
            </a:r>
          </a:p>
          <a:p>
            <a:pPr marL="457200" indent="-457200">
              <a:buFont typeface="+mj-lt"/>
              <a:buAutoNum type="arabicPeriod"/>
            </a:pPr>
            <a:endParaRPr lang="en-GB" sz="2000" dirty="0"/>
          </a:p>
          <a:p>
            <a:pPr marL="457200" indent="-457200">
              <a:buFont typeface="+mj-lt"/>
              <a:buAutoNum type="arabicPeriod"/>
            </a:pPr>
            <a:r>
              <a:rPr lang="en-GB" sz="2000" dirty="0"/>
              <a:t>The internal condition of soil column assets in near real-time</a:t>
            </a:r>
          </a:p>
          <a:p>
            <a:pPr marL="457200" indent="-457200">
              <a:buFont typeface="+mj-lt"/>
              <a:buAutoNum type="arabicPeriod"/>
            </a:pPr>
            <a:endParaRPr lang="en-GB" sz="2000" dirty="0"/>
          </a:p>
          <a:p>
            <a:pPr marL="457200" indent="-457200">
              <a:buFont typeface="+mj-lt"/>
              <a:buAutoNum type="arabicPeriod"/>
            </a:pPr>
            <a:r>
              <a:rPr lang="en-GB" sz="2000" dirty="0"/>
              <a:t>3D modelling of moisture conditions over time in different climatic conditions</a:t>
            </a:r>
          </a:p>
          <a:p>
            <a:pPr marL="457200" indent="-457200">
              <a:buFont typeface="+mj-lt"/>
              <a:buAutoNum type="arabicPeriod"/>
            </a:pPr>
            <a:endParaRPr lang="en-GB" sz="2000" dirty="0"/>
          </a:p>
          <a:p>
            <a:pPr marL="457200" indent="-457200">
              <a:buFont typeface="+mj-lt"/>
              <a:buAutoNum type="arabicPeriod"/>
            </a:pPr>
            <a:r>
              <a:rPr lang="en-GB" sz="2000" dirty="0"/>
              <a:t>Changes in root architecture with depth and changing env. conditions</a:t>
            </a:r>
          </a:p>
          <a:p>
            <a:pPr marL="457200" indent="-457200">
              <a:buFont typeface="+mj-lt"/>
              <a:buAutoNum type="arabicPeriod"/>
            </a:pPr>
            <a:endParaRPr lang="en-GB" sz="2000" dirty="0"/>
          </a:p>
          <a:p>
            <a:pPr marL="457200" indent="-457200">
              <a:buFont typeface="+mj-lt"/>
              <a:buAutoNum type="arabicPeriod"/>
            </a:pPr>
            <a:endParaRPr lang="en-GB" sz="2000" dirty="0"/>
          </a:p>
          <a:p>
            <a:pPr marL="457200" indent="-457200">
              <a:buFont typeface="+mj-lt"/>
              <a:buAutoNum type="arabicPeriod"/>
            </a:pPr>
            <a:endParaRPr lang="en-GB" sz="2000" dirty="0"/>
          </a:p>
        </p:txBody>
      </p:sp>
    </p:spTree>
    <p:extLst>
      <p:ext uri="{BB962C8B-B14F-4D97-AF65-F5344CB8AC3E}">
        <p14:creationId xmlns:p14="http://schemas.microsoft.com/office/powerpoint/2010/main" val="1398003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B0E9B-314A-01BE-BA3C-FB3853200320}"/>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66DF10FD-06DB-8273-FDD2-74F229CC14F0}"/>
              </a:ext>
            </a:extLst>
          </p:cNvPr>
          <p:cNvSpPr>
            <a:spLocks noGrp="1"/>
          </p:cNvSpPr>
          <p:nvPr>
            <p:ph idx="1"/>
          </p:nvPr>
        </p:nvSpPr>
        <p:spPr/>
        <p:txBody>
          <a:bodyPr>
            <a:normAutofit/>
          </a:bodyPr>
          <a:lstStyle/>
          <a:p>
            <a:pPr marL="0" indent="0">
              <a:buNone/>
            </a:pPr>
            <a:r>
              <a:rPr lang="en-GB" sz="2000" dirty="0"/>
              <a:t>BGS, UKRI . (2020). Proactive Infrastructure Monitoring and Evaluation system: PRIME. Available: </a:t>
            </a:r>
            <a:r>
              <a:rPr lang="en-GB" sz="2000" dirty="0">
                <a:hlinkClick r:id="rId2"/>
              </a:rPr>
              <a:t>https://www.bgs.ac.uk/geology-projects/geophysical-tomography/technologies/prime/</a:t>
            </a:r>
            <a:r>
              <a:rPr lang="en-GB" sz="2000" dirty="0"/>
              <a:t>. Last accessed 11/11/2020.</a:t>
            </a:r>
          </a:p>
          <a:p>
            <a:pPr marL="0" indent="0">
              <a:buNone/>
            </a:pPr>
            <a:endParaRPr lang="en-GB" sz="2000" dirty="0"/>
          </a:p>
          <a:p>
            <a:pPr marL="0" indent="0">
              <a:buNone/>
            </a:pPr>
            <a:r>
              <a:rPr lang="en-GB" sz="2000" dirty="0" err="1"/>
              <a:t>WinRHIZO</a:t>
            </a:r>
            <a:r>
              <a:rPr lang="en-GB" sz="2000" dirty="0"/>
              <a:t>. Available: </a:t>
            </a:r>
            <a:r>
              <a:rPr lang="en-GB" sz="2000" dirty="0">
                <a:hlinkClick r:id="rId3"/>
              </a:rPr>
              <a:t>https://regent.qc.ca/WinRHIZOAbout.html</a:t>
            </a:r>
            <a:r>
              <a:rPr lang="en-GB" sz="2000" dirty="0"/>
              <a:t>. Last accessed 28/02/2022.</a:t>
            </a:r>
          </a:p>
          <a:p>
            <a:pPr marL="0" indent="0">
              <a:buNone/>
            </a:pPr>
            <a:endParaRPr lang="en-GB" sz="2000" dirty="0"/>
          </a:p>
          <a:p>
            <a:pPr marL="0" indent="0">
              <a:buNone/>
            </a:pPr>
            <a:endParaRPr lang="en-GB" sz="2400" dirty="0"/>
          </a:p>
        </p:txBody>
      </p:sp>
    </p:spTree>
    <p:extLst>
      <p:ext uri="{BB962C8B-B14F-4D97-AF65-F5344CB8AC3E}">
        <p14:creationId xmlns:p14="http://schemas.microsoft.com/office/powerpoint/2010/main" val="2785204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C9FB5-3117-FF5A-F396-3E598899294A}"/>
              </a:ext>
            </a:extLst>
          </p:cNvPr>
          <p:cNvSpPr>
            <a:spLocks noGrp="1"/>
          </p:cNvSpPr>
          <p:nvPr>
            <p:ph type="ctrTitle"/>
          </p:nvPr>
        </p:nvSpPr>
        <p:spPr>
          <a:xfrm>
            <a:off x="1524000" y="786461"/>
            <a:ext cx="9144000" cy="2387600"/>
          </a:xfrm>
        </p:spPr>
        <p:txBody>
          <a:bodyPr>
            <a:normAutofit/>
          </a:bodyPr>
          <a:lstStyle/>
          <a:p>
            <a:r>
              <a:rPr lang="en-GB" sz="4800" dirty="0"/>
              <a:t>Developing Novel Geophysical Tools to Investigate the Influence of Vegetation on Slope Stability</a:t>
            </a:r>
          </a:p>
        </p:txBody>
      </p:sp>
      <p:sp>
        <p:nvSpPr>
          <p:cNvPr id="3" name="Subtitle 2">
            <a:extLst>
              <a:ext uri="{FF2B5EF4-FFF2-40B4-BE49-F238E27FC236}">
                <a16:creationId xmlns:a16="http://schemas.microsoft.com/office/drawing/2014/main" id="{2EFA4CC6-A09A-2B3E-3D37-96CE48E5DAB4}"/>
              </a:ext>
            </a:extLst>
          </p:cNvPr>
          <p:cNvSpPr>
            <a:spLocks noGrp="1"/>
          </p:cNvSpPr>
          <p:nvPr>
            <p:ph type="subTitle" idx="1"/>
          </p:nvPr>
        </p:nvSpPr>
        <p:spPr>
          <a:xfrm>
            <a:off x="1524000" y="3602038"/>
            <a:ext cx="9144000" cy="2162658"/>
          </a:xfrm>
        </p:spPr>
        <p:txBody>
          <a:bodyPr>
            <a:normAutofit fontScale="62500" lnSpcReduction="20000"/>
          </a:bodyPr>
          <a:lstStyle/>
          <a:p>
            <a:r>
              <a:rPr lang="en-GB" sz="4500" dirty="0"/>
              <a:t>Narryn Thaman</a:t>
            </a:r>
          </a:p>
          <a:p>
            <a:endParaRPr lang="en-GB" sz="4500" dirty="0"/>
          </a:p>
          <a:p>
            <a:r>
              <a:rPr lang="en-GB" sz="3800" dirty="0"/>
              <a:t>Newcastle University </a:t>
            </a:r>
          </a:p>
          <a:p>
            <a:r>
              <a:rPr lang="en-GB" sz="3800" dirty="0">
                <a:hlinkClick r:id="rId2"/>
              </a:rPr>
              <a:t>N.Thaman2@newcastle.ac.uk</a:t>
            </a:r>
            <a:r>
              <a:rPr lang="en-GB" sz="3800" dirty="0"/>
              <a:t> </a:t>
            </a:r>
          </a:p>
          <a:p>
            <a:r>
              <a:rPr lang="en-GB" dirty="0"/>
              <a:t>EGU22 – European Geoscience Union General Assembly </a:t>
            </a:r>
          </a:p>
          <a:p>
            <a:r>
              <a:rPr lang="en-GB" dirty="0"/>
              <a:t>Session NH1.6</a:t>
            </a:r>
          </a:p>
          <a:p>
            <a:endParaRPr lang="en-GB" dirty="0"/>
          </a:p>
        </p:txBody>
      </p:sp>
    </p:spTree>
    <p:extLst>
      <p:ext uri="{BB962C8B-B14F-4D97-AF65-F5344CB8AC3E}">
        <p14:creationId xmlns:p14="http://schemas.microsoft.com/office/powerpoint/2010/main" val="2099345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675</Words>
  <Application>Microsoft Office PowerPoint</Application>
  <PresentationFormat>Widescreen</PresentationFormat>
  <Paragraphs>72</Paragraphs>
  <Slides>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Developing Novel Geophysical Tools to Investigate the Influence of Vegetation on Slope Stability</vt:lpstr>
      <vt:lpstr>Research Objectives </vt:lpstr>
      <vt:lpstr>PRIME: Electrical Resistivity Tomography (ERT)</vt:lpstr>
      <vt:lpstr>Methodology – Soil Column Experiments</vt:lpstr>
      <vt:lpstr>Root Scanning Equipment - WinRhizo</vt:lpstr>
      <vt:lpstr>Discussion and Results</vt:lpstr>
      <vt:lpstr>References</vt:lpstr>
      <vt:lpstr>Developing Novel Geophysical Tools to Investigate the Influence of Vegetation on Slope Stability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Novel Geophysical Tools to Investigate Vegetations Influences on Slope Stability</dc:title>
  <dc:creator>Narryn Thaman</dc:creator>
  <cp:lastModifiedBy>Narryn Thaman</cp:lastModifiedBy>
  <cp:revision>11</cp:revision>
  <dcterms:created xsi:type="dcterms:W3CDTF">2022-05-20T08:50:28Z</dcterms:created>
  <dcterms:modified xsi:type="dcterms:W3CDTF">2022-05-24T08:03:16Z</dcterms:modified>
</cp:coreProperties>
</file>