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73" r:id="rId2"/>
    <p:sldId id="260" r:id="rId3"/>
    <p:sldId id="348" r:id="rId4"/>
    <p:sldId id="384" r:id="rId5"/>
    <p:sldId id="387" r:id="rId6"/>
    <p:sldId id="388" r:id="rId7"/>
    <p:sldId id="386" r:id="rId8"/>
    <p:sldId id="298" r:id="rId9"/>
    <p:sldId id="389"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16"/>
    <p:restoredTop sz="95940"/>
  </p:normalViewPr>
  <p:slideViewPr>
    <p:cSldViewPr snapToGrid="0" snapToObjects="1">
      <p:cViewPr varScale="1">
        <p:scale>
          <a:sx n="120" d="100"/>
          <a:sy n="120" d="100"/>
        </p:scale>
        <p:origin x="200"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2F8978-4F56-6B4A-92D7-9F91CBBE6CAB}" type="datetimeFigureOut">
              <a:rPr lang="de-DE" smtClean="0"/>
              <a:t>21.05.22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E26B2-0DD2-BA43-A502-ACFB22708392}" type="slidenum">
              <a:rPr lang="de-DE" smtClean="0"/>
              <a:t>‹Nr.›</a:t>
            </a:fld>
            <a:endParaRPr lang="de-DE"/>
          </a:p>
        </p:txBody>
      </p:sp>
    </p:spTree>
    <p:extLst>
      <p:ext uri="{BB962C8B-B14F-4D97-AF65-F5344CB8AC3E}">
        <p14:creationId xmlns:p14="http://schemas.microsoft.com/office/powerpoint/2010/main" val="394891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2F7CA7-7F82-A249-81AB-2FB30D60071E}"/>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04DEBFF-6652-FD49-A617-4898BA9664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6D0A045-3552-4F46-B1D8-6CC95E03E625}"/>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EDE63FF3-F089-254B-848A-D198CDEE011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8810394-67B9-DE46-A22B-3C8879668C22}"/>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1780434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38288-F0DC-0E4D-9BCC-466C3DD0C05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C787CBA-FC18-1E4D-843D-45D4216736A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71A00C7-1968-0044-8D91-0EBD8E213E84}"/>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DFB75C74-1816-614D-8DF6-EC15F93472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6ED47E2-5854-E44F-902E-16A9275B9A9F}"/>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406667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CB4DF262-4B6A-C445-9762-5D65DAC532FF}"/>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0FDAB0B-249C-584A-B517-D1BEDB4A5B7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A4F92D-9A5D-8249-BD40-A4F751D0A68E}"/>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8E30CACD-FE86-0A4C-81AF-8EB6D8227C9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F3F2EF7-4601-4B47-88A2-7E73CEFDF445}"/>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2937897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lstStyle>
            <a:lvl1pPr marL="609585" marR="0" lvl="0" indent="-304792" algn="l" rtl="0">
              <a:lnSpc>
                <a:spcPct val="100000"/>
              </a:lnSpc>
              <a:spcBef>
                <a:spcPts val="0"/>
              </a:spcBef>
              <a:spcAft>
                <a:spcPts val="0"/>
              </a:spcAft>
              <a:buClr>
                <a:schemeClr val="dk2"/>
              </a:buClr>
              <a:buSzPts val="1800"/>
              <a:buFont typeface="Arial"/>
              <a:buNone/>
              <a:defRPr sz="2400" b="0" i="0" u="none" strike="noStrike" cap="none">
                <a:solidFill>
                  <a:schemeClr val="dk2"/>
                </a:solidFill>
                <a:latin typeface="Arial"/>
                <a:ea typeface="Arial"/>
                <a:cs typeface="Arial"/>
                <a:sym typeface="Arial"/>
              </a:defRPr>
            </a:lvl1pPr>
          </a:lstStyle>
          <a:p>
            <a:endParaRPr/>
          </a:p>
        </p:txBody>
      </p:sp>
      <p:sp>
        <p:nvSpPr>
          <p:cNvPr id="32" name="Shape 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fld id="{00000000-1234-1234-1234-123412341234}" type="slidenum">
              <a:rPr lang="de-CH" smtClean="0"/>
              <a:pPr/>
              <a:t>‹Nr.›</a:t>
            </a:fld>
            <a:endParaRPr lang="de-CH"/>
          </a:p>
        </p:txBody>
      </p:sp>
    </p:spTree>
    <p:extLst>
      <p:ext uri="{BB962C8B-B14F-4D97-AF65-F5344CB8AC3E}">
        <p14:creationId xmlns:p14="http://schemas.microsoft.com/office/powerpoint/2010/main" val="14494092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a:defRPr baseline="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noProof="0" dirty="0"/>
          </a:p>
        </p:txBody>
      </p:sp>
      <p:sp>
        <p:nvSpPr>
          <p:cNvPr id="4" name="Title 3">
            <a:extLst>
              <a:ext uri="{FF2B5EF4-FFF2-40B4-BE49-F238E27FC236}">
                <a16:creationId xmlns:a16="http://schemas.microsoft.com/office/drawing/2014/main" id="{36B63DBF-FD9B-5145-A36A-EF9E06FB17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3702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D566EF-EBA4-6247-90F7-1689A0EB55F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B4B9F9-9F5A-184A-8271-15A3C0AC8C5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26F2A39-8206-014D-ADA9-31E0CD9F9A2A}"/>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B09B88F7-0CF3-4144-B8E2-8BA9FBFE486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C2065A2-DE66-8549-9EF7-8BD88D902B7E}"/>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2224031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0110F9-E003-7F40-B214-EDBE15577BF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576F3C8-3A56-C04C-939E-8B4F95987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1AC4692-1FBC-2441-8CCD-76FFAFF6AC89}"/>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B92A1E78-FE74-FA41-AD46-92C64B2D55A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1D87880-1190-8348-938C-C120AD9FC6E2}"/>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1137222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4D12BC-9E81-BB47-9A36-4A2EED4DBAAC}"/>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9EC3F656-7305-1D47-8CF1-30B882BD64C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05FCE9F-BB14-E443-8A7D-9CB078C5DFBC}"/>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46B18346-8302-CD41-80C1-B6F59B28EFC4}"/>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6" name="Fußzeilenplatzhalter 5">
            <a:extLst>
              <a:ext uri="{FF2B5EF4-FFF2-40B4-BE49-F238E27FC236}">
                <a16:creationId xmlns:a16="http://schemas.microsoft.com/office/drawing/2014/main" id="{319AAA34-AC8B-114E-83B4-A75CD802CE2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8488EA0-2D41-0D43-BAA3-90258B9368D7}"/>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289313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454490-C982-1F47-938C-7214A6E7577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3E625338-B911-FC44-A6BE-DAA8A16495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8823D01-671A-A84A-9E0E-EE7ADF0800D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BFFE7583-C8A4-1E42-B534-F59D9D1C40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374B499A-909A-1B46-A421-82E33ED06B5F}"/>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9FB91D1-A747-6541-AB61-3B7EF1B0D2E9}"/>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8" name="Fußzeilenplatzhalter 7">
            <a:extLst>
              <a:ext uri="{FF2B5EF4-FFF2-40B4-BE49-F238E27FC236}">
                <a16:creationId xmlns:a16="http://schemas.microsoft.com/office/drawing/2014/main" id="{BEA8C804-6A54-F443-9A67-AFAC702E822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51672324-5A9E-1B41-AC5C-DCC3A9A8821A}"/>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2008993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4ECC6-5381-214C-85FE-2A2067624B2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19C6D5A-1AF3-8B45-AD35-97535173741F}"/>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4" name="Fußzeilenplatzhalter 3">
            <a:extLst>
              <a:ext uri="{FF2B5EF4-FFF2-40B4-BE49-F238E27FC236}">
                <a16:creationId xmlns:a16="http://schemas.microsoft.com/office/drawing/2014/main" id="{8FDF4A4E-E309-1449-885D-ED7E244D76A6}"/>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158F00C-D0F4-2840-A08D-8C039415F2D8}"/>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696717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DC31A3C-EA88-DF40-9822-991C8CD2668D}"/>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3" name="Fußzeilenplatzhalter 2">
            <a:extLst>
              <a:ext uri="{FF2B5EF4-FFF2-40B4-BE49-F238E27FC236}">
                <a16:creationId xmlns:a16="http://schemas.microsoft.com/office/drawing/2014/main" id="{FE80C8E8-B121-BF42-8218-E1DB1AF42CA7}"/>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134B4B43-9BC3-AF4F-9901-4470A8E48EA8}"/>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2313944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2AB03E-9629-AB4D-91E7-2EFDD23445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5CE2D81-B61B-3E43-9354-86674714F2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15D49AB-7CF4-0641-810D-182E8D9DC9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0A68507-5F44-8A41-AC15-353B8E231502}"/>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6" name="Fußzeilenplatzhalter 5">
            <a:extLst>
              <a:ext uri="{FF2B5EF4-FFF2-40B4-BE49-F238E27FC236}">
                <a16:creationId xmlns:a16="http://schemas.microsoft.com/office/drawing/2014/main" id="{84FF7633-728E-4D46-B1BE-DDCA4D70541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B92234F-C158-D940-83FC-F191B078663E}"/>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3103412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27F74B-0877-F74C-83CA-8C1E5FFB1F4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C028DAC-7FAD-D042-B93F-DB46004BB2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5F5E325-F7EE-4A49-A54D-71AD50B39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C322DA-50A0-C842-8465-5B3DFE7ED7EF}"/>
              </a:ext>
            </a:extLst>
          </p:cNvPr>
          <p:cNvSpPr>
            <a:spLocks noGrp="1"/>
          </p:cNvSpPr>
          <p:nvPr>
            <p:ph type="dt" sz="half" idx="10"/>
          </p:nvPr>
        </p:nvSpPr>
        <p:spPr/>
        <p:txBody>
          <a:bodyPr/>
          <a:lstStyle/>
          <a:p>
            <a:fld id="{76888428-C25F-5041-AAF9-A5BADAC4F5E9}" type="datetimeFigureOut">
              <a:rPr lang="de-DE" smtClean="0"/>
              <a:t>21.05.22</a:t>
            </a:fld>
            <a:endParaRPr lang="de-DE"/>
          </a:p>
        </p:txBody>
      </p:sp>
      <p:sp>
        <p:nvSpPr>
          <p:cNvPr id="6" name="Fußzeilenplatzhalter 5">
            <a:extLst>
              <a:ext uri="{FF2B5EF4-FFF2-40B4-BE49-F238E27FC236}">
                <a16:creationId xmlns:a16="http://schemas.microsoft.com/office/drawing/2014/main" id="{C109AB4A-A825-BD45-A80E-7978D7CCC59E}"/>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EB633C0-282A-D848-852A-6101B56665E4}"/>
              </a:ext>
            </a:extLst>
          </p:cNvPr>
          <p:cNvSpPr>
            <a:spLocks noGrp="1"/>
          </p:cNvSpPr>
          <p:nvPr>
            <p:ph type="sldNum" sz="quarter" idx="12"/>
          </p:nvPr>
        </p:nvSpPr>
        <p:spPr/>
        <p:txBody>
          <a:bodyPr/>
          <a:lstStyle/>
          <a:p>
            <a:fld id="{9CB931FC-F1D1-8343-AD75-0F601A1BB821}" type="slidenum">
              <a:rPr lang="de-DE" smtClean="0"/>
              <a:t>‹Nr.›</a:t>
            </a:fld>
            <a:endParaRPr lang="de-DE"/>
          </a:p>
        </p:txBody>
      </p:sp>
    </p:spTree>
    <p:extLst>
      <p:ext uri="{BB962C8B-B14F-4D97-AF65-F5344CB8AC3E}">
        <p14:creationId xmlns:p14="http://schemas.microsoft.com/office/powerpoint/2010/main" val="381077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5203E0D-25FE-ED4F-B5BE-680ED136A4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3517B3B-7BA2-3247-B861-9FD972349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C035BB-B95B-7346-BE15-1E087BDFD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888428-C25F-5041-AAF9-A5BADAC4F5E9}" type="datetimeFigureOut">
              <a:rPr lang="de-DE" smtClean="0"/>
              <a:t>21.05.22</a:t>
            </a:fld>
            <a:endParaRPr lang="de-DE"/>
          </a:p>
        </p:txBody>
      </p:sp>
      <p:sp>
        <p:nvSpPr>
          <p:cNvPr id="5" name="Fußzeilenplatzhalter 4">
            <a:extLst>
              <a:ext uri="{FF2B5EF4-FFF2-40B4-BE49-F238E27FC236}">
                <a16:creationId xmlns:a16="http://schemas.microsoft.com/office/drawing/2014/main" id="{FF185231-17EE-1148-A940-31A00CD6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7E4094E3-8D3C-3B41-BB90-DF473D6F2B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931FC-F1D1-8343-AD75-0F601A1BB821}" type="slidenum">
              <a:rPr lang="de-DE" smtClean="0"/>
              <a:t>‹Nr.›</a:t>
            </a:fld>
            <a:endParaRPr lang="de-DE"/>
          </a:p>
        </p:txBody>
      </p:sp>
    </p:spTree>
    <p:extLst>
      <p:ext uri="{BB962C8B-B14F-4D97-AF65-F5344CB8AC3E}">
        <p14:creationId xmlns:p14="http://schemas.microsoft.com/office/powerpoint/2010/main" val="346908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catalogue.ceda.ac.uk/uuid/5f331c418e9f4935b8eb1b836f8a91b8" TargetMode="External"/><Relationship Id="rId2" Type="http://schemas.openxmlformats.org/officeDocument/2006/relationships/hyperlink" Target="https://climate.esa.int/en/projects/biomass/" TargetMode="External"/><Relationship Id="rId1" Type="http://schemas.openxmlformats.org/officeDocument/2006/relationships/slideLayout" Target="../slideLayouts/slideLayout12.xml"/><Relationship Id="rId4" Type="http://schemas.openxmlformats.org/officeDocument/2006/relationships/hyperlink" Target="mailto:santoro@gamma-rs.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31762" y="1062176"/>
            <a:ext cx="11886671" cy="2821778"/>
          </a:xfrm>
          <a:prstGeom prst="rect">
            <a:avLst/>
          </a:prstGeom>
          <a:noFill/>
          <a:ln w="9525">
            <a:noFill/>
            <a:miter lim="800000"/>
            <a:headEnd/>
            <a:tailEnd/>
          </a:ln>
        </p:spPr>
        <p:txBody>
          <a:bodyPr wrap="square" lIns="108948" tIns="54473" rIns="108948" bIns="54473">
            <a:spAutoFit/>
          </a:bodyPr>
          <a:lstStyle/>
          <a:p>
            <a:pPr algn="ctr" defTabSz="1090057">
              <a:lnSpc>
                <a:spcPct val="170000"/>
              </a:lnSpc>
              <a:spcBef>
                <a:spcPct val="50000"/>
              </a:spcBef>
            </a:pPr>
            <a:r>
              <a:rPr lang="en-US" sz="3600" b="1" dirty="0">
                <a:solidFill>
                  <a:schemeClr val="accent3">
                    <a:lumMod val="50000"/>
                  </a:schemeClr>
                </a:solidFill>
              </a:rPr>
              <a:t>Emerging trends in global forest above-ground biomass derived from a decadal time record </a:t>
            </a:r>
            <a:br>
              <a:rPr lang="en-US" sz="3600" b="1" dirty="0">
                <a:solidFill>
                  <a:schemeClr val="accent3">
                    <a:lumMod val="50000"/>
                  </a:schemeClr>
                </a:solidFill>
              </a:rPr>
            </a:br>
            <a:r>
              <a:rPr lang="en-US" sz="3600" b="1" dirty="0">
                <a:solidFill>
                  <a:schemeClr val="accent3">
                    <a:lumMod val="50000"/>
                  </a:schemeClr>
                </a:solidFill>
              </a:rPr>
              <a:t>of high-resolution satellite observations</a:t>
            </a:r>
          </a:p>
        </p:txBody>
      </p:sp>
      <p:sp>
        <p:nvSpPr>
          <p:cNvPr id="5" name="Text Box 3"/>
          <p:cNvSpPr txBox="1">
            <a:spLocks noChangeArrowheads="1"/>
          </p:cNvSpPr>
          <p:nvPr/>
        </p:nvSpPr>
        <p:spPr bwMode="auto">
          <a:xfrm>
            <a:off x="669072" y="4265789"/>
            <a:ext cx="10459845" cy="2423848"/>
          </a:xfrm>
          <a:prstGeom prst="rect">
            <a:avLst/>
          </a:prstGeom>
          <a:noFill/>
          <a:ln w="9525">
            <a:noFill/>
            <a:miter lim="800000"/>
            <a:headEnd/>
            <a:tailEnd/>
          </a:ln>
        </p:spPr>
        <p:txBody>
          <a:bodyPr wrap="square" lIns="108948" tIns="54473" rIns="108948" bIns="54473">
            <a:spAutoFit/>
          </a:bodyPr>
          <a:lstStyle/>
          <a:p>
            <a:pPr algn="ctr" defTabSz="1090057" eaLnBrk="0" hangingPunct="0">
              <a:lnSpc>
                <a:spcPct val="160000"/>
              </a:lnSpc>
            </a:pPr>
            <a:r>
              <a:rPr lang="en-GB" sz="2000" i="1" u="sng" dirty="0">
                <a:solidFill>
                  <a:schemeClr val="accent3">
                    <a:lumMod val="50000"/>
                  </a:schemeClr>
                </a:solidFill>
                <a:cs typeface="Times New Roman" pitchFamily="18" charset="0"/>
              </a:rPr>
              <a:t>M. Santoro</a:t>
            </a:r>
            <a:r>
              <a:rPr lang="en-GB" sz="2000" i="1" dirty="0">
                <a:solidFill>
                  <a:schemeClr val="accent3">
                    <a:lumMod val="50000"/>
                  </a:schemeClr>
                </a:solidFill>
                <a:cs typeface="Times New Roman" pitchFamily="18" charset="0"/>
              </a:rPr>
              <a:t>, O. Cartus, S. </a:t>
            </a:r>
            <a:r>
              <a:rPr lang="en-GB" sz="2000" i="1" dirty="0" err="1">
                <a:solidFill>
                  <a:schemeClr val="accent3">
                    <a:lumMod val="50000"/>
                  </a:schemeClr>
                </a:solidFill>
                <a:cs typeface="Times New Roman" pitchFamily="18" charset="0"/>
              </a:rPr>
              <a:t>Quegan</a:t>
            </a:r>
            <a:r>
              <a:rPr lang="en-GB" sz="2000" i="1" dirty="0">
                <a:solidFill>
                  <a:schemeClr val="accent3">
                    <a:lumMod val="50000"/>
                  </a:schemeClr>
                </a:solidFill>
                <a:cs typeface="Times New Roman" pitchFamily="18" charset="0"/>
              </a:rPr>
              <a:t>, H. Kay, P. Bunting, R. Lucas, </a:t>
            </a:r>
            <a:br>
              <a:rPr lang="en-GB" sz="2000" i="1" dirty="0">
                <a:solidFill>
                  <a:schemeClr val="accent3">
                    <a:lumMod val="50000"/>
                  </a:schemeClr>
                </a:solidFill>
                <a:cs typeface="Times New Roman" pitchFamily="18" charset="0"/>
              </a:rPr>
            </a:br>
            <a:r>
              <a:rPr lang="en-GB" sz="2000" i="1" dirty="0">
                <a:solidFill>
                  <a:schemeClr val="accent3">
                    <a:lumMod val="50000"/>
                  </a:schemeClr>
                </a:solidFill>
                <a:cs typeface="Times New Roman" pitchFamily="18" charset="0"/>
              </a:rPr>
              <a:t>A. </a:t>
            </a:r>
            <a:r>
              <a:rPr lang="en-GB" sz="2000" i="1" dirty="0" err="1">
                <a:solidFill>
                  <a:schemeClr val="accent3">
                    <a:lumMod val="50000"/>
                  </a:schemeClr>
                </a:solidFill>
                <a:cs typeface="Times New Roman" pitchFamily="18" charset="0"/>
              </a:rPr>
              <a:t>Araza</a:t>
            </a:r>
            <a:r>
              <a:rPr lang="en-GB" sz="2000" i="1" dirty="0">
                <a:solidFill>
                  <a:schemeClr val="accent3">
                    <a:lumMod val="50000"/>
                  </a:schemeClr>
                </a:solidFill>
                <a:cs typeface="Times New Roman" pitchFamily="18" charset="0"/>
              </a:rPr>
              <a:t>, S. de Bruin, M. Herold, N. </a:t>
            </a:r>
            <a:r>
              <a:rPr lang="en-GB" sz="2000" i="1" dirty="0" err="1">
                <a:solidFill>
                  <a:schemeClr val="accent3">
                    <a:lumMod val="50000"/>
                  </a:schemeClr>
                </a:solidFill>
                <a:cs typeface="Times New Roman" pitchFamily="18" charset="0"/>
              </a:rPr>
              <a:t>Labrière</a:t>
            </a:r>
            <a:r>
              <a:rPr lang="en-GB" sz="2000" i="1" dirty="0">
                <a:solidFill>
                  <a:schemeClr val="accent3">
                    <a:lumMod val="50000"/>
                  </a:schemeClr>
                </a:solidFill>
                <a:cs typeface="Times New Roman" pitchFamily="18" charset="0"/>
              </a:rPr>
              <a:t>, J. </a:t>
            </a:r>
            <a:r>
              <a:rPr lang="en-GB" sz="2000" i="1" dirty="0" err="1">
                <a:solidFill>
                  <a:schemeClr val="accent3">
                    <a:lumMod val="50000"/>
                  </a:schemeClr>
                </a:solidFill>
                <a:cs typeface="Times New Roman" pitchFamily="18" charset="0"/>
              </a:rPr>
              <a:t>Chave</a:t>
            </a:r>
            <a:r>
              <a:rPr lang="en-GB" sz="2000" i="1" dirty="0">
                <a:solidFill>
                  <a:schemeClr val="accent3">
                    <a:lumMod val="50000"/>
                  </a:schemeClr>
                </a:solidFill>
                <a:cs typeface="Times New Roman" pitchFamily="18" charset="0"/>
              </a:rPr>
              <a:t>, T. Le Toan, H. </a:t>
            </a:r>
            <a:r>
              <a:rPr lang="en-GB" sz="2000" i="1" dirty="0" err="1">
                <a:solidFill>
                  <a:schemeClr val="accent3">
                    <a:lumMod val="50000"/>
                  </a:schemeClr>
                </a:solidFill>
                <a:cs typeface="Times New Roman" pitchFamily="18" charset="0"/>
              </a:rPr>
              <a:t>Balzter</a:t>
            </a:r>
            <a:r>
              <a:rPr lang="en-GB" sz="2000" i="1" dirty="0">
                <a:solidFill>
                  <a:schemeClr val="accent3">
                    <a:lumMod val="50000"/>
                  </a:schemeClr>
                </a:solidFill>
                <a:cs typeface="Times New Roman" pitchFamily="18" charset="0"/>
              </a:rPr>
              <a:t>, P. Rodríguez-</a:t>
            </a:r>
            <a:r>
              <a:rPr lang="en-GB" sz="2000" i="1" dirty="0" err="1">
                <a:solidFill>
                  <a:schemeClr val="accent3">
                    <a:lumMod val="50000"/>
                  </a:schemeClr>
                </a:solidFill>
                <a:cs typeface="Times New Roman" pitchFamily="18" charset="0"/>
              </a:rPr>
              <a:t>Veiga</a:t>
            </a:r>
            <a:r>
              <a:rPr lang="en-GB" sz="2000" i="1" dirty="0">
                <a:solidFill>
                  <a:schemeClr val="accent3">
                    <a:lumMod val="50000"/>
                  </a:schemeClr>
                </a:solidFill>
                <a:cs typeface="Times New Roman" pitchFamily="18" charset="0"/>
              </a:rPr>
              <a:t>, P. </a:t>
            </a:r>
            <a:br>
              <a:rPr lang="en-GB" sz="2000" i="1" dirty="0">
                <a:solidFill>
                  <a:schemeClr val="accent3">
                    <a:lumMod val="50000"/>
                  </a:schemeClr>
                </a:solidFill>
                <a:cs typeface="Times New Roman" pitchFamily="18" charset="0"/>
              </a:rPr>
            </a:br>
            <a:r>
              <a:rPr lang="en-GB" sz="2000" i="1" dirty="0" err="1">
                <a:solidFill>
                  <a:schemeClr val="accent3">
                    <a:lumMod val="50000"/>
                  </a:schemeClr>
                </a:solidFill>
                <a:cs typeface="Times New Roman" pitchFamily="18" charset="0"/>
              </a:rPr>
              <a:t>Defourny</a:t>
            </a:r>
            <a:r>
              <a:rPr lang="en-GB" sz="2000" i="1" dirty="0">
                <a:solidFill>
                  <a:schemeClr val="accent3">
                    <a:lumMod val="50000"/>
                  </a:schemeClr>
                </a:solidFill>
                <a:cs typeface="Times New Roman" pitchFamily="18" charset="0"/>
              </a:rPr>
              <a:t>, J. Kellndorfer, </a:t>
            </a:r>
            <a:r>
              <a:rPr lang="en-GB" sz="2000" i="1" dirty="0" err="1">
                <a:solidFill>
                  <a:schemeClr val="accent3">
                    <a:lumMod val="50000"/>
                  </a:schemeClr>
                </a:solidFill>
                <a:cs typeface="Times New Roman" pitchFamily="18" charset="0"/>
              </a:rPr>
              <a:t>Å</a:t>
            </a:r>
            <a:r>
              <a:rPr lang="en-GB" sz="2000" i="1" dirty="0">
                <a:solidFill>
                  <a:schemeClr val="accent3">
                    <a:lumMod val="50000"/>
                  </a:schemeClr>
                </a:solidFill>
                <a:cs typeface="Times New Roman" pitchFamily="18" charset="0"/>
              </a:rPr>
              <a:t>. Rosenqvist, M. Hayashi, K. Kobayashi, O. </a:t>
            </a:r>
            <a:r>
              <a:rPr lang="en-GB" sz="2000" i="1" dirty="0" err="1">
                <a:solidFill>
                  <a:schemeClr val="accent3">
                    <a:lumMod val="50000"/>
                  </a:schemeClr>
                </a:solidFill>
                <a:cs typeface="Times New Roman" pitchFamily="18" charset="0"/>
              </a:rPr>
              <a:t>Ochiai</a:t>
            </a:r>
            <a:r>
              <a:rPr lang="en-GB" sz="2000" i="1" dirty="0">
                <a:solidFill>
                  <a:schemeClr val="accent3">
                    <a:lumMod val="50000"/>
                  </a:schemeClr>
                </a:solidFill>
                <a:cs typeface="Times New Roman" pitchFamily="18" charset="0"/>
              </a:rPr>
              <a:t>, T. </a:t>
            </a:r>
            <a:r>
              <a:rPr lang="en-GB" sz="2000" i="1" dirty="0" err="1">
                <a:solidFill>
                  <a:schemeClr val="accent3">
                    <a:lumMod val="50000"/>
                  </a:schemeClr>
                </a:solidFill>
                <a:cs typeface="Times New Roman" pitchFamily="18" charset="0"/>
              </a:rPr>
              <a:t>Tadono</a:t>
            </a:r>
            <a:r>
              <a:rPr lang="en-GB" sz="2000" i="1" dirty="0">
                <a:solidFill>
                  <a:schemeClr val="accent3">
                    <a:lumMod val="50000"/>
                  </a:schemeClr>
                </a:solidFill>
                <a:cs typeface="Times New Roman" pitchFamily="18" charset="0"/>
              </a:rPr>
              <a:t>, F.M. Seifert </a:t>
            </a:r>
          </a:p>
          <a:p>
            <a:pPr algn="ctr" defTabSz="1090057" eaLnBrk="0" hangingPunct="0">
              <a:lnSpc>
                <a:spcPct val="160000"/>
              </a:lnSpc>
            </a:pPr>
            <a:endParaRPr lang="en-GB" i="1" dirty="0">
              <a:solidFill>
                <a:schemeClr val="accent3">
                  <a:lumMod val="50000"/>
                </a:schemeClr>
              </a:solidFill>
              <a:cs typeface="Times New Roman" pitchFamily="18" charset="0"/>
            </a:endParaRPr>
          </a:p>
          <a:p>
            <a:pPr algn="ctr" defTabSz="1090057" eaLnBrk="0" hangingPunct="0">
              <a:lnSpc>
                <a:spcPct val="160000"/>
              </a:lnSpc>
            </a:pPr>
            <a:r>
              <a:rPr lang="en-GB" i="1" u="sng" dirty="0">
                <a:solidFill>
                  <a:schemeClr val="accent3">
                    <a:lumMod val="50000"/>
                  </a:schemeClr>
                </a:solidFill>
                <a:cs typeface="Times New Roman" pitchFamily="18" charset="0"/>
              </a:rPr>
              <a:t>Work undertaken as part of the European Space Agency Climate Change Initiative (ESA CCI) Biomass activity</a:t>
            </a:r>
          </a:p>
        </p:txBody>
      </p:sp>
      <p:pic>
        <p:nvPicPr>
          <p:cNvPr id="16385" name="Picture 1"/>
          <p:cNvPicPr>
            <a:picLocks noChangeAspect="1" noChangeArrowheads="1"/>
          </p:cNvPicPr>
          <p:nvPr/>
        </p:nvPicPr>
        <p:blipFill>
          <a:blip r:embed="rId2"/>
          <a:srcRect/>
          <a:stretch>
            <a:fillRect/>
          </a:stretch>
        </p:blipFill>
        <p:spPr bwMode="auto">
          <a:xfrm>
            <a:off x="10998958" y="155511"/>
            <a:ext cx="1019476" cy="1062176"/>
          </a:xfrm>
          <a:prstGeom prst="rect">
            <a:avLst/>
          </a:prstGeom>
          <a:noFill/>
          <a:ln w="9525">
            <a:noFill/>
            <a:miter lim="800000"/>
            <a:headEnd/>
            <a:tailEnd/>
          </a:ln>
        </p:spPr>
      </p:pic>
      <p:pic>
        <p:nvPicPr>
          <p:cNvPr id="9" name="Picture 43">
            <a:extLst>
              <a:ext uri="{FF2B5EF4-FFF2-40B4-BE49-F238E27FC236}">
                <a16:creationId xmlns:a16="http://schemas.microsoft.com/office/drawing/2014/main" id="{9A9555F9-F9C7-B94D-9686-D6D06BB81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62" y="115888"/>
            <a:ext cx="1128325" cy="8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834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p:cNvPicPr>
            <a:picLocks noChangeAspect="1"/>
          </p:cNvPicPr>
          <p:nvPr/>
        </p:nvPicPr>
        <p:blipFill>
          <a:blip r:embed="rId2"/>
          <a:stretch>
            <a:fillRect/>
          </a:stretch>
        </p:blipFill>
        <p:spPr>
          <a:xfrm>
            <a:off x="7053251" y="3657031"/>
            <a:ext cx="3111829" cy="2431847"/>
          </a:xfrm>
          <a:prstGeom prst="rect">
            <a:avLst/>
          </a:prstGeom>
        </p:spPr>
      </p:pic>
      <p:pic>
        <p:nvPicPr>
          <p:cNvPr id="9" name="Picture 3"/>
          <p:cNvPicPr>
            <a:picLocks noChangeAspect="1" noChangeArrowheads="1"/>
          </p:cNvPicPr>
          <p:nvPr/>
        </p:nvPicPr>
        <p:blipFill rotWithShape="1">
          <a:blip r:embed="rId3"/>
          <a:srcRect r="57683"/>
          <a:stretch/>
        </p:blipFill>
        <p:spPr bwMode="auto">
          <a:xfrm>
            <a:off x="301079" y="965358"/>
            <a:ext cx="4972910" cy="5134634"/>
          </a:xfrm>
          <a:prstGeom prst="rect">
            <a:avLst/>
          </a:prstGeom>
          <a:noFill/>
          <a:ln w="9525">
            <a:noFill/>
            <a:miter lim="800000"/>
            <a:headEnd/>
            <a:tailEnd/>
          </a:ln>
        </p:spPr>
      </p:pic>
      <p:pic>
        <p:nvPicPr>
          <p:cNvPr id="2050" name="Picture 2" descr="Image result for tree seen at c-band l-band p-band"/>
          <p:cNvPicPr>
            <a:picLocks noChangeAspect="1" noChangeArrowheads="1"/>
          </p:cNvPicPr>
          <p:nvPr/>
        </p:nvPicPr>
        <p:blipFill>
          <a:blip r:embed="rId4"/>
          <a:srcRect/>
          <a:stretch>
            <a:fillRect/>
          </a:stretch>
        </p:blipFill>
        <p:spPr bwMode="auto">
          <a:xfrm>
            <a:off x="6918012" y="1173192"/>
            <a:ext cx="4198497" cy="2259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feld 23"/>
          <p:cNvSpPr txBox="1"/>
          <p:nvPr/>
        </p:nvSpPr>
        <p:spPr>
          <a:xfrm>
            <a:off x="9226968" y="3456971"/>
            <a:ext cx="1900328" cy="338554"/>
          </a:xfrm>
          <a:prstGeom prst="rect">
            <a:avLst/>
          </a:prstGeom>
          <a:noFill/>
        </p:spPr>
        <p:txBody>
          <a:bodyPr wrap="none" rtlCol="0">
            <a:spAutoFit/>
          </a:bodyPr>
          <a:lstStyle/>
          <a:p>
            <a:r>
              <a:rPr lang="en-GB" sz="1600" dirty="0"/>
              <a:t>(Courtesy T. Le </a:t>
            </a:r>
            <a:r>
              <a:rPr lang="en-GB" sz="1600" dirty="0" err="1"/>
              <a:t>Toan</a:t>
            </a:r>
            <a:r>
              <a:rPr lang="en-GB" sz="1600" dirty="0"/>
              <a:t>)</a:t>
            </a:r>
          </a:p>
        </p:txBody>
      </p:sp>
      <p:sp>
        <p:nvSpPr>
          <p:cNvPr id="26" name="Textfeld 25"/>
          <p:cNvSpPr txBox="1"/>
          <p:nvPr/>
        </p:nvSpPr>
        <p:spPr>
          <a:xfrm>
            <a:off x="5935498" y="2406091"/>
            <a:ext cx="982513" cy="502766"/>
          </a:xfrm>
          <a:prstGeom prst="rect">
            <a:avLst/>
          </a:prstGeom>
          <a:noFill/>
        </p:spPr>
        <p:txBody>
          <a:bodyPr wrap="square" rtlCol="0">
            <a:spAutoFit/>
          </a:bodyPr>
          <a:lstStyle/>
          <a:p>
            <a:r>
              <a:rPr lang="en-GB" sz="2667" b="1" dirty="0"/>
              <a:t>SAR</a:t>
            </a:r>
          </a:p>
        </p:txBody>
      </p:sp>
      <p:sp>
        <p:nvSpPr>
          <p:cNvPr id="13" name="Textfeld 12"/>
          <p:cNvSpPr txBox="1"/>
          <p:nvPr/>
        </p:nvSpPr>
        <p:spPr>
          <a:xfrm>
            <a:off x="5372793" y="4649959"/>
            <a:ext cx="1473769" cy="502766"/>
          </a:xfrm>
          <a:prstGeom prst="rect">
            <a:avLst/>
          </a:prstGeom>
          <a:noFill/>
        </p:spPr>
        <p:txBody>
          <a:bodyPr wrap="square" rtlCol="0">
            <a:spAutoFit/>
          </a:bodyPr>
          <a:lstStyle/>
          <a:p>
            <a:pPr algn="r"/>
            <a:r>
              <a:rPr lang="en-GB" sz="2667" b="1" dirty="0"/>
              <a:t>LiDAR</a:t>
            </a:r>
          </a:p>
        </p:txBody>
      </p:sp>
      <p:sp>
        <p:nvSpPr>
          <p:cNvPr id="14" name="Textfeld 13"/>
          <p:cNvSpPr txBox="1"/>
          <p:nvPr/>
        </p:nvSpPr>
        <p:spPr>
          <a:xfrm>
            <a:off x="9592368" y="4011189"/>
            <a:ext cx="1990032" cy="338554"/>
          </a:xfrm>
          <a:prstGeom prst="rect">
            <a:avLst/>
          </a:prstGeom>
          <a:noFill/>
        </p:spPr>
        <p:txBody>
          <a:bodyPr wrap="none" rtlCol="0">
            <a:spAutoFit/>
          </a:bodyPr>
          <a:lstStyle/>
          <a:p>
            <a:r>
              <a:rPr lang="en-GB" sz="1600" dirty="0"/>
              <a:t>(Hancock et al., 2019)</a:t>
            </a:r>
          </a:p>
        </p:txBody>
      </p:sp>
      <p:sp>
        <p:nvSpPr>
          <p:cNvPr id="11" name="Rectangle 9">
            <a:extLst>
              <a:ext uri="{FF2B5EF4-FFF2-40B4-BE49-F238E27FC236}">
                <a16:creationId xmlns:a16="http://schemas.microsoft.com/office/drawing/2014/main" id="{6DA3FF53-8A66-1045-A797-C7B209DD7FE6}"/>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a:t>Spaceborne EO relevant to </a:t>
            </a:r>
            <a:r>
              <a:rPr lang="sv-SE" sz="3600" dirty="0" err="1"/>
              <a:t>biomass</a:t>
            </a:r>
            <a:r>
              <a:rPr lang="sv-SE" sz="3600" dirty="0"/>
              <a:t> </a:t>
            </a:r>
            <a:r>
              <a:rPr lang="sv-SE" sz="3600" dirty="0" err="1"/>
              <a:t>estimation</a:t>
            </a:r>
            <a:endParaRPr lang="en-GB" sz="3600" dirty="0"/>
          </a:p>
        </p:txBody>
      </p:sp>
      <p:sp>
        <p:nvSpPr>
          <p:cNvPr id="12" name="Line 8">
            <a:extLst>
              <a:ext uri="{FF2B5EF4-FFF2-40B4-BE49-F238E27FC236}">
                <a16:creationId xmlns:a16="http://schemas.microsoft.com/office/drawing/2014/main" id="{73F94DD7-04EA-E743-BB46-8D21316CF4EB}"/>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15" name="Picture 43">
            <a:extLst>
              <a:ext uri="{FF2B5EF4-FFF2-40B4-BE49-F238E27FC236}">
                <a16:creationId xmlns:a16="http://schemas.microsoft.com/office/drawing/2014/main" id="{1F79895A-0CB7-B34D-A103-F0063C855D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feld 15">
            <a:extLst>
              <a:ext uri="{FF2B5EF4-FFF2-40B4-BE49-F238E27FC236}">
                <a16:creationId xmlns:a16="http://schemas.microsoft.com/office/drawing/2014/main" id="{ED374F25-7D8B-4649-9D0C-8F13173E9BF6}"/>
              </a:ext>
            </a:extLst>
          </p:cNvPr>
          <p:cNvSpPr txBox="1"/>
          <p:nvPr/>
        </p:nvSpPr>
        <p:spPr>
          <a:xfrm>
            <a:off x="765162" y="6246029"/>
            <a:ext cx="11320158" cy="58907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400" dirty="0"/>
              <a:t>Lots of data sources but different instrumentation, i.e., data quality variable in time</a:t>
            </a:r>
          </a:p>
        </p:txBody>
      </p:sp>
    </p:spTree>
    <p:extLst>
      <p:ext uri="{BB962C8B-B14F-4D97-AF65-F5344CB8AC3E}">
        <p14:creationId xmlns:p14="http://schemas.microsoft.com/office/powerpoint/2010/main" val="1642485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a:extLst>
              <a:ext uri="{FF2B5EF4-FFF2-40B4-BE49-F238E27FC236}">
                <a16:creationId xmlns:a16="http://schemas.microsoft.com/office/drawing/2014/main" id="{33304F73-4248-734A-99FB-F288E95E8EE2}"/>
              </a:ext>
            </a:extLst>
          </p:cNvPr>
          <p:cNvSpPr>
            <a:spLocks noGrp="1"/>
          </p:cNvSpPr>
          <p:nvPr>
            <p:ph type="title"/>
          </p:nvPr>
        </p:nvSpPr>
        <p:spPr>
          <a:xfrm>
            <a:off x="1032934" y="211218"/>
            <a:ext cx="9509561" cy="574516"/>
          </a:xfrm>
        </p:spPr>
        <p:txBody>
          <a:bodyPr>
            <a:normAutofit fontScale="90000"/>
          </a:bodyPr>
          <a:lstStyle/>
          <a:p>
            <a:r>
              <a:rPr lang="en-US" altLang="en-US" dirty="0">
                <a:solidFill>
                  <a:schemeClr val="bg1"/>
                </a:solidFill>
                <a:latin typeface="Verdana" panose="020B0604030504040204" pitchFamily="34" charset="0"/>
              </a:rPr>
              <a:t>The CCI Biomass AGB datasets</a:t>
            </a:r>
          </a:p>
        </p:txBody>
      </p:sp>
      <p:sp>
        <p:nvSpPr>
          <p:cNvPr id="2" name="Textfeld 1">
            <a:extLst>
              <a:ext uri="{FF2B5EF4-FFF2-40B4-BE49-F238E27FC236}">
                <a16:creationId xmlns:a16="http://schemas.microsoft.com/office/drawing/2014/main" id="{D76498CB-3974-944C-AAB6-ABC16A1C87FA}"/>
              </a:ext>
            </a:extLst>
          </p:cNvPr>
          <p:cNvSpPr txBox="1"/>
          <p:nvPr/>
        </p:nvSpPr>
        <p:spPr>
          <a:xfrm>
            <a:off x="304799" y="854767"/>
            <a:ext cx="11887200" cy="967957"/>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000" dirty="0"/>
              <a:t>Global AGB maps @ 100 m for 2010, 2017 and 2018 and related standard deviation (SD) (version 3)</a:t>
            </a:r>
          </a:p>
          <a:p>
            <a:pPr marL="380990" indent="-380990">
              <a:lnSpc>
                <a:spcPct val="150000"/>
              </a:lnSpc>
              <a:buFont typeface="Arial" panose="020B0604020202020204" pitchFamily="34" charset="0"/>
              <a:buChar char="•"/>
            </a:pPr>
            <a:r>
              <a:rPr lang="en-GB" sz="2000" dirty="0"/>
              <a:t>Version 4, including 2019 and 2020, will be released in late autumn 2022.</a:t>
            </a:r>
          </a:p>
        </p:txBody>
      </p:sp>
      <p:pic>
        <p:nvPicPr>
          <p:cNvPr id="4" name="image13.png">
            <a:extLst>
              <a:ext uri="{FF2B5EF4-FFF2-40B4-BE49-F238E27FC236}">
                <a16:creationId xmlns:a16="http://schemas.microsoft.com/office/drawing/2014/main" id="{794E626A-A2C3-E84D-AA85-32714D317573}"/>
              </a:ext>
            </a:extLst>
          </p:cNvPr>
          <p:cNvPicPr>
            <a:picLocks noChangeAspect="1"/>
          </p:cNvPicPr>
          <p:nvPr/>
        </p:nvPicPr>
        <p:blipFill rotWithShape="1">
          <a:blip r:embed="rId2"/>
          <a:srcRect l="6418" r="7351"/>
          <a:stretch/>
        </p:blipFill>
        <p:spPr>
          <a:xfrm>
            <a:off x="46517" y="1901440"/>
            <a:ext cx="7200000" cy="3067360"/>
          </a:xfrm>
          <a:prstGeom prst="rect">
            <a:avLst/>
          </a:prstGeom>
          <a:ln/>
        </p:spPr>
      </p:pic>
      <p:pic>
        <p:nvPicPr>
          <p:cNvPr id="5" name="image3.png">
            <a:extLst>
              <a:ext uri="{FF2B5EF4-FFF2-40B4-BE49-F238E27FC236}">
                <a16:creationId xmlns:a16="http://schemas.microsoft.com/office/drawing/2014/main" id="{BC87FE64-9541-7A43-B82E-48F72E8D6FE5}"/>
              </a:ext>
            </a:extLst>
          </p:cNvPr>
          <p:cNvPicPr>
            <a:picLocks noChangeAspect="1"/>
          </p:cNvPicPr>
          <p:nvPr/>
        </p:nvPicPr>
        <p:blipFill rotWithShape="1">
          <a:blip r:embed="rId3"/>
          <a:srcRect l="7974" r="7974"/>
          <a:stretch/>
        </p:blipFill>
        <p:spPr>
          <a:xfrm>
            <a:off x="1002454" y="3621754"/>
            <a:ext cx="7200000" cy="3146890"/>
          </a:xfrm>
          <a:prstGeom prst="rect">
            <a:avLst/>
          </a:prstGeom>
          <a:ln/>
        </p:spPr>
      </p:pic>
      <p:sp>
        <p:nvSpPr>
          <p:cNvPr id="6" name="Textfeld 5">
            <a:extLst>
              <a:ext uri="{FF2B5EF4-FFF2-40B4-BE49-F238E27FC236}">
                <a16:creationId xmlns:a16="http://schemas.microsoft.com/office/drawing/2014/main" id="{3A41E15D-A13D-FF42-9867-E8D6B312E71D}"/>
              </a:ext>
            </a:extLst>
          </p:cNvPr>
          <p:cNvSpPr txBox="1"/>
          <p:nvPr/>
        </p:nvSpPr>
        <p:spPr>
          <a:xfrm>
            <a:off x="7042522" y="1882830"/>
            <a:ext cx="249715" cy="461665"/>
          </a:xfrm>
          <a:prstGeom prst="rect">
            <a:avLst/>
          </a:prstGeom>
          <a:noFill/>
        </p:spPr>
        <p:txBody>
          <a:bodyPr wrap="square" rtlCol="0">
            <a:spAutoFit/>
          </a:bodyPr>
          <a:lstStyle/>
          <a:p>
            <a:r>
              <a:rPr lang="en-GB" sz="2400" dirty="0"/>
              <a:t>+</a:t>
            </a:r>
          </a:p>
        </p:txBody>
      </p:sp>
      <p:sp>
        <p:nvSpPr>
          <p:cNvPr id="8" name="Textfeld 7">
            <a:extLst>
              <a:ext uri="{FF2B5EF4-FFF2-40B4-BE49-F238E27FC236}">
                <a16:creationId xmlns:a16="http://schemas.microsoft.com/office/drawing/2014/main" id="{989E38BE-8065-4541-B818-F4739B42332F}"/>
              </a:ext>
            </a:extLst>
          </p:cNvPr>
          <p:cNvSpPr txBox="1"/>
          <p:nvPr/>
        </p:nvSpPr>
        <p:spPr>
          <a:xfrm>
            <a:off x="8077596" y="3621754"/>
            <a:ext cx="249715" cy="461665"/>
          </a:xfrm>
          <a:prstGeom prst="rect">
            <a:avLst/>
          </a:prstGeom>
          <a:noFill/>
        </p:spPr>
        <p:txBody>
          <a:bodyPr wrap="square" rtlCol="0">
            <a:spAutoFit/>
          </a:bodyPr>
          <a:lstStyle/>
          <a:p>
            <a:r>
              <a:rPr lang="en-GB" sz="2400" dirty="0"/>
              <a:t>+</a:t>
            </a:r>
          </a:p>
        </p:txBody>
      </p:sp>
      <p:sp>
        <p:nvSpPr>
          <p:cNvPr id="10" name="Rectangle 9">
            <a:extLst>
              <a:ext uri="{FF2B5EF4-FFF2-40B4-BE49-F238E27FC236}">
                <a16:creationId xmlns:a16="http://schemas.microsoft.com/office/drawing/2014/main" id="{6679FE45-E404-8149-A2E4-E285AD269508}"/>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a:t>The CCI </a:t>
            </a:r>
            <a:r>
              <a:rPr lang="sv-SE" sz="3600" dirty="0" err="1"/>
              <a:t>Biomass</a:t>
            </a:r>
            <a:r>
              <a:rPr lang="sv-SE" sz="3600" dirty="0"/>
              <a:t> AGB </a:t>
            </a:r>
            <a:r>
              <a:rPr lang="sv-SE" sz="3600" dirty="0" err="1"/>
              <a:t>datasets</a:t>
            </a:r>
            <a:endParaRPr lang="en-GB" sz="3600" dirty="0"/>
          </a:p>
        </p:txBody>
      </p:sp>
      <p:sp>
        <p:nvSpPr>
          <p:cNvPr id="11" name="Line 8">
            <a:extLst>
              <a:ext uri="{FF2B5EF4-FFF2-40B4-BE49-F238E27FC236}">
                <a16:creationId xmlns:a16="http://schemas.microsoft.com/office/drawing/2014/main" id="{F9FA3E98-1D72-D747-B53A-64CEE95509B7}"/>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14" name="Grafik 13">
            <a:extLst>
              <a:ext uri="{FF2B5EF4-FFF2-40B4-BE49-F238E27FC236}">
                <a16:creationId xmlns:a16="http://schemas.microsoft.com/office/drawing/2014/main" id="{3B13047F-BC2B-FB4E-AFA2-CC3EC778CE4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212"/>
          <a:stretch/>
        </p:blipFill>
        <p:spPr>
          <a:xfrm>
            <a:off x="8426757" y="1967997"/>
            <a:ext cx="3548721" cy="2909363"/>
          </a:xfrm>
          <a:prstGeom prst="rect">
            <a:avLst/>
          </a:prstGeom>
        </p:spPr>
      </p:pic>
      <p:sp>
        <p:nvSpPr>
          <p:cNvPr id="16" name="Textfeld 15">
            <a:extLst>
              <a:ext uri="{FF2B5EF4-FFF2-40B4-BE49-F238E27FC236}">
                <a16:creationId xmlns:a16="http://schemas.microsoft.com/office/drawing/2014/main" id="{A6EF8353-4575-FD4E-A406-B151F3F6C61E}"/>
              </a:ext>
            </a:extLst>
          </p:cNvPr>
          <p:cNvSpPr txBox="1"/>
          <p:nvPr/>
        </p:nvSpPr>
        <p:spPr>
          <a:xfrm>
            <a:off x="8327311" y="4829354"/>
            <a:ext cx="3758009" cy="1891287"/>
          </a:xfrm>
          <a:prstGeom prst="rect">
            <a:avLst/>
          </a:prstGeom>
          <a:noFill/>
        </p:spPr>
        <p:txBody>
          <a:bodyPr wrap="square" rtlCol="0">
            <a:spAutoFit/>
          </a:bodyPr>
          <a:lstStyle/>
          <a:p>
            <a:pPr>
              <a:lnSpc>
                <a:spcPct val="150000"/>
              </a:lnSpc>
            </a:pPr>
            <a:r>
              <a:rPr lang="en-GB" sz="2000" b="1" u="sng" dirty="0"/>
              <a:t>Take-home message</a:t>
            </a:r>
          </a:p>
          <a:p>
            <a:pPr marL="380990" indent="-380990">
              <a:lnSpc>
                <a:spcPct val="150000"/>
              </a:lnSpc>
              <a:buFont typeface="Arial" panose="020B0604020202020204" pitchFamily="34" charset="0"/>
              <a:buChar char="•"/>
            </a:pPr>
            <a:r>
              <a:rPr lang="en-GB" sz="2000" dirty="0"/>
              <a:t>Reliable representation of the AGB distribution</a:t>
            </a:r>
          </a:p>
          <a:p>
            <a:pPr marL="380990" indent="-380990">
              <a:lnSpc>
                <a:spcPct val="150000"/>
              </a:lnSpc>
              <a:buFont typeface="Arial" panose="020B0604020202020204" pitchFamily="34" charset="0"/>
              <a:buChar char="•"/>
            </a:pPr>
            <a:r>
              <a:rPr lang="en-GB" sz="2000" dirty="0"/>
              <a:t>Local biases and imprecision</a:t>
            </a:r>
          </a:p>
        </p:txBody>
      </p:sp>
      <p:pic>
        <p:nvPicPr>
          <p:cNvPr id="17" name="Picture 43">
            <a:extLst>
              <a:ext uri="{FF2B5EF4-FFF2-40B4-BE49-F238E27FC236}">
                <a16:creationId xmlns:a16="http://schemas.microsoft.com/office/drawing/2014/main" id="{70CBEBC5-575E-4C44-8AA6-A61E544370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57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5DC2-C2F9-1B49-AFB1-91FCA631A6CC}"/>
              </a:ext>
            </a:extLst>
          </p:cNvPr>
          <p:cNvSpPr txBox="1">
            <a:spLocks/>
          </p:cNvSpPr>
          <p:nvPr/>
        </p:nvSpPr>
        <p:spPr>
          <a:xfrm>
            <a:off x="1032934" y="211218"/>
            <a:ext cx="9509561" cy="57451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solidFill>
                  <a:schemeClr val="bg1"/>
                </a:solidFill>
                <a:latin typeface="Verdana" panose="020B0604030504040204" pitchFamily="34" charset="0"/>
              </a:rPr>
              <a:t>The CCI Biomass AGB datasets</a:t>
            </a:r>
            <a:endParaRPr lang="en-US" altLang="en-US" dirty="0">
              <a:solidFill>
                <a:schemeClr val="bg1"/>
              </a:solidFill>
              <a:latin typeface="Verdana" panose="020B0604030504040204" pitchFamily="34" charset="0"/>
            </a:endParaRPr>
          </a:p>
        </p:txBody>
      </p:sp>
      <p:sp>
        <p:nvSpPr>
          <p:cNvPr id="3" name="Rectangle 9">
            <a:extLst>
              <a:ext uri="{FF2B5EF4-FFF2-40B4-BE49-F238E27FC236}">
                <a16:creationId xmlns:a16="http://schemas.microsoft.com/office/drawing/2014/main" id="{6F56082C-2DFB-F743-A8D6-5F77C4E591F7}"/>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err="1"/>
              <a:t>Coupling</a:t>
            </a:r>
            <a:r>
              <a:rPr lang="sv-SE" sz="3600" dirty="0"/>
              <a:t> </a:t>
            </a:r>
            <a:r>
              <a:rPr lang="sv-SE" sz="3600" dirty="0" err="1"/>
              <a:t>biomass</a:t>
            </a:r>
            <a:r>
              <a:rPr lang="sv-SE" sz="3600" dirty="0"/>
              <a:t> and land cover to </a:t>
            </a:r>
            <a:r>
              <a:rPr lang="sv-SE" sz="3600" dirty="0" err="1"/>
              <a:t>identify</a:t>
            </a:r>
            <a:r>
              <a:rPr lang="sv-SE" sz="3600" dirty="0"/>
              <a:t> </a:t>
            </a:r>
            <a:r>
              <a:rPr lang="sv-SE" sz="3600" dirty="0" err="1"/>
              <a:t>transitions</a:t>
            </a:r>
            <a:endParaRPr lang="en-GB" sz="3600" dirty="0"/>
          </a:p>
        </p:txBody>
      </p:sp>
      <p:sp>
        <p:nvSpPr>
          <p:cNvPr id="4" name="Line 8">
            <a:extLst>
              <a:ext uri="{FF2B5EF4-FFF2-40B4-BE49-F238E27FC236}">
                <a16:creationId xmlns:a16="http://schemas.microsoft.com/office/drawing/2014/main" id="{2E85C0E3-B7CD-D14B-A6A3-8713CB15310F}"/>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5" name="Picture 43">
            <a:extLst>
              <a:ext uri="{FF2B5EF4-FFF2-40B4-BE49-F238E27FC236}">
                <a16:creationId xmlns:a16="http://schemas.microsoft.com/office/drawing/2014/main" id="{46D22754-667C-8F4D-8D1D-F7C9D80B3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821439FB-F19B-D04F-A11D-7AE2350AA1AC}"/>
              </a:ext>
            </a:extLst>
          </p:cNvPr>
          <p:cNvSpPr txBox="1"/>
          <p:nvPr/>
        </p:nvSpPr>
        <p:spPr>
          <a:xfrm>
            <a:off x="106680" y="854767"/>
            <a:ext cx="12085319" cy="1891287"/>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000" dirty="0"/>
              <a:t>We look at land cover transitions and related AGB trends using the map datasets of 2010, 2017, 2018 and 2020.</a:t>
            </a:r>
          </a:p>
          <a:p>
            <a:pPr>
              <a:lnSpc>
                <a:spcPct val="150000"/>
              </a:lnSpc>
            </a:pPr>
            <a:r>
              <a:rPr lang="en-GB" sz="2000" dirty="0"/>
              <a:t> </a:t>
            </a:r>
          </a:p>
          <a:p>
            <a:pPr marL="380990" indent="-380990">
              <a:lnSpc>
                <a:spcPct val="150000"/>
              </a:lnSpc>
              <a:buFont typeface="Arial" panose="020B0604020202020204" pitchFamily="34" charset="0"/>
              <a:buChar char="•"/>
            </a:pPr>
            <a:r>
              <a:rPr lang="en-GB" sz="2000" dirty="0"/>
              <a:t>Transitions are defined as one-way conversion from forest to cropland OR shrubland/grassland OR non-vegetated areas and vice versa. For each category, the conversion occurred any time between 2010 and 2020.</a:t>
            </a:r>
          </a:p>
        </p:txBody>
      </p:sp>
      <p:pic>
        <p:nvPicPr>
          <p:cNvPr id="8" name="Grafik 7">
            <a:extLst>
              <a:ext uri="{FF2B5EF4-FFF2-40B4-BE49-F238E27FC236}">
                <a16:creationId xmlns:a16="http://schemas.microsoft.com/office/drawing/2014/main" id="{7DF35C53-46D0-3F49-9C2B-834486BA7C35}"/>
              </a:ext>
            </a:extLst>
          </p:cNvPr>
          <p:cNvPicPr>
            <a:picLocks noChangeAspect="1"/>
          </p:cNvPicPr>
          <p:nvPr/>
        </p:nvPicPr>
        <p:blipFill>
          <a:blip r:embed="rId3"/>
          <a:stretch>
            <a:fillRect/>
          </a:stretch>
        </p:blipFill>
        <p:spPr>
          <a:xfrm>
            <a:off x="698500" y="2869247"/>
            <a:ext cx="10795000" cy="3594100"/>
          </a:xfrm>
          <a:prstGeom prst="rect">
            <a:avLst/>
          </a:prstGeom>
        </p:spPr>
      </p:pic>
    </p:spTree>
    <p:extLst>
      <p:ext uri="{BB962C8B-B14F-4D97-AF65-F5344CB8AC3E}">
        <p14:creationId xmlns:p14="http://schemas.microsoft.com/office/powerpoint/2010/main" val="1299260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2E85C0E3-B7CD-D14B-A6A3-8713CB15310F}"/>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5" name="Picture 43">
            <a:extLst>
              <a:ext uri="{FF2B5EF4-FFF2-40B4-BE49-F238E27FC236}">
                <a16:creationId xmlns:a16="http://schemas.microsoft.com/office/drawing/2014/main" id="{46D22754-667C-8F4D-8D1D-F7C9D80B3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BBF29B70-6EAA-1E46-82C4-25431FB21AEA}"/>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err="1"/>
              <a:t>Emerging</a:t>
            </a:r>
            <a:r>
              <a:rPr lang="sv-SE" sz="3600" dirty="0"/>
              <a:t> AGB trends in </a:t>
            </a:r>
            <a:r>
              <a:rPr lang="sv-SE" sz="3600" dirty="0" err="1"/>
              <a:t>Southeast</a:t>
            </a:r>
            <a:r>
              <a:rPr lang="sv-SE" sz="3600" dirty="0"/>
              <a:t> </a:t>
            </a:r>
            <a:r>
              <a:rPr lang="sv-SE" sz="3600" dirty="0" err="1"/>
              <a:t>Asia</a:t>
            </a:r>
            <a:endParaRPr lang="en-GB" sz="3600" dirty="0"/>
          </a:p>
        </p:txBody>
      </p:sp>
      <p:pic>
        <p:nvPicPr>
          <p:cNvPr id="14" name="Grafik 13">
            <a:extLst>
              <a:ext uri="{FF2B5EF4-FFF2-40B4-BE49-F238E27FC236}">
                <a16:creationId xmlns:a16="http://schemas.microsoft.com/office/drawing/2014/main" id="{F210AF66-2059-D845-8A7A-74A02218E6F6}"/>
              </a:ext>
            </a:extLst>
          </p:cNvPr>
          <p:cNvPicPr>
            <a:picLocks noChangeAspect="1"/>
          </p:cNvPicPr>
          <p:nvPr/>
        </p:nvPicPr>
        <p:blipFill>
          <a:blip r:embed="rId3"/>
          <a:stretch>
            <a:fillRect/>
          </a:stretch>
        </p:blipFill>
        <p:spPr>
          <a:xfrm>
            <a:off x="698500" y="1631950"/>
            <a:ext cx="10795000" cy="3594100"/>
          </a:xfrm>
          <a:prstGeom prst="rect">
            <a:avLst/>
          </a:prstGeom>
        </p:spPr>
      </p:pic>
    </p:spTree>
    <p:extLst>
      <p:ext uri="{BB962C8B-B14F-4D97-AF65-F5344CB8AC3E}">
        <p14:creationId xmlns:p14="http://schemas.microsoft.com/office/powerpoint/2010/main" val="1438541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8">
            <a:extLst>
              <a:ext uri="{FF2B5EF4-FFF2-40B4-BE49-F238E27FC236}">
                <a16:creationId xmlns:a16="http://schemas.microsoft.com/office/drawing/2014/main" id="{2E85C0E3-B7CD-D14B-A6A3-8713CB15310F}"/>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5" name="Picture 43">
            <a:extLst>
              <a:ext uri="{FF2B5EF4-FFF2-40B4-BE49-F238E27FC236}">
                <a16:creationId xmlns:a16="http://schemas.microsoft.com/office/drawing/2014/main" id="{46D22754-667C-8F4D-8D1D-F7C9D80B3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a:extLst>
              <a:ext uri="{FF2B5EF4-FFF2-40B4-BE49-F238E27FC236}">
                <a16:creationId xmlns:a16="http://schemas.microsoft.com/office/drawing/2014/main" id="{BBF29B70-6EAA-1E46-82C4-25431FB21AEA}"/>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err="1"/>
              <a:t>Emerging</a:t>
            </a:r>
            <a:r>
              <a:rPr lang="sv-SE" sz="3600" dirty="0"/>
              <a:t> trends in Australia</a:t>
            </a:r>
            <a:endParaRPr lang="en-GB" sz="3600" dirty="0"/>
          </a:p>
        </p:txBody>
      </p:sp>
      <p:pic>
        <p:nvPicPr>
          <p:cNvPr id="10" name="Grafik 9">
            <a:extLst>
              <a:ext uri="{FF2B5EF4-FFF2-40B4-BE49-F238E27FC236}">
                <a16:creationId xmlns:a16="http://schemas.microsoft.com/office/drawing/2014/main" id="{7D756B11-2082-D547-8400-0FC1F1502A30}"/>
              </a:ext>
            </a:extLst>
          </p:cNvPr>
          <p:cNvPicPr>
            <a:picLocks noChangeAspect="1"/>
          </p:cNvPicPr>
          <p:nvPr/>
        </p:nvPicPr>
        <p:blipFill>
          <a:blip r:embed="rId3"/>
          <a:stretch>
            <a:fillRect/>
          </a:stretch>
        </p:blipFill>
        <p:spPr>
          <a:xfrm>
            <a:off x="698500" y="1631950"/>
            <a:ext cx="10795000" cy="3594100"/>
          </a:xfrm>
          <a:prstGeom prst="rect">
            <a:avLst/>
          </a:prstGeom>
        </p:spPr>
      </p:pic>
    </p:spTree>
    <p:extLst>
      <p:ext uri="{BB962C8B-B14F-4D97-AF65-F5344CB8AC3E}">
        <p14:creationId xmlns:p14="http://schemas.microsoft.com/office/powerpoint/2010/main" val="276073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B5DC2-C2F9-1B49-AFB1-91FCA631A6CC}"/>
              </a:ext>
            </a:extLst>
          </p:cNvPr>
          <p:cNvSpPr txBox="1">
            <a:spLocks/>
          </p:cNvSpPr>
          <p:nvPr/>
        </p:nvSpPr>
        <p:spPr>
          <a:xfrm>
            <a:off x="1032934" y="211218"/>
            <a:ext cx="9509561" cy="574516"/>
          </a:xfrm>
          <a:prstGeom prst="rect">
            <a:avLst/>
          </a:prstGeom>
        </p:spPr>
        <p:txBody>
          <a:bodyP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solidFill>
                  <a:schemeClr val="bg1"/>
                </a:solidFill>
                <a:latin typeface="Verdana" panose="020B0604030504040204" pitchFamily="34" charset="0"/>
              </a:rPr>
              <a:t>The CCI Biomass AGB datasets</a:t>
            </a:r>
            <a:endParaRPr lang="en-US" altLang="en-US" dirty="0">
              <a:solidFill>
                <a:schemeClr val="bg1"/>
              </a:solidFill>
              <a:latin typeface="Verdana" panose="020B0604030504040204" pitchFamily="34" charset="0"/>
            </a:endParaRPr>
          </a:p>
        </p:txBody>
      </p:sp>
      <p:sp>
        <p:nvSpPr>
          <p:cNvPr id="3" name="Rectangle 9">
            <a:extLst>
              <a:ext uri="{FF2B5EF4-FFF2-40B4-BE49-F238E27FC236}">
                <a16:creationId xmlns:a16="http://schemas.microsoft.com/office/drawing/2014/main" id="{6F56082C-2DFB-F743-A8D6-5F77C4E591F7}"/>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600" dirty="0" err="1"/>
              <a:t>Summary</a:t>
            </a:r>
            <a:r>
              <a:rPr lang="sv-SE" sz="3600" dirty="0"/>
              <a:t> on </a:t>
            </a:r>
            <a:r>
              <a:rPr lang="sv-SE" sz="3600" dirty="0" err="1"/>
              <a:t>emerging</a:t>
            </a:r>
            <a:r>
              <a:rPr lang="sv-SE" sz="3600" dirty="0"/>
              <a:t> trends </a:t>
            </a:r>
            <a:r>
              <a:rPr lang="sv-SE" sz="3600" dirty="0" err="1"/>
              <a:t>globally</a:t>
            </a:r>
            <a:endParaRPr lang="en-GB" sz="3600" dirty="0"/>
          </a:p>
        </p:txBody>
      </p:sp>
      <p:sp>
        <p:nvSpPr>
          <p:cNvPr id="4" name="Line 8">
            <a:extLst>
              <a:ext uri="{FF2B5EF4-FFF2-40B4-BE49-F238E27FC236}">
                <a16:creationId xmlns:a16="http://schemas.microsoft.com/office/drawing/2014/main" id="{2E85C0E3-B7CD-D14B-A6A3-8713CB15310F}"/>
              </a:ext>
            </a:extLst>
          </p:cNvPr>
          <p:cNvSpPr>
            <a:spLocks noChangeShapeType="1"/>
          </p:cNvSpPr>
          <p:nvPr/>
        </p:nvSpPr>
        <p:spPr bwMode="auto">
          <a:xfrm>
            <a:off x="609600" y="731573"/>
            <a:ext cx="10972800" cy="0"/>
          </a:xfrm>
          <a:prstGeom prst="line">
            <a:avLst/>
          </a:prstGeom>
          <a:noFill/>
          <a:ln w="31750">
            <a:solidFill>
              <a:schemeClr val="tx1"/>
            </a:solidFill>
            <a:round/>
            <a:headEnd/>
            <a:tailEnd/>
          </a:ln>
        </p:spPr>
        <p:txBody>
          <a:bodyPr/>
          <a:lstStyle/>
          <a:p>
            <a:endParaRPr lang="de-DE" sz="2400"/>
          </a:p>
        </p:txBody>
      </p:sp>
      <p:pic>
        <p:nvPicPr>
          <p:cNvPr id="5" name="Picture 43">
            <a:extLst>
              <a:ext uri="{FF2B5EF4-FFF2-40B4-BE49-F238E27FC236}">
                <a16:creationId xmlns:a16="http://schemas.microsoft.com/office/drawing/2014/main" id="{46D22754-667C-8F4D-8D1D-F7C9D80B3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5">
            <a:extLst>
              <a:ext uri="{FF2B5EF4-FFF2-40B4-BE49-F238E27FC236}">
                <a16:creationId xmlns:a16="http://schemas.microsoft.com/office/drawing/2014/main" id="{821439FB-F19B-D04F-A11D-7AE2350AA1AC}"/>
              </a:ext>
            </a:extLst>
          </p:cNvPr>
          <p:cNvSpPr txBox="1"/>
          <p:nvPr/>
        </p:nvSpPr>
        <p:spPr>
          <a:xfrm>
            <a:off x="228600" y="1054101"/>
            <a:ext cx="11887200" cy="4199611"/>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GB" sz="2000" dirty="0"/>
              <a:t>The terrestrial AGB pool in forests fluctuated between 550 </a:t>
            </a:r>
            <a:r>
              <a:rPr lang="en-GB" sz="2000" dirty="0" err="1"/>
              <a:t>Pg</a:t>
            </a:r>
            <a:r>
              <a:rPr lang="en-GB" sz="2000" dirty="0"/>
              <a:t> and 560 </a:t>
            </a:r>
            <a:r>
              <a:rPr lang="en-GB" sz="2000" dirty="0" err="1"/>
              <a:t>Pg</a:t>
            </a:r>
            <a:r>
              <a:rPr lang="en-GB" sz="2000" dirty="0"/>
              <a:t> while the global forest area increased by 1%. </a:t>
            </a:r>
          </a:p>
          <a:p>
            <a:pPr marL="380990" indent="-380990">
              <a:lnSpc>
                <a:spcPct val="150000"/>
              </a:lnSpc>
              <a:buFont typeface="Arial" panose="020B0604020202020204" pitchFamily="34" charset="0"/>
              <a:buChar char="•"/>
            </a:pPr>
            <a:r>
              <a:rPr lang="en-GB" sz="2000" dirty="0"/>
              <a:t>AGB changes were particularly evident in areas associated with persistent forest land, with areas such as western Canada and northeast Europe losing biomass whilst others (e.g., central and southeast Asia) experienced net gains. </a:t>
            </a:r>
          </a:p>
          <a:p>
            <a:pPr marL="380990" indent="-380990">
              <a:lnSpc>
                <a:spcPct val="150000"/>
              </a:lnSpc>
              <a:buFont typeface="Arial" panose="020B0604020202020204" pitchFamily="34" charset="0"/>
              <a:buChar char="•"/>
            </a:pPr>
            <a:r>
              <a:rPr lang="en-GB" sz="2000" dirty="0"/>
              <a:t>Differentiation between natural and plantation forests was not achieved and so the relative contribution of losses and gains associated with each was not able to be discerned. </a:t>
            </a:r>
          </a:p>
          <a:p>
            <a:pPr marL="380990" indent="-380990">
              <a:lnSpc>
                <a:spcPct val="150000"/>
              </a:lnSpc>
              <a:buFont typeface="Arial" panose="020B0604020202020204" pitchFamily="34" charset="0"/>
              <a:buChar char="•"/>
            </a:pPr>
            <a:r>
              <a:rPr lang="en-GB" sz="2000" dirty="0"/>
              <a:t>Conversion of forest to cropland and grassland resulted in a loss of approximately 0.8 </a:t>
            </a:r>
            <a:r>
              <a:rPr lang="en-GB" sz="2000" dirty="0" err="1"/>
              <a:t>Pg</a:t>
            </a:r>
            <a:r>
              <a:rPr lang="en-GB" sz="2000" dirty="0"/>
              <a:t> of AGB whilst conversion of these non-forest landscapes to forest increased the global AGB pool by 0.2 Pg. </a:t>
            </a:r>
          </a:p>
        </p:txBody>
      </p:sp>
    </p:spTree>
    <p:extLst>
      <p:ext uri="{BB962C8B-B14F-4D97-AF65-F5344CB8AC3E}">
        <p14:creationId xmlns:p14="http://schemas.microsoft.com/office/powerpoint/2010/main" val="2028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56518" y="712121"/>
            <a:ext cx="11850756" cy="4930581"/>
          </a:xfrm>
          <a:prstGeom prst="rect">
            <a:avLst/>
          </a:prstGeom>
          <a:noFill/>
        </p:spPr>
        <p:txBody>
          <a:bodyPr wrap="square" rtlCol="0">
            <a:spAutoFit/>
          </a:bodyPr>
          <a:lstStyle/>
          <a:p>
            <a:pPr>
              <a:lnSpc>
                <a:spcPct val="200000"/>
              </a:lnSpc>
              <a:buFont typeface="Arial" pitchFamily="34" charset="0"/>
              <a:buChar char="•"/>
            </a:pPr>
            <a:r>
              <a:rPr lang="en-GB" sz="2000" dirty="0"/>
              <a:t> The suite of CCI Biomass data products has been introduced</a:t>
            </a:r>
          </a:p>
          <a:p>
            <a:pPr>
              <a:lnSpc>
                <a:spcPct val="200000"/>
              </a:lnSpc>
              <a:buFont typeface="Arial" pitchFamily="34" charset="0"/>
              <a:buChar char="•"/>
            </a:pPr>
            <a:r>
              <a:rPr lang="en-GB" sz="2000" dirty="0"/>
              <a:t> Pixel level estimates of AGB and AGB change are not reliable; large-scale averages in contrast can be interpreted and related to land cover trends. A few trends have been presented here but deeper understanding of the impact of the maps’ uncertainties is needed.</a:t>
            </a:r>
          </a:p>
          <a:p>
            <a:pPr>
              <a:lnSpc>
                <a:spcPct val="200000"/>
              </a:lnSpc>
              <a:buFont typeface="Arial" pitchFamily="34" charset="0"/>
              <a:buChar char="•"/>
            </a:pPr>
            <a:r>
              <a:rPr lang="en-GB" sz="2000" dirty="0"/>
              <a:t> The future suite of ESA CCI Biomass data products will foresee a more regular temporal sampling and an extended time interval (2005 / 2010 / yearly between 2015 and 2022). In addition, AGB bias and precision will also be improved by furthermore including a wider range of recent satellite observations (e.g., by spaceborne LiDAR) and re-processed satellite data products with the overall aim of consolidating these preliminary results</a:t>
            </a:r>
          </a:p>
        </p:txBody>
      </p:sp>
      <p:sp>
        <p:nvSpPr>
          <p:cNvPr id="5" name="Rectangle 9"/>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733" dirty="0" err="1"/>
              <a:t>Conclusions</a:t>
            </a:r>
            <a:endParaRPr lang="en-GB" sz="3733" dirty="0"/>
          </a:p>
        </p:txBody>
      </p:sp>
      <p:sp>
        <p:nvSpPr>
          <p:cNvPr id="7" name="Line 8"/>
          <p:cNvSpPr>
            <a:spLocks noChangeShapeType="1"/>
          </p:cNvSpPr>
          <p:nvPr/>
        </p:nvSpPr>
        <p:spPr bwMode="auto">
          <a:xfrm>
            <a:off x="609600" y="708571"/>
            <a:ext cx="10972800" cy="0"/>
          </a:xfrm>
          <a:prstGeom prst="line">
            <a:avLst/>
          </a:prstGeom>
          <a:noFill/>
          <a:ln w="31750">
            <a:solidFill>
              <a:schemeClr val="tx1"/>
            </a:solidFill>
            <a:round/>
            <a:headEnd/>
            <a:tailEnd/>
          </a:ln>
        </p:spPr>
        <p:txBody>
          <a:bodyPr/>
          <a:lstStyle/>
          <a:p>
            <a:endParaRPr lang="de-DE" sz="2400"/>
          </a:p>
        </p:txBody>
      </p:sp>
      <p:pic>
        <p:nvPicPr>
          <p:cNvPr id="8" name="Picture 43">
            <a:extLst>
              <a:ext uri="{FF2B5EF4-FFF2-40B4-BE49-F238E27FC236}">
                <a16:creationId xmlns:a16="http://schemas.microsoft.com/office/drawing/2014/main" id="{66D6D09F-30D1-7A45-9564-90A837B20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6255931"/>
            <a:ext cx="711428" cy="5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20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9BDBBC39-3E9F-7E45-BE46-1361B7146EC8}"/>
              </a:ext>
            </a:extLst>
          </p:cNvPr>
          <p:cNvSpPr txBox="1"/>
          <p:nvPr/>
        </p:nvSpPr>
        <p:spPr>
          <a:xfrm>
            <a:off x="404036" y="1234780"/>
            <a:ext cx="9048307" cy="3693319"/>
          </a:xfrm>
          <a:prstGeom prst="rect">
            <a:avLst/>
          </a:prstGeom>
          <a:noFill/>
        </p:spPr>
        <p:txBody>
          <a:bodyPr wrap="square">
            <a:spAutoFit/>
          </a:bodyPr>
          <a:lstStyle/>
          <a:p>
            <a:r>
              <a:rPr lang="en-GB" u="sng" dirty="0"/>
              <a:t>About the CCI Biomass project</a:t>
            </a:r>
          </a:p>
          <a:p>
            <a:endParaRPr lang="en-GB" dirty="0">
              <a:hlinkClick r:id="rId2"/>
            </a:endParaRPr>
          </a:p>
          <a:p>
            <a:r>
              <a:rPr lang="en-GB" dirty="0">
                <a:hlinkClick r:id="rId2"/>
              </a:rPr>
              <a:t>https://climate.esa.int/en/projects/biomass/</a:t>
            </a:r>
            <a:endParaRPr lang="en-GB" dirty="0"/>
          </a:p>
          <a:p>
            <a:endParaRPr lang="en-GB" dirty="0"/>
          </a:p>
          <a:p>
            <a:endParaRPr lang="en-GB" dirty="0"/>
          </a:p>
          <a:p>
            <a:r>
              <a:rPr lang="en-GB" u="sng" dirty="0"/>
              <a:t>Link to CCI Biomass data products (version 3, November 2021)</a:t>
            </a:r>
          </a:p>
          <a:p>
            <a:endParaRPr lang="en-GB" u="sng" dirty="0"/>
          </a:p>
          <a:p>
            <a:r>
              <a:rPr lang="en-GB" dirty="0">
                <a:hlinkClick r:id="rId3"/>
              </a:rPr>
              <a:t>https://catalogue.ceda.ac.uk/uuid/5f331c418e9f4935b8eb1b836f8a91b8</a:t>
            </a:r>
            <a:r>
              <a:rPr lang="en-GB" dirty="0"/>
              <a:t> </a:t>
            </a:r>
          </a:p>
          <a:p>
            <a:endParaRPr lang="en-GB" dirty="0"/>
          </a:p>
          <a:p>
            <a:endParaRPr lang="en-GB" dirty="0"/>
          </a:p>
          <a:p>
            <a:r>
              <a:rPr lang="en-GB" u="sng" dirty="0"/>
              <a:t>For queries and technical support</a:t>
            </a:r>
          </a:p>
          <a:p>
            <a:endParaRPr lang="en-GB" dirty="0"/>
          </a:p>
          <a:p>
            <a:r>
              <a:rPr lang="en-GB" dirty="0"/>
              <a:t>Maurizio Santoro, Gamma Remote Sensing,  </a:t>
            </a:r>
            <a:r>
              <a:rPr lang="en-GB" dirty="0">
                <a:hlinkClick r:id="rId4"/>
              </a:rPr>
              <a:t>santoro@gamma-rs.ch</a:t>
            </a:r>
            <a:r>
              <a:rPr lang="en-GB" dirty="0"/>
              <a:t> </a:t>
            </a:r>
          </a:p>
        </p:txBody>
      </p:sp>
      <p:sp>
        <p:nvSpPr>
          <p:cNvPr id="5" name="Rectangle 9">
            <a:extLst>
              <a:ext uri="{FF2B5EF4-FFF2-40B4-BE49-F238E27FC236}">
                <a16:creationId xmlns:a16="http://schemas.microsoft.com/office/drawing/2014/main" id="{3C64F69C-724B-FA47-8BF2-5811986B2E4E}"/>
              </a:ext>
            </a:extLst>
          </p:cNvPr>
          <p:cNvSpPr>
            <a:spLocks noChangeArrowheads="1"/>
          </p:cNvSpPr>
          <p:nvPr/>
        </p:nvSpPr>
        <p:spPr bwMode="auto">
          <a:xfrm>
            <a:off x="0" y="19051"/>
            <a:ext cx="12192000" cy="666786"/>
          </a:xfrm>
          <a:prstGeom prst="rect">
            <a:avLst/>
          </a:prstGeom>
          <a:noFill/>
          <a:ln w="9525">
            <a:noFill/>
            <a:miter lim="800000"/>
            <a:headEnd/>
            <a:tailEnd/>
          </a:ln>
        </p:spPr>
        <p:txBody>
          <a:bodyPr>
            <a:spAutoFit/>
          </a:bodyPr>
          <a:lstStyle/>
          <a:p>
            <a:pPr algn="ctr">
              <a:spcBef>
                <a:spcPct val="50000"/>
              </a:spcBef>
            </a:pPr>
            <a:r>
              <a:rPr lang="sv-SE" sz="3733" dirty="0"/>
              <a:t>CCI </a:t>
            </a:r>
            <a:r>
              <a:rPr lang="sv-SE" sz="3733" dirty="0" err="1"/>
              <a:t>Biomass</a:t>
            </a:r>
            <a:r>
              <a:rPr lang="sv-SE" sz="3733" dirty="0"/>
              <a:t>, </a:t>
            </a:r>
            <a:r>
              <a:rPr lang="sv-SE" sz="3733" dirty="0" err="1"/>
              <a:t>summary</a:t>
            </a:r>
            <a:r>
              <a:rPr lang="sv-SE" sz="3733" dirty="0"/>
              <a:t> </a:t>
            </a:r>
            <a:r>
              <a:rPr lang="sv-SE" sz="3733" dirty="0" err="1"/>
              <a:t>slide</a:t>
            </a:r>
            <a:endParaRPr lang="en-GB" sz="3733" dirty="0"/>
          </a:p>
        </p:txBody>
      </p:sp>
      <p:sp>
        <p:nvSpPr>
          <p:cNvPr id="6" name="Line 8">
            <a:extLst>
              <a:ext uri="{FF2B5EF4-FFF2-40B4-BE49-F238E27FC236}">
                <a16:creationId xmlns:a16="http://schemas.microsoft.com/office/drawing/2014/main" id="{375A952E-4A30-4448-AAAB-7A89AB641179}"/>
              </a:ext>
            </a:extLst>
          </p:cNvPr>
          <p:cNvSpPr>
            <a:spLocks noChangeShapeType="1"/>
          </p:cNvSpPr>
          <p:nvPr/>
        </p:nvSpPr>
        <p:spPr bwMode="auto">
          <a:xfrm>
            <a:off x="609600" y="708571"/>
            <a:ext cx="10972800" cy="0"/>
          </a:xfrm>
          <a:prstGeom prst="line">
            <a:avLst/>
          </a:prstGeom>
          <a:noFill/>
          <a:ln w="31750">
            <a:solidFill>
              <a:schemeClr val="tx1"/>
            </a:solidFill>
            <a:round/>
            <a:headEnd/>
            <a:tailEnd/>
          </a:ln>
        </p:spPr>
        <p:txBody>
          <a:bodyPr/>
          <a:lstStyle/>
          <a:p>
            <a:endParaRPr lang="de-DE" sz="2400"/>
          </a:p>
        </p:txBody>
      </p:sp>
    </p:spTree>
    <p:extLst>
      <p:ext uri="{BB962C8B-B14F-4D97-AF65-F5344CB8AC3E}">
        <p14:creationId xmlns:p14="http://schemas.microsoft.com/office/powerpoint/2010/main" val="308530357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Words>
  <Application>Microsoft Macintosh PowerPoint</Application>
  <PresentationFormat>Breitbild</PresentationFormat>
  <Paragraphs>50</Paragraphs>
  <Slides>9</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Verdana</vt:lpstr>
      <vt:lpstr>Office</vt:lpstr>
      <vt:lpstr>PowerPoint-Präsentation</vt:lpstr>
      <vt:lpstr>PowerPoint-Präsentation</vt:lpstr>
      <vt:lpstr>The CCI Biomass AGB datasets</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Maurizio Santoro</dc:creator>
  <cp:lastModifiedBy>Maurizio Santoro</cp:lastModifiedBy>
  <cp:revision>27</cp:revision>
  <dcterms:created xsi:type="dcterms:W3CDTF">2021-01-15T13:08:04Z</dcterms:created>
  <dcterms:modified xsi:type="dcterms:W3CDTF">2022-05-21T15:50:21Z</dcterms:modified>
</cp:coreProperties>
</file>