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73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bdd721cec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bdd721cec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I'm going to talk about the "…"</a:t>
            </a: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is work I did with my advisor Ron Milo and in collaboration with Rob Phillips from Caltech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da4f93de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da4f93de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da4f93de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da4f93de7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bdd721cec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1bdd721cec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bdd721cec_0_1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1bdd721cec_0_1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bdd721c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bdd721c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bdd721ce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bdd721ce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bdd721ce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bdd721ce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bdd721cec_0_1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bdd721cec_0_1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bdd721ce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bdd721ce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bdd721ce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bdd721ce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bdd721cec_0_1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bdd721cec_0_1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da4f93de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da4f93de7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 amt="41000"/>
          </a:blip>
          <a:srcRect l="3716"/>
          <a:stretch/>
        </p:blipFill>
        <p:spPr>
          <a:xfrm rot="5400000">
            <a:off x="4880138" y="164038"/>
            <a:ext cx="4432826" cy="407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 amt="36000"/>
          </a:blip>
          <a:srcRect l="26852" t="26756"/>
          <a:stretch/>
        </p:blipFill>
        <p:spPr>
          <a:xfrm>
            <a:off x="1825" y="0"/>
            <a:ext cx="3966102" cy="397149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633225" y="4696825"/>
            <a:ext cx="84525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Weizmann Institute of Science</a:t>
            </a:r>
            <a:endParaRPr sz="2400"/>
          </a:p>
        </p:txBody>
      </p:sp>
      <p:sp>
        <p:nvSpPr>
          <p:cNvPr id="70" name="Google Shape;70;p13"/>
          <p:cNvSpPr txBox="1"/>
          <p:nvPr/>
        </p:nvSpPr>
        <p:spPr>
          <a:xfrm>
            <a:off x="1694550" y="3879700"/>
            <a:ext cx="57549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Yinon Bar-On</a:t>
            </a:r>
            <a:endParaRPr sz="2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1650" y="4694700"/>
            <a:ext cx="612300" cy="44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5">
            <a:alphaModFix/>
          </a:blip>
          <a:srcRect r="82589"/>
          <a:stretch/>
        </p:blipFill>
        <p:spPr>
          <a:xfrm>
            <a:off x="1823" y="4613104"/>
            <a:ext cx="692924" cy="5304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>
            <a:spLocks noGrp="1"/>
          </p:cNvSpPr>
          <p:nvPr>
            <p:ph type="ctrTitle" idx="4294967295"/>
          </p:nvPr>
        </p:nvSpPr>
        <p:spPr>
          <a:xfrm>
            <a:off x="-150" y="1527600"/>
            <a:ext cx="9144000" cy="1478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666666"/>
                </a:solidFill>
              </a:rPr>
              <a:t>The global mass and average rate of rubisco</a:t>
            </a:r>
            <a:endParaRPr sz="3900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666666"/>
                </a:solidFill>
              </a:rPr>
              <a:t>EGU 2022</a:t>
            </a:r>
            <a:endParaRPr sz="1700">
              <a:solidFill>
                <a:srgbClr val="666666"/>
              </a:solidFill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5" y="-14775"/>
            <a:ext cx="1110062" cy="147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Different efficiencies of rubisco on land vs. ocean</a:t>
            </a:r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136150" y="4719350"/>
            <a:ext cx="26322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Bar-On &amp; Milo PNAS (2019)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2428250" y="873650"/>
            <a:ext cx="42876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rubisco k</a:t>
            </a:r>
            <a:r>
              <a:rPr lang="en" sz="2600" baseline="-25000">
                <a:latin typeface="Roboto"/>
                <a:ea typeface="Roboto"/>
                <a:cs typeface="Roboto"/>
                <a:sym typeface="Roboto"/>
              </a:rPr>
              <a:t>cat</a:t>
            </a:r>
            <a:r>
              <a:rPr lang="en" sz="2600">
                <a:latin typeface="Roboto"/>
                <a:ea typeface="Roboto"/>
                <a:cs typeface="Roboto"/>
                <a:sym typeface="Roboto"/>
              </a:rPr>
              <a:t> ≈ 3 s</a:t>
            </a:r>
            <a:r>
              <a:rPr lang="en" sz="2600" baseline="30000">
                <a:latin typeface="Roboto"/>
                <a:ea typeface="Roboto"/>
                <a:cs typeface="Roboto"/>
                <a:sym typeface="Roboto"/>
              </a:rPr>
              <a:t>-1</a:t>
            </a:r>
            <a:r>
              <a:rPr lang="en" sz="260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" sz="2100">
                <a:latin typeface="Roboto"/>
                <a:ea typeface="Roboto"/>
                <a:cs typeface="Roboto"/>
                <a:sym typeface="Roboto"/>
              </a:rPr>
              <a:t>in 25°C</a:t>
            </a:r>
            <a:r>
              <a:rPr lang="en" sz="2600">
                <a:latin typeface="Roboto"/>
                <a:ea typeface="Roboto"/>
                <a:cs typeface="Roboto"/>
                <a:sym typeface="Roboto"/>
              </a:rPr>
              <a:t>)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81" name="Google Shape;181;p22"/>
          <p:cNvPicPr preferRelativeResize="0"/>
          <p:nvPr/>
        </p:nvPicPr>
        <p:blipFill rotWithShape="1">
          <a:blip r:embed="rId3">
            <a:alphaModFix/>
          </a:blip>
          <a:srcRect t="55826" r="66236" b="29263"/>
          <a:stretch/>
        </p:blipFill>
        <p:spPr>
          <a:xfrm>
            <a:off x="543152" y="2134476"/>
            <a:ext cx="1768751" cy="47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3">
            <a:alphaModFix/>
          </a:blip>
          <a:srcRect l="16861" t="85319" r="63658"/>
          <a:stretch/>
        </p:blipFill>
        <p:spPr>
          <a:xfrm>
            <a:off x="2002970" y="2166039"/>
            <a:ext cx="1020499" cy="465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 rotWithShape="1">
          <a:blip r:embed="rId3">
            <a:alphaModFix/>
          </a:blip>
          <a:srcRect l="70341" t="72643"/>
          <a:stretch/>
        </p:blipFill>
        <p:spPr>
          <a:xfrm>
            <a:off x="6798483" y="2193786"/>
            <a:ext cx="1553726" cy="86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/>
          <p:nvPr/>
        </p:nvSpPr>
        <p:spPr>
          <a:xfrm>
            <a:off x="3486650" y="2146595"/>
            <a:ext cx="2022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ambient T ≈ 10°C</a:t>
            </a:r>
            <a:endParaRPr sz="1700" baseline="3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5774538" y="2453259"/>
            <a:ext cx="6207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1 s</a:t>
            </a:r>
            <a:r>
              <a:rPr lang="en" sz="1700" baseline="30000">
                <a:latin typeface="Roboto"/>
                <a:ea typeface="Roboto"/>
                <a:cs typeface="Roboto"/>
                <a:sym typeface="Roboto"/>
              </a:rPr>
              <a:t>-1</a:t>
            </a:r>
            <a:endParaRPr sz="1700" baseline="3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5700091" y="1996059"/>
            <a:ext cx="11721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0.6 s</a:t>
            </a:r>
            <a:r>
              <a:rPr lang="en" sz="1700" baseline="30000">
                <a:latin typeface="Roboto"/>
                <a:ea typeface="Roboto"/>
                <a:cs typeface="Roboto"/>
                <a:sym typeface="Roboto"/>
              </a:rPr>
              <a:t>-1</a:t>
            </a:r>
            <a:endParaRPr sz="1700" baseline="30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7" name="Google Shape;187;p22"/>
          <p:cNvCxnSpPr/>
          <p:nvPr/>
        </p:nvCxnSpPr>
        <p:spPr>
          <a:xfrm>
            <a:off x="5758026" y="2428611"/>
            <a:ext cx="548700" cy="6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Google Shape;188;p22"/>
          <p:cNvSpPr txBox="1"/>
          <p:nvPr/>
        </p:nvSpPr>
        <p:spPr>
          <a:xfrm>
            <a:off x="6482600" y="2093951"/>
            <a:ext cx="2022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≈</a:t>
            </a:r>
            <a:endParaRPr sz="3200" baseline="30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9" name="Google Shape;189;p22"/>
          <p:cNvCxnSpPr/>
          <p:nvPr/>
        </p:nvCxnSpPr>
        <p:spPr>
          <a:xfrm flipH="1">
            <a:off x="5264100" y="2648875"/>
            <a:ext cx="449400" cy="328500"/>
          </a:xfrm>
          <a:prstGeom prst="curvedConnector3">
            <a:avLst>
              <a:gd name="adj1" fmla="val 8953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90" name="Google Shape;190;p22"/>
          <p:cNvSpPr txBox="1"/>
          <p:nvPr/>
        </p:nvSpPr>
        <p:spPr>
          <a:xfrm>
            <a:off x="3889078" y="2927700"/>
            <a:ext cx="2022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maximal rate at ambient T</a:t>
            </a:r>
            <a:endParaRPr sz="1200" baseline="30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Different efficiencies of rubisco on land vs. ocean</a:t>
            </a:r>
            <a:endParaRPr/>
          </a:p>
        </p:txBody>
      </p:sp>
      <p:sp>
        <p:nvSpPr>
          <p:cNvPr id="196" name="Google Shape;196;p23"/>
          <p:cNvSpPr txBox="1"/>
          <p:nvPr/>
        </p:nvSpPr>
        <p:spPr>
          <a:xfrm>
            <a:off x="136150" y="4719350"/>
            <a:ext cx="26322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Bar-On &amp; Milo PNAS (2019)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2428250" y="873650"/>
            <a:ext cx="42876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rubisco k</a:t>
            </a:r>
            <a:r>
              <a:rPr lang="en" sz="2600" baseline="-25000">
                <a:latin typeface="Roboto"/>
                <a:ea typeface="Roboto"/>
                <a:cs typeface="Roboto"/>
                <a:sym typeface="Roboto"/>
              </a:rPr>
              <a:t>cat</a:t>
            </a:r>
            <a:r>
              <a:rPr lang="en" sz="2600">
                <a:latin typeface="Roboto"/>
                <a:ea typeface="Roboto"/>
                <a:cs typeface="Roboto"/>
                <a:sym typeface="Roboto"/>
              </a:rPr>
              <a:t> ≈ 3 s</a:t>
            </a:r>
            <a:r>
              <a:rPr lang="en" sz="2600" baseline="30000">
                <a:latin typeface="Roboto"/>
                <a:ea typeface="Roboto"/>
                <a:cs typeface="Roboto"/>
                <a:sym typeface="Roboto"/>
              </a:rPr>
              <a:t>-1</a:t>
            </a:r>
            <a:r>
              <a:rPr lang="en" sz="260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" sz="2100">
                <a:latin typeface="Roboto"/>
                <a:ea typeface="Roboto"/>
                <a:cs typeface="Roboto"/>
                <a:sym typeface="Roboto"/>
              </a:rPr>
              <a:t>in 25°C</a:t>
            </a:r>
            <a:r>
              <a:rPr lang="en" sz="2600">
                <a:latin typeface="Roboto"/>
                <a:ea typeface="Roboto"/>
                <a:cs typeface="Roboto"/>
                <a:sym typeface="Roboto"/>
              </a:rPr>
              <a:t>)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99" name="Google Shape;199;p23"/>
          <p:cNvPicPr preferRelativeResize="0"/>
          <p:nvPr/>
        </p:nvPicPr>
        <p:blipFill rotWithShape="1">
          <a:blip r:embed="rId3">
            <a:alphaModFix/>
          </a:blip>
          <a:srcRect t="55826" r="66236" b="29263"/>
          <a:stretch/>
        </p:blipFill>
        <p:spPr>
          <a:xfrm>
            <a:off x="543152" y="2134476"/>
            <a:ext cx="1768751" cy="47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 rotWithShape="1">
          <a:blip r:embed="rId3">
            <a:alphaModFix/>
          </a:blip>
          <a:srcRect l="16861" t="85319" r="63658"/>
          <a:stretch/>
        </p:blipFill>
        <p:spPr>
          <a:xfrm>
            <a:off x="2002970" y="2166039"/>
            <a:ext cx="1020499" cy="465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 rotWithShape="1">
          <a:blip r:embed="rId3">
            <a:alphaModFix/>
          </a:blip>
          <a:srcRect l="70341" t="72643"/>
          <a:stretch/>
        </p:blipFill>
        <p:spPr>
          <a:xfrm>
            <a:off x="6798483" y="2193786"/>
            <a:ext cx="1553726" cy="86702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/>
          <p:cNvSpPr txBox="1"/>
          <p:nvPr/>
        </p:nvSpPr>
        <p:spPr>
          <a:xfrm>
            <a:off x="3486650" y="2146595"/>
            <a:ext cx="2022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ambient T ≈ 10°C</a:t>
            </a:r>
            <a:endParaRPr sz="1700" baseline="3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5774538" y="2453259"/>
            <a:ext cx="6207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1 s</a:t>
            </a:r>
            <a:r>
              <a:rPr lang="en" sz="1700" baseline="30000">
                <a:latin typeface="Roboto"/>
                <a:ea typeface="Roboto"/>
                <a:cs typeface="Roboto"/>
                <a:sym typeface="Roboto"/>
              </a:rPr>
              <a:t>-1</a:t>
            </a:r>
            <a:endParaRPr sz="1700" baseline="3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5700091" y="1996059"/>
            <a:ext cx="11721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0.6 s</a:t>
            </a:r>
            <a:r>
              <a:rPr lang="en" sz="1700" baseline="30000">
                <a:latin typeface="Roboto"/>
                <a:ea typeface="Roboto"/>
                <a:cs typeface="Roboto"/>
                <a:sym typeface="Roboto"/>
              </a:rPr>
              <a:t>-1</a:t>
            </a:r>
            <a:endParaRPr sz="1700" baseline="30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5" name="Google Shape;205;p23"/>
          <p:cNvCxnSpPr/>
          <p:nvPr/>
        </p:nvCxnSpPr>
        <p:spPr>
          <a:xfrm>
            <a:off x="5758026" y="2428611"/>
            <a:ext cx="548700" cy="6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" name="Google Shape;206;p23"/>
          <p:cNvSpPr txBox="1"/>
          <p:nvPr/>
        </p:nvSpPr>
        <p:spPr>
          <a:xfrm>
            <a:off x="6482600" y="2093951"/>
            <a:ext cx="2022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≈</a:t>
            </a:r>
            <a:endParaRPr sz="3200" baseline="30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8" name="Google Shape;208;p23"/>
          <p:cNvPicPr preferRelativeResize="0"/>
          <p:nvPr/>
        </p:nvPicPr>
        <p:blipFill rotWithShape="1">
          <a:blip r:embed="rId3">
            <a:alphaModFix/>
          </a:blip>
          <a:srcRect t="-2406" r="66236" b="87496"/>
          <a:stretch/>
        </p:blipFill>
        <p:spPr>
          <a:xfrm>
            <a:off x="305557" y="3611534"/>
            <a:ext cx="1768751" cy="47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17126" t="16122" r="62127" b="62690"/>
          <a:stretch/>
        </p:blipFill>
        <p:spPr>
          <a:xfrm>
            <a:off x="2011744" y="3358923"/>
            <a:ext cx="1086852" cy="6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 rotWithShape="1">
          <a:blip r:embed="rId3">
            <a:alphaModFix/>
          </a:blip>
          <a:srcRect l="72940" t="12502" b="55341"/>
          <a:stretch/>
        </p:blipFill>
        <p:spPr>
          <a:xfrm>
            <a:off x="6866559" y="3413690"/>
            <a:ext cx="1417577" cy="10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 txBox="1"/>
          <p:nvPr/>
        </p:nvSpPr>
        <p:spPr>
          <a:xfrm>
            <a:off x="3482168" y="3659456"/>
            <a:ext cx="2022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ambient T ≈ 25°C</a:t>
            </a:r>
            <a:endParaRPr sz="1700" baseline="3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5850738" y="3847320"/>
            <a:ext cx="6207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3 s</a:t>
            </a:r>
            <a:r>
              <a:rPr lang="en" sz="1700" baseline="30000">
                <a:latin typeface="Roboto"/>
                <a:ea typeface="Roboto"/>
                <a:cs typeface="Roboto"/>
                <a:sym typeface="Roboto"/>
              </a:rPr>
              <a:t>-1</a:t>
            </a:r>
            <a:endParaRPr sz="1700" baseline="3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5700091" y="3390120"/>
            <a:ext cx="11721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0.03 s</a:t>
            </a:r>
            <a:r>
              <a:rPr lang="en" sz="1700" baseline="30000">
                <a:latin typeface="Roboto"/>
                <a:ea typeface="Roboto"/>
                <a:cs typeface="Roboto"/>
                <a:sym typeface="Roboto"/>
              </a:rPr>
              <a:t>-1</a:t>
            </a:r>
            <a:endParaRPr sz="1700" baseline="30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4" name="Google Shape;214;p23"/>
          <p:cNvCxnSpPr/>
          <p:nvPr/>
        </p:nvCxnSpPr>
        <p:spPr>
          <a:xfrm>
            <a:off x="5834226" y="3822672"/>
            <a:ext cx="548700" cy="6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" name="Google Shape;215;p23"/>
          <p:cNvSpPr txBox="1"/>
          <p:nvPr/>
        </p:nvSpPr>
        <p:spPr>
          <a:xfrm>
            <a:off x="6558800" y="3488012"/>
            <a:ext cx="2022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≈</a:t>
            </a:r>
            <a:endParaRPr sz="3200" baseline="3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4045957" y="2927700"/>
            <a:ext cx="2022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maximal rate at ambient T</a:t>
            </a:r>
            <a:endParaRPr sz="1200" baseline="30000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00B8039C-F861-E517-F206-733DAB748CFA}"/>
              </a:ext>
            </a:extLst>
          </p:cNvPr>
          <p:cNvCxnSpPr>
            <a:endCxn id="217" idx="0"/>
          </p:cNvCxnSpPr>
          <p:nvPr/>
        </p:nvCxnSpPr>
        <p:spPr>
          <a:xfrm rot="10800000" flipV="1">
            <a:off x="5056958" y="2607022"/>
            <a:ext cx="800013" cy="320677"/>
          </a:xfrm>
          <a:prstGeom prst="curvedConnector2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29A143BC-A88F-31F6-34F3-C4AB727231A9}"/>
              </a:ext>
            </a:extLst>
          </p:cNvPr>
          <p:cNvCxnSpPr>
            <a:stCxn id="212" idx="1"/>
            <a:endCxn id="217" idx="2"/>
          </p:cNvCxnSpPr>
          <p:nvPr/>
        </p:nvCxnSpPr>
        <p:spPr>
          <a:xfrm rot="10800000">
            <a:off x="5056958" y="3393000"/>
            <a:ext cx="793781" cy="686970"/>
          </a:xfrm>
          <a:prstGeom prst="curvedConnector2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/>
          <p:nvPr/>
        </p:nvSpPr>
        <p:spPr>
          <a:xfrm>
            <a:off x="368825" y="918725"/>
            <a:ext cx="7966800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Likely factors: CO</a:t>
            </a:r>
            <a:r>
              <a:rPr lang="en" sz="1700" baseline="-25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700">
                <a:latin typeface="Roboto"/>
                <a:ea typeface="Roboto"/>
                <a:cs typeface="Roboto"/>
                <a:sym typeface="Roboto"/>
              </a:rPr>
              <a:t>, Light, water etc.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We can use new models that validate our global estimate to study the effects of different environmental factors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Why is rubisco working so slowly on land?</a:t>
            </a:r>
            <a:endParaRPr/>
          </a:p>
        </p:txBody>
      </p:sp>
      <p:sp>
        <p:nvSpPr>
          <p:cNvPr id="224" name="Google Shape;224;p24"/>
          <p:cNvSpPr txBox="1"/>
          <p:nvPr/>
        </p:nvSpPr>
        <p:spPr>
          <a:xfrm>
            <a:off x="136150" y="4719350"/>
            <a:ext cx="48798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Smith et al. Ecol. Lett. (2019); Dong et al. New Phyt. (2022)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5" name="Google Shape;2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450" y="2400775"/>
            <a:ext cx="4863549" cy="230354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32" name="Google Shape;232;p25"/>
          <p:cNvSpPr txBox="1"/>
          <p:nvPr/>
        </p:nvSpPr>
        <p:spPr>
          <a:xfrm>
            <a:off x="1234800" y="936900"/>
            <a:ext cx="6674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Thanks!</a:t>
            </a:r>
            <a:endParaRPr sz="6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3" name="Google Shape;2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200" y="2014175"/>
            <a:ext cx="1757601" cy="234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</a:rPr>
              <a:t>land has ≈500-fold more producer mass but the ocean is as productive</a:t>
            </a:r>
            <a:endParaRPr sz="2100">
              <a:solidFill>
                <a:srgbClr val="FFFFFF"/>
              </a:solidFill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123825" y="828675"/>
            <a:ext cx="295200" cy="26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136150" y="4795550"/>
            <a:ext cx="26322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Bar-On &amp; Milo PNAS (2019)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00" y="1562225"/>
            <a:ext cx="7701526" cy="284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Why is marine biomass more efficient?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136150" y="4719350"/>
            <a:ext cx="26322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Bar-On &amp; Milo PNAS (2019)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98250" y="892550"/>
            <a:ext cx="9045900" cy="23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Alternative hypotheses: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lvl="1" indent="-3429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Most land biomass is inactive - the amount of key enzymes (rubisco) is the same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lvl="0" indent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lvl="1" indent="-3429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Marine enzymes (rubisco) are more efficient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l="55466" b="59803"/>
          <a:stretch/>
        </p:blipFill>
        <p:spPr>
          <a:xfrm>
            <a:off x="2232623" y="2217713"/>
            <a:ext cx="4678754" cy="92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3">
            <a:alphaModFix/>
          </a:blip>
          <a:srcRect l="62435" t="49075" b="10728"/>
          <a:stretch/>
        </p:blipFill>
        <p:spPr>
          <a:xfrm>
            <a:off x="2308399" y="3512780"/>
            <a:ext cx="4602972" cy="107331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Different efficiencies of rubisco on land vs. ocean</a:t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136150" y="4719350"/>
            <a:ext cx="26322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Bar-On &amp; Milo PNAS (2019)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t="8628" b="41637"/>
          <a:stretch/>
        </p:blipFill>
        <p:spPr>
          <a:xfrm>
            <a:off x="2620300" y="775225"/>
            <a:ext cx="5717101" cy="243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l="33239" r="30560" b="91374"/>
          <a:stretch/>
        </p:blipFill>
        <p:spPr>
          <a:xfrm>
            <a:off x="517149" y="2182425"/>
            <a:ext cx="1786050" cy="3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Different efficiencies of rubisco on land vs. ocean</a:t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136150" y="4719350"/>
            <a:ext cx="26322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Bar-On &amp; Milo PNAS (2019)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l="22293" t="71623"/>
          <a:stretch/>
        </p:blipFill>
        <p:spPr>
          <a:xfrm>
            <a:off x="3894993" y="3430589"/>
            <a:ext cx="4442403" cy="138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t="8627" b="38053"/>
          <a:stretch/>
        </p:blipFill>
        <p:spPr>
          <a:xfrm>
            <a:off x="2620300" y="775225"/>
            <a:ext cx="5717101" cy="260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l="33239" r="30560" b="91374"/>
          <a:stretch/>
        </p:blipFill>
        <p:spPr>
          <a:xfrm>
            <a:off x="517149" y="2182425"/>
            <a:ext cx="1786050" cy="3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l="34923" t="61124" r="32944" b="27884"/>
          <a:stretch/>
        </p:blipFill>
        <p:spPr>
          <a:xfrm>
            <a:off x="693736" y="3800525"/>
            <a:ext cx="1585279" cy="463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Why is marine biomass more efficient?</a:t>
            </a: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136150" y="4719350"/>
            <a:ext cx="26322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Bar-On &amp; Milo PNAS (2019)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98250" y="892550"/>
            <a:ext cx="9045900" cy="23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Alternative hypotheses: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lvl="1" indent="-3429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Most land biomass is inactive - the amount of key enzymes (rubisco) is the same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lvl="0" indent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lvl="1" indent="-3429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Marine enzymes (rubisco) are more efficient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l="55466" b="59803"/>
          <a:stretch/>
        </p:blipFill>
        <p:spPr>
          <a:xfrm>
            <a:off x="2232623" y="2217713"/>
            <a:ext cx="4678754" cy="92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l="62435" t="49075" b="10728"/>
          <a:stretch/>
        </p:blipFill>
        <p:spPr>
          <a:xfrm>
            <a:off x="2308399" y="3512780"/>
            <a:ext cx="4602972" cy="107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4">
            <a:alphaModFix/>
          </a:blip>
          <a:srcRect l="27713" t="70602" r="49677" b="6936"/>
          <a:stretch/>
        </p:blipFill>
        <p:spPr>
          <a:xfrm>
            <a:off x="7030700" y="1994100"/>
            <a:ext cx="1162875" cy="115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average rate of rubisco on land vs. ocean</a:t>
            </a: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136150" y="4719350"/>
            <a:ext cx="26322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Bar-On &amp; Milo PNAS (2019)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l="75903" t="5747" b="76650"/>
          <a:stretch/>
        </p:blipFill>
        <p:spPr>
          <a:xfrm>
            <a:off x="5066285" y="900005"/>
            <a:ext cx="1732187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t="5747" r="60750" b="76650"/>
          <a:stretch/>
        </p:blipFill>
        <p:spPr>
          <a:xfrm>
            <a:off x="2349400" y="900005"/>
            <a:ext cx="2821447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4">
            <a:alphaModFix/>
          </a:blip>
          <a:srcRect t="-2406" r="66236" b="87496"/>
          <a:stretch/>
        </p:blipFill>
        <p:spPr>
          <a:xfrm>
            <a:off x="1054000" y="2922661"/>
            <a:ext cx="1768751" cy="47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 t="55826" r="66236" b="29263"/>
          <a:stretch/>
        </p:blipFill>
        <p:spPr>
          <a:xfrm>
            <a:off x="1206400" y="3916243"/>
            <a:ext cx="1768751" cy="47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 l="17126" t="16122" r="62127" b="62690"/>
          <a:stretch/>
        </p:blipFill>
        <p:spPr>
          <a:xfrm>
            <a:off x="5142650" y="2596923"/>
            <a:ext cx="1086852" cy="6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 l="16861" t="85319" r="63658"/>
          <a:stretch/>
        </p:blipFill>
        <p:spPr>
          <a:xfrm>
            <a:off x="5133876" y="3941100"/>
            <a:ext cx="1020499" cy="4652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19"/>
          <p:cNvGrpSpPr/>
          <p:nvPr/>
        </p:nvGrpSpPr>
        <p:grpSpPr>
          <a:xfrm>
            <a:off x="2867150" y="2623825"/>
            <a:ext cx="1971700" cy="922500"/>
            <a:chOff x="2500925" y="2561525"/>
            <a:chExt cx="1971700" cy="922500"/>
          </a:xfrm>
        </p:grpSpPr>
        <p:sp>
          <p:nvSpPr>
            <p:cNvPr id="139" name="Google Shape;139;p19"/>
            <p:cNvSpPr txBox="1"/>
            <p:nvPr/>
          </p:nvSpPr>
          <p:spPr>
            <a:xfrm>
              <a:off x="2500925" y="2561525"/>
              <a:ext cx="18471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GPP ≈ 120 Gt C yr</a:t>
              </a:r>
              <a:r>
                <a:rPr lang="en" baseline="30000">
                  <a:latin typeface="Roboto"/>
                  <a:ea typeface="Roboto"/>
                  <a:cs typeface="Roboto"/>
                  <a:sym typeface="Roboto"/>
                </a:rPr>
                <a:t>-1</a:t>
              </a:r>
              <a:endParaRPr baseline="30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" name="Google Shape;140;p19"/>
            <p:cNvSpPr txBox="1"/>
            <p:nvPr/>
          </p:nvSpPr>
          <p:spPr>
            <a:xfrm>
              <a:off x="2568825" y="3018725"/>
              <a:ext cx="19038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rubisco ≈ 0.7 Gt</a:t>
              </a:r>
              <a:endParaRPr baseline="300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1" name="Google Shape;141;p19"/>
            <p:cNvCxnSpPr/>
            <p:nvPr/>
          </p:nvCxnSpPr>
          <p:spPr>
            <a:xfrm>
              <a:off x="2670351" y="2992690"/>
              <a:ext cx="13452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" name="Google Shape;142;p19"/>
          <p:cNvGrpSpPr/>
          <p:nvPr/>
        </p:nvGrpSpPr>
        <p:grpSpPr>
          <a:xfrm>
            <a:off x="2881925" y="3704525"/>
            <a:ext cx="1971700" cy="922500"/>
            <a:chOff x="1662725" y="3704525"/>
            <a:chExt cx="1971700" cy="922500"/>
          </a:xfrm>
        </p:grpSpPr>
        <p:sp>
          <p:nvSpPr>
            <p:cNvPr id="143" name="Google Shape;143;p19"/>
            <p:cNvSpPr txBox="1"/>
            <p:nvPr/>
          </p:nvSpPr>
          <p:spPr>
            <a:xfrm>
              <a:off x="1662725" y="3704525"/>
              <a:ext cx="16668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GPP ≈100 Gt C yr</a:t>
              </a:r>
              <a:r>
                <a:rPr lang="en" baseline="30000">
                  <a:latin typeface="Roboto"/>
                  <a:ea typeface="Roboto"/>
                  <a:cs typeface="Roboto"/>
                  <a:sym typeface="Roboto"/>
                </a:rPr>
                <a:t>-1</a:t>
              </a:r>
              <a:endParaRPr baseline="30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144;p19"/>
            <p:cNvSpPr txBox="1"/>
            <p:nvPr/>
          </p:nvSpPr>
          <p:spPr>
            <a:xfrm>
              <a:off x="1730625" y="4161725"/>
              <a:ext cx="19038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rubisco ≈ 0.03 Gt</a:t>
              </a:r>
              <a:endParaRPr baseline="300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5" name="Google Shape;145;p19"/>
            <p:cNvCxnSpPr/>
            <p:nvPr/>
          </p:nvCxnSpPr>
          <p:spPr>
            <a:xfrm>
              <a:off x="1755951" y="4135690"/>
              <a:ext cx="13452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6" name="Google Shape;146;p19"/>
          <p:cNvGrpSpPr/>
          <p:nvPr/>
        </p:nvGrpSpPr>
        <p:grpSpPr>
          <a:xfrm>
            <a:off x="611876" y="1063475"/>
            <a:ext cx="821100" cy="646200"/>
            <a:chOff x="2836451" y="2615220"/>
            <a:chExt cx="821100" cy="646200"/>
          </a:xfrm>
        </p:grpSpPr>
        <p:sp>
          <p:nvSpPr>
            <p:cNvPr id="147" name="Google Shape;147;p19"/>
            <p:cNvSpPr txBox="1"/>
            <p:nvPr/>
          </p:nvSpPr>
          <p:spPr>
            <a:xfrm>
              <a:off x="2958125" y="2615220"/>
              <a:ext cx="5475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rate</a:t>
              </a:r>
              <a:endParaRPr baseline="30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" name="Google Shape;148;p19"/>
            <p:cNvSpPr txBox="1"/>
            <p:nvPr/>
          </p:nvSpPr>
          <p:spPr>
            <a:xfrm>
              <a:off x="2873625" y="2954220"/>
              <a:ext cx="7563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protein</a:t>
              </a:r>
              <a:endParaRPr baseline="300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9" name="Google Shape;149;p19"/>
            <p:cNvCxnSpPr/>
            <p:nvPr/>
          </p:nvCxnSpPr>
          <p:spPr>
            <a:xfrm>
              <a:off x="2836451" y="3006515"/>
              <a:ext cx="8211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0" name="Google Shape;150;p19"/>
          <p:cNvCxnSpPr/>
          <p:nvPr/>
        </p:nvCxnSpPr>
        <p:spPr>
          <a:xfrm>
            <a:off x="1772200" y="1460675"/>
            <a:ext cx="373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1" name="Google Shape;151;p19"/>
          <p:cNvCxnSpPr/>
          <p:nvPr/>
        </p:nvCxnSpPr>
        <p:spPr>
          <a:xfrm>
            <a:off x="4667800" y="3060875"/>
            <a:ext cx="373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2" name="Google Shape;152;p19"/>
          <p:cNvCxnSpPr/>
          <p:nvPr/>
        </p:nvCxnSpPr>
        <p:spPr>
          <a:xfrm>
            <a:off x="4667800" y="4127675"/>
            <a:ext cx="373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Different efficiencies of rubisco on land vs. ocean</a:t>
            </a:r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136150" y="4719350"/>
            <a:ext cx="26322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Bar-On &amp; Milo PNAS (2019)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2151225" y="873650"/>
            <a:ext cx="48417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rubisco k</a:t>
            </a:r>
            <a:r>
              <a:rPr lang="en" sz="2600" baseline="-25000">
                <a:latin typeface="Roboto"/>
                <a:ea typeface="Roboto"/>
                <a:cs typeface="Roboto"/>
                <a:sym typeface="Roboto"/>
              </a:rPr>
              <a:t>cat</a:t>
            </a:r>
            <a:r>
              <a:rPr lang="en" sz="2600">
                <a:latin typeface="Roboto"/>
                <a:ea typeface="Roboto"/>
                <a:cs typeface="Roboto"/>
                <a:sym typeface="Roboto"/>
              </a:rPr>
              <a:t> ≈ 3 s</a:t>
            </a:r>
            <a:r>
              <a:rPr lang="en" sz="2600" baseline="30000">
                <a:latin typeface="Roboto"/>
                <a:ea typeface="Roboto"/>
                <a:cs typeface="Roboto"/>
                <a:sym typeface="Roboto"/>
              </a:rPr>
              <a:t>-1</a:t>
            </a:r>
            <a:r>
              <a:rPr lang="en" sz="260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" sz="2100">
                <a:latin typeface="Roboto"/>
                <a:ea typeface="Roboto"/>
                <a:cs typeface="Roboto"/>
                <a:sym typeface="Roboto"/>
              </a:rPr>
              <a:t>in 25°C</a:t>
            </a:r>
            <a:r>
              <a:rPr lang="en" sz="2600">
                <a:latin typeface="Roboto"/>
                <a:ea typeface="Roboto"/>
                <a:cs typeface="Roboto"/>
                <a:sym typeface="Roboto"/>
              </a:rPr>
              <a:t>)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Different efficiencies of rubisco on land vs. ocean</a:t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136150" y="4719350"/>
            <a:ext cx="26322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Bar-On &amp; Milo PNAS (2019)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2428250" y="873650"/>
            <a:ext cx="42876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rubisco k</a:t>
            </a:r>
            <a:r>
              <a:rPr lang="en" sz="2600" baseline="-25000">
                <a:latin typeface="Roboto"/>
                <a:ea typeface="Roboto"/>
                <a:cs typeface="Roboto"/>
                <a:sym typeface="Roboto"/>
              </a:rPr>
              <a:t>cat</a:t>
            </a:r>
            <a:r>
              <a:rPr lang="en" sz="2600">
                <a:latin typeface="Roboto"/>
                <a:ea typeface="Roboto"/>
                <a:cs typeface="Roboto"/>
                <a:sym typeface="Roboto"/>
              </a:rPr>
              <a:t> ≈ 3 s</a:t>
            </a:r>
            <a:r>
              <a:rPr lang="en" sz="2600" baseline="30000">
                <a:latin typeface="Roboto"/>
                <a:ea typeface="Roboto"/>
                <a:cs typeface="Roboto"/>
                <a:sym typeface="Roboto"/>
              </a:rPr>
              <a:t>-1</a:t>
            </a:r>
            <a:r>
              <a:rPr lang="en" sz="260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" sz="2100">
                <a:latin typeface="Roboto"/>
                <a:ea typeface="Roboto"/>
                <a:cs typeface="Roboto"/>
                <a:sym typeface="Roboto"/>
              </a:rPr>
              <a:t>in 25°C</a:t>
            </a:r>
            <a:r>
              <a:rPr lang="en" sz="2600">
                <a:latin typeface="Roboto"/>
                <a:ea typeface="Roboto"/>
                <a:cs typeface="Roboto"/>
                <a:sym typeface="Roboto"/>
              </a:rPr>
              <a:t>)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70" name="Google Shape;170;p21"/>
          <p:cNvPicPr preferRelativeResize="0"/>
          <p:nvPr/>
        </p:nvPicPr>
        <p:blipFill rotWithShape="1">
          <a:blip r:embed="rId3">
            <a:alphaModFix/>
          </a:blip>
          <a:srcRect t="55826" r="66236" b="29263"/>
          <a:stretch/>
        </p:blipFill>
        <p:spPr>
          <a:xfrm>
            <a:off x="543152" y="2134476"/>
            <a:ext cx="1768751" cy="47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 rotWithShape="1">
          <a:blip r:embed="rId3">
            <a:alphaModFix/>
          </a:blip>
          <a:srcRect l="16861" t="85319" r="63658"/>
          <a:stretch/>
        </p:blipFill>
        <p:spPr>
          <a:xfrm>
            <a:off x="2002970" y="2166039"/>
            <a:ext cx="1020499" cy="46529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/>
          <p:nvPr/>
        </p:nvSpPr>
        <p:spPr>
          <a:xfrm>
            <a:off x="3486650" y="2146595"/>
            <a:ext cx="2022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ambient T ≈ 10°C</a:t>
            </a:r>
            <a:endParaRPr sz="1700" baseline="30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On-screen Show (16:9)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Roboto</vt:lpstr>
      <vt:lpstr>Arial</vt:lpstr>
      <vt:lpstr>Calibri</vt:lpstr>
      <vt:lpstr>Material</vt:lpstr>
      <vt:lpstr>The global mass and average rate of rubisco EGU 2022</vt:lpstr>
      <vt:lpstr>land has ≈500-fold more producer mass but the ocean is as productive</vt:lpstr>
      <vt:lpstr>Why is marine biomass more efficient?</vt:lpstr>
      <vt:lpstr>Different efficiencies of rubisco on land vs. ocean</vt:lpstr>
      <vt:lpstr>Different efficiencies of rubisco on land vs. ocean</vt:lpstr>
      <vt:lpstr>Why is marine biomass more efficient?</vt:lpstr>
      <vt:lpstr>The average rate of rubisco on land vs. ocean</vt:lpstr>
      <vt:lpstr>Different efficiencies of rubisco on land vs. ocean</vt:lpstr>
      <vt:lpstr>Different efficiencies of rubisco on land vs. ocean</vt:lpstr>
      <vt:lpstr>Different efficiencies of rubisco on land vs. ocean</vt:lpstr>
      <vt:lpstr>Different efficiencies of rubisco on land vs. ocean</vt:lpstr>
      <vt:lpstr>Why is rubisco working so slowly on land?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mass and average rate of rubisco EGU 2022</dc:title>
  <cp:lastModifiedBy>Yinon Bar-on</cp:lastModifiedBy>
  <cp:revision>1</cp:revision>
  <dcterms:modified xsi:type="dcterms:W3CDTF">2022-05-24T14:12:42Z</dcterms:modified>
</cp:coreProperties>
</file>