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5" r:id="rId6"/>
    <p:sldId id="277" r:id="rId7"/>
    <p:sldId id="260" r:id="rId8"/>
    <p:sldId id="276" r:id="rId9"/>
    <p:sldId id="261" r:id="rId10"/>
    <p:sldId id="271" r:id="rId11"/>
    <p:sldId id="272" r:id="rId12"/>
    <p:sldId id="262" r:id="rId13"/>
    <p:sldId id="263" r:id="rId14"/>
    <p:sldId id="264" r:id="rId15"/>
    <p:sldId id="265" r:id="rId16"/>
    <p:sldId id="273" r:id="rId17"/>
    <p:sldId id="266" r:id="rId18"/>
    <p:sldId id="267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4F95C3-3A13-46D2-B62D-EC0F82DECEB4}" v="37" dt="2022-05-23T09:24:31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>
        <p:scale>
          <a:sx n="88" d="100"/>
          <a:sy n="88" d="100"/>
        </p:scale>
        <p:origin x="108" y="3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48EF-9BB4-4FA7-975D-8D3871229EB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576-A0E0-4B5A-BC57-04DF6EE7B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27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48EF-9BB4-4FA7-975D-8D3871229EB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576-A0E0-4B5A-BC57-04DF6EE7B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0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48EF-9BB4-4FA7-975D-8D3871229EB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576-A0E0-4B5A-BC57-04DF6EE7B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49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48EF-9BB4-4FA7-975D-8D3871229EB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576-A0E0-4B5A-BC57-04DF6EE7B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47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48EF-9BB4-4FA7-975D-8D3871229EB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576-A0E0-4B5A-BC57-04DF6EE7B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163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48EF-9BB4-4FA7-975D-8D3871229EB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576-A0E0-4B5A-BC57-04DF6EE7B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231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48EF-9BB4-4FA7-975D-8D3871229EB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576-A0E0-4B5A-BC57-04DF6EE7B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765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48EF-9BB4-4FA7-975D-8D3871229EB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576-A0E0-4B5A-BC57-04DF6EE7B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20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48EF-9BB4-4FA7-975D-8D3871229EB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576-A0E0-4B5A-BC57-04DF6EE7B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06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48EF-9BB4-4FA7-975D-8D3871229EB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576-A0E0-4B5A-BC57-04DF6EE7B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62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48EF-9BB4-4FA7-975D-8D3871229EB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576-A0E0-4B5A-BC57-04DF6EE7B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07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A48EF-9BB4-4FA7-975D-8D3871229EB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DE576-A0E0-4B5A-BC57-04DF6EE7BA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25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93" y="1633485"/>
            <a:ext cx="5052291" cy="1653019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Landsat-1 mosaic of Antarctica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41744" y="3539483"/>
            <a:ext cx="5985164" cy="2588834"/>
          </a:xfrm>
        </p:spPr>
        <p:txBody>
          <a:bodyPr>
            <a:normAutofit/>
          </a:bodyPr>
          <a:lstStyle/>
          <a:p>
            <a:r>
              <a:rPr lang="en-GB" sz="2000" i="1" dirty="0"/>
              <a:t>Bertie Miles* and Rob Bingham</a:t>
            </a:r>
          </a:p>
          <a:p>
            <a:r>
              <a:rPr lang="en-GB" sz="2000" i="1" dirty="0"/>
              <a:t>School of Geosciences, University of Edinburgh</a:t>
            </a:r>
          </a:p>
          <a:p>
            <a:endParaRPr lang="en-GB" sz="2000" i="1" dirty="0"/>
          </a:p>
          <a:p>
            <a:r>
              <a:rPr lang="en-GB" sz="2000" i="1" dirty="0"/>
              <a:t>*Bertie.Miles@ed.ac.uk</a:t>
            </a:r>
          </a:p>
        </p:txBody>
      </p:sp>
      <p:pic>
        <p:nvPicPr>
          <p:cNvPr id="1026" name="Picture 2" descr="https://www.leverhulme.ac.uk/sites/default/files/Leverhulme_Trust_CMYK_bl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05" y="53438"/>
            <a:ext cx="2845560" cy="95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BD42C42-022D-426E-BB65-49177EF94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0" y="146506"/>
            <a:ext cx="2835562" cy="675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t="8889" r="17427" b="42492"/>
          <a:stretch/>
        </p:blipFill>
        <p:spPr>
          <a:xfrm>
            <a:off x="5495635" y="698621"/>
            <a:ext cx="6232584" cy="568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0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" y="0"/>
            <a:ext cx="11374358" cy="1032387"/>
          </a:xfrm>
        </p:spPr>
        <p:txBody>
          <a:bodyPr>
            <a:normAutofit fontScale="90000"/>
          </a:bodyPr>
          <a:lstStyle/>
          <a:p>
            <a:r>
              <a:rPr lang="en-GB" dirty="0"/>
              <a:t>Pinning points – results so far (1972/74 – 2021/22)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83464" y="1223535"/>
            <a:ext cx="4732483" cy="4566863"/>
          </a:xfrm>
        </p:spPr>
        <p:txBody>
          <a:bodyPr>
            <a:noAutofit/>
          </a:bodyPr>
          <a:lstStyle/>
          <a:p>
            <a:r>
              <a:rPr lang="en-GB" sz="2400" dirty="0"/>
              <a:t>Widespread disappearance of visible pinning points in West Antarctica </a:t>
            </a:r>
          </a:p>
          <a:p>
            <a:r>
              <a:rPr lang="en-GB" sz="2400" dirty="0"/>
              <a:t>Increase in visible pinning points on Abbott Ice Shelf – thickening?</a:t>
            </a:r>
          </a:p>
          <a:p>
            <a:r>
              <a:rPr lang="en-GB" sz="2400" dirty="0"/>
              <a:t>Pan-ice sheet analysis in progress</a:t>
            </a:r>
          </a:p>
          <a:p>
            <a:r>
              <a:rPr lang="en-GB" sz="2400" dirty="0"/>
              <a:t>Decadal change: Were ice shelves already thinning in 1970s/80s?</a:t>
            </a:r>
          </a:p>
          <a:p>
            <a:pPr lvl="1"/>
            <a:r>
              <a:rPr lang="en-GB" sz="2000" dirty="0"/>
              <a:t>1972-1990</a:t>
            </a:r>
          </a:p>
          <a:p>
            <a:pPr lvl="1"/>
            <a:r>
              <a:rPr lang="en-GB" sz="2000" dirty="0"/>
              <a:t>1990-2000 (LIMA mosaic)</a:t>
            </a:r>
          </a:p>
          <a:p>
            <a:pPr lvl="1"/>
            <a:r>
              <a:rPr lang="en-GB" sz="2000" dirty="0"/>
              <a:t>2000 (LIMA mosaic-2022)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20" y="874731"/>
            <a:ext cx="5245738" cy="56994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39526" y="3323371"/>
            <a:ext cx="491884" cy="40110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2DDD1-C45A-4230-A2D5-79BD3ED39323}"/>
              </a:ext>
            </a:extLst>
          </p:cNvPr>
          <p:cNvSpPr txBox="1"/>
          <p:nvPr/>
        </p:nvSpPr>
        <p:spPr>
          <a:xfrm>
            <a:off x="6809014" y="5790398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/>
              <a:t>(Thickening)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D3A47-B3E6-4F96-A28F-79CA131C89ED}"/>
              </a:ext>
            </a:extLst>
          </p:cNvPr>
          <p:cNvSpPr txBox="1"/>
          <p:nvPr/>
        </p:nvSpPr>
        <p:spPr>
          <a:xfrm>
            <a:off x="6887767" y="6228342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/>
              <a:t>(Thinning)</a:t>
            </a:r>
          </a:p>
        </p:txBody>
      </p:sp>
    </p:spTree>
    <p:extLst>
      <p:ext uri="{BB962C8B-B14F-4D97-AF65-F5344CB8AC3E}">
        <p14:creationId xmlns:p14="http://schemas.microsoft.com/office/powerpoint/2010/main" val="305781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" y="0"/>
            <a:ext cx="11374358" cy="1032387"/>
          </a:xfrm>
        </p:spPr>
        <p:txBody>
          <a:bodyPr>
            <a:normAutofit fontScale="90000"/>
          </a:bodyPr>
          <a:lstStyle/>
          <a:p>
            <a:r>
              <a:rPr lang="en-GB" dirty="0"/>
              <a:t>Pinning points – example </a:t>
            </a:r>
            <a:r>
              <a:rPr lang="en-GB" dirty="0" err="1"/>
              <a:t>Crosson</a:t>
            </a:r>
            <a:r>
              <a:rPr lang="en-GB" dirty="0"/>
              <a:t>/Dotson Ice Shelf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52" y="1077394"/>
            <a:ext cx="4552192" cy="5228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04" y="2143880"/>
            <a:ext cx="5092063" cy="3326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70384" y="4708865"/>
            <a:ext cx="2692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Data from </a:t>
            </a:r>
            <a:r>
              <a:rPr lang="en-GB" sz="1200" dirty="0" err="1"/>
              <a:t>Adusumilli</a:t>
            </a:r>
            <a:r>
              <a:rPr lang="en-GB" sz="1200" dirty="0"/>
              <a:t> et al. (2020)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57B78-48B7-44CF-AE6C-5781D0D6FA52}"/>
              </a:ext>
            </a:extLst>
          </p:cNvPr>
          <p:cNvSpPr txBox="1"/>
          <p:nvPr/>
        </p:nvSpPr>
        <p:spPr>
          <a:xfrm>
            <a:off x="6574972" y="5470864"/>
            <a:ext cx="475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Disappearance of pinning points consistent with a very strong thinning signal.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DD5D96-4307-4423-A521-9602A37E19A5}"/>
              </a:ext>
            </a:extLst>
          </p:cNvPr>
          <p:cNvSpPr txBox="1"/>
          <p:nvPr/>
        </p:nvSpPr>
        <p:spPr>
          <a:xfrm>
            <a:off x="7005496" y="1447308"/>
            <a:ext cx="4386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Comparison to altimetry 1992-2018 (averaged over same area as image on left)</a:t>
            </a:r>
          </a:p>
        </p:txBody>
      </p:sp>
    </p:spTree>
    <p:extLst>
      <p:ext uri="{BB962C8B-B14F-4D97-AF65-F5344CB8AC3E}">
        <p14:creationId xmlns:p14="http://schemas.microsoft.com/office/powerpoint/2010/main" val="1442327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" y="0"/>
            <a:ext cx="11374358" cy="1032387"/>
          </a:xfrm>
        </p:spPr>
        <p:txBody>
          <a:bodyPr>
            <a:normAutofit fontScale="90000"/>
          </a:bodyPr>
          <a:lstStyle/>
          <a:p>
            <a:r>
              <a:rPr lang="en-GB" dirty="0"/>
              <a:t>Pinning points – example </a:t>
            </a:r>
            <a:r>
              <a:rPr lang="en-GB" dirty="0" err="1"/>
              <a:t>Crosson</a:t>
            </a:r>
            <a:r>
              <a:rPr lang="en-GB" dirty="0"/>
              <a:t>/Dotson Ice Shelf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185" y="1032387"/>
            <a:ext cx="4980904" cy="571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22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" y="0"/>
            <a:ext cx="11374358" cy="1032387"/>
          </a:xfrm>
        </p:spPr>
        <p:txBody>
          <a:bodyPr>
            <a:normAutofit/>
          </a:bodyPr>
          <a:lstStyle/>
          <a:p>
            <a:r>
              <a:rPr lang="en-GB" dirty="0"/>
              <a:t>Pinning points – results so far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83464" y="1223535"/>
            <a:ext cx="4732483" cy="4566863"/>
          </a:xfrm>
        </p:spPr>
        <p:txBody>
          <a:bodyPr>
            <a:noAutofit/>
          </a:bodyPr>
          <a:lstStyle/>
          <a:p>
            <a:r>
              <a:rPr lang="en-GB" sz="2400" dirty="0"/>
              <a:t>Widespread disappearance of visible pinning points in West Antarctica </a:t>
            </a:r>
          </a:p>
          <a:p>
            <a:r>
              <a:rPr lang="en-GB" sz="2400" dirty="0"/>
              <a:t>Increase in visible pinning points on Abbott Ice Shelf – thickening?</a:t>
            </a:r>
          </a:p>
          <a:p>
            <a:r>
              <a:rPr lang="en-GB" sz="2400" dirty="0"/>
              <a:t>Pan-ice sheet analysis in progress</a:t>
            </a:r>
          </a:p>
          <a:p>
            <a:r>
              <a:rPr lang="en-GB" sz="2400" dirty="0"/>
              <a:t>Decadal change: Were ice shelves already thinning in 1970s/80s?</a:t>
            </a:r>
          </a:p>
          <a:p>
            <a:pPr lvl="1"/>
            <a:r>
              <a:rPr lang="en-GB" sz="2000" dirty="0"/>
              <a:t>1972-1990</a:t>
            </a:r>
          </a:p>
          <a:p>
            <a:pPr lvl="1"/>
            <a:r>
              <a:rPr lang="en-GB" sz="2000" dirty="0"/>
              <a:t>1990-2000 (LIMA mosaic)</a:t>
            </a:r>
          </a:p>
          <a:p>
            <a:pPr lvl="1"/>
            <a:r>
              <a:rPr lang="en-GB" sz="2000" dirty="0"/>
              <a:t>2000-2022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20" y="874731"/>
            <a:ext cx="5245738" cy="56994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0985" y="2497260"/>
            <a:ext cx="491884" cy="40110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80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" y="0"/>
            <a:ext cx="11374358" cy="1032387"/>
          </a:xfrm>
        </p:spPr>
        <p:txBody>
          <a:bodyPr>
            <a:normAutofit/>
          </a:bodyPr>
          <a:lstStyle/>
          <a:p>
            <a:r>
              <a:rPr lang="en-GB" dirty="0"/>
              <a:t>Pinning points – example Abbott Ice Shelf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33"/>
          <a:stretch/>
        </p:blipFill>
        <p:spPr>
          <a:xfrm>
            <a:off x="790396" y="1416779"/>
            <a:ext cx="4386942" cy="4792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93" y="2219469"/>
            <a:ext cx="5003174" cy="3352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6260" y="4821101"/>
            <a:ext cx="2692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Data from </a:t>
            </a:r>
            <a:r>
              <a:rPr lang="en-GB" sz="1200" dirty="0" err="1"/>
              <a:t>Adusumilli</a:t>
            </a:r>
            <a:r>
              <a:rPr lang="en-GB" sz="1200" dirty="0"/>
              <a:t> et al. (2020)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EF311-F397-4999-8197-22504BF292A9}"/>
              </a:ext>
            </a:extLst>
          </p:cNvPr>
          <p:cNvSpPr txBox="1"/>
          <p:nvPr/>
        </p:nvSpPr>
        <p:spPr>
          <a:xfrm>
            <a:off x="6336025" y="1610594"/>
            <a:ext cx="4386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Comparison to altimetry 1992-2018 (averaged over same area as image on left)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A15F3-4E26-4002-B697-B598E7A44F4B}"/>
              </a:ext>
            </a:extLst>
          </p:cNvPr>
          <p:cNvSpPr txBox="1"/>
          <p:nvPr/>
        </p:nvSpPr>
        <p:spPr>
          <a:xfrm>
            <a:off x="6471558" y="5594328"/>
            <a:ext cx="475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Increase in footprint of pinning points not consistent with a weak thinning signal.</a:t>
            </a:r>
          </a:p>
        </p:txBody>
      </p:sp>
    </p:spTree>
    <p:extLst>
      <p:ext uri="{BB962C8B-B14F-4D97-AF65-F5344CB8AC3E}">
        <p14:creationId xmlns:p14="http://schemas.microsoft.com/office/powerpoint/2010/main" val="1691235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" y="0"/>
            <a:ext cx="11374358" cy="1032387"/>
          </a:xfrm>
        </p:spPr>
        <p:txBody>
          <a:bodyPr>
            <a:normAutofit/>
          </a:bodyPr>
          <a:lstStyle/>
          <a:p>
            <a:r>
              <a:rPr lang="en-GB" dirty="0"/>
              <a:t>Pinning points – example Abbott Ice Shelf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64" y="964850"/>
            <a:ext cx="5034188" cy="559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48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" y="0"/>
            <a:ext cx="11374358" cy="1032387"/>
          </a:xfrm>
        </p:spPr>
        <p:txBody>
          <a:bodyPr>
            <a:normAutofit fontScale="90000"/>
          </a:bodyPr>
          <a:lstStyle/>
          <a:p>
            <a:r>
              <a:rPr lang="en-GB" dirty="0"/>
              <a:t>Many more interesting examples across the ice sheet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307" y="782118"/>
            <a:ext cx="4762924" cy="2803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77" y="881078"/>
            <a:ext cx="4043428" cy="2468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95" y="3821622"/>
            <a:ext cx="4236192" cy="2559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2029" y="4922730"/>
            <a:ext cx="5147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Thanks for your attention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3324" y="6365423"/>
            <a:ext cx="404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Growth of </a:t>
            </a:r>
            <a:r>
              <a:rPr lang="en-GB" dirty="0" err="1"/>
              <a:t>Korff</a:t>
            </a:r>
            <a:r>
              <a:rPr lang="en-GB" dirty="0"/>
              <a:t> Ice Rise, Ronne Ice Shelf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1749" y="3335646"/>
            <a:ext cx="487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Shrinkage of </a:t>
            </a:r>
            <a:r>
              <a:rPr lang="en-GB" dirty="0" err="1"/>
              <a:t>Hemman</a:t>
            </a:r>
            <a:r>
              <a:rPr lang="en-GB" dirty="0"/>
              <a:t> Ice Rise, Ronne Ice Shelf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7852" y="3607991"/>
            <a:ext cx="4506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Loss of major pinning point, </a:t>
            </a:r>
            <a:r>
              <a:rPr lang="en-GB" dirty="0" err="1"/>
              <a:t>Borchgrevink</a:t>
            </a:r>
            <a:r>
              <a:rPr lang="en-GB" dirty="0"/>
              <a:t> Ice Shelf, </a:t>
            </a:r>
            <a:r>
              <a:rPr lang="en-GB" dirty="0" err="1"/>
              <a:t>Dronning</a:t>
            </a:r>
            <a:r>
              <a:rPr lang="en-GB" dirty="0"/>
              <a:t> Maud Land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731700" y="4545686"/>
            <a:ext cx="366735" cy="6052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696829" y="2848455"/>
            <a:ext cx="572322" cy="17761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309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" y="0"/>
            <a:ext cx="11374358" cy="1032387"/>
          </a:xfrm>
        </p:spPr>
        <p:txBody>
          <a:bodyPr>
            <a:normAutofit/>
          </a:bodyPr>
          <a:lstStyle/>
          <a:p>
            <a:r>
              <a:rPr lang="en-GB" dirty="0"/>
              <a:t>Satellite observations limited to post 1990s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4836" y="6145848"/>
            <a:ext cx="595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DISP mosaic 1963; Kim et al., 2007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4320" y="1335295"/>
            <a:ext cx="5439103" cy="500910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2400" dirty="0"/>
              <a:t>Most observations are concentrated in the 2000s, with a few studies stretching back to the early 1990s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The earliest mosaic of Antarctica is from 1963, but cloudy, grainy and difficult to distinguish features. In practice earliest mosaic is from 1997.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Important to extend the observational record</a:t>
            </a:r>
          </a:p>
          <a:p>
            <a:pPr marL="0" indent="0">
              <a:buNone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964" y="1248345"/>
            <a:ext cx="5567658" cy="4681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268" y="1582858"/>
            <a:ext cx="5757911" cy="38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3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" y="0"/>
            <a:ext cx="11374358" cy="1032387"/>
          </a:xfrm>
        </p:spPr>
        <p:txBody>
          <a:bodyPr>
            <a:normAutofit/>
          </a:bodyPr>
          <a:lstStyle/>
          <a:p>
            <a:r>
              <a:rPr lang="en-GB" dirty="0"/>
              <a:t>Satellite observations limited to post 1990s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4320" y="1335295"/>
            <a:ext cx="5439103" cy="500910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2400" dirty="0"/>
              <a:t>Most observations are concentrated in the 2000s, with a few studies stretching back to the early 1990s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The earliest mosaic of Antarctica is from 1963, but cloudy, grainy and difficult to distinguish features. In practice earliest mosaic is from 1997.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Important to extend the observational record</a:t>
            </a:r>
          </a:p>
          <a:p>
            <a:pPr marL="0" indent="0">
              <a:buNone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492298" y="5975064"/>
            <a:ext cx="595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RAMP mosaic 1997; Byrd Polar Research Centre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233" y="1105485"/>
            <a:ext cx="5653193" cy="461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8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" y="0"/>
            <a:ext cx="11374358" cy="1032387"/>
          </a:xfrm>
        </p:spPr>
        <p:txBody>
          <a:bodyPr>
            <a:normAutofit/>
          </a:bodyPr>
          <a:lstStyle/>
          <a:p>
            <a:r>
              <a:rPr lang="en-GB" dirty="0"/>
              <a:t>Landsat-1 imagery: an untapped archive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49241"/>
          <a:stretch/>
        </p:blipFill>
        <p:spPr>
          <a:xfrm>
            <a:off x="5983821" y="1170038"/>
            <a:ext cx="5952539" cy="45903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82349" y="5790398"/>
            <a:ext cx="328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Landsat -1 scene archive; USGS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98EE6C8-333E-41C4-9124-0ED3772AD8CD}"/>
              </a:ext>
            </a:extLst>
          </p:cNvPr>
          <p:cNvSpPr txBox="1">
            <a:spLocks/>
          </p:cNvSpPr>
          <p:nvPr/>
        </p:nvSpPr>
        <p:spPr>
          <a:xfrm>
            <a:off x="584709" y="1592867"/>
            <a:ext cx="4613220" cy="47589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2400" dirty="0"/>
              <a:t>Nearly complete coverage of Antarctic coastline between 1972 and 1976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r>
              <a:rPr lang="en-GB" sz="2400" dirty="0"/>
              <a:t>Reasonable quality, spatial resolution around 60 m. But poor geolocation and lots of cloud.</a:t>
            </a:r>
          </a:p>
          <a:p>
            <a:endParaRPr lang="en-GB" sz="2400" dirty="0"/>
          </a:p>
          <a:p>
            <a:r>
              <a:rPr lang="en-GB" sz="2400" dirty="0"/>
              <a:t>Imagery has previously not been processed in a systematic ice sheet wide analysis, presumably because of these time consuming issues</a:t>
            </a: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47395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" y="0"/>
            <a:ext cx="11374358" cy="1032387"/>
          </a:xfrm>
        </p:spPr>
        <p:txBody>
          <a:bodyPr>
            <a:normAutofit/>
          </a:bodyPr>
          <a:lstStyle/>
          <a:p>
            <a:r>
              <a:rPr lang="en-GB" dirty="0"/>
              <a:t>Landsat-1 imagery: an untapped archive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84709" y="1592867"/>
            <a:ext cx="4613220" cy="4758947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GB" sz="2400" dirty="0"/>
              <a:t>Nearly complete coverage of Antarctic coastline between 1972 and 1976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400" dirty="0"/>
              <a:t>Reasonable quality, spatial resolution around 60 m. But poor geolocation and lots of cloud.</a:t>
            </a:r>
          </a:p>
          <a:p>
            <a:endParaRPr lang="en-GB" sz="2400" dirty="0"/>
          </a:p>
          <a:p>
            <a:r>
              <a:rPr lang="en-GB" sz="2400" dirty="0"/>
              <a:t>Imagery has previously not been processed in a systematic ice sheet wide analysis, presumably because of these time consuming issues</a:t>
            </a:r>
            <a:endParaRPr lang="en-GB" sz="20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482349" y="5790398"/>
            <a:ext cx="328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Landsat -1 scene archive; USGS</a:t>
            </a:r>
          </a:p>
        </p:txBody>
      </p:sp>
      <p:pic>
        <p:nvPicPr>
          <p:cNvPr id="10" name="Dotson - ArcMap 2022-05-03 11-43-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7450" t="15604" r="40900" b="39797"/>
          <a:stretch/>
        </p:blipFill>
        <p:spPr>
          <a:xfrm>
            <a:off x="5767402" y="1254886"/>
            <a:ext cx="6133101" cy="444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" y="0"/>
            <a:ext cx="11374358" cy="1032387"/>
          </a:xfrm>
        </p:spPr>
        <p:txBody>
          <a:bodyPr>
            <a:normAutofit fontScale="90000"/>
          </a:bodyPr>
          <a:lstStyle/>
          <a:p>
            <a:r>
              <a:rPr lang="en-GB" dirty="0"/>
              <a:t>A near cloud free mosaic of Antarctica’s ice shelves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84709" y="1592867"/>
            <a:ext cx="4440382" cy="45668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2400" dirty="0"/>
              <a:t>Near complete cloud-free coverage of Antarctica’s ice shelves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&gt;300 Landsat-1 images manually co-registered to Landsat-8 images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Imagery can be used for coastline mapping, ice shelf damage, basal melt channels, change in flow direction and pinning points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629400" y="6282011"/>
            <a:ext cx="411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Victoria Land and Ross Ice Shelf 1972-74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172"/>
          <a:stretch/>
        </p:blipFill>
        <p:spPr>
          <a:xfrm>
            <a:off x="5175916" y="885179"/>
            <a:ext cx="6445814" cy="52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99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" y="0"/>
            <a:ext cx="11374358" cy="1032387"/>
          </a:xfrm>
        </p:spPr>
        <p:txBody>
          <a:bodyPr>
            <a:normAutofit fontScale="90000"/>
          </a:bodyPr>
          <a:lstStyle/>
          <a:p>
            <a:r>
              <a:rPr lang="en-GB" dirty="0"/>
              <a:t>A near cloud free mosaic of Antarctica’s ice shelves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84709" y="1592867"/>
            <a:ext cx="4440382" cy="45668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2400" dirty="0"/>
              <a:t>Near complete cloud-free coverage of Antarctica’s ice shelves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&gt;300 Landsat-1 images manually co-registered to Landsat-8 images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Imagery can be used for coastline mapping, ice shelf damage, basal melt channels, change in flow direction and pinning points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254660" y="5312345"/>
            <a:ext cx="403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Amery Ice Shelf 1972-74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477" y="1592867"/>
            <a:ext cx="71628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21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" y="0"/>
            <a:ext cx="11374358" cy="1032387"/>
          </a:xfrm>
        </p:spPr>
        <p:txBody>
          <a:bodyPr>
            <a:normAutofit fontScale="90000"/>
          </a:bodyPr>
          <a:lstStyle/>
          <a:p>
            <a:r>
              <a:rPr lang="en-GB" dirty="0"/>
              <a:t>A near cloud free mosaic of Antarctica’s ice shelves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84709" y="1592867"/>
            <a:ext cx="4440382" cy="45668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sz="2400" dirty="0"/>
              <a:t>Near complete cloud-free coverage of Antarctica’s ice shelves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&gt;300 Landsat-1 images manually co-registered to Landsat-8 images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Imagery can be used for coastline mapping, ice shelf damage, basal melt channels, pinning points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379208" y="6041088"/>
            <a:ext cx="3652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Thwaites</a:t>
            </a:r>
            <a:r>
              <a:rPr lang="en-GB" dirty="0"/>
              <a:t> 1972-74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247" y="924231"/>
            <a:ext cx="6770296" cy="498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35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3" y="0"/>
            <a:ext cx="11374358" cy="1032387"/>
          </a:xfrm>
        </p:spPr>
        <p:txBody>
          <a:bodyPr>
            <a:normAutofit/>
          </a:bodyPr>
          <a:lstStyle/>
          <a:p>
            <a:r>
              <a:rPr lang="en-GB" dirty="0"/>
              <a:t>Pinning points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9921" y="1234421"/>
            <a:ext cx="4732483" cy="4566863"/>
          </a:xfrm>
        </p:spPr>
        <p:txBody>
          <a:bodyPr>
            <a:noAutofit/>
          </a:bodyPr>
          <a:lstStyle/>
          <a:p>
            <a:r>
              <a:rPr lang="en-GB" sz="2400" dirty="0"/>
              <a:t>Proxy for ice shelf thickness change, potential to extend our knowledge of ice shelf thickness change back to the 1970s</a:t>
            </a:r>
          </a:p>
          <a:p>
            <a:r>
              <a:rPr lang="en-GB" sz="2400" dirty="0"/>
              <a:t>Disappearance or weaker imprint on ice shelf surface is indicative of ice shelf thinning</a:t>
            </a:r>
          </a:p>
          <a:p>
            <a:r>
              <a:rPr lang="en-GB" sz="2400" dirty="0"/>
              <a:t>A firmer imprint or new visible bumps on the surface indicative of ice shelf thickening</a:t>
            </a:r>
          </a:p>
          <a:p>
            <a:r>
              <a:rPr lang="en-GB" sz="2400" dirty="0"/>
              <a:t>Aiming for pan-ice sheet mapping of pinning point change over past 50 years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3798" y="6263363"/>
            <a:ext cx="328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George VI Ice Shelf 1972 - 2022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402" y="409903"/>
            <a:ext cx="5567509" cy="57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87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C74C1D34FD4C428C33A67DB9A7D99F" ma:contentTypeVersion="13" ma:contentTypeDescription="Create a new document." ma:contentTypeScope="" ma:versionID="ea5bf2eaada6bc423eb009cfe873fb2a">
  <xsd:schema xmlns:xsd="http://www.w3.org/2001/XMLSchema" xmlns:xs="http://www.w3.org/2001/XMLSchema" xmlns:p="http://schemas.microsoft.com/office/2006/metadata/properties" xmlns:ns3="239fb17e-5313-4f6e-9a4e-4427e8cf85da" xmlns:ns4="68a66fc0-d7da-42d0-9561-1cbce907a37a" targetNamespace="http://schemas.microsoft.com/office/2006/metadata/properties" ma:root="true" ma:fieldsID="eed14aadc4676fe16a816eb6338837a6" ns3:_="" ns4:_="">
    <xsd:import namespace="239fb17e-5313-4f6e-9a4e-4427e8cf85da"/>
    <xsd:import namespace="68a66fc0-d7da-42d0-9561-1cbce907a3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9fb17e-5313-4f6e-9a4e-4427e8cf85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a66fc0-d7da-42d0-9561-1cbce907a3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6A46EF8-B430-4144-B62D-901988C4E8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9fb17e-5313-4f6e-9a4e-4427e8cf85da"/>
    <ds:schemaRef ds:uri="68a66fc0-d7da-42d0-9561-1cbce907a3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EA95C0-4F97-4033-9E7D-B74A18A8A0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E31B95-3F92-468F-99AC-E4BDB89C9497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68a66fc0-d7da-42d0-9561-1cbce907a37a"/>
    <ds:schemaRef ds:uri="http://purl.org/dc/elements/1.1/"/>
    <ds:schemaRef ds:uri="http://schemas.microsoft.com/office/2006/metadata/properties"/>
    <ds:schemaRef ds:uri="http://purl.org/dc/terms/"/>
    <ds:schemaRef ds:uri="239fb17e-5313-4f6e-9a4e-4427e8cf85d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773</Words>
  <Application>Microsoft Office PowerPoint</Application>
  <PresentationFormat>Widescreen</PresentationFormat>
  <Paragraphs>83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Landsat-1 mosaic of Antarctica</vt:lpstr>
      <vt:lpstr>Satellite observations limited to post 1990s</vt:lpstr>
      <vt:lpstr>Satellite observations limited to post 1990s</vt:lpstr>
      <vt:lpstr>Landsat-1 imagery: an untapped archive</vt:lpstr>
      <vt:lpstr>Landsat-1 imagery: an untapped archive</vt:lpstr>
      <vt:lpstr>A near cloud free mosaic of Antarctica’s ice shelves</vt:lpstr>
      <vt:lpstr>A near cloud free mosaic of Antarctica’s ice shelves</vt:lpstr>
      <vt:lpstr>A near cloud free mosaic of Antarctica’s ice shelves</vt:lpstr>
      <vt:lpstr>Pinning points</vt:lpstr>
      <vt:lpstr>Pinning points – results so far (1972/74 – 2021/22)</vt:lpstr>
      <vt:lpstr>Pinning points – example Crosson/Dotson Ice Shelf</vt:lpstr>
      <vt:lpstr>Pinning points – example Crosson/Dotson Ice Shelf</vt:lpstr>
      <vt:lpstr>Pinning points – results so far</vt:lpstr>
      <vt:lpstr>Pinning points – example Abbott Ice Shelf</vt:lpstr>
      <vt:lpstr>Pinning points – example Abbott Ice Shelf</vt:lpstr>
      <vt:lpstr>Many more interesting examples across the ice sheet</vt:lpstr>
    </vt:vector>
  </TitlesOfParts>
  <Company>University of Edinburgh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Landsat-1 mosaic of Antarctica</dc:title>
  <dc:creator>MILES Bertie</dc:creator>
  <cp:lastModifiedBy>MILES Bertie</cp:lastModifiedBy>
  <cp:revision>6</cp:revision>
  <dcterms:created xsi:type="dcterms:W3CDTF">2022-05-13T14:14:32Z</dcterms:created>
  <dcterms:modified xsi:type="dcterms:W3CDTF">2022-05-23T09:32:57Z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0x010100F5C74C1D34FD4C428C33A67DB9A7D99F</vt:lpwstr>
  </property>
</Properties>
</file>