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Lst>
  <p:notesMasterIdLst>
    <p:notesMasterId r:id="rId40"/>
  </p:notesMasterIdLst>
  <p:sldIdLst>
    <p:sldId id="264" r:id="rId5"/>
    <p:sldId id="266" r:id="rId6"/>
    <p:sldId id="271" r:id="rId7"/>
    <p:sldId id="268" r:id="rId8"/>
    <p:sldId id="276" r:id="rId9"/>
    <p:sldId id="292" r:id="rId10"/>
    <p:sldId id="293" r:id="rId11"/>
    <p:sldId id="295" r:id="rId12"/>
    <p:sldId id="302" r:id="rId13"/>
    <p:sldId id="305" r:id="rId14"/>
    <p:sldId id="304" r:id="rId15"/>
    <p:sldId id="306" r:id="rId16"/>
    <p:sldId id="298" r:id="rId17"/>
    <p:sldId id="279" r:id="rId18"/>
    <p:sldId id="277" r:id="rId19"/>
    <p:sldId id="299" r:id="rId20"/>
    <p:sldId id="300" r:id="rId21"/>
    <p:sldId id="301" r:id="rId22"/>
    <p:sldId id="308" r:id="rId23"/>
    <p:sldId id="274" r:id="rId24"/>
    <p:sldId id="270" r:id="rId25"/>
    <p:sldId id="280" r:id="rId26"/>
    <p:sldId id="281" r:id="rId27"/>
    <p:sldId id="282" r:id="rId28"/>
    <p:sldId id="283" r:id="rId29"/>
    <p:sldId id="284" r:id="rId30"/>
    <p:sldId id="285" r:id="rId31"/>
    <p:sldId id="286" r:id="rId32"/>
    <p:sldId id="287" r:id="rId33"/>
    <p:sldId id="288" r:id="rId34"/>
    <p:sldId id="289" r:id="rId35"/>
    <p:sldId id="290" r:id="rId36"/>
    <p:sldId id="307" r:id="rId37"/>
    <p:sldId id="269" r:id="rId38"/>
    <p:sldId id="30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A562AD-F1E5-4B6D-B52E-4B147B71BE11}" v="44" dt="2022-05-21T15:21:29.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0075" autoAdjust="0"/>
  </p:normalViewPr>
  <p:slideViewPr>
    <p:cSldViewPr snapToGrid="0">
      <p:cViewPr>
        <p:scale>
          <a:sx n="75" d="100"/>
          <a:sy n="75" d="100"/>
        </p:scale>
        <p:origin x="274" y="101"/>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Caton Harrison - BAS" userId="2ce365c8-5968-4b25-933f-b69cb962d9a0" providerId="ADAL" clId="{14F691A7-6084-4073-A890-6DFEAC6331BA}"/>
    <pc:docChg chg="modSld sldOrd">
      <pc:chgData name="Thomas Caton Harrison - BAS" userId="2ce365c8-5968-4b25-933f-b69cb962d9a0" providerId="ADAL" clId="{14F691A7-6084-4073-A890-6DFEAC6331BA}" dt="2022-05-18T09:05:07.337" v="1"/>
      <pc:docMkLst>
        <pc:docMk/>
      </pc:docMkLst>
      <pc:sldChg chg="ord">
        <pc:chgData name="Thomas Caton Harrison - BAS" userId="2ce365c8-5968-4b25-933f-b69cb962d9a0" providerId="ADAL" clId="{14F691A7-6084-4073-A890-6DFEAC6331BA}" dt="2022-05-18T09:05:07.337" v="1"/>
        <pc:sldMkLst>
          <pc:docMk/>
          <pc:sldMk cId="4236455648" sldId="267"/>
        </pc:sldMkLst>
      </pc:sldChg>
    </pc:docChg>
  </pc:docChgLst>
  <pc:docChgLst>
    <pc:chgData name="Thomas Caton Harrison - BAS" userId="2ce365c8-5968-4b25-933f-b69cb962d9a0" providerId="ADAL" clId="{DBA562AD-F1E5-4B6D-B52E-4B147B71BE11}"/>
    <pc:docChg chg="undo custSel addSld delSld modSld sldOrd">
      <pc:chgData name="Thomas Caton Harrison - BAS" userId="2ce365c8-5968-4b25-933f-b69cb962d9a0" providerId="ADAL" clId="{DBA562AD-F1E5-4B6D-B52E-4B147B71BE11}" dt="2022-05-21T15:54:08.095" v="3495" actId="1076"/>
      <pc:docMkLst>
        <pc:docMk/>
      </pc:docMkLst>
      <pc:sldChg chg="modSp mod ord">
        <pc:chgData name="Thomas Caton Harrison - BAS" userId="2ce365c8-5968-4b25-933f-b69cb962d9a0" providerId="ADAL" clId="{DBA562AD-F1E5-4B6D-B52E-4B147B71BE11}" dt="2022-05-20T15:37:47.231" v="115" actId="20577"/>
        <pc:sldMkLst>
          <pc:docMk/>
          <pc:sldMk cId="2177168659" sldId="268"/>
        </pc:sldMkLst>
        <pc:spChg chg="mod">
          <ac:chgData name="Thomas Caton Harrison - BAS" userId="2ce365c8-5968-4b25-933f-b69cb962d9a0" providerId="ADAL" clId="{DBA562AD-F1E5-4B6D-B52E-4B147B71BE11}" dt="2022-05-20T15:37:47.231" v="115" actId="20577"/>
          <ac:spMkLst>
            <pc:docMk/>
            <pc:sldMk cId="2177168659" sldId="268"/>
            <ac:spMk id="3" creationId="{F89D4E8D-BE73-534E-87F4-CF5C06126985}"/>
          </ac:spMkLst>
        </pc:spChg>
      </pc:sldChg>
      <pc:sldChg chg="modSp mod">
        <pc:chgData name="Thomas Caton Harrison - BAS" userId="2ce365c8-5968-4b25-933f-b69cb962d9a0" providerId="ADAL" clId="{DBA562AD-F1E5-4B6D-B52E-4B147B71BE11}" dt="2022-05-21T15:54:08.095" v="3495" actId="1076"/>
        <pc:sldMkLst>
          <pc:docMk/>
          <pc:sldMk cId="1294558849" sldId="271"/>
        </pc:sldMkLst>
        <pc:spChg chg="mod">
          <ac:chgData name="Thomas Caton Harrison - BAS" userId="2ce365c8-5968-4b25-933f-b69cb962d9a0" providerId="ADAL" clId="{DBA562AD-F1E5-4B6D-B52E-4B147B71BE11}" dt="2022-05-21T15:54:08.095" v="3495" actId="1076"/>
          <ac:spMkLst>
            <pc:docMk/>
            <pc:sldMk cId="1294558849" sldId="271"/>
            <ac:spMk id="3" creationId="{F89D4E8D-BE73-534E-87F4-CF5C06126985}"/>
          </ac:spMkLst>
        </pc:spChg>
      </pc:sldChg>
      <pc:sldChg chg="add del setBg">
        <pc:chgData name="Thomas Caton Harrison - BAS" userId="2ce365c8-5968-4b25-933f-b69cb962d9a0" providerId="ADAL" clId="{DBA562AD-F1E5-4B6D-B52E-4B147B71BE11}" dt="2022-05-21T11:06:53.918" v="1447" actId="47"/>
        <pc:sldMkLst>
          <pc:docMk/>
          <pc:sldMk cId="1633997797" sldId="273"/>
        </pc:sldMkLst>
      </pc:sldChg>
      <pc:sldChg chg="del">
        <pc:chgData name="Thomas Caton Harrison - BAS" userId="2ce365c8-5968-4b25-933f-b69cb962d9a0" providerId="ADAL" clId="{DBA562AD-F1E5-4B6D-B52E-4B147B71BE11}" dt="2022-05-21T11:06:02.342" v="1435" actId="2696"/>
        <pc:sldMkLst>
          <pc:docMk/>
          <pc:sldMk cId="2896024654" sldId="273"/>
        </pc:sldMkLst>
      </pc:sldChg>
      <pc:sldChg chg="addSp delSp modSp mod">
        <pc:chgData name="Thomas Caton Harrison - BAS" userId="2ce365c8-5968-4b25-933f-b69cb962d9a0" providerId="ADAL" clId="{DBA562AD-F1E5-4B6D-B52E-4B147B71BE11}" dt="2022-05-21T15:07:46.431" v="2453" actId="1076"/>
        <pc:sldMkLst>
          <pc:docMk/>
          <pc:sldMk cId="3508948426" sldId="274"/>
        </pc:sldMkLst>
        <pc:spChg chg="mod">
          <ac:chgData name="Thomas Caton Harrison - BAS" userId="2ce365c8-5968-4b25-933f-b69cb962d9a0" providerId="ADAL" clId="{DBA562AD-F1E5-4B6D-B52E-4B147B71BE11}" dt="2022-05-21T15:02:54.455" v="2320" actId="20577"/>
          <ac:spMkLst>
            <pc:docMk/>
            <pc:sldMk cId="3508948426" sldId="274"/>
            <ac:spMk id="3" creationId="{F89D4E8D-BE73-534E-87F4-CF5C06126985}"/>
          </ac:spMkLst>
        </pc:spChg>
        <pc:picChg chg="add mod">
          <ac:chgData name="Thomas Caton Harrison - BAS" userId="2ce365c8-5968-4b25-933f-b69cb962d9a0" providerId="ADAL" clId="{DBA562AD-F1E5-4B6D-B52E-4B147B71BE11}" dt="2022-05-21T15:07:40.030" v="2450" actId="1076"/>
          <ac:picMkLst>
            <pc:docMk/>
            <pc:sldMk cId="3508948426" sldId="274"/>
            <ac:picMk id="4" creationId="{C309D601-3F2A-C83B-8183-E1E1AEE00B14}"/>
          </ac:picMkLst>
        </pc:picChg>
        <pc:picChg chg="add del mod">
          <ac:chgData name="Thomas Caton Harrison - BAS" userId="2ce365c8-5968-4b25-933f-b69cb962d9a0" providerId="ADAL" clId="{DBA562AD-F1E5-4B6D-B52E-4B147B71BE11}" dt="2022-05-21T15:03:04.543" v="2325" actId="478"/>
          <ac:picMkLst>
            <pc:docMk/>
            <pc:sldMk cId="3508948426" sldId="274"/>
            <ac:picMk id="6" creationId="{4BFCFEB7-7AE6-37D1-C62F-DFF91B4DBA06}"/>
          </ac:picMkLst>
        </pc:picChg>
        <pc:picChg chg="add mod">
          <ac:chgData name="Thomas Caton Harrison - BAS" userId="2ce365c8-5968-4b25-933f-b69cb962d9a0" providerId="ADAL" clId="{DBA562AD-F1E5-4B6D-B52E-4B147B71BE11}" dt="2022-05-21T15:07:38.375" v="2449" actId="1076"/>
          <ac:picMkLst>
            <pc:docMk/>
            <pc:sldMk cId="3508948426" sldId="274"/>
            <ac:picMk id="7" creationId="{11C71CED-71ED-31BE-38B1-8BF5E6A09F0F}"/>
          </ac:picMkLst>
        </pc:picChg>
        <pc:picChg chg="add mod">
          <ac:chgData name="Thomas Caton Harrison - BAS" userId="2ce365c8-5968-4b25-933f-b69cb962d9a0" providerId="ADAL" clId="{DBA562AD-F1E5-4B6D-B52E-4B147B71BE11}" dt="2022-05-21T15:07:43.343" v="2452" actId="1076"/>
          <ac:picMkLst>
            <pc:docMk/>
            <pc:sldMk cId="3508948426" sldId="274"/>
            <ac:picMk id="8" creationId="{D91916E7-98BB-5E94-4A6C-5B5CB07C0319}"/>
          </ac:picMkLst>
        </pc:picChg>
        <pc:picChg chg="add mod">
          <ac:chgData name="Thomas Caton Harrison - BAS" userId="2ce365c8-5968-4b25-933f-b69cb962d9a0" providerId="ADAL" clId="{DBA562AD-F1E5-4B6D-B52E-4B147B71BE11}" dt="2022-05-21T15:07:46.431" v="2453" actId="1076"/>
          <ac:picMkLst>
            <pc:docMk/>
            <pc:sldMk cId="3508948426" sldId="274"/>
            <ac:picMk id="9" creationId="{9C67EFD8-1568-4B66-7982-D37128042B08}"/>
          </ac:picMkLst>
        </pc:picChg>
      </pc:sldChg>
      <pc:sldChg chg="del">
        <pc:chgData name="Thomas Caton Harrison - BAS" userId="2ce365c8-5968-4b25-933f-b69cb962d9a0" providerId="ADAL" clId="{DBA562AD-F1E5-4B6D-B52E-4B147B71BE11}" dt="2022-05-21T11:06:02.342" v="1435" actId="2696"/>
        <pc:sldMkLst>
          <pc:docMk/>
          <pc:sldMk cId="206029431" sldId="275"/>
        </pc:sldMkLst>
      </pc:sldChg>
      <pc:sldChg chg="add del setBg">
        <pc:chgData name="Thomas Caton Harrison - BAS" userId="2ce365c8-5968-4b25-933f-b69cb962d9a0" providerId="ADAL" clId="{DBA562AD-F1E5-4B6D-B52E-4B147B71BE11}" dt="2022-05-21T11:06:53.009" v="1446" actId="47"/>
        <pc:sldMkLst>
          <pc:docMk/>
          <pc:sldMk cId="2530600834" sldId="275"/>
        </pc:sldMkLst>
      </pc:sldChg>
      <pc:sldChg chg="modSp mod modNotesTx">
        <pc:chgData name="Thomas Caton Harrison - BAS" userId="2ce365c8-5968-4b25-933f-b69cb962d9a0" providerId="ADAL" clId="{DBA562AD-F1E5-4B6D-B52E-4B147B71BE11}" dt="2022-05-21T15:19:26.426" v="3377"/>
        <pc:sldMkLst>
          <pc:docMk/>
          <pc:sldMk cId="501870253" sldId="276"/>
        </pc:sldMkLst>
        <pc:spChg chg="mod">
          <ac:chgData name="Thomas Caton Harrison - BAS" userId="2ce365c8-5968-4b25-933f-b69cb962d9a0" providerId="ADAL" clId="{DBA562AD-F1E5-4B6D-B52E-4B147B71BE11}" dt="2022-05-20T15:35:33.099" v="21" actId="255"/>
          <ac:spMkLst>
            <pc:docMk/>
            <pc:sldMk cId="501870253" sldId="276"/>
            <ac:spMk id="3" creationId="{F89D4E8D-BE73-534E-87F4-CF5C06126985}"/>
          </ac:spMkLst>
        </pc:spChg>
        <pc:spChg chg="mod">
          <ac:chgData name="Thomas Caton Harrison - BAS" userId="2ce365c8-5968-4b25-933f-b69cb962d9a0" providerId="ADAL" clId="{DBA562AD-F1E5-4B6D-B52E-4B147B71BE11}" dt="2022-05-21T15:19:08.672" v="3374" actId="20577"/>
          <ac:spMkLst>
            <pc:docMk/>
            <pc:sldMk cId="501870253" sldId="276"/>
            <ac:spMk id="4" creationId="{E38A7606-7379-9544-A0FF-A455FDBF8A52}"/>
          </ac:spMkLst>
        </pc:spChg>
      </pc:sldChg>
      <pc:sldChg chg="addSp delSp modSp mod ord">
        <pc:chgData name="Thomas Caton Harrison - BAS" userId="2ce365c8-5968-4b25-933f-b69cb962d9a0" providerId="ADAL" clId="{DBA562AD-F1E5-4B6D-B52E-4B147B71BE11}" dt="2022-05-21T15:00:17.080" v="2271" actId="20577"/>
        <pc:sldMkLst>
          <pc:docMk/>
          <pc:sldMk cId="2382088251" sldId="277"/>
        </pc:sldMkLst>
        <pc:spChg chg="add mod">
          <ac:chgData name="Thomas Caton Harrison - BAS" userId="2ce365c8-5968-4b25-933f-b69cb962d9a0" providerId="ADAL" clId="{DBA562AD-F1E5-4B6D-B52E-4B147B71BE11}" dt="2022-05-21T11:34:04.503" v="2012" actId="20577"/>
          <ac:spMkLst>
            <pc:docMk/>
            <pc:sldMk cId="2382088251" sldId="277"/>
            <ac:spMk id="4" creationId="{CEF6C806-4BC7-31C8-8D42-9DEEF152AF66}"/>
          </ac:spMkLst>
        </pc:spChg>
        <pc:spChg chg="add del">
          <ac:chgData name="Thomas Caton Harrison - BAS" userId="2ce365c8-5968-4b25-933f-b69cb962d9a0" providerId="ADAL" clId="{DBA562AD-F1E5-4B6D-B52E-4B147B71BE11}" dt="2022-05-21T14:59:33.607" v="2254" actId="22"/>
          <ac:spMkLst>
            <pc:docMk/>
            <pc:sldMk cId="2382088251" sldId="277"/>
            <ac:spMk id="6" creationId="{28FFA51D-C3AE-47C8-D073-AEAF0D67D152}"/>
          </ac:spMkLst>
        </pc:spChg>
        <pc:spChg chg="add mod">
          <ac:chgData name="Thomas Caton Harrison - BAS" userId="2ce365c8-5968-4b25-933f-b69cb962d9a0" providerId="ADAL" clId="{DBA562AD-F1E5-4B6D-B52E-4B147B71BE11}" dt="2022-05-21T15:00:17.080" v="2271" actId="20577"/>
          <ac:spMkLst>
            <pc:docMk/>
            <pc:sldMk cId="2382088251" sldId="277"/>
            <ac:spMk id="7" creationId="{225BF5D2-C363-602A-CBC7-F4F44239832E}"/>
          </ac:spMkLst>
        </pc:spChg>
      </pc:sldChg>
      <pc:sldChg chg="modSp mod">
        <pc:chgData name="Thomas Caton Harrison - BAS" userId="2ce365c8-5968-4b25-933f-b69cb962d9a0" providerId="ADAL" clId="{DBA562AD-F1E5-4B6D-B52E-4B147B71BE11}" dt="2022-05-21T15:53:47.679" v="3494" actId="1076"/>
        <pc:sldMkLst>
          <pc:docMk/>
          <pc:sldMk cId="3814531730" sldId="279"/>
        </pc:sldMkLst>
        <pc:spChg chg="mod">
          <ac:chgData name="Thomas Caton Harrison - BAS" userId="2ce365c8-5968-4b25-933f-b69cb962d9a0" providerId="ADAL" clId="{DBA562AD-F1E5-4B6D-B52E-4B147B71BE11}" dt="2022-05-21T15:53:47.679" v="3494" actId="1076"/>
          <ac:spMkLst>
            <pc:docMk/>
            <pc:sldMk cId="3814531730" sldId="279"/>
            <ac:spMk id="3" creationId="{F89D4E8D-BE73-534E-87F4-CF5C06126985}"/>
          </ac:spMkLst>
        </pc:spChg>
      </pc:sldChg>
      <pc:sldChg chg="del">
        <pc:chgData name="Thomas Caton Harrison - BAS" userId="2ce365c8-5968-4b25-933f-b69cb962d9a0" providerId="ADAL" clId="{DBA562AD-F1E5-4B6D-B52E-4B147B71BE11}" dt="2022-05-20T15:36:15.189" v="22" actId="47"/>
        <pc:sldMkLst>
          <pc:docMk/>
          <pc:sldMk cId="2525784848" sldId="291"/>
        </pc:sldMkLst>
      </pc:sldChg>
      <pc:sldChg chg="addSp modSp mod modNotesTx">
        <pc:chgData name="Thomas Caton Harrison - BAS" userId="2ce365c8-5968-4b25-933f-b69cb962d9a0" providerId="ADAL" clId="{DBA562AD-F1E5-4B6D-B52E-4B147B71BE11}" dt="2022-05-21T11:40:22.533" v="2123" actId="1076"/>
        <pc:sldMkLst>
          <pc:docMk/>
          <pc:sldMk cId="2394690424" sldId="292"/>
        </pc:sldMkLst>
        <pc:spChg chg="mod">
          <ac:chgData name="Thomas Caton Harrison - BAS" userId="2ce365c8-5968-4b25-933f-b69cb962d9a0" providerId="ADAL" clId="{DBA562AD-F1E5-4B6D-B52E-4B147B71BE11}" dt="2022-05-21T11:39:48.262" v="2081" actId="1076"/>
          <ac:spMkLst>
            <pc:docMk/>
            <pc:sldMk cId="2394690424" sldId="292"/>
            <ac:spMk id="3" creationId="{F89D4E8D-BE73-534E-87F4-CF5C06126985}"/>
          </ac:spMkLst>
        </pc:spChg>
        <pc:spChg chg="add mod">
          <ac:chgData name="Thomas Caton Harrison - BAS" userId="2ce365c8-5968-4b25-933f-b69cb962d9a0" providerId="ADAL" clId="{DBA562AD-F1E5-4B6D-B52E-4B147B71BE11}" dt="2022-05-21T11:40:08.405" v="2111" actId="1076"/>
          <ac:spMkLst>
            <pc:docMk/>
            <pc:sldMk cId="2394690424" sldId="292"/>
            <ac:spMk id="9" creationId="{BFAF1DC2-B153-A6F9-BC1D-1DF85967FE50}"/>
          </ac:spMkLst>
        </pc:spChg>
        <pc:spChg chg="add mod">
          <ac:chgData name="Thomas Caton Harrison - BAS" userId="2ce365c8-5968-4b25-933f-b69cb962d9a0" providerId="ADAL" clId="{DBA562AD-F1E5-4B6D-B52E-4B147B71BE11}" dt="2022-05-21T11:40:22.533" v="2123" actId="1076"/>
          <ac:spMkLst>
            <pc:docMk/>
            <pc:sldMk cId="2394690424" sldId="292"/>
            <ac:spMk id="10" creationId="{1CD8C8A4-FB0E-313E-9ACD-C2B5546AD29D}"/>
          </ac:spMkLst>
        </pc:spChg>
        <pc:picChg chg="add mod">
          <ac:chgData name="Thomas Caton Harrison - BAS" userId="2ce365c8-5968-4b25-933f-b69cb962d9a0" providerId="ADAL" clId="{DBA562AD-F1E5-4B6D-B52E-4B147B71BE11}" dt="2022-05-21T11:38:25.038" v="2074" actId="1036"/>
          <ac:picMkLst>
            <pc:docMk/>
            <pc:sldMk cId="2394690424" sldId="292"/>
            <ac:picMk id="4" creationId="{D652C3E6-0A18-782E-B555-41076BC411A8}"/>
          </ac:picMkLst>
        </pc:picChg>
        <pc:picChg chg="add mod ord">
          <ac:chgData name="Thomas Caton Harrison - BAS" userId="2ce365c8-5968-4b25-933f-b69cb962d9a0" providerId="ADAL" clId="{DBA562AD-F1E5-4B6D-B52E-4B147B71BE11}" dt="2022-05-21T11:38:20.102" v="2068" actId="1076"/>
          <ac:picMkLst>
            <pc:docMk/>
            <pc:sldMk cId="2394690424" sldId="292"/>
            <ac:picMk id="6" creationId="{4370D117-032C-DAD7-D890-F55C6A9CB90D}"/>
          </ac:picMkLst>
        </pc:picChg>
        <pc:picChg chg="add mod">
          <ac:chgData name="Thomas Caton Harrison - BAS" userId="2ce365c8-5968-4b25-933f-b69cb962d9a0" providerId="ADAL" clId="{DBA562AD-F1E5-4B6D-B52E-4B147B71BE11}" dt="2022-05-21T11:38:47.765" v="2079" actId="1076"/>
          <ac:picMkLst>
            <pc:docMk/>
            <pc:sldMk cId="2394690424" sldId="292"/>
            <ac:picMk id="8" creationId="{19F65C95-7B50-570E-E9F2-59507966F907}"/>
          </ac:picMkLst>
        </pc:picChg>
      </pc:sldChg>
      <pc:sldChg chg="addSp modSp mod modNotesTx">
        <pc:chgData name="Thomas Caton Harrison - BAS" userId="2ce365c8-5968-4b25-933f-b69cb962d9a0" providerId="ADAL" clId="{DBA562AD-F1E5-4B6D-B52E-4B147B71BE11}" dt="2022-05-21T11:00:46.991" v="1434" actId="20577"/>
        <pc:sldMkLst>
          <pc:docMk/>
          <pc:sldMk cId="1903909269" sldId="293"/>
        </pc:sldMkLst>
        <pc:spChg chg="mod">
          <ac:chgData name="Thomas Caton Harrison - BAS" userId="2ce365c8-5968-4b25-933f-b69cb962d9a0" providerId="ADAL" clId="{DBA562AD-F1E5-4B6D-B52E-4B147B71BE11}" dt="2022-05-20T15:36:47.248" v="92" actId="20577"/>
          <ac:spMkLst>
            <pc:docMk/>
            <pc:sldMk cId="1903909269" sldId="293"/>
            <ac:spMk id="3" creationId="{F89D4E8D-BE73-534E-87F4-CF5C06126985}"/>
          </ac:spMkLst>
        </pc:spChg>
        <pc:spChg chg="add mod">
          <ac:chgData name="Thomas Caton Harrison - BAS" userId="2ce365c8-5968-4b25-933f-b69cb962d9a0" providerId="ADAL" clId="{DBA562AD-F1E5-4B6D-B52E-4B147B71BE11}" dt="2022-05-21T11:00:46.991" v="1434" actId="20577"/>
          <ac:spMkLst>
            <pc:docMk/>
            <pc:sldMk cId="1903909269" sldId="293"/>
            <ac:spMk id="5" creationId="{D33A3B92-75D2-972C-558E-2BC8ACFB519B}"/>
          </ac:spMkLst>
        </pc:spChg>
        <pc:spChg chg="add mod">
          <ac:chgData name="Thomas Caton Harrison - BAS" userId="2ce365c8-5968-4b25-933f-b69cb962d9a0" providerId="ADAL" clId="{DBA562AD-F1E5-4B6D-B52E-4B147B71BE11}" dt="2022-05-21T10:42:09.574" v="1098" actId="20577"/>
          <ac:spMkLst>
            <pc:docMk/>
            <pc:sldMk cId="1903909269" sldId="293"/>
            <ac:spMk id="6" creationId="{47404B1B-76BF-9967-2161-7A0D9B83EB16}"/>
          </ac:spMkLst>
        </pc:spChg>
        <pc:picChg chg="add mod">
          <ac:chgData name="Thomas Caton Harrison - BAS" userId="2ce365c8-5968-4b25-933f-b69cb962d9a0" providerId="ADAL" clId="{DBA562AD-F1E5-4B6D-B52E-4B147B71BE11}" dt="2022-05-21T10:40:31.198" v="992" actId="1076"/>
          <ac:picMkLst>
            <pc:docMk/>
            <pc:sldMk cId="1903909269" sldId="293"/>
            <ac:picMk id="4" creationId="{C528CF88-F254-B447-97EF-7763B4EB8BB0}"/>
          </ac:picMkLst>
        </pc:picChg>
      </pc:sldChg>
      <pc:sldChg chg="modSp del mod">
        <pc:chgData name="Thomas Caton Harrison - BAS" userId="2ce365c8-5968-4b25-933f-b69cb962d9a0" providerId="ADAL" clId="{DBA562AD-F1E5-4B6D-B52E-4B147B71BE11}" dt="2022-05-21T15:16:27.117" v="3156" actId="47"/>
        <pc:sldMkLst>
          <pc:docMk/>
          <pc:sldMk cId="1025366887" sldId="294"/>
        </pc:sldMkLst>
        <pc:spChg chg="mod">
          <ac:chgData name="Thomas Caton Harrison - BAS" userId="2ce365c8-5968-4b25-933f-b69cb962d9a0" providerId="ADAL" clId="{DBA562AD-F1E5-4B6D-B52E-4B147B71BE11}" dt="2022-05-21T11:07:15.560" v="1453" actId="20577"/>
          <ac:spMkLst>
            <pc:docMk/>
            <pc:sldMk cId="1025366887" sldId="294"/>
            <ac:spMk id="3" creationId="{F89D4E8D-BE73-534E-87F4-CF5C06126985}"/>
          </ac:spMkLst>
        </pc:spChg>
      </pc:sldChg>
      <pc:sldChg chg="modSp mod modNotesTx">
        <pc:chgData name="Thomas Caton Harrison - BAS" userId="2ce365c8-5968-4b25-933f-b69cb962d9a0" providerId="ADAL" clId="{DBA562AD-F1E5-4B6D-B52E-4B147B71BE11}" dt="2022-05-21T11:49:35.814" v="2184" actId="20577"/>
        <pc:sldMkLst>
          <pc:docMk/>
          <pc:sldMk cId="1978140848" sldId="295"/>
        </pc:sldMkLst>
        <pc:spChg chg="mod">
          <ac:chgData name="Thomas Caton Harrison - BAS" userId="2ce365c8-5968-4b25-933f-b69cb962d9a0" providerId="ADAL" clId="{DBA562AD-F1E5-4B6D-B52E-4B147B71BE11}" dt="2022-05-21T11:07:19.841" v="1456" actId="20577"/>
          <ac:spMkLst>
            <pc:docMk/>
            <pc:sldMk cId="1978140848" sldId="295"/>
            <ac:spMk id="3" creationId="{F89D4E8D-BE73-534E-87F4-CF5C06126985}"/>
          </ac:spMkLst>
        </pc:spChg>
      </pc:sldChg>
      <pc:sldChg chg="del modNotesTx">
        <pc:chgData name="Thomas Caton Harrison - BAS" userId="2ce365c8-5968-4b25-933f-b69cb962d9a0" providerId="ADAL" clId="{DBA562AD-F1E5-4B6D-B52E-4B147B71BE11}" dt="2022-05-21T14:05:54.288" v="2249" actId="47"/>
        <pc:sldMkLst>
          <pc:docMk/>
          <pc:sldMk cId="2185720719" sldId="297"/>
        </pc:sldMkLst>
      </pc:sldChg>
      <pc:sldChg chg="addSp delSp modSp mod">
        <pc:chgData name="Thomas Caton Harrison - BAS" userId="2ce365c8-5968-4b25-933f-b69cb962d9a0" providerId="ADAL" clId="{DBA562AD-F1E5-4B6D-B52E-4B147B71BE11}" dt="2022-05-21T15:21:46.742" v="3417" actId="20577"/>
        <pc:sldMkLst>
          <pc:docMk/>
          <pc:sldMk cId="1833074138" sldId="298"/>
        </pc:sldMkLst>
        <pc:spChg chg="add mod">
          <ac:chgData name="Thomas Caton Harrison - BAS" userId="2ce365c8-5968-4b25-933f-b69cb962d9a0" providerId="ADAL" clId="{DBA562AD-F1E5-4B6D-B52E-4B147B71BE11}" dt="2022-05-21T15:21:17.138" v="3384" actId="20577"/>
          <ac:spMkLst>
            <pc:docMk/>
            <pc:sldMk cId="1833074138" sldId="298"/>
            <ac:spMk id="17" creationId="{DE51A719-615F-3DF1-4A2E-75F3B365E457}"/>
          </ac:spMkLst>
        </pc:spChg>
        <pc:spChg chg="add mod">
          <ac:chgData name="Thomas Caton Harrison - BAS" userId="2ce365c8-5968-4b25-933f-b69cb962d9a0" providerId="ADAL" clId="{DBA562AD-F1E5-4B6D-B52E-4B147B71BE11}" dt="2022-05-21T15:21:24.731" v="3392" actId="20577"/>
          <ac:spMkLst>
            <pc:docMk/>
            <pc:sldMk cId="1833074138" sldId="298"/>
            <ac:spMk id="18" creationId="{9E08AFDF-B52E-F121-153C-3398F4790C99}"/>
          </ac:spMkLst>
        </pc:spChg>
        <pc:spChg chg="add del mod">
          <ac:chgData name="Thomas Caton Harrison - BAS" userId="2ce365c8-5968-4b25-933f-b69cb962d9a0" providerId="ADAL" clId="{DBA562AD-F1E5-4B6D-B52E-4B147B71BE11}" dt="2022-05-21T15:21:41.843" v="3405" actId="478"/>
          <ac:spMkLst>
            <pc:docMk/>
            <pc:sldMk cId="1833074138" sldId="298"/>
            <ac:spMk id="19" creationId="{76863DEA-9858-2645-355B-3F284CF01613}"/>
          </ac:spMkLst>
        </pc:spChg>
        <pc:spChg chg="add mod">
          <ac:chgData name="Thomas Caton Harrison - BAS" userId="2ce365c8-5968-4b25-933f-b69cb962d9a0" providerId="ADAL" clId="{DBA562AD-F1E5-4B6D-B52E-4B147B71BE11}" dt="2022-05-21T15:21:46.742" v="3417" actId="20577"/>
          <ac:spMkLst>
            <pc:docMk/>
            <pc:sldMk cId="1833074138" sldId="298"/>
            <ac:spMk id="20" creationId="{72ADECEE-B604-512A-EEC4-AE955A3FE83B}"/>
          </ac:spMkLst>
        </pc:spChg>
        <pc:grpChg chg="add del mod">
          <ac:chgData name="Thomas Caton Harrison - BAS" userId="2ce365c8-5968-4b25-933f-b69cb962d9a0" providerId="ADAL" clId="{DBA562AD-F1E5-4B6D-B52E-4B147B71BE11}" dt="2022-05-21T15:21:37.885" v="3403" actId="1076"/>
          <ac:grpSpMkLst>
            <pc:docMk/>
            <pc:sldMk cId="1833074138" sldId="298"/>
            <ac:grpSpMk id="6" creationId="{00000000-0000-0000-0000-000000000000}"/>
          </ac:grpSpMkLst>
        </pc:grpChg>
      </pc:sldChg>
      <pc:sldChg chg="addSp delSp modSp mod">
        <pc:chgData name="Thomas Caton Harrison - BAS" userId="2ce365c8-5968-4b25-933f-b69cb962d9a0" providerId="ADAL" clId="{DBA562AD-F1E5-4B6D-B52E-4B147B71BE11}" dt="2022-05-21T15:00:56.953" v="2279" actId="113"/>
        <pc:sldMkLst>
          <pc:docMk/>
          <pc:sldMk cId="3868911339" sldId="299"/>
        </pc:sldMkLst>
        <pc:spChg chg="add del mod">
          <ac:chgData name="Thomas Caton Harrison - BAS" userId="2ce365c8-5968-4b25-933f-b69cb962d9a0" providerId="ADAL" clId="{DBA562AD-F1E5-4B6D-B52E-4B147B71BE11}" dt="2022-05-21T14:59:35.956" v="2255" actId="21"/>
          <ac:spMkLst>
            <pc:docMk/>
            <pc:sldMk cId="3868911339" sldId="299"/>
            <ac:spMk id="3" creationId="{F99B240F-3EE7-8F71-7FC1-E08F65EB174A}"/>
          </ac:spMkLst>
        </pc:spChg>
        <pc:spChg chg="add mod">
          <ac:chgData name="Thomas Caton Harrison - BAS" userId="2ce365c8-5968-4b25-933f-b69cb962d9a0" providerId="ADAL" clId="{DBA562AD-F1E5-4B6D-B52E-4B147B71BE11}" dt="2022-05-21T15:00:56.953" v="2279" actId="113"/>
          <ac:spMkLst>
            <pc:docMk/>
            <pc:sldMk cId="3868911339" sldId="299"/>
            <ac:spMk id="5" creationId="{DEB8A438-B686-92F5-2C6A-D8CB2A3BB21D}"/>
          </ac:spMkLst>
        </pc:spChg>
      </pc:sldChg>
      <pc:sldChg chg="addSp modSp mod">
        <pc:chgData name="Thomas Caton Harrison - BAS" userId="2ce365c8-5968-4b25-933f-b69cb962d9a0" providerId="ADAL" clId="{DBA562AD-F1E5-4B6D-B52E-4B147B71BE11}" dt="2022-05-21T15:01:43.784" v="2292" actId="113"/>
        <pc:sldMkLst>
          <pc:docMk/>
          <pc:sldMk cId="768842864" sldId="300"/>
        </pc:sldMkLst>
        <pc:spChg chg="add mod">
          <ac:chgData name="Thomas Caton Harrison - BAS" userId="2ce365c8-5968-4b25-933f-b69cb962d9a0" providerId="ADAL" clId="{DBA562AD-F1E5-4B6D-B52E-4B147B71BE11}" dt="2022-05-21T15:01:43.784" v="2292" actId="113"/>
          <ac:spMkLst>
            <pc:docMk/>
            <pc:sldMk cId="768842864" sldId="300"/>
            <ac:spMk id="3" creationId="{C5461724-A1A4-052D-0C72-0DCABA1EBFCA}"/>
          </ac:spMkLst>
        </pc:spChg>
      </pc:sldChg>
      <pc:sldChg chg="addSp delSp modSp mod">
        <pc:chgData name="Thomas Caton Harrison - BAS" userId="2ce365c8-5968-4b25-933f-b69cb962d9a0" providerId="ADAL" clId="{DBA562AD-F1E5-4B6D-B52E-4B147B71BE11}" dt="2022-05-21T15:01:28.491" v="2288"/>
        <pc:sldMkLst>
          <pc:docMk/>
          <pc:sldMk cId="665896307" sldId="301"/>
        </pc:sldMkLst>
        <pc:spChg chg="add del">
          <ac:chgData name="Thomas Caton Harrison - BAS" userId="2ce365c8-5968-4b25-933f-b69cb962d9a0" providerId="ADAL" clId="{DBA562AD-F1E5-4B6D-B52E-4B147B71BE11}" dt="2022-05-21T15:01:21.371" v="2287" actId="22"/>
          <ac:spMkLst>
            <pc:docMk/>
            <pc:sldMk cId="665896307" sldId="301"/>
            <ac:spMk id="4" creationId="{F6E994A3-8DFD-F78B-6A78-43920DB7032C}"/>
          </ac:spMkLst>
        </pc:spChg>
        <pc:spChg chg="add mod">
          <ac:chgData name="Thomas Caton Harrison - BAS" userId="2ce365c8-5968-4b25-933f-b69cb962d9a0" providerId="ADAL" clId="{DBA562AD-F1E5-4B6D-B52E-4B147B71BE11}" dt="2022-05-21T15:01:28.491" v="2288"/>
          <ac:spMkLst>
            <pc:docMk/>
            <pc:sldMk cId="665896307" sldId="301"/>
            <ac:spMk id="5" creationId="{4512CB2F-BF77-2C77-063A-C8032BB3F600}"/>
          </ac:spMkLst>
        </pc:spChg>
      </pc:sldChg>
      <pc:sldChg chg="addSp delSp modSp add mod modNotesTx">
        <pc:chgData name="Thomas Caton Harrison - BAS" userId="2ce365c8-5968-4b25-933f-b69cb962d9a0" providerId="ADAL" clId="{DBA562AD-F1E5-4B6D-B52E-4B147B71BE11}" dt="2022-05-21T11:49:32.754" v="2183" actId="20577"/>
        <pc:sldMkLst>
          <pc:docMk/>
          <pc:sldMk cId="1802440605" sldId="302"/>
        </pc:sldMkLst>
        <pc:spChg chg="mod">
          <ac:chgData name="Thomas Caton Harrison - BAS" userId="2ce365c8-5968-4b25-933f-b69cb962d9a0" providerId="ADAL" clId="{DBA562AD-F1E5-4B6D-B52E-4B147B71BE11}" dt="2022-05-21T11:07:21.934" v="1459" actId="20577"/>
          <ac:spMkLst>
            <pc:docMk/>
            <pc:sldMk cId="1802440605" sldId="302"/>
            <ac:spMk id="3" creationId="{F89D4E8D-BE73-534E-87F4-CF5C06126985}"/>
          </ac:spMkLst>
        </pc:spChg>
        <pc:picChg chg="del">
          <ac:chgData name="Thomas Caton Harrison - BAS" userId="2ce365c8-5968-4b25-933f-b69cb962d9a0" providerId="ADAL" clId="{DBA562AD-F1E5-4B6D-B52E-4B147B71BE11}" dt="2022-05-21T11:06:19.197" v="1438" actId="478"/>
          <ac:picMkLst>
            <pc:docMk/>
            <pc:sldMk cId="1802440605" sldId="302"/>
            <ac:picMk id="4" creationId="{00000000-0000-0000-0000-000000000000}"/>
          </ac:picMkLst>
        </pc:picChg>
        <pc:picChg chg="add mod">
          <ac:chgData name="Thomas Caton Harrison - BAS" userId="2ce365c8-5968-4b25-933f-b69cb962d9a0" providerId="ADAL" clId="{DBA562AD-F1E5-4B6D-B52E-4B147B71BE11}" dt="2022-05-21T11:06:41.510" v="1445" actId="1036"/>
          <ac:picMkLst>
            <pc:docMk/>
            <pc:sldMk cId="1802440605" sldId="302"/>
            <ac:picMk id="5" creationId="{4CB251EF-48F8-4DCC-8495-36B128CBACCA}"/>
          </ac:picMkLst>
        </pc:picChg>
      </pc:sldChg>
      <pc:sldChg chg="add del ord">
        <pc:chgData name="Thomas Caton Harrison - BAS" userId="2ce365c8-5968-4b25-933f-b69cb962d9a0" providerId="ADAL" clId="{DBA562AD-F1E5-4B6D-B52E-4B147B71BE11}" dt="2022-05-21T11:49:16.258" v="2179" actId="47"/>
        <pc:sldMkLst>
          <pc:docMk/>
          <pc:sldMk cId="66073535" sldId="303"/>
        </pc:sldMkLst>
      </pc:sldChg>
      <pc:sldChg chg="addSp delSp modSp add mod modNotesTx">
        <pc:chgData name="Thomas Caton Harrison - BAS" userId="2ce365c8-5968-4b25-933f-b69cb962d9a0" providerId="ADAL" clId="{DBA562AD-F1E5-4B6D-B52E-4B147B71BE11}" dt="2022-05-21T11:49:28.550" v="2181" actId="20577"/>
        <pc:sldMkLst>
          <pc:docMk/>
          <pc:sldMk cId="1625348427" sldId="304"/>
        </pc:sldMkLst>
        <pc:spChg chg="mod">
          <ac:chgData name="Thomas Caton Harrison - BAS" userId="2ce365c8-5968-4b25-933f-b69cb962d9a0" providerId="ADAL" clId="{DBA562AD-F1E5-4B6D-B52E-4B147B71BE11}" dt="2022-05-21T11:07:54.434" v="1563" actId="20577"/>
          <ac:spMkLst>
            <pc:docMk/>
            <pc:sldMk cId="1625348427" sldId="304"/>
            <ac:spMk id="3" creationId="{F89D4E8D-BE73-534E-87F4-CF5C06126985}"/>
          </ac:spMkLst>
        </pc:spChg>
        <pc:picChg chg="add del mod">
          <ac:chgData name="Thomas Caton Harrison - BAS" userId="2ce365c8-5968-4b25-933f-b69cb962d9a0" providerId="ADAL" clId="{DBA562AD-F1E5-4B6D-B52E-4B147B71BE11}" dt="2022-05-21T11:47:50.776" v="2141" actId="478"/>
          <ac:picMkLst>
            <pc:docMk/>
            <pc:sldMk cId="1625348427" sldId="304"/>
            <ac:picMk id="4" creationId="{0066781B-9DD1-8A25-D31F-91D340039B13}"/>
          </ac:picMkLst>
        </pc:picChg>
        <pc:picChg chg="del">
          <ac:chgData name="Thomas Caton Harrison - BAS" userId="2ce365c8-5968-4b25-933f-b69cb962d9a0" providerId="ADAL" clId="{DBA562AD-F1E5-4B6D-B52E-4B147B71BE11}" dt="2022-05-21T11:07:57.456" v="1564" actId="478"/>
          <ac:picMkLst>
            <pc:docMk/>
            <pc:sldMk cId="1625348427" sldId="304"/>
            <ac:picMk id="5" creationId="{4CB251EF-48F8-4DCC-8495-36B128CBACCA}"/>
          </ac:picMkLst>
        </pc:picChg>
        <pc:picChg chg="add mod">
          <ac:chgData name="Thomas Caton Harrison - BAS" userId="2ce365c8-5968-4b25-933f-b69cb962d9a0" providerId="ADAL" clId="{DBA562AD-F1E5-4B6D-B52E-4B147B71BE11}" dt="2022-05-21T11:48:03.446" v="2142" actId="14826"/>
          <ac:picMkLst>
            <pc:docMk/>
            <pc:sldMk cId="1625348427" sldId="304"/>
            <ac:picMk id="6" creationId="{A581187A-D071-BA5A-5D93-18C0B9C6E1DA}"/>
          </ac:picMkLst>
        </pc:picChg>
      </pc:sldChg>
      <pc:sldChg chg="addSp delSp modSp add mod modNotesTx">
        <pc:chgData name="Thomas Caton Harrison - BAS" userId="2ce365c8-5968-4b25-933f-b69cb962d9a0" providerId="ADAL" clId="{DBA562AD-F1E5-4B6D-B52E-4B147B71BE11}" dt="2022-05-21T11:49:30.342" v="2182" actId="20577"/>
        <pc:sldMkLst>
          <pc:docMk/>
          <pc:sldMk cId="1207704837" sldId="305"/>
        </pc:sldMkLst>
        <pc:spChg chg="mod">
          <ac:chgData name="Thomas Caton Harrison - BAS" userId="2ce365c8-5968-4b25-933f-b69cb962d9a0" providerId="ADAL" clId="{DBA562AD-F1E5-4B6D-B52E-4B147B71BE11}" dt="2022-05-21T11:48:21.280" v="2178" actId="20577"/>
          <ac:spMkLst>
            <pc:docMk/>
            <pc:sldMk cId="1207704837" sldId="305"/>
            <ac:spMk id="3" creationId="{F89D4E8D-BE73-534E-87F4-CF5C06126985}"/>
          </ac:spMkLst>
        </pc:spChg>
        <pc:picChg chg="add mod">
          <ac:chgData name="Thomas Caton Harrison - BAS" userId="2ce365c8-5968-4b25-933f-b69cb962d9a0" providerId="ADAL" clId="{DBA562AD-F1E5-4B6D-B52E-4B147B71BE11}" dt="2022-05-21T11:47:24.262" v="2135" actId="1076"/>
          <ac:picMkLst>
            <pc:docMk/>
            <pc:sldMk cId="1207704837" sldId="305"/>
            <ac:picMk id="4" creationId="{B1F27A00-5E70-F76C-7078-E4956CD8D32D}"/>
          </ac:picMkLst>
        </pc:picChg>
        <pc:picChg chg="del">
          <ac:chgData name="Thomas Caton Harrison - BAS" userId="2ce365c8-5968-4b25-933f-b69cb962d9a0" providerId="ADAL" clId="{DBA562AD-F1E5-4B6D-B52E-4B147B71BE11}" dt="2022-05-21T11:46:56.718" v="2125" actId="478"/>
          <ac:picMkLst>
            <pc:docMk/>
            <pc:sldMk cId="1207704837" sldId="305"/>
            <ac:picMk id="5" creationId="{4CB251EF-48F8-4DCC-8495-36B128CBACCA}"/>
          </ac:picMkLst>
        </pc:picChg>
      </pc:sldChg>
      <pc:sldChg chg="addSp delSp modSp add mod ord">
        <pc:chgData name="Thomas Caton Harrison - BAS" userId="2ce365c8-5968-4b25-933f-b69cb962d9a0" providerId="ADAL" clId="{DBA562AD-F1E5-4B6D-B52E-4B147B71BE11}" dt="2022-05-21T14:03:42.598" v="2248" actId="1037"/>
        <pc:sldMkLst>
          <pc:docMk/>
          <pc:sldMk cId="4254584464" sldId="306"/>
        </pc:sldMkLst>
        <pc:spChg chg="mod">
          <ac:chgData name="Thomas Caton Harrison - BAS" userId="2ce365c8-5968-4b25-933f-b69cb962d9a0" providerId="ADAL" clId="{DBA562AD-F1E5-4B6D-B52E-4B147B71BE11}" dt="2022-05-21T11:51:41.511" v="2191"/>
          <ac:spMkLst>
            <pc:docMk/>
            <pc:sldMk cId="4254584464" sldId="306"/>
            <ac:spMk id="3" creationId="{F89D4E8D-BE73-534E-87F4-CF5C06126985}"/>
          </ac:spMkLst>
        </pc:spChg>
        <pc:spChg chg="mod">
          <ac:chgData name="Thomas Caton Harrison - BAS" userId="2ce365c8-5968-4b25-933f-b69cb962d9a0" providerId="ADAL" clId="{DBA562AD-F1E5-4B6D-B52E-4B147B71BE11}" dt="2022-05-21T11:51:52.054" v="2223" actId="20577"/>
          <ac:spMkLst>
            <pc:docMk/>
            <pc:sldMk cId="4254584464" sldId="306"/>
            <ac:spMk id="10" creationId="{1CD8C8A4-FB0E-313E-9ACD-C2B5546AD29D}"/>
          </ac:spMkLst>
        </pc:spChg>
        <pc:picChg chg="add mod ord">
          <ac:chgData name="Thomas Caton Harrison - BAS" userId="2ce365c8-5968-4b25-933f-b69cb962d9a0" providerId="ADAL" clId="{DBA562AD-F1E5-4B6D-B52E-4B147B71BE11}" dt="2022-05-21T14:03:42.598" v="2248" actId="1037"/>
          <ac:picMkLst>
            <pc:docMk/>
            <pc:sldMk cId="4254584464" sldId="306"/>
            <ac:picMk id="5" creationId="{7554E509-CC9D-0278-4C81-1DC5D454DA9A}"/>
          </ac:picMkLst>
        </pc:picChg>
        <pc:picChg chg="del mod">
          <ac:chgData name="Thomas Caton Harrison - BAS" userId="2ce365c8-5968-4b25-933f-b69cb962d9a0" providerId="ADAL" clId="{DBA562AD-F1E5-4B6D-B52E-4B147B71BE11}" dt="2022-05-21T11:52:34.125" v="2226" actId="478"/>
          <ac:picMkLst>
            <pc:docMk/>
            <pc:sldMk cId="4254584464" sldId="306"/>
            <ac:picMk id="6" creationId="{4370D117-032C-DAD7-D890-F55C6A9CB90D}"/>
          </ac:picMkLst>
        </pc:picChg>
        <pc:picChg chg="add del mod">
          <ac:chgData name="Thomas Caton Harrison - BAS" userId="2ce365c8-5968-4b25-933f-b69cb962d9a0" providerId="ADAL" clId="{DBA562AD-F1E5-4B6D-B52E-4B147B71BE11}" dt="2022-05-21T14:03:04.619" v="2230" actId="478"/>
          <ac:picMkLst>
            <pc:docMk/>
            <pc:sldMk cId="4254584464" sldId="306"/>
            <ac:picMk id="11" creationId="{F8B41655-C6A5-D098-E778-1F74F86B90A4}"/>
          </ac:picMkLst>
        </pc:picChg>
      </pc:sldChg>
      <pc:sldChg chg="addSp delSp modSp add mod">
        <pc:chgData name="Thomas Caton Harrison - BAS" userId="2ce365c8-5968-4b25-933f-b69cb962d9a0" providerId="ADAL" clId="{DBA562AD-F1E5-4B6D-B52E-4B147B71BE11}" dt="2022-05-21T15:05:55.487" v="2442" actId="20577"/>
        <pc:sldMkLst>
          <pc:docMk/>
          <pc:sldMk cId="1898701498" sldId="307"/>
        </pc:sldMkLst>
        <pc:spChg chg="mod">
          <ac:chgData name="Thomas Caton Harrison - BAS" userId="2ce365c8-5968-4b25-933f-b69cb962d9a0" providerId="ADAL" clId="{DBA562AD-F1E5-4B6D-B52E-4B147B71BE11}" dt="2022-05-21T15:04:48.631" v="2391" actId="14100"/>
          <ac:spMkLst>
            <pc:docMk/>
            <pc:sldMk cId="1898701498" sldId="307"/>
            <ac:spMk id="3" creationId="{F89D4E8D-BE73-534E-87F4-CF5C06126985}"/>
          </ac:spMkLst>
        </pc:spChg>
        <pc:spChg chg="add mod">
          <ac:chgData name="Thomas Caton Harrison - BAS" userId="2ce365c8-5968-4b25-933f-b69cb962d9a0" providerId="ADAL" clId="{DBA562AD-F1E5-4B6D-B52E-4B147B71BE11}" dt="2022-05-21T15:05:32.975" v="2404" actId="1076"/>
          <ac:spMkLst>
            <pc:docMk/>
            <pc:sldMk cId="1898701498" sldId="307"/>
            <ac:spMk id="6" creationId="{A80080F7-5401-00E4-B66B-29B42ED19734}"/>
          </ac:spMkLst>
        </pc:spChg>
        <pc:spChg chg="del">
          <ac:chgData name="Thomas Caton Harrison - BAS" userId="2ce365c8-5968-4b25-933f-b69cb962d9a0" providerId="ADAL" clId="{DBA562AD-F1E5-4B6D-B52E-4B147B71BE11}" dt="2022-05-21T15:04:46.333" v="2390" actId="478"/>
          <ac:spMkLst>
            <pc:docMk/>
            <pc:sldMk cId="1898701498" sldId="307"/>
            <ac:spMk id="7" creationId="{22197C0F-77B9-AD26-7B94-392DBD9D9731}"/>
          </ac:spMkLst>
        </pc:spChg>
        <pc:spChg chg="del">
          <ac:chgData name="Thomas Caton Harrison - BAS" userId="2ce365c8-5968-4b25-933f-b69cb962d9a0" providerId="ADAL" clId="{DBA562AD-F1E5-4B6D-B52E-4B147B71BE11}" dt="2022-05-21T15:04:43.679" v="2387" actId="478"/>
          <ac:spMkLst>
            <pc:docMk/>
            <pc:sldMk cId="1898701498" sldId="307"/>
            <ac:spMk id="11" creationId="{22197C0F-77B9-AD26-7B94-392DBD9D9731}"/>
          </ac:spMkLst>
        </pc:spChg>
        <pc:spChg chg="add mod">
          <ac:chgData name="Thomas Caton Harrison - BAS" userId="2ce365c8-5968-4b25-933f-b69cb962d9a0" providerId="ADAL" clId="{DBA562AD-F1E5-4B6D-B52E-4B147B71BE11}" dt="2022-05-21T15:05:41.999" v="2424" actId="14100"/>
          <ac:spMkLst>
            <pc:docMk/>
            <pc:sldMk cId="1898701498" sldId="307"/>
            <ac:spMk id="12" creationId="{096D050A-A116-BB8C-8894-55E1C884FBBA}"/>
          </ac:spMkLst>
        </pc:spChg>
        <pc:spChg chg="add mod">
          <ac:chgData name="Thomas Caton Harrison - BAS" userId="2ce365c8-5968-4b25-933f-b69cb962d9a0" providerId="ADAL" clId="{DBA562AD-F1E5-4B6D-B52E-4B147B71BE11}" dt="2022-05-21T15:05:48.534" v="2432" actId="20577"/>
          <ac:spMkLst>
            <pc:docMk/>
            <pc:sldMk cId="1898701498" sldId="307"/>
            <ac:spMk id="13" creationId="{DCB38880-86E6-8E3C-A7C2-1275329A5407}"/>
          </ac:spMkLst>
        </pc:spChg>
        <pc:spChg chg="add mod">
          <ac:chgData name="Thomas Caton Harrison - BAS" userId="2ce365c8-5968-4b25-933f-b69cb962d9a0" providerId="ADAL" clId="{DBA562AD-F1E5-4B6D-B52E-4B147B71BE11}" dt="2022-05-21T15:05:55.487" v="2442" actId="20577"/>
          <ac:spMkLst>
            <pc:docMk/>
            <pc:sldMk cId="1898701498" sldId="307"/>
            <ac:spMk id="15" creationId="{AB6D1F2C-E022-FB58-A849-C9A64D87F023}"/>
          </ac:spMkLst>
        </pc:spChg>
        <pc:picChg chg="del">
          <ac:chgData name="Thomas Caton Harrison - BAS" userId="2ce365c8-5968-4b25-933f-b69cb962d9a0" providerId="ADAL" clId="{DBA562AD-F1E5-4B6D-B52E-4B147B71BE11}" dt="2022-05-21T15:04:45.096" v="2389" actId="478"/>
          <ac:picMkLst>
            <pc:docMk/>
            <pc:sldMk cId="1898701498" sldId="307"/>
            <ac:picMk id="2" creationId="{00000000-0000-0000-0000-000000000000}"/>
          </ac:picMkLst>
        </pc:picChg>
        <pc:picChg chg="add mod">
          <ac:chgData name="Thomas Caton Harrison - BAS" userId="2ce365c8-5968-4b25-933f-b69cb962d9a0" providerId="ADAL" clId="{DBA562AD-F1E5-4B6D-B52E-4B147B71BE11}" dt="2022-05-21T15:05:10.151" v="2397" actId="1076"/>
          <ac:picMkLst>
            <pc:docMk/>
            <pc:sldMk cId="1898701498" sldId="307"/>
            <ac:picMk id="5" creationId="{FB0BAAEF-886D-1D77-0D24-8CFD6F05A7E4}"/>
          </ac:picMkLst>
        </pc:picChg>
        <pc:picChg chg="del">
          <ac:chgData name="Thomas Caton Harrison - BAS" userId="2ce365c8-5968-4b25-933f-b69cb962d9a0" providerId="ADAL" clId="{DBA562AD-F1E5-4B6D-B52E-4B147B71BE11}" dt="2022-05-21T15:04:42.414" v="2386" actId="478"/>
          <ac:picMkLst>
            <pc:docMk/>
            <pc:sldMk cId="1898701498" sldId="307"/>
            <ac:picMk id="8" creationId="{B5353471-6E68-D719-B0EE-292FF1CC710B}"/>
          </ac:picMkLst>
        </pc:picChg>
        <pc:picChg chg="del">
          <ac:chgData name="Thomas Caton Harrison - BAS" userId="2ce365c8-5968-4b25-933f-b69cb962d9a0" providerId="ADAL" clId="{DBA562AD-F1E5-4B6D-B52E-4B147B71BE11}" dt="2022-05-21T15:04:44.345" v="2388" actId="478"/>
          <ac:picMkLst>
            <pc:docMk/>
            <pc:sldMk cId="1898701498" sldId="307"/>
            <ac:picMk id="14" creationId="{3D4C8246-F3F3-756D-B5D3-B5E0806D1AC3}"/>
          </ac:picMkLst>
        </pc:picChg>
      </pc:sldChg>
      <pc:sldChg chg="addSp delSp modSp add mod ord modNotesTx">
        <pc:chgData name="Thomas Caton Harrison - BAS" userId="2ce365c8-5968-4b25-933f-b69cb962d9a0" providerId="ADAL" clId="{DBA562AD-F1E5-4B6D-B52E-4B147B71BE11}" dt="2022-05-21T15:15:51.670" v="3155" actId="1076"/>
        <pc:sldMkLst>
          <pc:docMk/>
          <pc:sldMk cId="2993689645" sldId="308"/>
        </pc:sldMkLst>
        <pc:spChg chg="add mod">
          <ac:chgData name="Thomas Caton Harrison - BAS" userId="2ce365c8-5968-4b25-933f-b69cb962d9a0" providerId="ADAL" clId="{DBA562AD-F1E5-4B6D-B52E-4B147B71BE11}" dt="2022-05-21T15:12:30.699" v="2953" actId="1582"/>
          <ac:spMkLst>
            <pc:docMk/>
            <pc:sldMk cId="2993689645" sldId="308"/>
            <ac:spMk id="2" creationId="{10DA50C8-B211-C889-14B0-325BA23402B3}"/>
          </ac:spMkLst>
        </pc:spChg>
        <pc:spChg chg="mod">
          <ac:chgData name="Thomas Caton Harrison - BAS" userId="2ce365c8-5968-4b25-933f-b69cb962d9a0" providerId="ADAL" clId="{DBA562AD-F1E5-4B6D-B52E-4B147B71BE11}" dt="2022-05-21T15:08:08.368" v="2489" actId="20577"/>
          <ac:spMkLst>
            <pc:docMk/>
            <pc:sldMk cId="2993689645" sldId="308"/>
            <ac:spMk id="3" creationId="{F89D4E8D-BE73-534E-87F4-CF5C06126985}"/>
          </ac:spMkLst>
        </pc:spChg>
        <pc:spChg chg="add del mod">
          <ac:chgData name="Thomas Caton Harrison - BAS" userId="2ce365c8-5968-4b25-933f-b69cb962d9a0" providerId="ADAL" clId="{DBA562AD-F1E5-4B6D-B52E-4B147B71BE11}" dt="2022-05-21T15:15:48.409" v="3154" actId="478"/>
          <ac:spMkLst>
            <pc:docMk/>
            <pc:sldMk cId="2993689645" sldId="308"/>
            <ac:spMk id="11" creationId="{4A72A100-496B-081E-3CD8-511509941E13}"/>
          </ac:spMkLst>
        </pc:spChg>
        <pc:spChg chg="add mod">
          <ac:chgData name="Thomas Caton Harrison - BAS" userId="2ce365c8-5968-4b25-933f-b69cb962d9a0" providerId="ADAL" clId="{DBA562AD-F1E5-4B6D-B52E-4B147B71BE11}" dt="2022-05-21T15:14:37.044" v="3141" actId="20577"/>
          <ac:spMkLst>
            <pc:docMk/>
            <pc:sldMk cId="2993689645" sldId="308"/>
            <ac:spMk id="12" creationId="{EED92B4E-BA69-1DFD-4279-A037C20CC25A}"/>
          </ac:spMkLst>
        </pc:spChg>
        <pc:spChg chg="add mod">
          <ac:chgData name="Thomas Caton Harrison - BAS" userId="2ce365c8-5968-4b25-933f-b69cb962d9a0" providerId="ADAL" clId="{DBA562AD-F1E5-4B6D-B52E-4B147B71BE11}" dt="2022-05-21T15:15:51.670" v="3155" actId="1076"/>
          <ac:spMkLst>
            <pc:docMk/>
            <pc:sldMk cId="2993689645" sldId="308"/>
            <ac:spMk id="13" creationId="{BEDF274E-96AC-B873-9AB3-BBFCB7CBABDA}"/>
          </ac:spMkLst>
        </pc:spChg>
        <pc:spChg chg="add del mod">
          <ac:chgData name="Thomas Caton Harrison - BAS" userId="2ce365c8-5968-4b25-933f-b69cb962d9a0" providerId="ADAL" clId="{DBA562AD-F1E5-4B6D-B52E-4B147B71BE11}" dt="2022-05-21T15:15:35.626" v="3149"/>
          <ac:spMkLst>
            <pc:docMk/>
            <pc:sldMk cId="2993689645" sldId="308"/>
            <ac:spMk id="14" creationId="{D255B48E-4054-61E1-ABC7-1E82308FC1BB}"/>
          </ac:spMkLst>
        </pc:spChg>
        <pc:picChg chg="del">
          <ac:chgData name="Thomas Caton Harrison - BAS" userId="2ce365c8-5968-4b25-933f-b69cb962d9a0" providerId="ADAL" clId="{DBA562AD-F1E5-4B6D-B52E-4B147B71BE11}" dt="2022-05-21T15:08:00.807" v="2457" actId="478"/>
          <ac:picMkLst>
            <pc:docMk/>
            <pc:sldMk cId="2993689645" sldId="308"/>
            <ac:picMk id="4" creationId="{C309D601-3F2A-C83B-8183-E1E1AEE00B14}"/>
          </ac:picMkLst>
        </pc:picChg>
        <pc:picChg chg="del">
          <ac:chgData name="Thomas Caton Harrison - BAS" userId="2ce365c8-5968-4b25-933f-b69cb962d9a0" providerId="ADAL" clId="{DBA562AD-F1E5-4B6D-B52E-4B147B71BE11}" dt="2022-05-21T15:07:59.074" v="2455" actId="478"/>
          <ac:picMkLst>
            <pc:docMk/>
            <pc:sldMk cId="2993689645" sldId="308"/>
            <ac:picMk id="7" creationId="{11C71CED-71ED-31BE-38B1-8BF5E6A09F0F}"/>
          </ac:picMkLst>
        </pc:picChg>
        <pc:picChg chg="del">
          <ac:chgData name="Thomas Caton Harrison - BAS" userId="2ce365c8-5968-4b25-933f-b69cb962d9a0" providerId="ADAL" clId="{DBA562AD-F1E5-4B6D-B52E-4B147B71BE11}" dt="2022-05-21T15:08:01.720" v="2458" actId="478"/>
          <ac:picMkLst>
            <pc:docMk/>
            <pc:sldMk cId="2993689645" sldId="308"/>
            <ac:picMk id="8" creationId="{D91916E7-98BB-5E94-4A6C-5B5CB07C0319}"/>
          </ac:picMkLst>
        </pc:picChg>
        <pc:picChg chg="del">
          <ac:chgData name="Thomas Caton Harrison - BAS" userId="2ce365c8-5968-4b25-933f-b69cb962d9a0" providerId="ADAL" clId="{DBA562AD-F1E5-4B6D-B52E-4B147B71BE11}" dt="2022-05-21T15:08:00.335" v="2456" actId="478"/>
          <ac:picMkLst>
            <pc:docMk/>
            <pc:sldMk cId="2993689645" sldId="308"/>
            <ac:picMk id="9" creationId="{9C67EFD8-1568-4B66-7982-D37128042B08}"/>
          </ac:picMkLst>
        </pc:picChg>
        <pc:picChg chg="add mod">
          <ac:chgData name="Thomas Caton Harrison - BAS" userId="2ce365c8-5968-4b25-933f-b69cb962d9a0" providerId="ADAL" clId="{DBA562AD-F1E5-4B6D-B52E-4B147B71BE11}" dt="2022-05-21T15:08:36.008" v="2500" actId="1076"/>
          <ac:picMkLst>
            <pc:docMk/>
            <pc:sldMk cId="2993689645" sldId="308"/>
            <ac:picMk id="10" creationId="{59A8F10E-B7B1-C3DE-379B-D6F0501CF01F}"/>
          </ac:picMkLst>
        </pc:picChg>
      </pc:sldChg>
      <pc:sldChg chg="addSp delSp modSp add mod ord">
        <pc:chgData name="Thomas Caton Harrison - BAS" userId="2ce365c8-5968-4b25-933f-b69cb962d9a0" providerId="ADAL" clId="{DBA562AD-F1E5-4B6D-B52E-4B147B71BE11}" dt="2022-05-21T15:28:38.376" v="3493" actId="20577"/>
        <pc:sldMkLst>
          <pc:docMk/>
          <pc:sldMk cId="1962980244" sldId="309"/>
        </pc:sldMkLst>
        <pc:spChg chg="mod">
          <ac:chgData name="Thomas Caton Harrison - BAS" userId="2ce365c8-5968-4b25-933f-b69cb962d9a0" providerId="ADAL" clId="{DBA562AD-F1E5-4B6D-B52E-4B147B71BE11}" dt="2022-05-21T15:28:38.376" v="3493" actId="20577"/>
          <ac:spMkLst>
            <pc:docMk/>
            <pc:sldMk cId="1962980244" sldId="309"/>
            <ac:spMk id="3" creationId="{F89D4E8D-BE73-534E-87F4-CF5C06126985}"/>
          </ac:spMkLst>
        </pc:spChg>
        <pc:spChg chg="del">
          <ac:chgData name="Thomas Caton Harrison - BAS" userId="2ce365c8-5968-4b25-933f-b69cb962d9a0" providerId="ADAL" clId="{DBA562AD-F1E5-4B6D-B52E-4B147B71BE11}" dt="2022-05-21T15:26:13.865" v="3450" actId="478"/>
          <ac:spMkLst>
            <pc:docMk/>
            <pc:sldMk cId="1962980244" sldId="309"/>
            <ac:spMk id="6" creationId="{A80080F7-5401-00E4-B66B-29B42ED19734}"/>
          </ac:spMkLst>
        </pc:spChg>
        <pc:spChg chg="del">
          <ac:chgData name="Thomas Caton Harrison - BAS" userId="2ce365c8-5968-4b25-933f-b69cb962d9a0" providerId="ADAL" clId="{DBA562AD-F1E5-4B6D-B52E-4B147B71BE11}" dt="2022-05-21T15:26:14.888" v="3451" actId="478"/>
          <ac:spMkLst>
            <pc:docMk/>
            <pc:sldMk cId="1962980244" sldId="309"/>
            <ac:spMk id="12" creationId="{096D050A-A116-BB8C-8894-55E1C884FBBA}"/>
          </ac:spMkLst>
        </pc:spChg>
        <pc:spChg chg="del">
          <ac:chgData name="Thomas Caton Harrison - BAS" userId="2ce365c8-5968-4b25-933f-b69cb962d9a0" providerId="ADAL" clId="{DBA562AD-F1E5-4B6D-B52E-4B147B71BE11}" dt="2022-05-21T15:26:15.767" v="3452" actId="478"/>
          <ac:spMkLst>
            <pc:docMk/>
            <pc:sldMk cId="1962980244" sldId="309"/>
            <ac:spMk id="13" creationId="{DCB38880-86E6-8E3C-A7C2-1275329A5407}"/>
          </ac:spMkLst>
        </pc:spChg>
        <pc:spChg chg="del">
          <ac:chgData name="Thomas Caton Harrison - BAS" userId="2ce365c8-5968-4b25-933f-b69cb962d9a0" providerId="ADAL" clId="{DBA562AD-F1E5-4B6D-B52E-4B147B71BE11}" dt="2022-05-21T15:26:16.718" v="3453" actId="478"/>
          <ac:spMkLst>
            <pc:docMk/>
            <pc:sldMk cId="1962980244" sldId="309"/>
            <ac:spMk id="15" creationId="{AB6D1F2C-E022-FB58-A849-C9A64D87F023}"/>
          </ac:spMkLst>
        </pc:spChg>
        <pc:picChg chg="add mod">
          <ac:chgData name="Thomas Caton Harrison - BAS" userId="2ce365c8-5968-4b25-933f-b69cb962d9a0" providerId="ADAL" clId="{DBA562AD-F1E5-4B6D-B52E-4B147B71BE11}" dt="2022-05-21T15:28:06.998" v="3457" actId="1076"/>
          <ac:picMkLst>
            <pc:docMk/>
            <pc:sldMk cId="1962980244" sldId="309"/>
            <ac:picMk id="4" creationId="{FBE7007C-67ED-128D-FBC6-A2CDC53D297A}"/>
          </ac:picMkLst>
        </pc:picChg>
        <pc:picChg chg="del">
          <ac:chgData name="Thomas Caton Harrison - BAS" userId="2ce365c8-5968-4b25-933f-b69cb962d9a0" providerId="ADAL" clId="{DBA562AD-F1E5-4B6D-B52E-4B147B71BE11}" dt="2022-05-21T15:26:12.473" v="3449" actId="478"/>
          <ac:picMkLst>
            <pc:docMk/>
            <pc:sldMk cId="1962980244" sldId="309"/>
            <ac:picMk id="5" creationId="{FB0BAAEF-886D-1D77-0D24-8CFD6F05A7E4}"/>
          </ac:picMkLst>
        </pc:picChg>
      </pc:sldChg>
      <pc:sldChg chg="add del">
        <pc:chgData name="Thomas Caton Harrison - BAS" userId="2ce365c8-5968-4b25-933f-b69cb962d9a0" providerId="ADAL" clId="{DBA562AD-F1E5-4B6D-B52E-4B147B71BE11}" dt="2022-05-21T15:25:58.878" v="3419" actId="2890"/>
        <pc:sldMkLst>
          <pc:docMk/>
          <pc:sldMk cId="3403511629" sldId="309"/>
        </pc:sldMkLst>
      </pc:sldChg>
      <pc:sldChg chg="add del">
        <pc:chgData name="Thomas Caton Harrison - BAS" userId="2ce365c8-5968-4b25-933f-b69cb962d9a0" providerId="ADAL" clId="{DBA562AD-F1E5-4B6D-B52E-4B147B71BE11}" dt="2022-05-21T15:28:32.957" v="3490" actId="47"/>
        <pc:sldMkLst>
          <pc:docMk/>
          <pc:sldMk cId="3316025186"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60E43-A394-7B4E-B511-7A1DB79BDA2F}" type="datetimeFigureOut">
              <a:rPr lang="en-US" smtClean="0"/>
              <a:t>5/21/2022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B51129-8B66-0F49-A9D6-EC8A206B51EA}" type="slidenum">
              <a:rPr lang="en-US" smtClean="0"/>
              <a:t>‹#›</a:t>
            </a:fld>
            <a:endParaRPr lang="en-US"/>
          </a:p>
        </p:txBody>
      </p:sp>
    </p:spTree>
    <p:extLst>
      <p:ext uri="{BB962C8B-B14F-4D97-AF65-F5344CB8AC3E}">
        <p14:creationId xmlns:p14="http://schemas.microsoft.com/office/powerpoint/2010/main" val="46690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Torralba</a:t>
            </a:r>
            <a:r>
              <a:rPr lang="en-GB" sz="1200" b="0" i="0" kern="1200" dirty="0">
                <a:solidFill>
                  <a:schemeClr val="tx1"/>
                </a:solidFill>
                <a:effectLst/>
                <a:latin typeface="+mn-lt"/>
                <a:ea typeface="+mn-ea"/>
                <a:cs typeface="+mn-cs"/>
              </a:rPr>
              <a:t>, V., </a:t>
            </a:r>
            <a:r>
              <a:rPr lang="en-GB" sz="1200" b="0" i="0" kern="1200" dirty="0" err="1">
                <a:solidFill>
                  <a:schemeClr val="tx1"/>
                </a:solidFill>
                <a:effectLst/>
                <a:latin typeface="+mn-lt"/>
                <a:ea typeface="+mn-ea"/>
                <a:cs typeface="+mn-cs"/>
              </a:rPr>
              <a:t>Doblas</a:t>
            </a:r>
            <a:r>
              <a:rPr lang="en-GB" sz="1200" b="0" i="0" kern="1200" dirty="0">
                <a:solidFill>
                  <a:schemeClr val="tx1"/>
                </a:solidFill>
                <a:effectLst/>
                <a:latin typeface="+mn-lt"/>
                <a:ea typeface="+mn-ea"/>
                <a:cs typeface="+mn-cs"/>
              </a:rPr>
              <a:t>-Reyes, F. J., &amp; Gonzalez-</a:t>
            </a:r>
            <a:r>
              <a:rPr lang="en-GB" sz="1200" b="0" i="0" kern="1200" dirty="0" err="1">
                <a:solidFill>
                  <a:schemeClr val="tx1"/>
                </a:solidFill>
                <a:effectLst/>
                <a:latin typeface="+mn-lt"/>
                <a:ea typeface="+mn-ea"/>
                <a:cs typeface="+mn-cs"/>
              </a:rPr>
              <a:t>Reviriego</a:t>
            </a:r>
            <a:r>
              <a:rPr lang="en-GB" sz="1200" b="0" i="0" kern="1200" dirty="0">
                <a:solidFill>
                  <a:schemeClr val="tx1"/>
                </a:solidFill>
                <a:effectLst/>
                <a:latin typeface="+mn-lt"/>
                <a:ea typeface="+mn-ea"/>
                <a:cs typeface="+mn-cs"/>
              </a:rPr>
              <a:t>, N. (2017). Uncertainty in</a:t>
            </a:r>
            <a:br>
              <a:rPr lang="en-GB" dirty="0"/>
            </a:br>
            <a:r>
              <a:rPr lang="en-GB" sz="1200" b="0" i="0" kern="1200" dirty="0">
                <a:solidFill>
                  <a:schemeClr val="tx1"/>
                </a:solidFill>
                <a:effectLst/>
                <a:latin typeface="+mn-lt"/>
                <a:ea typeface="+mn-ea"/>
                <a:cs typeface="+mn-cs"/>
              </a:rPr>
              <a:t>recent near-surface wind speed trends: a global reanalysis </a:t>
            </a:r>
            <a:r>
              <a:rPr lang="en-GB" sz="1200" b="0" i="0" kern="1200" dirty="0" err="1">
                <a:solidFill>
                  <a:schemeClr val="tx1"/>
                </a:solidFill>
                <a:effectLst/>
                <a:latin typeface="+mn-lt"/>
                <a:ea typeface="+mn-ea"/>
                <a:cs typeface="+mn-cs"/>
              </a:rPr>
              <a:t>intercomparison</a:t>
            </a:r>
            <a:r>
              <a:rPr lang="en-GB" sz="1200" b="0" i="0" kern="1200" dirty="0">
                <a:solidFill>
                  <a:schemeClr val="tx1"/>
                </a:solidFill>
                <a:effectLst/>
                <a:latin typeface="+mn-lt"/>
                <a:ea typeface="+mn-ea"/>
                <a:cs typeface="+mn-cs"/>
              </a:rPr>
              <a:t>. Environmental Research Letters, 12 (11), 114019.</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Chiara, G. D., English, S., Janssen, P. A. E. M., &amp; </a:t>
            </a:r>
            <a:r>
              <a:rPr lang="en-GB" sz="1200" b="0" i="0" kern="1200" dirty="0" err="1">
                <a:solidFill>
                  <a:schemeClr val="tx1"/>
                </a:solidFill>
                <a:effectLst/>
                <a:latin typeface="+mn-lt"/>
                <a:ea typeface="+mn-ea"/>
                <a:cs typeface="+mn-cs"/>
              </a:rPr>
              <a:t>Bidlot</a:t>
            </a:r>
            <a:r>
              <a:rPr lang="en-GB" sz="1200" b="0" i="0" kern="1200" dirty="0">
                <a:solidFill>
                  <a:schemeClr val="tx1"/>
                </a:solidFill>
                <a:effectLst/>
                <a:latin typeface="+mn-lt"/>
                <a:ea typeface="+mn-ea"/>
                <a:cs typeface="+mn-cs"/>
              </a:rPr>
              <a:t>, J.-R. (2016). </a:t>
            </a:r>
            <a:r>
              <a:rPr lang="en-GB" sz="1200" b="0" i="0" kern="1200" dirty="0" err="1">
                <a:solidFill>
                  <a:schemeClr val="tx1"/>
                </a:solidFill>
                <a:effectLst/>
                <a:latin typeface="+mn-lt"/>
                <a:ea typeface="+mn-ea"/>
                <a:cs typeface="+mn-cs"/>
              </a:rPr>
              <a:t>Ascat</a:t>
            </a:r>
            <a:r>
              <a:rPr lang="en-GB" sz="1200" b="0" i="0" kern="1200" baseline="0" dirty="0">
                <a:solidFill>
                  <a:schemeClr val="tx1"/>
                </a:solidFill>
                <a:effectLst/>
                <a:latin typeface="+mn-lt"/>
                <a:ea typeface="+mn-ea"/>
                <a:cs typeface="+mn-cs"/>
              </a:rPr>
              <a:t> ocean</a:t>
            </a:r>
            <a:br>
              <a:rPr lang="en-GB" dirty="0"/>
            </a:br>
            <a:r>
              <a:rPr lang="en-GB" sz="1200" b="0" i="0" kern="1200" dirty="0">
                <a:solidFill>
                  <a:schemeClr val="tx1"/>
                </a:solidFill>
                <a:effectLst/>
                <a:latin typeface="+mn-lt"/>
                <a:ea typeface="+mn-ea"/>
                <a:cs typeface="+mn-cs"/>
              </a:rPr>
              <a:t>surface wind assessment. (776). Retrieved from https://www.ecmwf.int/node/16513 </a:t>
            </a:r>
            <a:r>
              <a:rPr lang="en-GB" sz="1200" b="0" i="0" kern="1200" dirty="0" err="1">
                <a:solidFill>
                  <a:schemeClr val="tx1"/>
                </a:solidFill>
                <a:effectLst/>
                <a:latin typeface="+mn-lt"/>
                <a:ea typeface="+mn-ea"/>
                <a:cs typeface="+mn-cs"/>
              </a:rPr>
              <a:t>doi</a:t>
            </a:r>
            <a:r>
              <a:rPr lang="en-GB" sz="1200" b="0" i="0" kern="1200" dirty="0">
                <a:solidFill>
                  <a:schemeClr val="tx1"/>
                </a:solidFill>
                <a:effectLst/>
                <a:latin typeface="+mn-lt"/>
                <a:ea typeface="+mn-ea"/>
                <a:cs typeface="+mn-cs"/>
              </a:rPr>
              <a:t>: 10.21957/6wqfjq02c</a:t>
            </a:r>
          </a:p>
          <a:p>
            <a:endParaRPr lang="en-GB" sz="1200" b="0" i="0" kern="1200" dirty="0">
              <a:solidFill>
                <a:schemeClr val="tx1"/>
              </a:solidFill>
              <a:effectLst/>
              <a:latin typeface="+mn-lt"/>
              <a:ea typeface="+mn-ea"/>
              <a:cs typeface="+mn-cs"/>
            </a:endParaRPr>
          </a:p>
          <a:p>
            <a:r>
              <a:rPr lang="en-US" b="0" i="0" dirty="0">
                <a:solidFill>
                  <a:srgbClr val="222222"/>
                </a:solidFill>
                <a:effectLst/>
                <a:latin typeface="Arial" panose="020B0604020202020204" pitchFamily="34" charset="0"/>
              </a:rPr>
              <a:t>de </a:t>
            </a:r>
            <a:r>
              <a:rPr lang="en-US" b="0" i="0" dirty="0" err="1">
                <a:solidFill>
                  <a:srgbClr val="222222"/>
                </a:solidFill>
                <a:effectLst/>
                <a:latin typeface="Arial" panose="020B0604020202020204" pitchFamily="34" charset="0"/>
              </a:rPr>
              <a:t>Kloe</a:t>
            </a:r>
            <a:r>
              <a:rPr lang="en-US" b="0" i="0" dirty="0">
                <a:solidFill>
                  <a:srgbClr val="222222"/>
                </a:solidFill>
                <a:effectLst/>
                <a:latin typeface="Arial" panose="020B0604020202020204" pitchFamily="34" charset="0"/>
              </a:rPr>
              <a:t>, J., </a:t>
            </a:r>
            <a:r>
              <a:rPr lang="en-US" b="0" i="0" dirty="0" err="1">
                <a:solidFill>
                  <a:srgbClr val="222222"/>
                </a:solidFill>
                <a:effectLst/>
                <a:latin typeface="Arial" panose="020B0604020202020204" pitchFamily="34" charset="0"/>
              </a:rPr>
              <a:t>Stoffelen</a:t>
            </a:r>
            <a:r>
              <a:rPr lang="en-US" b="0" i="0" dirty="0">
                <a:solidFill>
                  <a:srgbClr val="222222"/>
                </a:solidFill>
                <a:effectLst/>
                <a:latin typeface="Arial" panose="020B0604020202020204" pitchFamily="34" charset="0"/>
              </a:rPr>
              <a:t>, A. and Verhoef, A., 2017. Improved use of </a:t>
            </a:r>
            <a:r>
              <a:rPr lang="en-US" b="0" i="0" dirty="0" err="1">
                <a:solidFill>
                  <a:srgbClr val="222222"/>
                </a:solidFill>
                <a:effectLst/>
                <a:latin typeface="Arial" panose="020B0604020202020204" pitchFamily="34" charset="0"/>
              </a:rPr>
              <a:t>scatterometer</a:t>
            </a:r>
            <a:r>
              <a:rPr lang="en-US" b="0" i="0" dirty="0">
                <a:solidFill>
                  <a:srgbClr val="222222"/>
                </a:solidFill>
                <a:effectLst/>
                <a:latin typeface="Arial" panose="020B0604020202020204" pitchFamily="34" charset="0"/>
              </a:rPr>
              <a:t> measurements by using stress-equivalent reference winds. </a:t>
            </a:r>
            <a:r>
              <a:rPr lang="en-US" b="0" i="1" dirty="0">
                <a:solidFill>
                  <a:srgbClr val="222222"/>
                </a:solidFill>
                <a:effectLst/>
                <a:latin typeface="Arial" panose="020B0604020202020204" pitchFamily="34" charset="0"/>
              </a:rPr>
              <a:t>IEEE Journal of Selected Topics in Applied Earth Observations and Remote Sensing</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(5), pp.2340-2347.</a:t>
            </a:r>
            <a:endParaRPr lang="en-GB" dirty="0"/>
          </a:p>
        </p:txBody>
      </p:sp>
      <p:sp>
        <p:nvSpPr>
          <p:cNvPr id="4" name="Slide Number Placeholder 3"/>
          <p:cNvSpPr>
            <a:spLocks noGrp="1"/>
          </p:cNvSpPr>
          <p:nvPr>
            <p:ph type="sldNum" sz="quarter" idx="10"/>
          </p:nvPr>
        </p:nvSpPr>
        <p:spPr/>
        <p:txBody>
          <a:bodyPr/>
          <a:lstStyle/>
          <a:p>
            <a:fld id="{50B51129-8B66-0F49-A9D6-EC8A206B51EA}" type="slidenum">
              <a:rPr lang="en-US" smtClean="0"/>
              <a:t>5</a:t>
            </a:fld>
            <a:endParaRPr lang="en-US"/>
          </a:p>
        </p:txBody>
      </p:sp>
    </p:spTree>
    <p:extLst>
      <p:ext uri="{BB962C8B-B14F-4D97-AF65-F5344CB8AC3E}">
        <p14:creationId xmlns:p14="http://schemas.microsoft.com/office/powerpoint/2010/main" val="1176148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0B51129-8B66-0F49-A9D6-EC8A206B51EA}" type="slidenum">
              <a:rPr lang="en-US" smtClean="0"/>
              <a:t>6</a:t>
            </a:fld>
            <a:endParaRPr lang="en-US"/>
          </a:p>
        </p:txBody>
      </p:sp>
    </p:spTree>
    <p:extLst>
      <p:ext uri="{BB962C8B-B14F-4D97-AF65-F5344CB8AC3E}">
        <p14:creationId xmlns:p14="http://schemas.microsoft.com/office/powerpoint/2010/main" val="1587306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Belmonte Rivas, Maria, and Ad </a:t>
            </a:r>
            <a:r>
              <a:rPr lang="en-GB" b="0" i="0" dirty="0" err="1">
                <a:solidFill>
                  <a:srgbClr val="222222"/>
                </a:solidFill>
                <a:effectLst/>
                <a:latin typeface="Arial" panose="020B0604020202020204" pitchFamily="34" charset="0"/>
              </a:rPr>
              <a:t>Stoffelen</a:t>
            </a:r>
            <a:r>
              <a:rPr lang="en-GB" b="0" i="0" dirty="0">
                <a:solidFill>
                  <a:srgbClr val="222222"/>
                </a:solidFill>
                <a:effectLst/>
                <a:latin typeface="Arial" panose="020B0604020202020204" pitchFamily="34" charset="0"/>
              </a:rPr>
              <a:t>. "Characterizing ERA-Interim and ERA5 surface wind biases using ASCAT." </a:t>
            </a:r>
            <a:r>
              <a:rPr lang="en-GB" b="0" i="1" dirty="0">
                <a:solidFill>
                  <a:srgbClr val="222222"/>
                </a:solidFill>
                <a:effectLst/>
                <a:latin typeface="Arial" panose="020B0604020202020204" pitchFamily="34" charset="0"/>
              </a:rPr>
              <a:t>Ocean Science</a:t>
            </a:r>
            <a:r>
              <a:rPr lang="en-GB" b="0" i="0" dirty="0">
                <a:solidFill>
                  <a:srgbClr val="222222"/>
                </a:solidFill>
                <a:effectLst/>
                <a:latin typeface="Arial" panose="020B0604020202020204" pitchFamily="34" charset="0"/>
              </a:rPr>
              <a:t> 15, no. 3 (2019): 831-852.</a:t>
            </a:r>
            <a:endParaRPr lang="en-GB" dirty="0"/>
          </a:p>
        </p:txBody>
      </p:sp>
      <p:sp>
        <p:nvSpPr>
          <p:cNvPr id="4" name="Slide Number Placeholder 3"/>
          <p:cNvSpPr>
            <a:spLocks noGrp="1"/>
          </p:cNvSpPr>
          <p:nvPr>
            <p:ph type="sldNum" sz="quarter" idx="10"/>
          </p:nvPr>
        </p:nvSpPr>
        <p:spPr/>
        <p:txBody>
          <a:bodyPr/>
          <a:lstStyle/>
          <a:p>
            <a:fld id="{50B51129-8B66-0F49-A9D6-EC8A206B51EA}" type="slidenum">
              <a:rPr lang="en-US" smtClean="0"/>
              <a:t>7</a:t>
            </a:fld>
            <a:endParaRPr lang="en-US"/>
          </a:p>
        </p:txBody>
      </p:sp>
    </p:spTree>
    <p:extLst>
      <p:ext uri="{BB962C8B-B14F-4D97-AF65-F5344CB8AC3E}">
        <p14:creationId xmlns:p14="http://schemas.microsoft.com/office/powerpoint/2010/main" val="64899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0B51129-8B66-0F49-A9D6-EC8A206B51EA}" type="slidenum">
              <a:rPr lang="en-US" smtClean="0"/>
              <a:t>8</a:t>
            </a:fld>
            <a:endParaRPr lang="en-US"/>
          </a:p>
        </p:txBody>
      </p:sp>
    </p:spTree>
    <p:extLst>
      <p:ext uri="{BB962C8B-B14F-4D97-AF65-F5344CB8AC3E}">
        <p14:creationId xmlns:p14="http://schemas.microsoft.com/office/powerpoint/2010/main" val="167735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0B51129-8B66-0F49-A9D6-EC8A206B51EA}" type="slidenum">
              <a:rPr lang="en-US" smtClean="0"/>
              <a:t>9</a:t>
            </a:fld>
            <a:endParaRPr lang="en-US"/>
          </a:p>
        </p:txBody>
      </p:sp>
    </p:spTree>
    <p:extLst>
      <p:ext uri="{BB962C8B-B14F-4D97-AF65-F5344CB8AC3E}">
        <p14:creationId xmlns:p14="http://schemas.microsoft.com/office/powerpoint/2010/main" val="771319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0B51129-8B66-0F49-A9D6-EC8A206B51EA}" type="slidenum">
              <a:rPr lang="en-US" smtClean="0"/>
              <a:t>10</a:t>
            </a:fld>
            <a:endParaRPr lang="en-US"/>
          </a:p>
        </p:txBody>
      </p:sp>
    </p:spTree>
    <p:extLst>
      <p:ext uri="{BB962C8B-B14F-4D97-AF65-F5344CB8AC3E}">
        <p14:creationId xmlns:p14="http://schemas.microsoft.com/office/powerpoint/2010/main" val="171703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0B51129-8B66-0F49-A9D6-EC8A206B51EA}" type="slidenum">
              <a:rPr lang="en-US" smtClean="0"/>
              <a:t>11</a:t>
            </a:fld>
            <a:endParaRPr lang="en-US"/>
          </a:p>
        </p:txBody>
      </p:sp>
    </p:spTree>
    <p:extLst>
      <p:ext uri="{BB962C8B-B14F-4D97-AF65-F5344CB8AC3E}">
        <p14:creationId xmlns:p14="http://schemas.microsoft.com/office/powerpoint/2010/main" val="42198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0B51129-8B66-0F49-A9D6-EC8A206B51EA}" type="slidenum">
              <a:rPr lang="en-US" smtClean="0"/>
              <a:t>12</a:t>
            </a:fld>
            <a:endParaRPr lang="en-US"/>
          </a:p>
        </p:txBody>
      </p:sp>
    </p:spTree>
    <p:extLst>
      <p:ext uri="{BB962C8B-B14F-4D97-AF65-F5344CB8AC3E}">
        <p14:creationId xmlns:p14="http://schemas.microsoft.com/office/powerpoint/2010/main" val="3079235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22222"/>
                </a:solidFill>
                <a:effectLst/>
                <a:latin typeface="Arial" panose="020B0604020202020204" pitchFamily="34" charset="0"/>
              </a:rPr>
              <a:t>Sampe</a:t>
            </a:r>
            <a:r>
              <a:rPr lang="en-US" b="0" i="0" dirty="0">
                <a:solidFill>
                  <a:srgbClr val="222222"/>
                </a:solidFill>
                <a:effectLst/>
                <a:latin typeface="Arial" panose="020B0604020202020204" pitchFamily="34" charset="0"/>
              </a:rPr>
              <a:t>, T. and </a:t>
            </a:r>
            <a:r>
              <a:rPr lang="en-US" b="0" i="0" dirty="0" err="1">
                <a:solidFill>
                  <a:srgbClr val="222222"/>
                </a:solidFill>
                <a:effectLst/>
                <a:latin typeface="Arial" panose="020B0604020202020204" pitchFamily="34" charset="0"/>
              </a:rPr>
              <a:t>Xie</a:t>
            </a:r>
            <a:r>
              <a:rPr lang="en-US" b="0" i="0" dirty="0">
                <a:solidFill>
                  <a:srgbClr val="222222"/>
                </a:solidFill>
                <a:effectLst/>
                <a:latin typeface="Arial" panose="020B0604020202020204" pitchFamily="34" charset="0"/>
              </a:rPr>
              <a:t>, S.P., 2007. Mapping high sea winds from space: A global climatology. </a:t>
            </a:r>
            <a:r>
              <a:rPr lang="en-US" b="0" i="1" dirty="0">
                <a:solidFill>
                  <a:srgbClr val="222222"/>
                </a:solidFill>
                <a:effectLst/>
                <a:latin typeface="Arial" panose="020B0604020202020204" pitchFamily="34" charset="0"/>
              </a:rPr>
              <a:t>Bulletin of the American Meteorological Society</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88</a:t>
            </a:r>
            <a:r>
              <a:rPr lang="en-US" b="0" i="0" dirty="0">
                <a:solidFill>
                  <a:srgbClr val="222222"/>
                </a:solidFill>
                <a:effectLst/>
                <a:latin typeface="Arial" panose="020B0604020202020204" pitchFamily="34" charset="0"/>
              </a:rPr>
              <a:t>(12), pp.1965-1978.</a:t>
            </a:r>
            <a:endParaRPr lang="en-GB" dirty="0"/>
          </a:p>
        </p:txBody>
      </p:sp>
      <p:sp>
        <p:nvSpPr>
          <p:cNvPr id="4" name="Slide Number Placeholder 3"/>
          <p:cNvSpPr>
            <a:spLocks noGrp="1"/>
          </p:cNvSpPr>
          <p:nvPr>
            <p:ph type="sldNum" sz="quarter" idx="5"/>
          </p:nvPr>
        </p:nvSpPr>
        <p:spPr/>
        <p:txBody>
          <a:bodyPr/>
          <a:lstStyle/>
          <a:p>
            <a:fld id="{50B51129-8B66-0F49-A9D6-EC8A206B51EA}" type="slidenum">
              <a:rPr lang="en-US" smtClean="0"/>
              <a:t>19</a:t>
            </a:fld>
            <a:endParaRPr lang="en-US"/>
          </a:p>
        </p:txBody>
      </p:sp>
    </p:spTree>
    <p:extLst>
      <p:ext uri="{BB962C8B-B14F-4D97-AF65-F5344CB8AC3E}">
        <p14:creationId xmlns:p14="http://schemas.microsoft.com/office/powerpoint/2010/main" val="3349635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2B6E9-CF75-CEB4-5550-22473D900C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BAA289A-A2AE-EE6B-8CC4-327D3510AD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485963-A0F0-E06F-3A96-DDD0B2C14EBE}"/>
              </a:ext>
            </a:extLst>
          </p:cNvPr>
          <p:cNvSpPr>
            <a:spLocks noGrp="1"/>
          </p:cNvSpPr>
          <p:nvPr>
            <p:ph type="dt" sz="half" idx="10"/>
          </p:nvPr>
        </p:nvSpPr>
        <p:spPr/>
        <p:txBody>
          <a:bodyPr/>
          <a:lstStyle/>
          <a:p>
            <a:fld id="{C54A444E-1456-478D-A91E-D32D5822C196}" type="datetimeFigureOut">
              <a:rPr lang="en-GB" smtClean="0"/>
              <a:t>21/05/2022</a:t>
            </a:fld>
            <a:endParaRPr lang="en-GB"/>
          </a:p>
        </p:txBody>
      </p:sp>
      <p:sp>
        <p:nvSpPr>
          <p:cNvPr id="5" name="Footer Placeholder 4">
            <a:extLst>
              <a:ext uri="{FF2B5EF4-FFF2-40B4-BE49-F238E27FC236}">
                <a16:creationId xmlns:a16="http://schemas.microsoft.com/office/drawing/2014/main" id="{026A07CE-5AAF-8FA5-791D-6709B5DCA5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335299-9855-D7F0-3FDC-2AC86BA46060}"/>
              </a:ext>
            </a:extLst>
          </p:cNvPr>
          <p:cNvSpPr>
            <a:spLocks noGrp="1"/>
          </p:cNvSpPr>
          <p:nvPr>
            <p:ph type="sldNum" sz="quarter" idx="12"/>
          </p:nvPr>
        </p:nvSpPr>
        <p:spPr/>
        <p:txBody>
          <a:bodyPr/>
          <a:lstStyle/>
          <a:p>
            <a:fld id="{62043330-5603-4728-A520-BE749E96AA99}" type="slidenum">
              <a:rPr lang="en-GB" smtClean="0"/>
              <a:t>‹#›</a:t>
            </a:fld>
            <a:endParaRPr lang="en-GB"/>
          </a:p>
        </p:txBody>
      </p:sp>
    </p:spTree>
    <p:extLst>
      <p:ext uri="{BB962C8B-B14F-4D97-AF65-F5344CB8AC3E}">
        <p14:creationId xmlns:p14="http://schemas.microsoft.com/office/powerpoint/2010/main" val="1189688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0EACB-83F6-F0CA-0A60-36F1873E20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77DC6A-175C-A522-82F7-29669C15C0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41DE89-C092-F46F-1C53-F1174A5E43FC}"/>
              </a:ext>
            </a:extLst>
          </p:cNvPr>
          <p:cNvSpPr>
            <a:spLocks noGrp="1"/>
          </p:cNvSpPr>
          <p:nvPr>
            <p:ph type="dt" sz="half" idx="10"/>
          </p:nvPr>
        </p:nvSpPr>
        <p:spPr/>
        <p:txBody>
          <a:bodyPr/>
          <a:lstStyle/>
          <a:p>
            <a:fld id="{C54A444E-1456-478D-A91E-D32D5822C196}" type="datetimeFigureOut">
              <a:rPr lang="en-GB" smtClean="0"/>
              <a:t>21/05/2022</a:t>
            </a:fld>
            <a:endParaRPr lang="en-GB"/>
          </a:p>
        </p:txBody>
      </p:sp>
      <p:sp>
        <p:nvSpPr>
          <p:cNvPr id="5" name="Footer Placeholder 4">
            <a:extLst>
              <a:ext uri="{FF2B5EF4-FFF2-40B4-BE49-F238E27FC236}">
                <a16:creationId xmlns:a16="http://schemas.microsoft.com/office/drawing/2014/main" id="{0BECC950-8C39-9262-0F06-05A58624C7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6F0E6C-2A17-E504-7F8B-5E29E699E126}"/>
              </a:ext>
            </a:extLst>
          </p:cNvPr>
          <p:cNvSpPr>
            <a:spLocks noGrp="1"/>
          </p:cNvSpPr>
          <p:nvPr>
            <p:ph type="sldNum" sz="quarter" idx="12"/>
          </p:nvPr>
        </p:nvSpPr>
        <p:spPr/>
        <p:txBody>
          <a:bodyPr/>
          <a:lstStyle/>
          <a:p>
            <a:fld id="{62043330-5603-4728-A520-BE749E96AA99}" type="slidenum">
              <a:rPr lang="en-GB" smtClean="0"/>
              <a:t>‹#›</a:t>
            </a:fld>
            <a:endParaRPr lang="en-GB"/>
          </a:p>
        </p:txBody>
      </p:sp>
    </p:spTree>
    <p:extLst>
      <p:ext uri="{BB962C8B-B14F-4D97-AF65-F5344CB8AC3E}">
        <p14:creationId xmlns:p14="http://schemas.microsoft.com/office/powerpoint/2010/main" val="1216269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085B0-E19B-2ECE-CB70-23D309BBD9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9FFC0B-613C-43FE-2B28-7AD0B63642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5D511E-D854-56B7-F9D4-C103C7C94466}"/>
              </a:ext>
            </a:extLst>
          </p:cNvPr>
          <p:cNvSpPr>
            <a:spLocks noGrp="1"/>
          </p:cNvSpPr>
          <p:nvPr>
            <p:ph type="dt" sz="half" idx="10"/>
          </p:nvPr>
        </p:nvSpPr>
        <p:spPr/>
        <p:txBody>
          <a:bodyPr/>
          <a:lstStyle/>
          <a:p>
            <a:fld id="{C54A444E-1456-478D-A91E-D32D5822C196}" type="datetimeFigureOut">
              <a:rPr lang="en-GB" smtClean="0"/>
              <a:t>21/05/2022</a:t>
            </a:fld>
            <a:endParaRPr lang="en-GB"/>
          </a:p>
        </p:txBody>
      </p:sp>
      <p:sp>
        <p:nvSpPr>
          <p:cNvPr id="5" name="Footer Placeholder 4">
            <a:extLst>
              <a:ext uri="{FF2B5EF4-FFF2-40B4-BE49-F238E27FC236}">
                <a16:creationId xmlns:a16="http://schemas.microsoft.com/office/drawing/2014/main" id="{2850B1D7-F160-AC52-51D2-9B2644AD99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EC841D-C037-7E4C-7C70-E294C0960873}"/>
              </a:ext>
            </a:extLst>
          </p:cNvPr>
          <p:cNvSpPr>
            <a:spLocks noGrp="1"/>
          </p:cNvSpPr>
          <p:nvPr>
            <p:ph type="sldNum" sz="quarter" idx="12"/>
          </p:nvPr>
        </p:nvSpPr>
        <p:spPr/>
        <p:txBody>
          <a:bodyPr/>
          <a:lstStyle/>
          <a:p>
            <a:fld id="{62043330-5603-4728-A520-BE749E96AA99}" type="slidenum">
              <a:rPr lang="en-GB" smtClean="0"/>
              <a:t>‹#›</a:t>
            </a:fld>
            <a:endParaRPr lang="en-GB"/>
          </a:p>
        </p:txBody>
      </p:sp>
    </p:spTree>
    <p:extLst>
      <p:ext uri="{BB962C8B-B14F-4D97-AF65-F5344CB8AC3E}">
        <p14:creationId xmlns:p14="http://schemas.microsoft.com/office/powerpoint/2010/main" val="7267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57744" y="243551"/>
            <a:ext cx="9786456" cy="1779213"/>
          </a:xfrm>
          <a:prstGeom prst="rect">
            <a:avLst/>
          </a:prstGeom>
        </p:spPr>
        <p:txBody>
          <a:bodyPr anchor="b">
            <a:noAutofit/>
          </a:bodyPr>
          <a:lstStyle>
            <a:lvl1pPr algn="l">
              <a:defRPr sz="4000" b="1">
                <a:solidFill>
                  <a:schemeClr val="accent5">
                    <a:lumMod val="50000"/>
                  </a:schemeClr>
                </a:solidFill>
                <a:latin typeface="Arial" panose="020B0604020202020204" pitchFamily="34" charset="0"/>
                <a:cs typeface="Arial" panose="020B0604020202020204" pitchFamily="34" charset="0"/>
              </a:defRPr>
            </a:lvl1pPr>
          </a:lstStyle>
          <a:p>
            <a:r>
              <a:rPr lang="en-US" dirty="0"/>
              <a:t>Title here</a:t>
            </a:r>
            <a:endParaRPr lang="en-GB" dirty="0"/>
          </a:p>
        </p:txBody>
      </p:sp>
      <p:sp>
        <p:nvSpPr>
          <p:cNvPr id="3" name="Subtitle 2"/>
          <p:cNvSpPr>
            <a:spLocks noGrp="1"/>
          </p:cNvSpPr>
          <p:nvPr>
            <p:ph type="subTitle" idx="1" hasCustomPrompt="1"/>
          </p:nvPr>
        </p:nvSpPr>
        <p:spPr>
          <a:xfrm>
            <a:off x="957744" y="2856243"/>
            <a:ext cx="9786456" cy="1124503"/>
          </a:xfrm>
          <a:prstGeom prst="rect">
            <a:avLst/>
          </a:prstGeom>
        </p:spPr>
        <p:txBody>
          <a:bodyPr>
            <a:noAutofit/>
          </a:bodyPr>
          <a:lstStyle>
            <a:lvl1pPr marL="0" indent="0" algn="l">
              <a:buNone/>
              <a:defRPr sz="2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endParaRPr lang="en-GB" dirty="0"/>
          </a:p>
        </p:txBody>
      </p:sp>
      <p:sp>
        <p:nvSpPr>
          <p:cNvPr id="18" name="Text Placeholder 17"/>
          <p:cNvSpPr>
            <a:spLocks noGrp="1"/>
          </p:cNvSpPr>
          <p:nvPr>
            <p:ph type="body" sz="quarter" idx="10" hasCustomPrompt="1"/>
          </p:nvPr>
        </p:nvSpPr>
        <p:spPr>
          <a:xfrm>
            <a:off x="957744" y="4073578"/>
            <a:ext cx="9785166" cy="393092"/>
          </a:xfrm>
          <a:prstGeom prst="rect">
            <a:avLst/>
          </a:prstGeom>
        </p:spPr>
        <p:txBody>
          <a:bodyPr>
            <a:noAutofit/>
          </a:bodyPr>
          <a:lstStyle>
            <a:lvl1pPr marL="0" indent="0">
              <a:buNone/>
              <a:defRPr sz="1800">
                <a:latin typeface="Arial" panose="020B0604020202020204" pitchFamily="34" charset="0"/>
                <a:cs typeface="Arial" panose="020B0604020202020204" pitchFamily="34" charset="0"/>
              </a:defRPr>
            </a:lvl1pPr>
          </a:lstStyle>
          <a:p>
            <a:pPr lvl="0"/>
            <a:r>
              <a:rPr lang="en-US" dirty="0"/>
              <a:t>Date</a:t>
            </a:r>
            <a:endParaRPr lang="en-GB" dirty="0"/>
          </a:p>
        </p:txBody>
      </p:sp>
    </p:spTree>
    <p:extLst>
      <p:ext uri="{BB962C8B-B14F-4D97-AF65-F5344CB8AC3E}">
        <p14:creationId xmlns:p14="http://schemas.microsoft.com/office/powerpoint/2010/main" val="3562741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720000" y="1246909"/>
            <a:ext cx="10102550" cy="4950691"/>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p:cNvSpPr>
            <a:spLocks noGrp="1"/>
          </p:cNvSpPr>
          <p:nvPr>
            <p:ph type="ctrTitle" hasCustomPrompt="1"/>
          </p:nvPr>
        </p:nvSpPr>
        <p:spPr>
          <a:xfrm>
            <a:off x="720000" y="363623"/>
            <a:ext cx="10102550" cy="643685"/>
          </a:xfrm>
          <a:prstGeom prst="rect">
            <a:avLst/>
          </a:prstGeom>
        </p:spPr>
        <p:txBody>
          <a:bodyPr anchor="t" anchorCtr="0">
            <a:noAutofit/>
          </a:bodyPr>
          <a:lstStyle>
            <a:lvl1pPr algn="l">
              <a:defRPr sz="3200" b="1">
                <a:solidFill>
                  <a:schemeClr val="accent5">
                    <a:lumMod val="50000"/>
                  </a:schemeClr>
                </a:solidFill>
                <a:latin typeface="Arial" panose="020B0604020202020204" pitchFamily="34" charset="0"/>
                <a:cs typeface="Arial" panose="020B0604020202020204" pitchFamily="34" charset="0"/>
              </a:defRPr>
            </a:lvl1pPr>
          </a:lstStyle>
          <a:p>
            <a:r>
              <a:rPr lang="en-US" dirty="0"/>
              <a:t>Title here</a:t>
            </a:r>
            <a:endParaRPr lang="en-GB" dirty="0"/>
          </a:p>
        </p:txBody>
      </p:sp>
    </p:spTree>
    <p:extLst>
      <p:ext uri="{BB962C8B-B14F-4D97-AF65-F5344CB8AC3E}">
        <p14:creationId xmlns:p14="http://schemas.microsoft.com/office/powerpoint/2010/main" val="849853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F4F89-CC2C-38C8-7146-0916599DD8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7A01B6-46B0-DC73-F4B1-7A7A1780AA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EEFC86-71A8-E8B7-9B66-66C2CCDDC497}"/>
              </a:ext>
            </a:extLst>
          </p:cNvPr>
          <p:cNvSpPr>
            <a:spLocks noGrp="1"/>
          </p:cNvSpPr>
          <p:nvPr>
            <p:ph type="dt" sz="half" idx="10"/>
          </p:nvPr>
        </p:nvSpPr>
        <p:spPr/>
        <p:txBody>
          <a:bodyPr/>
          <a:lstStyle/>
          <a:p>
            <a:fld id="{C54A444E-1456-478D-A91E-D32D5822C196}" type="datetimeFigureOut">
              <a:rPr lang="en-GB" smtClean="0"/>
              <a:t>21/05/2022</a:t>
            </a:fld>
            <a:endParaRPr lang="en-GB"/>
          </a:p>
        </p:txBody>
      </p:sp>
      <p:sp>
        <p:nvSpPr>
          <p:cNvPr id="5" name="Footer Placeholder 4">
            <a:extLst>
              <a:ext uri="{FF2B5EF4-FFF2-40B4-BE49-F238E27FC236}">
                <a16:creationId xmlns:a16="http://schemas.microsoft.com/office/drawing/2014/main" id="{16A2E949-FCD1-152E-C0E7-784DDB7A4C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E656F5-1551-3302-B75C-D97A5513E99D}"/>
              </a:ext>
            </a:extLst>
          </p:cNvPr>
          <p:cNvSpPr>
            <a:spLocks noGrp="1"/>
          </p:cNvSpPr>
          <p:nvPr>
            <p:ph type="sldNum" sz="quarter" idx="12"/>
          </p:nvPr>
        </p:nvSpPr>
        <p:spPr/>
        <p:txBody>
          <a:bodyPr/>
          <a:lstStyle/>
          <a:p>
            <a:fld id="{62043330-5603-4728-A520-BE749E96AA99}" type="slidenum">
              <a:rPr lang="en-GB" smtClean="0"/>
              <a:t>‹#›</a:t>
            </a:fld>
            <a:endParaRPr lang="en-GB"/>
          </a:p>
        </p:txBody>
      </p:sp>
    </p:spTree>
    <p:extLst>
      <p:ext uri="{BB962C8B-B14F-4D97-AF65-F5344CB8AC3E}">
        <p14:creationId xmlns:p14="http://schemas.microsoft.com/office/powerpoint/2010/main" val="1441701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5970-F44A-F511-EFAC-A9F75548AF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FAC088B-872E-BAA0-2323-DB87EF282B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1000DE-3B53-0E77-FD50-0EC6D1FB6837}"/>
              </a:ext>
            </a:extLst>
          </p:cNvPr>
          <p:cNvSpPr>
            <a:spLocks noGrp="1"/>
          </p:cNvSpPr>
          <p:nvPr>
            <p:ph type="dt" sz="half" idx="10"/>
          </p:nvPr>
        </p:nvSpPr>
        <p:spPr/>
        <p:txBody>
          <a:bodyPr/>
          <a:lstStyle/>
          <a:p>
            <a:fld id="{C54A444E-1456-478D-A91E-D32D5822C196}" type="datetimeFigureOut">
              <a:rPr lang="en-GB" smtClean="0"/>
              <a:t>21/05/2022</a:t>
            </a:fld>
            <a:endParaRPr lang="en-GB"/>
          </a:p>
        </p:txBody>
      </p:sp>
      <p:sp>
        <p:nvSpPr>
          <p:cNvPr id="5" name="Footer Placeholder 4">
            <a:extLst>
              <a:ext uri="{FF2B5EF4-FFF2-40B4-BE49-F238E27FC236}">
                <a16:creationId xmlns:a16="http://schemas.microsoft.com/office/drawing/2014/main" id="{E3E04D75-FB15-EA65-3092-83F3B299C8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089F24-7D8B-2225-F1A2-5AB9A945F599}"/>
              </a:ext>
            </a:extLst>
          </p:cNvPr>
          <p:cNvSpPr>
            <a:spLocks noGrp="1"/>
          </p:cNvSpPr>
          <p:nvPr>
            <p:ph type="sldNum" sz="quarter" idx="12"/>
          </p:nvPr>
        </p:nvSpPr>
        <p:spPr/>
        <p:txBody>
          <a:bodyPr/>
          <a:lstStyle/>
          <a:p>
            <a:fld id="{62043330-5603-4728-A520-BE749E96AA99}" type="slidenum">
              <a:rPr lang="en-GB" smtClean="0"/>
              <a:t>‹#›</a:t>
            </a:fld>
            <a:endParaRPr lang="en-GB"/>
          </a:p>
        </p:txBody>
      </p:sp>
    </p:spTree>
    <p:extLst>
      <p:ext uri="{BB962C8B-B14F-4D97-AF65-F5344CB8AC3E}">
        <p14:creationId xmlns:p14="http://schemas.microsoft.com/office/powerpoint/2010/main" val="81973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6277-CDA8-EEE3-8336-1FF15D44D4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F2216E-0F99-359D-6DA5-031CAD72D7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9D90E1-56C5-D39A-83F0-5ED4B02BB5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47EF9C-C76F-B125-6CAD-D00C9224FCF7}"/>
              </a:ext>
            </a:extLst>
          </p:cNvPr>
          <p:cNvSpPr>
            <a:spLocks noGrp="1"/>
          </p:cNvSpPr>
          <p:nvPr>
            <p:ph type="dt" sz="half" idx="10"/>
          </p:nvPr>
        </p:nvSpPr>
        <p:spPr/>
        <p:txBody>
          <a:bodyPr/>
          <a:lstStyle/>
          <a:p>
            <a:fld id="{C54A444E-1456-478D-A91E-D32D5822C196}" type="datetimeFigureOut">
              <a:rPr lang="en-GB" smtClean="0"/>
              <a:t>21/05/2022</a:t>
            </a:fld>
            <a:endParaRPr lang="en-GB"/>
          </a:p>
        </p:txBody>
      </p:sp>
      <p:sp>
        <p:nvSpPr>
          <p:cNvPr id="6" name="Footer Placeholder 5">
            <a:extLst>
              <a:ext uri="{FF2B5EF4-FFF2-40B4-BE49-F238E27FC236}">
                <a16:creationId xmlns:a16="http://schemas.microsoft.com/office/drawing/2014/main" id="{EC03C211-A3B3-5CDF-B5A9-903E528600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FB949C-5FAC-A26C-53E0-0D0D46E05411}"/>
              </a:ext>
            </a:extLst>
          </p:cNvPr>
          <p:cNvSpPr>
            <a:spLocks noGrp="1"/>
          </p:cNvSpPr>
          <p:nvPr>
            <p:ph type="sldNum" sz="quarter" idx="12"/>
          </p:nvPr>
        </p:nvSpPr>
        <p:spPr/>
        <p:txBody>
          <a:bodyPr/>
          <a:lstStyle/>
          <a:p>
            <a:fld id="{62043330-5603-4728-A520-BE749E96AA99}" type="slidenum">
              <a:rPr lang="en-GB" smtClean="0"/>
              <a:t>‹#›</a:t>
            </a:fld>
            <a:endParaRPr lang="en-GB"/>
          </a:p>
        </p:txBody>
      </p:sp>
    </p:spTree>
    <p:extLst>
      <p:ext uri="{BB962C8B-B14F-4D97-AF65-F5344CB8AC3E}">
        <p14:creationId xmlns:p14="http://schemas.microsoft.com/office/powerpoint/2010/main" val="321606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4DB2A-FD8A-CFE7-596F-A94ABE7224D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02EFCB-00AB-7568-D74C-5C6FDE0B55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13B6BA-FC05-5A35-EEF4-07AC1AB293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2206D40-23FD-BE41-D3DD-4EDB8FC983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013613-3CA0-7441-B9B1-F8A88714B3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E5676F-E164-0952-FB97-1709B8687D08}"/>
              </a:ext>
            </a:extLst>
          </p:cNvPr>
          <p:cNvSpPr>
            <a:spLocks noGrp="1"/>
          </p:cNvSpPr>
          <p:nvPr>
            <p:ph type="dt" sz="half" idx="10"/>
          </p:nvPr>
        </p:nvSpPr>
        <p:spPr/>
        <p:txBody>
          <a:bodyPr/>
          <a:lstStyle/>
          <a:p>
            <a:fld id="{C54A444E-1456-478D-A91E-D32D5822C196}" type="datetimeFigureOut">
              <a:rPr lang="en-GB" smtClean="0"/>
              <a:t>21/05/2022</a:t>
            </a:fld>
            <a:endParaRPr lang="en-GB"/>
          </a:p>
        </p:txBody>
      </p:sp>
      <p:sp>
        <p:nvSpPr>
          <p:cNvPr id="8" name="Footer Placeholder 7">
            <a:extLst>
              <a:ext uri="{FF2B5EF4-FFF2-40B4-BE49-F238E27FC236}">
                <a16:creationId xmlns:a16="http://schemas.microsoft.com/office/drawing/2014/main" id="{87408458-120F-1D05-90B3-3F65151D47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E3DA784-70E2-5A75-22C4-52E538A717D3}"/>
              </a:ext>
            </a:extLst>
          </p:cNvPr>
          <p:cNvSpPr>
            <a:spLocks noGrp="1"/>
          </p:cNvSpPr>
          <p:nvPr>
            <p:ph type="sldNum" sz="quarter" idx="12"/>
          </p:nvPr>
        </p:nvSpPr>
        <p:spPr/>
        <p:txBody>
          <a:bodyPr/>
          <a:lstStyle/>
          <a:p>
            <a:fld id="{62043330-5603-4728-A520-BE749E96AA99}" type="slidenum">
              <a:rPr lang="en-GB" smtClean="0"/>
              <a:t>‹#›</a:t>
            </a:fld>
            <a:endParaRPr lang="en-GB"/>
          </a:p>
        </p:txBody>
      </p:sp>
    </p:spTree>
    <p:extLst>
      <p:ext uri="{BB962C8B-B14F-4D97-AF65-F5344CB8AC3E}">
        <p14:creationId xmlns:p14="http://schemas.microsoft.com/office/powerpoint/2010/main" val="166406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3E2F9-5270-F2EA-DDC6-29A986C9F7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D7C0293-CA35-475A-0D39-912908DB78DB}"/>
              </a:ext>
            </a:extLst>
          </p:cNvPr>
          <p:cNvSpPr>
            <a:spLocks noGrp="1"/>
          </p:cNvSpPr>
          <p:nvPr>
            <p:ph type="dt" sz="half" idx="10"/>
          </p:nvPr>
        </p:nvSpPr>
        <p:spPr/>
        <p:txBody>
          <a:bodyPr/>
          <a:lstStyle/>
          <a:p>
            <a:fld id="{C54A444E-1456-478D-A91E-D32D5822C196}" type="datetimeFigureOut">
              <a:rPr lang="en-GB" smtClean="0"/>
              <a:t>21/05/2022</a:t>
            </a:fld>
            <a:endParaRPr lang="en-GB"/>
          </a:p>
        </p:txBody>
      </p:sp>
      <p:sp>
        <p:nvSpPr>
          <p:cNvPr id="4" name="Footer Placeholder 3">
            <a:extLst>
              <a:ext uri="{FF2B5EF4-FFF2-40B4-BE49-F238E27FC236}">
                <a16:creationId xmlns:a16="http://schemas.microsoft.com/office/drawing/2014/main" id="{CB6866D5-FB64-9EC5-2BF0-5FAD5A4214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EB8CC07-4D80-8266-3718-9254D188A68D}"/>
              </a:ext>
            </a:extLst>
          </p:cNvPr>
          <p:cNvSpPr>
            <a:spLocks noGrp="1"/>
          </p:cNvSpPr>
          <p:nvPr>
            <p:ph type="sldNum" sz="quarter" idx="12"/>
          </p:nvPr>
        </p:nvSpPr>
        <p:spPr/>
        <p:txBody>
          <a:bodyPr/>
          <a:lstStyle/>
          <a:p>
            <a:fld id="{62043330-5603-4728-A520-BE749E96AA99}" type="slidenum">
              <a:rPr lang="en-GB" smtClean="0"/>
              <a:t>‹#›</a:t>
            </a:fld>
            <a:endParaRPr lang="en-GB"/>
          </a:p>
        </p:txBody>
      </p:sp>
    </p:spTree>
    <p:extLst>
      <p:ext uri="{BB962C8B-B14F-4D97-AF65-F5344CB8AC3E}">
        <p14:creationId xmlns:p14="http://schemas.microsoft.com/office/powerpoint/2010/main" val="277463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AF1E9E-CFDE-3197-45AA-B4FCC0189EA0}"/>
              </a:ext>
            </a:extLst>
          </p:cNvPr>
          <p:cNvSpPr>
            <a:spLocks noGrp="1"/>
          </p:cNvSpPr>
          <p:nvPr>
            <p:ph type="dt" sz="half" idx="10"/>
          </p:nvPr>
        </p:nvSpPr>
        <p:spPr/>
        <p:txBody>
          <a:bodyPr/>
          <a:lstStyle/>
          <a:p>
            <a:fld id="{C54A444E-1456-478D-A91E-D32D5822C196}" type="datetimeFigureOut">
              <a:rPr lang="en-GB" smtClean="0"/>
              <a:t>21/05/2022</a:t>
            </a:fld>
            <a:endParaRPr lang="en-GB"/>
          </a:p>
        </p:txBody>
      </p:sp>
      <p:sp>
        <p:nvSpPr>
          <p:cNvPr id="3" name="Footer Placeholder 2">
            <a:extLst>
              <a:ext uri="{FF2B5EF4-FFF2-40B4-BE49-F238E27FC236}">
                <a16:creationId xmlns:a16="http://schemas.microsoft.com/office/drawing/2014/main" id="{B716E131-0254-10AF-5418-3C2816536A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97BB9DD-090E-B5D1-8C76-8DA2B6EC668E}"/>
              </a:ext>
            </a:extLst>
          </p:cNvPr>
          <p:cNvSpPr>
            <a:spLocks noGrp="1"/>
          </p:cNvSpPr>
          <p:nvPr>
            <p:ph type="sldNum" sz="quarter" idx="12"/>
          </p:nvPr>
        </p:nvSpPr>
        <p:spPr/>
        <p:txBody>
          <a:bodyPr/>
          <a:lstStyle/>
          <a:p>
            <a:fld id="{62043330-5603-4728-A520-BE749E96AA99}" type="slidenum">
              <a:rPr lang="en-GB" smtClean="0"/>
              <a:t>‹#›</a:t>
            </a:fld>
            <a:endParaRPr lang="en-GB"/>
          </a:p>
        </p:txBody>
      </p:sp>
    </p:spTree>
    <p:extLst>
      <p:ext uri="{BB962C8B-B14F-4D97-AF65-F5344CB8AC3E}">
        <p14:creationId xmlns:p14="http://schemas.microsoft.com/office/powerpoint/2010/main" val="139144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16F2-5447-6C43-FC01-BCBC76CE11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9043BD-79A9-63E5-B610-A77A8254AA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522345-6BA9-75C8-42CA-4905F1841B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7AF1C-F2A4-DC26-6BBF-E8A1AF4C0BB9}"/>
              </a:ext>
            </a:extLst>
          </p:cNvPr>
          <p:cNvSpPr>
            <a:spLocks noGrp="1"/>
          </p:cNvSpPr>
          <p:nvPr>
            <p:ph type="dt" sz="half" idx="10"/>
          </p:nvPr>
        </p:nvSpPr>
        <p:spPr/>
        <p:txBody>
          <a:bodyPr/>
          <a:lstStyle/>
          <a:p>
            <a:fld id="{C54A444E-1456-478D-A91E-D32D5822C196}" type="datetimeFigureOut">
              <a:rPr lang="en-GB" smtClean="0"/>
              <a:t>21/05/2022</a:t>
            </a:fld>
            <a:endParaRPr lang="en-GB"/>
          </a:p>
        </p:txBody>
      </p:sp>
      <p:sp>
        <p:nvSpPr>
          <p:cNvPr id="6" name="Footer Placeholder 5">
            <a:extLst>
              <a:ext uri="{FF2B5EF4-FFF2-40B4-BE49-F238E27FC236}">
                <a16:creationId xmlns:a16="http://schemas.microsoft.com/office/drawing/2014/main" id="{542775A9-C8FE-795F-6F5C-95E8431978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ED7028-0C31-062D-6C16-3A53C0DC16EF}"/>
              </a:ext>
            </a:extLst>
          </p:cNvPr>
          <p:cNvSpPr>
            <a:spLocks noGrp="1"/>
          </p:cNvSpPr>
          <p:nvPr>
            <p:ph type="sldNum" sz="quarter" idx="12"/>
          </p:nvPr>
        </p:nvSpPr>
        <p:spPr/>
        <p:txBody>
          <a:bodyPr/>
          <a:lstStyle/>
          <a:p>
            <a:fld id="{62043330-5603-4728-A520-BE749E96AA99}" type="slidenum">
              <a:rPr lang="en-GB" smtClean="0"/>
              <a:t>‹#›</a:t>
            </a:fld>
            <a:endParaRPr lang="en-GB"/>
          </a:p>
        </p:txBody>
      </p:sp>
    </p:spTree>
    <p:extLst>
      <p:ext uri="{BB962C8B-B14F-4D97-AF65-F5344CB8AC3E}">
        <p14:creationId xmlns:p14="http://schemas.microsoft.com/office/powerpoint/2010/main" val="1046747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2721A-CC26-C656-2533-09DE53660C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ED388FD-92BC-2415-F47C-7DD971B792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EF5F49A-2B92-BA9E-CBE3-60032F817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0D855-4DD8-6B62-AAA4-213F115A9923}"/>
              </a:ext>
            </a:extLst>
          </p:cNvPr>
          <p:cNvSpPr>
            <a:spLocks noGrp="1"/>
          </p:cNvSpPr>
          <p:nvPr>
            <p:ph type="dt" sz="half" idx="10"/>
          </p:nvPr>
        </p:nvSpPr>
        <p:spPr/>
        <p:txBody>
          <a:bodyPr/>
          <a:lstStyle/>
          <a:p>
            <a:fld id="{C54A444E-1456-478D-A91E-D32D5822C196}" type="datetimeFigureOut">
              <a:rPr lang="en-GB" smtClean="0"/>
              <a:t>21/05/2022</a:t>
            </a:fld>
            <a:endParaRPr lang="en-GB"/>
          </a:p>
        </p:txBody>
      </p:sp>
      <p:sp>
        <p:nvSpPr>
          <p:cNvPr id="6" name="Footer Placeholder 5">
            <a:extLst>
              <a:ext uri="{FF2B5EF4-FFF2-40B4-BE49-F238E27FC236}">
                <a16:creationId xmlns:a16="http://schemas.microsoft.com/office/drawing/2014/main" id="{474747A8-7074-F3D5-C49D-99F7152FB9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A15049-041B-A6B7-6647-0AFC15287366}"/>
              </a:ext>
            </a:extLst>
          </p:cNvPr>
          <p:cNvSpPr>
            <a:spLocks noGrp="1"/>
          </p:cNvSpPr>
          <p:nvPr>
            <p:ph type="sldNum" sz="quarter" idx="12"/>
          </p:nvPr>
        </p:nvSpPr>
        <p:spPr/>
        <p:txBody>
          <a:bodyPr/>
          <a:lstStyle/>
          <a:p>
            <a:fld id="{62043330-5603-4728-A520-BE749E96AA99}" type="slidenum">
              <a:rPr lang="en-GB" smtClean="0"/>
              <a:t>‹#›</a:t>
            </a:fld>
            <a:endParaRPr lang="en-GB"/>
          </a:p>
        </p:txBody>
      </p:sp>
    </p:spTree>
    <p:extLst>
      <p:ext uri="{BB962C8B-B14F-4D97-AF65-F5344CB8AC3E}">
        <p14:creationId xmlns:p14="http://schemas.microsoft.com/office/powerpoint/2010/main" val="387297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5A56D6-ECE2-4C3C-6B4A-7CEA7C2E38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092C85-2DE1-D50F-BD54-F3A5425A44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E49BA6-545A-CDBB-2231-683510F3FD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4A444E-1456-478D-A91E-D32D5822C196}" type="datetimeFigureOut">
              <a:rPr lang="en-GB" smtClean="0"/>
              <a:t>21/05/2022</a:t>
            </a:fld>
            <a:endParaRPr lang="en-GB"/>
          </a:p>
        </p:txBody>
      </p:sp>
      <p:sp>
        <p:nvSpPr>
          <p:cNvPr id="5" name="Footer Placeholder 4">
            <a:extLst>
              <a:ext uri="{FF2B5EF4-FFF2-40B4-BE49-F238E27FC236}">
                <a16:creationId xmlns:a16="http://schemas.microsoft.com/office/drawing/2014/main" id="{1807F4AB-CA0F-7CBE-A494-91C991337D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0E61376-FABB-3BEC-C8A7-48D9D9E000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43330-5603-4728-A520-BE749E96AA99}" type="slidenum">
              <a:rPr lang="en-GB" smtClean="0"/>
              <a:t>‹#›</a:t>
            </a:fld>
            <a:endParaRPr lang="en-GB"/>
          </a:p>
        </p:txBody>
      </p:sp>
    </p:spTree>
    <p:extLst>
      <p:ext uri="{BB962C8B-B14F-4D97-AF65-F5344CB8AC3E}">
        <p14:creationId xmlns:p14="http://schemas.microsoft.com/office/powerpoint/2010/main" val="51734029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B142-6A91-F746-9AD6-0D3E43BA6518}"/>
              </a:ext>
            </a:extLst>
          </p:cNvPr>
          <p:cNvSpPr>
            <a:spLocks noGrp="1"/>
          </p:cNvSpPr>
          <p:nvPr>
            <p:ph type="ctrTitle"/>
          </p:nvPr>
        </p:nvSpPr>
        <p:spPr>
          <a:xfrm>
            <a:off x="556293" y="243551"/>
            <a:ext cx="9786456" cy="1779213"/>
          </a:xfrm>
        </p:spPr>
        <p:txBody>
          <a:bodyPr lIns="91440" tIns="45720" rIns="91440" bIns="45720" anchor="b">
            <a:noAutofit/>
          </a:bodyPr>
          <a:lstStyle/>
          <a:p>
            <a:r>
              <a:rPr lang="en-US" sz="3200" dirty="0" err="1"/>
              <a:t>Characterising</a:t>
            </a:r>
            <a:r>
              <a:rPr lang="en-US" sz="3200" dirty="0"/>
              <a:t> reanalysis representation of winds at the interface between Antarctica and the Southern Ocean</a:t>
            </a:r>
          </a:p>
        </p:txBody>
      </p:sp>
      <p:sp>
        <p:nvSpPr>
          <p:cNvPr id="3" name="Subtitle 2">
            <a:extLst>
              <a:ext uri="{FF2B5EF4-FFF2-40B4-BE49-F238E27FC236}">
                <a16:creationId xmlns:a16="http://schemas.microsoft.com/office/drawing/2014/main" id="{37A87EB4-19B8-CF45-BEBE-08D96E9E9FCB}"/>
              </a:ext>
            </a:extLst>
          </p:cNvPr>
          <p:cNvSpPr>
            <a:spLocks noGrp="1"/>
          </p:cNvSpPr>
          <p:nvPr>
            <p:ph type="subTitle" idx="1"/>
          </p:nvPr>
        </p:nvSpPr>
        <p:spPr>
          <a:xfrm>
            <a:off x="556293" y="2581923"/>
            <a:ext cx="9786456" cy="1124503"/>
          </a:xfrm>
        </p:spPr>
        <p:txBody>
          <a:bodyPr/>
          <a:lstStyle/>
          <a:p>
            <a:r>
              <a:rPr lang="en-US" b="1" dirty="0"/>
              <a:t>Thomas Caton Harrison</a:t>
            </a:r>
            <a:r>
              <a:rPr lang="en-US" b="1" baseline="30000" dirty="0"/>
              <a:t>1</a:t>
            </a:r>
            <a:r>
              <a:rPr lang="en-US" dirty="0"/>
              <a:t>, Tom Bracegirdle</a:t>
            </a:r>
            <a:r>
              <a:rPr lang="en-US" baseline="30000" dirty="0"/>
              <a:t>1</a:t>
            </a:r>
            <a:r>
              <a:rPr lang="en-US" dirty="0"/>
              <a:t>, John King</a:t>
            </a:r>
            <a:r>
              <a:rPr lang="en-US" baseline="30000" dirty="0"/>
              <a:t>1</a:t>
            </a:r>
            <a:r>
              <a:rPr lang="en-US" dirty="0"/>
              <a:t> and </a:t>
            </a:r>
            <a:r>
              <a:rPr lang="en-US" dirty="0" err="1"/>
              <a:t>Stavroula</a:t>
            </a:r>
            <a:r>
              <a:rPr lang="en-US" dirty="0"/>
              <a:t> Biri</a:t>
            </a:r>
            <a:r>
              <a:rPr lang="en-US" baseline="30000" dirty="0"/>
              <a:t>2</a:t>
            </a:r>
            <a:endParaRPr lang="en-US" dirty="0"/>
          </a:p>
        </p:txBody>
      </p:sp>
      <p:sp>
        <p:nvSpPr>
          <p:cNvPr id="4" name="Text Placeholder 3">
            <a:extLst>
              <a:ext uri="{FF2B5EF4-FFF2-40B4-BE49-F238E27FC236}">
                <a16:creationId xmlns:a16="http://schemas.microsoft.com/office/drawing/2014/main" id="{ADF3F3AE-4621-894B-A9B5-D34589FD2BA8}"/>
              </a:ext>
            </a:extLst>
          </p:cNvPr>
          <p:cNvSpPr>
            <a:spLocks noGrp="1"/>
          </p:cNvSpPr>
          <p:nvPr>
            <p:ph type="body" sz="quarter" idx="10"/>
          </p:nvPr>
        </p:nvSpPr>
        <p:spPr>
          <a:xfrm>
            <a:off x="556293" y="3872493"/>
            <a:ext cx="9785166" cy="393092"/>
          </a:xfrm>
        </p:spPr>
        <p:txBody>
          <a:bodyPr/>
          <a:lstStyle/>
          <a:p>
            <a:r>
              <a:rPr lang="en-US" sz="1400" dirty="0"/>
              <a:t>1. British Antarctic Survey, Cambridge, UK</a:t>
            </a:r>
          </a:p>
          <a:p>
            <a:r>
              <a:rPr lang="en-US" sz="1400" dirty="0"/>
              <a:t>2. National Oceanography Centre, Southampton, UK</a:t>
            </a:r>
          </a:p>
        </p:txBody>
      </p:sp>
      <p:pic>
        <p:nvPicPr>
          <p:cNvPr id="6" name="Picture 5" descr="A picture containing shape&#10;&#10;Description automatically generated">
            <a:extLst>
              <a:ext uri="{FF2B5EF4-FFF2-40B4-BE49-F238E27FC236}">
                <a16:creationId xmlns:a16="http://schemas.microsoft.com/office/drawing/2014/main" id="{3882DEF3-12D5-6D62-D2D0-D195FCD5A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350" y="5720622"/>
            <a:ext cx="2649171" cy="965928"/>
          </a:xfrm>
          <a:prstGeom prst="rect">
            <a:avLst/>
          </a:prstGeom>
        </p:spPr>
      </p:pic>
    </p:spTree>
    <p:extLst>
      <p:ext uri="{BB962C8B-B14F-4D97-AF65-F5344CB8AC3E}">
        <p14:creationId xmlns:p14="http://schemas.microsoft.com/office/powerpoint/2010/main" val="381449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806645" y="567158"/>
            <a:ext cx="10091030" cy="643685"/>
          </a:xfrm>
        </p:spPr>
        <p:txBody>
          <a:bodyPr/>
          <a:lstStyle/>
          <a:p>
            <a:r>
              <a:rPr lang="en-US" dirty="0"/>
              <a:t>Monthly ERA5 minus ASCAT</a:t>
            </a:r>
          </a:p>
        </p:txBody>
      </p:sp>
      <p:pic>
        <p:nvPicPr>
          <p:cNvPr id="4" name="Picture 3" descr="Shape, circle&#10;&#10;Description automatically generated">
            <a:extLst>
              <a:ext uri="{FF2B5EF4-FFF2-40B4-BE49-F238E27FC236}">
                <a16:creationId xmlns:a16="http://schemas.microsoft.com/office/drawing/2014/main" id="{B1F27A00-5E70-F76C-7078-E4956CD8D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645" y="1210843"/>
            <a:ext cx="6739200" cy="5177777"/>
          </a:xfrm>
          <a:prstGeom prst="rect">
            <a:avLst/>
          </a:prstGeom>
        </p:spPr>
      </p:pic>
    </p:spTree>
    <p:extLst>
      <p:ext uri="{BB962C8B-B14F-4D97-AF65-F5344CB8AC3E}">
        <p14:creationId xmlns:p14="http://schemas.microsoft.com/office/powerpoint/2010/main" val="120770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806645" y="567158"/>
            <a:ext cx="10091030" cy="643685"/>
          </a:xfrm>
        </p:spPr>
        <p:txBody>
          <a:bodyPr/>
          <a:lstStyle/>
          <a:p>
            <a:r>
              <a:rPr lang="en-US" dirty="0"/>
              <a:t>Effect of removing winds over ERA5 marginal ice</a:t>
            </a:r>
          </a:p>
        </p:txBody>
      </p:sp>
      <p:pic>
        <p:nvPicPr>
          <p:cNvPr id="6" name="Picture 5">
            <a:extLst>
              <a:ext uri="{FF2B5EF4-FFF2-40B4-BE49-F238E27FC236}">
                <a16:creationId xmlns:a16="http://schemas.microsoft.com/office/drawing/2014/main" id="{A581187A-D071-BA5A-5D93-18C0B9C6E1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6645" y="1210843"/>
            <a:ext cx="6739200" cy="5177776"/>
          </a:xfrm>
          <a:prstGeom prst="rect">
            <a:avLst/>
          </a:prstGeom>
        </p:spPr>
      </p:pic>
    </p:spTree>
    <p:extLst>
      <p:ext uri="{BB962C8B-B14F-4D97-AF65-F5344CB8AC3E}">
        <p14:creationId xmlns:p14="http://schemas.microsoft.com/office/powerpoint/2010/main" val="1625348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Chart, radar chart&#10;&#10;Description automatically generated">
            <a:extLst>
              <a:ext uri="{FF2B5EF4-FFF2-40B4-BE49-F238E27FC236}">
                <a16:creationId xmlns:a16="http://schemas.microsoft.com/office/drawing/2014/main" id="{7554E509-CC9D-0278-4C81-1DC5D454D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734" y="1136599"/>
            <a:ext cx="5661344" cy="5661344"/>
          </a:xfrm>
          <a:prstGeom prst="rect">
            <a:avLst/>
          </a:prstGeom>
        </p:spPr>
      </p:pic>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846402" y="249106"/>
            <a:ext cx="10091030" cy="643685"/>
          </a:xfrm>
        </p:spPr>
        <p:txBody>
          <a:bodyPr/>
          <a:lstStyle/>
          <a:p>
            <a:r>
              <a:rPr lang="en-US" dirty="0"/>
              <a:t>Effect of removing winds over ERA5 marginal ice</a:t>
            </a:r>
          </a:p>
        </p:txBody>
      </p:sp>
      <p:pic>
        <p:nvPicPr>
          <p:cNvPr id="4" name="Picture 3" descr="Chart, radar chart&#10;&#10;Description automatically generated">
            <a:extLst>
              <a:ext uri="{FF2B5EF4-FFF2-40B4-BE49-F238E27FC236}">
                <a16:creationId xmlns:a16="http://schemas.microsoft.com/office/drawing/2014/main" id="{D652C3E6-0A18-782E-B555-41076BC41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399" y="1611736"/>
            <a:ext cx="4304736" cy="4254535"/>
          </a:xfrm>
          <a:prstGeom prst="rect">
            <a:avLst/>
          </a:prstGeom>
        </p:spPr>
      </p:pic>
      <p:pic>
        <p:nvPicPr>
          <p:cNvPr id="8" name="Picture 7" descr="Chart, box and whisker chart&#10;&#10;Description automatically generated">
            <a:extLst>
              <a:ext uri="{FF2B5EF4-FFF2-40B4-BE49-F238E27FC236}">
                <a16:creationId xmlns:a16="http://schemas.microsoft.com/office/drawing/2014/main" id="{19F65C95-7B50-570E-E9F2-59507966F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434" y="6070379"/>
            <a:ext cx="3028122" cy="440926"/>
          </a:xfrm>
          <a:prstGeom prst="rect">
            <a:avLst/>
          </a:prstGeom>
        </p:spPr>
      </p:pic>
      <p:sp>
        <p:nvSpPr>
          <p:cNvPr id="9" name="TextBox 8">
            <a:extLst>
              <a:ext uri="{FF2B5EF4-FFF2-40B4-BE49-F238E27FC236}">
                <a16:creationId xmlns:a16="http://schemas.microsoft.com/office/drawing/2014/main" id="{BFAF1DC2-B153-A6F9-BC1D-1DF85967FE50}"/>
              </a:ext>
            </a:extLst>
          </p:cNvPr>
          <p:cNvSpPr txBox="1"/>
          <p:nvPr/>
        </p:nvSpPr>
        <p:spPr>
          <a:xfrm>
            <a:off x="1579900" y="991729"/>
            <a:ext cx="3717235" cy="369332"/>
          </a:xfrm>
          <a:prstGeom prst="rect">
            <a:avLst/>
          </a:prstGeom>
          <a:noFill/>
        </p:spPr>
        <p:txBody>
          <a:bodyPr wrap="square" rtlCol="0">
            <a:spAutoFit/>
          </a:bodyPr>
          <a:lstStyle/>
          <a:p>
            <a:r>
              <a:rPr lang="en-US" dirty="0"/>
              <a:t>ERA5 minus ASCAT 10 m winds</a:t>
            </a:r>
            <a:endParaRPr lang="en-GB" dirty="0"/>
          </a:p>
        </p:txBody>
      </p:sp>
      <p:sp>
        <p:nvSpPr>
          <p:cNvPr id="10" name="TextBox 9">
            <a:extLst>
              <a:ext uri="{FF2B5EF4-FFF2-40B4-BE49-F238E27FC236}">
                <a16:creationId xmlns:a16="http://schemas.microsoft.com/office/drawing/2014/main" id="{1CD8C8A4-FB0E-313E-9ACD-C2B5546AD29D}"/>
              </a:ext>
            </a:extLst>
          </p:cNvPr>
          <p:cNvSpPr txBox="1"/>
          <p:nvPr/>
        </p:nvSpPr>
        <p:spPr>
          <a:xfrm>
            <a:off x="6091617" y="991729"/>
            <a:ext cx="3896981" cy="646331"/>
          </a:xfrm>
          <a:prstGeom prst="rect">
            <a:avLst/>
          </a:prstGeom>
          <a:noFill/>
        </p:spPr>
        <p:txBody>
          <a:bodyPr wrap="square" rtlCol="0">
            <a:spAutoFit/>
          </a:bodyPr>
          <a:lstStyle/>
          <a:p>
            <a:r>
              <a:rPr lang="en-US" dirty="0"/>
              <a:t>ERA5 minus ASCAT 10 m winds with no marginal ice winds</a:t>
            </a:r>
            <a:endParaRPr lang="en-GB" dirty="0"/>
          </a:p>
        </p:txBody>
      </p:sp>
    </p:spTree>
    <p:extLst>
      <p:ext uri="{BB962C8B-B14F-4D97-AF65-F5344CB8AC3E}">
        <p14:creationId xmlns:p14="http://schemas.microsoft.com/office/powerpoint/2010/main" val="4254584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p:txBody>
          <a:bodyPr/>
          <a:lstStyle/>
          <a:p>
            <a:r>
              <a:rPr lang="en-US" dirty="0"/>
              <a:t>ASCAT high wind case study: Scott Mountains</a:t>
            </a:r>
          </a:p>
        </p:txBody>
      </p:sp>
      <p:grpSp>
        <p:nvGrpSpPr>
          <p:cNvPr id="6" name="Group 5"/>
          <p:cNvGrpSpPr/>
          <p:nvPr/>
        </p:nvGrpSpPr>
        <p:grpSpPr>
          <a:xfrm>
            <a:off x="1860058" y="848478"/>
            <a:ext cx="8335200" cy="5760000"/>
            <a:chOff x="1170252" y="848478"/>
            <a:chExt cx="8335200" cy="5760000"/>
          </a:xfrm>
        </p:grpSpPr>
        <p:pic>
          <p:nvPicPr>
            <p:cNvPr id="8" name="Picture 7" descr="Chart, surface chart&#10;&#10;Description automatically generated">
              <a:extLst>
                <a:ext uri="{FF2B5EF4-FFF2-40B4-BE49-F238E27FC236}">
                  <a16:creationId xmlns:a16="http://schemas.microsoft.com/office/drawing/2014/main" id="{C3F98AAB-3BB1-41EC-8DCC-977BD05C7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252" y="848478"/>
              <a:ext cx="2880000" cy="2880000"/>
            </a:xfrm>
            <a:prstGeom prst="rect">
              <a:avLst/>
            </a:prstGeom>
          </p:spPr>
        </p:pic>
        <p:pic>
          <p:nvPicPr>
            <p:cNvPr id="10" name="Picture 9" descr="Chart, surface chart&#10;&#10;Description automatically generated">
              <a:extLst>
                <a:ext uri="{FF2B5EF4-FFF2-40B4-BE49-F238E27FC236}">
                  <a16:creationId xmlns:a16="http://schemas.microsoft.com/office/drawing/2014/main" id="{CD7D9637-80C3-4DCF-934A-064374B8F6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5873" y="848478"/>
              <a:ext cx="2880000" cy="2880000"/>
            </a:xfrm>
            <a:prstGeom prst="rect">
              <a:avLst/>
            </a:prstGeom>
          </p:spPr>
        </p:pic>
        <p:pic>
          <p:nvPicPr>
            <p:cNvPr id="11" name="Picture 10" descr="Chart&#10;&#10;Description automatically generated">
              <a:extLst>
                <a:ext uri="{FF2B5EF4-FFF2-40B4-BE49-F238E27FC236}">
                  <a16:creationId xmlns:a16="http://schemas.microsoft.com/office/drawing/2014/main" id="{A2033FCC-BF9F-4CDD-9062-C1803EC30B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5452" y="848478"/>
              <a:ext cx="2880000" cy="2880000"/>
            </a:xfrm>
            <a:prstGeom prst="rect">
              <a:avLst/>
            </a:prstGeom>
          </p:spPr>
        </p:pic>
        <p:pic>
          <p:nvPicPr>
            <p:cNvPr id="12" name="Picture 11">
              <a:extLst>
                <a:ext uri="{FF2B5EF4-FFF2-40B4-BE49-F238E27FC236}">
                  <a16:creationId xmlns:a16="http://schemas.microsoft.com/office/drawing/2014/main" id="{C3F98AAB-3BB1-41EC-8DCC-977BD05C74F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70252" y="3728478"/>
              <a:ext cx="2880000" cy="2880000"/>
            </a:xfrm>
            <a:prstGeom prst="rect">
              <a:avLst/>
            </a:prstGeom>
          </p:spPr>
        </p:pic>
        <p:pic>
          <p:nvPicPr>
            <p:cNvPr id="13" name="Picture 12">
              <a:extLst>
                <a:ext uri="{FF2B5EF4-FFF2-40B4-BE49-F238E27FC236}">
                  <a16:creationId xmlns:a16="http://schemas.microsoft.com/office/drawing/2014/main" id="{CD7D9637-80C3-4DCF-934A-064374B8F60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897852" y="3728478"/>
              <a:ext cx="2880000" cy="2880000"/>
            </a:xfrm>
            <a:prstGeom prst="rect">
              <a:avLst/>
            </a:prstGeom>
          </p:spPr>
        </p:pic>
        <p:pic>
          <p:nvPicPr>
            <p:cNvPr id="14" name="Picture 13">
              <a:extLst>
                <a:ext uri="{FF2B5EF4-FFF2-40B4-BE49-F238E27FC236}">
                  <a16:creationId xmlns:a16="http://schemas.microsoft.com/office/drawing/2014/main" id="{A2033FCC-BF9F-4CDD-9062-C1803EC30B8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25452" y="3728478"/>
              <a:ext cx="2880000" cy="2880000"/>
            </a:xfrm>
            <a:prstGeom prst="rect">
              <a:avLst/>
            </a:prstGeom>
          </p:spPr>
        </p:pic>
      </p:grpSp>
      <p:sp>
        <p:nvSpPr>
          <p:cNvPr id="15" name="Text Placeholder 1">
            <a:extLst>
              <a:ext uri="{FF2B5EF4-FFF2-40B4-BE49-F238E27FC236}">
                <a16:creationId xmlns:a16="http://schemas.microsoft.com/office/drawing/2014/main" id="{22197C0F-77B9-AD26-7B94-392DBD9D9731}"/>
              </a:ext>
            </a:extLst>
          </p:cNvPr>
          <p:cNvSpPr txBox="1">
            <a:spLocks/>
          </p:cNvSpPr>
          <p:nvPr/>
        </p:nvSpPr>
        <p:spPr>
          <a:xfrm>
            <a:off x="0" y="2175042"/>
            <a:ext cx="2010138" cy="799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panose="020B0604020202020204" pitchFamily="34" charset="0"/>
                <a:cs typeface="Arial" panose="020B0604020202020204" pitchFamily="34" charset="0"/>
              </a:rPr>
              <a:t>Mean</a:t>
            </a:r>
            <a:endParaRPr lang="en-US" sz="1200" dirty="0">
              <a:latin typeface="Arial" panose="020B0604020202020204" pitchFamily="34" charset="0"/>
              <a:cs typeface="Arial" panose="020B0604020202020204" pitchFamily="34" charset="0"/>
            </a:endParaRPr>
          </a:p>
        </p:txBody>
      </p:sp>
      <p:sp>
        <p:nvSpPr>
          <p:cNvPr id="16" name="Text Placeholder 1">
            <a:extLst>
              <a:ext uri="{FF2B5EF4-FFF2-40B4-BE49-F238E27FC236}">
                <a16:creationId xmlns:a16="http://schemas.microsoft.com/office/drawing/2014/main" id="{22197C0F-77B9-AD26-7B94-392DBD9D9731}"/>
              </a:ext>
            </a:extLst>
          </p:cNvPr>
          <p:cNvSpPr txBox="1">
            <a:spLocks/>
          </p:cNvSpPr>
          <p:nvPr/>
        </p:nvSpPr>
        <p:spPr>
          <a:xfrm>
            <a:off x="0" y="5062621"/>
            <a:ext cx="2010138" cy="799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panose="020B0604020202020204" pitchFamily="34" charset="0"/>
                <a:cs typeface="Arial" panose="020B0604020202020204" pitchFamily="34" charset="0"/>
              </a:rPr>
              <a:t>Upper 10</a:t>
            </a:r>
            <a:r>
              <a:rPr lang="en-GB" sz="1200" baseline="30000" dirty="0">
                <a:latin typeface="Arial" panose="020B0604020202020204" pitchFamily="34" charset="0"/>
                <a:cs typeface="Arial" panose="020B0604020202020204" pitchFamily="34" charset="0"/>
              </a:rPr>
              <a:t>th</a:t>
            </a:r>
            <a:r>
              <a:rPr lang="en-GB" sz="1200" dirty="0">
                <a:latin typeface="Arial" panose="020B0604020202020204" pitchFamily="34" charset="0"/>
                <a:cs typeface="Arial" panose="020B0604020202020204" pitchFamily="34" charset="0"/>
              </a:rPr>
              <a:t> percentile</a:t>
            </a:r>
            <a:endParaRPr lang="en-US" sz="1200" dirty="0">
              <a:latin typeface="Arial" panose="020B0604020202020204" pitchFamily="34" charset="0"/>
              <a:cs typeface="Arial" panose="020B0604020202020204" pitchFamily="34" charset="0"/>
            </a:endParaRPr>
          </a:p>
        </p:txBody>
      </p:sp>
      <p:sp>
        <p:nvSpPr>
          <p:cNvPr id="17" name="Text Placeholder 1">
            <a:extLst>
              <a:ext uri="{FF2B5EF4-FFF2-40B4-BE49-F238E27FC236}">
                <a16:creationId xmlns:a16="http://schemas.microsoft.com/office/drawing/2014/main" id="{DE51A719-615F-3DF1-4A2E-75F3B365E457}"/>
              </a:ext>
            </a:extLst>
          </p:cNvPr>
          <p:cNvSpPr txBox="1">
            <a:spLocks/>
          </p:cNvSpPr>
          <p:nvPr/>
        </p:nvSpPr>
        <p:spPr>
          <a:xfrm>
            <a:off x="2297840" y="874746"/>
            <a:ext cx="2010138" cy="799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panose="020B0604020202020204" pitchFamily="34" charset="0"/>
                <a:cs typeface="Arial" panose="020B0604020202020204" pitchFamily="34" charset="0"/>
              </a:rPr>
              <a:t>ASCAT</a:t>
            </a:r>
            <a:endParaRPr lang="en-US" sz="1200" dirty="0">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9E08AFDF-B52E-F121-153C-3398F4790C99}"/>
              </a:ext>
            </a:extLst>
          </p:cNvPr>
          <p:cNvSpPr txBox="1">
            <a:spLocks/>
          </p:cNvSpPr>
          <p:nvPr/>
        </p:nvSpPr>
        <p:spPr>
          <a:xfrm>
            <a:off x="5033461" y="886374"/>
            <a:ext cx="2010138" cy="799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panose="020B0604020202020204" pitchFamily="34" charset="0"/>
                <a:cs typeface="Arial" panose="020B0604020202020204" pitchFamily="34" charset="0"/>
              </a:rPr>
              <a:t>ERA5</a:t>
            </a:r>
            <a:endParaRPr lang="en-US" sz="1200" dirty="0">
              <a:latin typeface="Arial" panose="020B0604020202020204" pitchFamily="34" charset="0"/>
              <a:cs typeface="Arial" panose="020B0604020202020204" pitchFamily="34" charset="0"/>
            </a:endParaRPr>
          </a:p>
        </p:txBody>
      </p:sp>
      <p:sp>
        <p:nvSpPr>
          <p:cNvPr id="20" name="Text Placeholder 1">
            <a:extLst>
              <a:ext uri="{FF2B5EF4-FFF2-40B4-BE49-F238E27FC236}">
                <a16:creationId xmlns:a16="http://schemas.microsoft.com/office/drawing/2014/main" id="{72ADECEE-B604-512A-EEC4-AE955A3FE83B}"/>
              </a:ext>
            </a:extLst>
          </p:cNvPr>
          <p:cNvSpPr txBox="1">
            <a:spLocks/>
          </p:cNvSpPr>
          <p:nvPr/>
        </p:nvSpPr>
        <p:spPr>
          <a:xfrm>
            <a:off x="7761061" y="851116"/>
            <a:ext cx="2010138" cy="799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latin typeface="Arial" panose="020B0604020202020204" pitchFamily="34" charset="0"/>
                <a:cs typeface="Arial" panose="020B0604020202020204" pitchFamily="34" charset="0"/>
              </a:rPr>
              <a:t>ERA5 minus ASCAT</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3074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1121605" y="2785315"/>
            <a:ext cx="10091030" cy="643685"/>
          </a:xfrm>
        </p:spPr>
        <p:txBody>
          <a:bodyPr/>
          <a:lstStyle/>
          <a:p>
            <a:r>
              <a:rPr lang="en-US" dirty="0"/>
              <a:t>Part 2: Self-</a:t>
            </a:r>
            <a:r>
              <a:rPr lang="en-US" dirty="0" err="1"/>
              <a:t>organising</a:t>
            </a:r>
            <a:r>
              <a:rPr lang="en-US" dirty="0"/>
              <a:t> map analysis at coastal stations</a:t>
            </a:r>
          </a:p>
        </p:txBody>
      </p:sp>
    </p:spTree>
    <p:extLst>
      <p:ext uri="{BB962C8B-B14F-4D97-AF65-F5344CB8AC3E}">
        <p14:creationId xmlns:p14="http://schemas.microsoft.com/office/powerpoint/2010/main" val="3814531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806645" y="567158"/>
            <a:ext cx="10091030" cy="643685"/>
          </a:xfrm>
        </p:spPr>
        <p:txBody>
          <a:bodyPr/>
          <a:lstStyle/>
          <a:p>
            <a:r>
              <a:rPr lang="en-US" dirty="0"/>
              <a:t>Collocating station data with reanalysis</a:t>
            </a:r>
          </a:p>
        </p:txBody>
      </p:sp>
      <p:pic>
        <p:nvPicPr>
          <p:cNvPr id="2" name="Picture 1"/>
          <p:cNvPicPr>
            <a:picLocks noChangeAspect="1"/>
          </p:cNvPicPr>
          <p:nvPr/>
        </p:nvPicPr>
        <p:blipFill>
          <a:blip r:embed="rId3"/>
          <a:stretch>
            <a:fillRect/>
          </a:stretch>
        </p:blipFill>
        <p:spPr>
          <a:xfrm>
            <a:off x="437675" y="1268503"/>
            <a:ext cx="5666345" cy="5389305"/>
          </a:xfrm>
          <a:prstGeom prst="rect">
            <a:avLst/>
          </a:prstGeom>
        </p:spPr>
      </p:pic>
      <p:sp>
        <p:nvSpPr>
          <p:cNvPr id="4" name="Text Placeholder 1">
            <a:extLst>
              <a:ext uri="{FF2B5EF4-FFF2-40B4-BE49-F238E27FC236}">
                <a16:creationId xmlns:a16="http://schemas.microsoft.com/office/drawing/2014/main" id="{CEF6C806-4BC7-31C8-8D42-9DEEF152AF66}"/>
              </a:ext>
            </a:extLst>
          </p:cNvPr>
          <p:cNvSpPr>
            <a:spLocks noGrp="1"/>
          </p:cNvSpPr>
          <p:nvPr>
            <p:ph type="body" sz="quarter" idx="10"/>
          </p:nvPr>
        </p:nvSpPr>
        <p:spPr>
          <a:xfrm>
            <a:off x="6387216" y="1476835"/>
            <a:ext cx="4287410" cy="4384271"/>
          </a:xfrm>
        </p:spPr>
        <p:txBody>
          <a:bodyPr/>
          <a:lstStyle/>
          <a:p>
            <a:r>
              <a:rPr lang="en-US" sz="1600" dirty="0">
                <a:latin typeface="Arial" panose="020B0604020202020204" pitchFamily="34" charset="0"/>
                <a:cs typeface="Arial" panose="020B0604020202020204" pitchFamily="34" charset="0"/>
              </a:rPr>
              <a:t>Correlation coefficients between station data and reanalysis are highest over the collocated </a:t>
            </a:r>
            <a:r>
              <a:rPr lang="en-US" sz="1600" dirty="0" err="1">
                <a:latin typeface="Arial" panose="020B0604020202020204" pitchFamily="34" charset="0"/>
                <a:cs typeface="Arial" panose="020B0604020202020204" pitchFamily="34" charset="0"/>
              </a:rPr>
              <a:t>gridpoint</a:t>
            </a:r>
            <a:r>
              <a:rPr lang="en-US" sz="1600" dirty="0">
                <a:latin typeface="Arial" panose="020B0604020202020204" pitchFamily="34" charset="0"/>
                <a:cs typeface="Arial" panose="020B0604020202020204" pitchFamily="34" charset="0"/>
              </a:rPr>
              <a:t> in each reanalysis</a:t>
            </a:r>
          </a:p>
          <a:p>
            <a:r>
              <a:rPr lang="en-US" sz="1600" dirty="0">
                <a:latin typeface="Arial" panose="020B0604020202020204" pitchFamily="34" charset="0"/>
                <a:cs typeface="Arial" panose="020B0604020202020204" pitchFamily="34" charset="0"/>
              </a:rPr>
              <a:t>Stations also appear to be representative of a large nearby region, except for Casey</a:t>
            </a:r>
          </a:p>
          <a:p>
            <a:r>
              <a:rPr lang="en-US" sz="1600" dirty="0">
                <a:latin typeface="Arial" panose="020B0604020202020204" pitchFamily="34" charset="0"/>
                <a:cs typeface="Arial" panose="020B0604020202020204" pitchFamily="34" charset="0"/>
              </a:rPr>
              <a:t>At Casey, the Law Dome has a major impact on the flow</a:t>
            </a:r>
          </a:p>
          <a:p>
            <a:r>
              <a:rPr lang="en-US" sz="1600" dirty="0">
                <a:latin typeface="Arial" panose="020B0604020202020204" pitchFamily="34" charset="0"/>
                <a:cs typeface="Arial" panose="020B0604020202020204" pitchFamily="34" charset="0"/>
              </a:rPr>
              <a:t>Smoothed orography generates a height offset between true station height and collocated reanalysis</a:t>
            </a:r>
          </a:p>
        </p:txBody>
      </p:sp>
      <p:sp>
        <p:nvSpPr>
          <p:cNvPr id="7" name="Text Placeholder 1">
            <a:extLst>
              <a:ext uri="{FF2B5EF4-FFF2-40B4-BE49-F238E27FC236}">
                <a16:creationId xmlns:a16="http://schemas.microsoft.com/office/drawing/2014/main" id="{225BF5D2-C363-602A-CBC7-F4F44239832E}"/>
              </a:ext>
            </a:extLst>
          </p:cNvPr>
          <p:cNvSpPr txBox="1">
            <a:spLocks/>
          </p:cNvSpPr>
          <p:nvPr/>
        </p:nvSpPr>
        <p:spPr>
          <a:xfrm>
            <a:off x="6540661" y="4397904"/>
            <a:ext cx="4357014" cy="799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2: </a:t>
            </a:r>
            <a:r>
              <a:rPr lang="en-US" sz="1200" dirty="0">
                <a:latin typeface="Arial" panose="020B0604020202020204" pitchFamily="34" charset="0"/>
                <a:cs typeface="Arial" panose="020B0604020202020204" pitchFamily="34" charset="0"/>
              </a:rPr>
              <a:t>Three left columns (ERA5 leftmost, MERRA-2 in the </a:t>
            </a:r>
            <a:r>
              <a:rPr lang="en-US" sz="1200" dirty="0" err="1">
                <a:latin typeface="Arial" panose="020B0604020202020204" pitchFamily="34" charset="0"/>
                <a:cs typeface="Arial" panose="020B0604020202020204" pitchFamily="34" charset="0"/>
              </a:rPr>
              <a:t>centre</a:t>
            </a:r>
            <a:r>
              <a:rPr lang="en-US" sz="1200" dirty="0">
                <a:latin typeface="Arial" panose="020B0604020202020204" pitchFamily="34" charset="0"/>
                <a:cs typeface="Arial" panose="020B0604020202020204" pitchFamily="34" charset="0"/>
              </a:rPr>
              <a:t> and JRA-55 the rightmost) show correlations between 10 m wind speed measured at surface stations with the local 10 m reanalysis wind field, with the selected nearest </a:t>
            </a:r>
            <a:r>
              <a:rPr lang="en-US" sz="1200" dirty="0" err="1">
                <a:latin typeface="Arial" panose="020B0604020202020204" pitchFamily="34" charset="0"/>
                <a:cs typeface="Arial" panose="020B0604020202020204" pitchFamily="34" charset="0"/>
              </a:rPr>
              <a:t>neighbour</a:t>
            </a:r>
            <a:r>
              <a:rPr lang="en-US" sz="1200" dirty="0">
                <a:latin typeface="Arial" panose="020B0604020202020204" pitchFamily="34" charset="0"/>
                <a:cs typeface="Arial" panose="020B0604020202020204" pitchFamily="34" charset="0"/>
              </a:rPr>
              <a:t> reanalysis </a:t>
            </a:r>
            <a:r>
              <a:rPr lang="en-US" sz="1200" dirty="0" err="1">
                <a:latin typeface="Arial" panose="020B0604020202020204" pitchFamily="34" charset="0"/>
                <a:cs typeface="Arial" panose="020B0604020202020204" pitchFamily="34" charset="0"/>
              </a:rPr>
              <a:t>gridpoint</a:t>
            </a:r>
            <a:r>
              <a:rPr lang="en-US" sz="1200" dirty="0">
                <a:latin typeface="Arial" panose="020B0604020202020204" pitchFamily="34" charset="0"/>
                <a:cs typeface="Arial" panose="020B0604020202020204" pitchFamily="34" charset="0"/>
              </a:rPr>
              <a:t> outlined in white. Rightmost column shows south-north cross sections through the location of the station, with orography from the RAMP2 dataset shaded in grey and reanalysis orography from ERA5 (red), MERRA-2 (blue) and JRA-55 (green) indicated as a line. Filled markers on the lines mark the respective nearest </a:t>
            </a:r>
            <a:r>
              <a:rPr lang="en-US" sz="1200" dirty="0" err="1">
                <a:latin typeface="Arial" panose="020B0604020202020204" pitchFamily="34" charset="0"/>
                <a:cs typeface="Arial" panose="020B0604020202020204" pitchFamily="34" charset="0"/>
              </a:rPr>
              <a:t>neighbour</a:t>
            </a:r>
            <a:r>
              <a:rPr lang="en-US" sz="1200" dirty="0">
                <a:latin typeface="Arial" panose="020B0604020202020204" pitchFamily="34" charset="0"/>
                <a:cs typeface="Arial" panose="020B0604020202020204" pitchFamily="34" charset="0"/>
              </a:rPr>
              <a:t> reanalysis </a:t>
            </a:r>
            <a:r>
              <a:rPr lang="en-US" sz="1200" dirty="0" err="1">
                <a:latin typeface="Arial" panose="020B0604020202020204" pitchFamily="34" charset="0"/>
                <a:cs typeface="Arial" panose="020B0604020202020204" pitchFamily="34" charset="0"/>
              </a:rPr>
              <a:t>gridpoint</a:t>
            </a:r>
            <a:r>
              <a:rPr lang="en-US" sz="1200" dirty="0">
                <a:latin typeface="Arial" panose="020B0604020202020204" pitchFamily="34" charset="0"/>
                <a:cs typeface="Arial" panose="020B0604020202020204" pitchFamily="34" charset="0"/>
              </a:rPr>
              <a:t>. Shown are Mawson (a-d), </a:t>
            </a:r>
            <a:r>
              <a:rPr lang="en-US" sz="1200" dirty="0" err="1">
                <a:latin typeface="Arial" panose="020B0604020202020204" pitchFamily="34" charset="0"/>
                <a:cs typeface="Arial" panose="020B0604020202020204" pitchFamily="34" charset="0"/>
              </a:rPr>
              <a:t>Neumayer</a:t>
            </a:r>
            <a:r>
              <a:rPr lang="en-US" sz="1200" dirty="0">
                <a:latin typeface="Arial" panose="020B0604020202020204" pitchFamily="34" charset="0"/>
                <a:cs typeface="Arial" panose="020B0604020202020204" pitchFamily="34" charset="0"/>
              </a:rPr>
              <a:t> (e-h), Casey (</a:t>
            </a:r>
            <a:r>
              <a:rPr lang="en-US" sz="1200" dirty="0" err="1">
                <a:latin typeface="Arial" panose="020B0604020202020204" pitchFamily="34" charset="0"/>
                <a:cs typeface="Arial" panose="020B0604020202020204" pitchFamily="34" charset="0"/>
              </a:rPr>
              <a:t>i</a:t>
            </a:r>
            <a:r>
              <a:rPr lang="en-US" sz="1200" dirty="0">
                <a:latin typeface="Arial" panose="020B0604020202020204" pitchFamily="34" charset="0"/>
                <a:cs typeface="Arial" panose="020B0604020202020204" pitchFamily="34" charset="0"/>
              </a:rPr>
              <a:t>-l) and DDU (m-p).</a:t>
            </a:r>
          </a:p>
        </p:txBody>
      </p:sp>
    </p:spTree>
    <p:extLst>
      <p:ext uri="{BB962C8B-B14F-4D97-AF65-F5344CB8AC3E}">
        <p14:creationId xmlns:p14="http://schemas.microsoft.com/office/powerpoint/2010/main" val="2382088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252064"/>
            <a:ext cx="7985760" cy="6442106"/>
          </a:xfrm>
          <a:prstGeom prst="rect">
            <a:avLst/>
          </a:prstGeom>
        </p:spPr>
      </p:pic>
      <p:sp>
        <p:nvSpPr>
          <p:cNvPr id="5" name="Text Placeholder 1">
            <a:extLst>
              <a:ext uri="{FF2B5EF4-FFF2-40B4-BE49-F238E27FC236}">
                <a16:creationId xmlns:a16="http://schemas.microsoft.com/office/drawing/2014/main" id="{DEB8A438-B686-92F5-2C6A-D8CB2A3BB21D}"/>
              </a:ext>
            </a:extLst>
          </p:cNvPr>
          <p:cNvSpPr txBox="1">
            <a:spLocks/>
          </p:cNvSpPr>
          <p:nvPr/>
        </p:nvSpPr>
        <p:spPr>
          <a:xfrm>
            <a:off x="8766313" y="636106"/>
            <a:ext cx="2041910" cy="45216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2: </a:t>
            </a:r>
            <a:r>
              <a:rPr lang="en-US" sz="1200" dirty="0">
                <a:latin typeface="Arial" panose="020B0604020202020204" pitchFamily="34" charset="0"/>
                <a:cs typeface="Arial" panose="020B0604020202020204" pitchFamily="34" charset="0"/>
              </a:rPr>
              <a:t>Composited ERA5 mean sea-level pressure (MSLP) with 10 m wind vectors for each node at (a) Casey, (b) DDU, (c) Mawson and (d) </a:t>
            </a:r>
            <a:r>
              <a:rPr lang="en-US" sz="1200" dirty="0" err="1">
                <a:latin typeface="Arial" panose="020B0604020202020204" pitchFamily="34" charset="0"/>
                <a:cs typeface="Arial" panose="020B0604020202020204" pitchFamily="34" charset="0"/>
              </a:rPr>
              <a:t>Neumayer</a:t>
            </a:r>
            <a:r>
              <a:rPr lang="en-US" sz="1200" dirty="0">
                <a:latin typeface="Arial" panose="020B0604020202020204" pitchFamily="34" charset="0"/>
                <a:cs typeface="Arial" panose="020B0604020202020204" pitchFamily="34" charset="0"/>
              </a:rPr>
              <a:t> from SOMs calculated for the period 2010-2017. Station locations are marked as a white cross. Katabatic-dominated nodes are labeled with a [K]. </a:t>
            </a:r>
          </a:p>
        </p:txBody>
      </p:sp>
    </p:spTree>
    <p:extLst>
      <p:ext uri="{BB962C8B-B14F-4D97-AF65-F5344CB8AC3E}">
        <p14:creationId xmlns:p14="http://schemas.microsoft.com/office/powerpoint/2010/main" val="3868911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2413" y="252064"/>
            <a:ext cx="7915334" cy="6444000"/>
          </a:xfrm>
          <a:prstGeom prst="rect">
            <a:avLst/>
          </a:prstGeom>
        </p:spPr>
      </p:pic>
      <p:sp>
        <p:nvSpPr>
          <p:cNvPr id="3" name="Text Placeholder 1">
            <a:extLst>
              <a:ext uri="{FF2B5EF4-FFF2-40B4-BE49-F238E27FC236}">
                <a16:creationId xmlns:a16="http://schemas.microsoft.com/office/drawing/2014/main" id="{C5461724-A1A4-052D-0C72-0DCABA1EBFCA}"/>
              </a:ext>
            </a:extLst>
          </p:cNvPr>
          <p:cNvSpPr txBox="1">
            <a:spLocks/>
          </p:cNvSpPr>
          <p:nvPr/>
        </p:nvSpPr>
        <p:spPr>
          <a:xfrm>
            <a:off x="8766313" y="636106"/>
            <a:ext cx="2041910" cy="45216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2: </a:t>
            </a:r>
            <a:r>
              <a:rPr lang="en-US" sz="1200" dirty="0">
                <a:latin typeface="Arial" panose="020B0604020202020204" pitchFamily="34" charset="0"/>
                <a:cs typeface="Arial" panose="020B0604020202020204" pitchFamily="34" charset="0"/>
              </a:rPr>
              <a:t>Composited ERA5 10 m wind speed with 10 m wind vectors overlain for each node at (a) Casey, (b) DDU, (c) Mawson and (d) </a:t>
            </a:r>
            <a:r>
              <a:rPr lang="en-US" sz="1200" dirty="0" err="1">
                <a:latin typeface="Arial" panose="020B0604020202020204" pitchFamily="34" charset="0"/>
                <a:cs typeface="Arial" panose="020B0604020202020204" pitchFamily="34" charset="0"/>
              </a:rPr>
              <a:t>Neumayer</a:t>
            </a:r>
            <a:r>
              <a:rPr lang="en-US" sz="1200" dirty="0">
                <a:latin typeface="Arial" panose="020B0604020202020204" pitchFamily="34" charset="0"/>
                <a:cs typeface="Arial" panose="020B0604020202020204" pitchFamily="34" charset="0"/>
              </a:rPr>
              <a:t> from SOMs calculated for the period 2010-2017. Station locations are marked as a white cross. Katabatic-dominated nodes are labeled with a [K].</a:t>
            </a:r>
          </a:p>
        </p:txBody>
      </p:sp>
    </p:spTree>
    <p:extLst>
      <p:ext uri="{BB962C8B-B14F-4D97-AF65-F5344CB8AC3E}">
        <p14:creationId xmlns:p14="http://schemas.microsoft.com/office/powerpoint/2010/main" val="768842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5634" y="252064"/>
            <a:ext cx="8008892" cy="6444000"/>
          </a:xfrm>
          <a:prstGeom prst="rect">
            <a:avLst/>
          </a:prstGeom>
        </p:spPr>
      </p:pic>
      <p:sp>
        <p:nvSpPr>
          <p:cNvPr id="5" name="Text Placeholder 1">
            <a:extLst>
              <a:ext uri="{FF2B5EF4-FFF2-40B4-BE49-F238E27FC236}">
                <a16:creationId xmlns:a16="http://schemas.microsoft.com/office/drawing/2014/main" id="{4512CB2F-BF77-2C77-063A-C8032BB3F600}"/>
              </a:ext>
            </a:extLst>
          </p:cNvPr>
          <p:cNvSpPr txBox="1">
            <a:spLocks/>
          </p:cNvSpPr>
          <p:nvPr/>
        </p:nvSpPr>
        <p:spPr>
          <a:xfrm>
            <a:off x="8766313" y="636106"/>
            <a:ext cx="2041910" cy="45216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2: </a:t>
            </a:r>
            <a:r>
              <a:rPr lang="en-US" sz="1200" dirty="0">
                <a:latin typeface="Arial" panose="020B0604020202020204" pitchFamily="34" charset="0"/>
                <a:cs typeface="Arial" panose="020B0604020202020204" pitchFamily="34" charset="0"/>
              </a:rPr>
              <a:t>Composited ERA5 katabatic acceleration term with 10 m wind vectors overlain for each node at (a) Casey, (b) DDU, (c) Mawson and (d) </a:t>
            </a:r>
            <a:r>
              <a:rPr lang="en-US" sz="1200" dirty="0" err="1">
                <a:latin typeface="Arial" panose="020B0604020202020204" pitchFamily="34" charset="0"/>
                <a:cs typeface="Arial" panose="020B0604020202020204" pitchFamily="34" charset="0"/>
              </a:rPr>
              <a:t>Neumayer</a:t>
            </a:r>
            <a:r>
              <a:rPr lang="en-US" sz="1200" dirty="0">
                <a:latin typeface="Arial" panose="020B0604020202020204" pitchFamily="34" charset="0"/>
                <a:cs typeface="Arial" panose="020B0604020202020204" pitchFamily="34" charset="0"/>
              </a:rPr>
              <a:t> from SOMs calculated for the period 2010-2017. Station locations are marked as a white cross. Katabatic-dominated nodes are labeled with a [K]. </a:t>
            </a:r>
          </a:p>
        </p:txBody>
      </p:sp>
    </p:spTree>
    <p:extLst>
      <p:ext uri="{BB962C8B-B14F-4D97-AF65-F5344CB8AC3E}">
        <p14:creationId xmlns:p14="http://schemas.microsoft.com/office/powerpoint/2010/main" val="665896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806645" y="567158"/>
            <a:ext cx="10091030" cy="643685"/>
          </a:xfrm>
        </p:spPr>
        <p:txBody>
          <a:bodyPr/>
          <a:lstStyle/>
          <a:p>
            <a:r>
              <a:rPr lang="en-US" dirty="0"/>
              <a:t>Ageostrophic coastal winds in ERA5</a:t>
            </a:r>
          </a:p>
        </p:txBody>
      </p:sp>
      <p:pic>
        <p:nvPicPr>
          <p:cNvPr id="10" name="Picture 9">
            <a:extLst>
              <a:ext uri="{FF2B5EF4-FFF2-40B4-BE49-F238E27FC236}">
                <a16:creationId xmlns:a16="http://schemas.microsoft.com/office/drawing/2014/main" id="{59A8F10E-B7B1-C3DE-379B-D6F0501CF0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39996"/>
            <a:ext cx="7001127" cy="5250846"/>
          </a:xfrm>
          <a:prstGeom prst="rect">
            <a:avLst/>
          </a:prstGeom>
        </p:spPr>
      </p:pic>
      <p:sp>
        <p:nvSpPr>
          <p:cNvPr id="12" name="Text Placeholder 1">
            <a:extLst>
              <a:ext uri="{FF2B5EF4-FFF2-40B4-BE49-F238E27FC236}">
                <a16:creationId xmlns:a16="http://schemas.microsoft.com/office/drawing/2014/main" id="{EED92B4E-BA69-1DFD-4279-A037C20CC25A}"/>
              </a:ext>
            </a:extLst>
          </p:cNvPr>
          <p:cNvSpPr>
            <a:spLocks noGrp="1"/>
          </p:cNvSpPr>
          <p:nvPr>
            <p:ph type="body" sz="quarter" idx="10"/>
          </p:nvPr>
        </p:nvSpPr>
        <p:spPr>
          <a:xfrm>
            <a:off x="6387216" y="2574235"/>
            <a:ext cx="4287410" cy="3286871"/>
          </a:xfrm>
        </p:spPr>
        <p:txBody>
          <a:bodyPr/>
          <a:lstStyle/>
          <a:p>
            <a:r>
              <a:rPr lang="en-US" sz="1600" dirty="0">
                <a:latin typeface="Arial" panose="020B0604020202020204" pitchFamily="34" charset="0"/>
                <a:cs typeface="Arial" panose="020B0604020202020204" pitchFamily="34" charset="0"/>
              </a:rPr>
              <a:t>Blue indicates the 900 </a:t>
            </a:r>
            <a:r>
              <a:rPr lang="en-US" sz="1600" dirty="0" err="1">
                <a:latin typeface="Arial" panose="020B0604020202020204" pitchFamily="34" charset="0"/>
                <a:cs typeface="Arial" panose="020B0604020202020204" pitchFamily="34" charset="0"/>
              </a:rPr>
              <a:t>hPa</a:t>
            </a:r>
            <a:r>
              <a:rPr lang="en-US" sz="1600" dirty="0">
                <a:latin typeface="Arial" panose="020B0604020202020204" pitchFamily="34" charset="0"/>
                <a:cs typeface="Arial" panose="020B0604020202020204" pitchFamily="34" charset="0"/>
              </a:rPr>
              <a:t> u-wind is more negative (i.e. stronger easterlies) relative to the geostrophic wind</a:t>
            </a:r>
          </a:p>
          <a:p>
            <a:r>
              <a:rPr lang="en-US" sz="1600" dirty="0">
                <a:latin typeface="Arial" panose="020B0604020202020204" pitchFamily="34" charset="0"/>
                <a:cs typeface="Arial" panose="020B0604020202020204" pitchFamily="34" charset="0"/>
              </a:rPr>
              <a:t>The East Antarctic coastal margins include many regions of </a:t>
            </a:r>
            <a:r>
              <a:rPr lang="en-US" sz="1600" dirty="0" err="1">
                <a:latin typeface="Arial" panose="020B0604020202020204" pitchFamily="34" charset="0"/>
                <a:cs typeface="Arial" panose="020B0604020202020204" pitchFamily="34" charset="0"/>
              </a:rPr>
              <a:t>supergeostrophic</a:t>
            </a:r>
            <a:r>
              <a:rPr lang="en-US" sz="1600" dirty="0">
                <a:latin typeface="Arial" panose="020B0604020202020204" pitchFamily="34" charset="0"/>
                <a:cs typeface="Arial" panose="020B0604020202020204" pitchFamily="34" charset="0"/>
              </a:rPr>
              <a:t> and </a:t>
            </a:r>
            <a:r>
              <a:rPr lang="en-US" sz="1600" dirty="0" err="1">
                <a:latin typeface="Arial" panose="020B0604020202020204" pitchFamily="34" charset="0"/>
                <a:cs typeface="Arial" panose="020B0604020202020204" pitchFamily="34" charset="0"/>
              </a:rPr>
              <a:t>subgeostrophic</a:t>
            </a:r>
            <a:r>
              <a:rPr lang="en-US" sz="1600" dirty="0">
                <a:latin typeface="Arial" panose="020B0604020202020204" pitchFamily="34" charset="0"/>
                <a:cs typeface="Arial" panose="020B0604020202020204" pitchFamily="34" charset="0"/>
              </a:rPr>
              <a:t> flow induced by blocking, barrier flow and tip jets</a:t>
            </a:r>
          </a:p>
          <a:p>
            <a:r>
              <a:rPr lang="en-US" sz="1600" dirty="0">
                <a:latin typeface="Arial" panose="020B0604020202020204" pitchFamily="34" charset="0"/>
                <a:cs typeface="Arial" panose="020B0604020202020204" pitchFamily="34" charset="0"/>
              </a:rPr>
              <a:t>Enderby land (black box region) identified in </a:t>
            </a:r>
            <a:r>
              <a:rPr lang="en-US" sz="1600" dirty="0" err="1">
                <a:latin typeface="Arial" panose="020B0604020202020204" pitchFamily="34" charset="0"/>
                <a:cs typeface="Arial" panose="020B0604020202020204" pitchFamily="34" charset="0"/>
              </a:rPr>
              <a:t>Sampe</a:t>
            </a:r>
            <a:r>
              <a:rPr lang="en-US" sz="1600" dirty="0">
                <a:latin typeface="Arial" panose="020B0604020202020204" pitchFamily="34" charset="0"/>
                <a:cs typeface="Arial" panose="020B0604020202020204" pitchFamily="34" charset="0"/>
              </a:rPr>
              <a:t> and </a:t>
            </a:r>
            <a:r>
              <a:rPr lang="en-US" sz="1600" dirty="0" err="1">
                <a:latin typeface="Arial" panose="020B0604020202020204" pitchFamily="34" charset="0"/>
                <a:cs typeface="Arial" panose="020B0604020202020204" pitchFamily="34" charset="0"/>
              </a:rPr>
              <a:t>Xie</a:t>
            </a:r>
            <a:r>
              <a:rPr lang="en-US" sz="1600" dirty="0">
                <a:latin typeface="Arial" panose="020B0604020202020204" pitchFamily="34" charset="0"/>
                <a:cs typeface="Arial" panose="020B0604020202020204" pitchFamily="34" charset="0"/>
              </a:rPr>
              <a:t> (2007) as the second most frequent marine high wind region in the world based on multiyear </a:t>
            </a:r>
            <a:r>
              <a:rPr lang="en-US" sz="1600" dirty="0" err="1">
                <a:latin typeface="Arial" panose="020B0604020202020204" pitchFamily="34" charset="0"/>
                <a:cs typeface="Arial" panose="020B0604020202020204" pitchFamily="34" charset="0"/>
              </a:rPr>
              <a:t>QuickSCAT</a:t>
            </a:r>
            <a:r>
              <a:rPr lang="en-US" sz="1600" dirty="0">
                <a:latin typeface="Arial" panose="020B0604020202020204" pitchFamily="34" charset="0"/>
                <a:cs typeface="Arial" panose="020B0604020202020204" pitchFamily="34" charset="0"/>
              </a:rPr>
              <a:t> observations</a:t>
            </a:r>
          </a:p>
        </p:txBody>
      </p:sp>
      <p:sp>
        <p:nvSpPr>
          <p:cNvPr id="2" name="Rectangle 1">
            <a:extLst>
              <a:ext uri="{FF2B5EF4-FFF2-40B4-BE49-F238E27FC236}">
                <a16:creationId xmlns:a16="http://schemas.microsoft.com/office/drawing/2014/main" id="{10DA50C8-B211-C889-14B0-325BA23402B3}"/>
              </a:ext>
            </a:extLst>
          </p:cNvPr>
          <p:cNvSpPr/>
          <p:nvPr/>
        </p:nvSpPr>
        <p:spPr>
          <a:xfrm>
            <a:off x="4403035" y="2226365"/>
            <a:ext cx="596348" cy="5168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
            <a:extLst>
              <a:ext uri="{FF2B5EF4-FFF2-40B4-BE49-F238E27FC236}">
                <a16:creationId xmlns:a16="http://schemas.microsoft.com/office/drawing/2014/main" id="{BEDF274E-96AC-B873-9AB3-BBFCB7CBABDA}"/>
              </a:ext>
            </a:extLst>
          </p:cNvPr>
          <p:cNvSpPr txBox="1">
            <a:spLocks/>
          </p:cNvSpPr>
          <p:nvPr/>
        </p:nvSpPr>
        <p:spPr>
          <a:xfrm>
            <a:off x="6674089" y="1597847"/>
            <a:ext cx="2041910" cy="45216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2: </a:t>
            </a:r>
            <a:r>
              <a:rPr lang="en-US" sz="1200" dirty="0">
                <a:latin typeface="Arial" panose="020B0604020202020204" pitchFamily="34" charset="0"/>
                <a:cs typeface="Arial" panose="020B0604020202020204" pitchFamily="34" charset="0"/>
              </a:rPr>
              <a:t>ERA5 900 </a:t>
            </a:r>
            <a:r>
              <a:rPr lang="en-US" sz="1200" dirty="0" err="1">
                <a:latin typeface="Arial" panose="020B0604020202020204" pitchFamily="34" charset="0"/>
                <a:cs typeface="Arial" panose="020B0604020202020204" pitchFamily="34" charset="0"/>
              </a:rPr>
              <a:t>hPa</a:t>
            </a:r>
            <a:r>
              <a:rPr lang="en-US" sz="1200" dirty="0">
                <a:latin typeface="Arial" panose="020B0604020202020204" pitchFamily="34" charset="0"/>
                <a:cs typeface="Arial" panose="020B0604020202020204" pitchFamily="34" charset="0"/>
              </a:rPr>
              <a:t> ageostrophic u wind mean for the period 2010-2017   </a:t>
            </a:r>
          </a:p>
        </p:txBody>
      </p:sp>
    </p:spTree>
    <p:extLst>
      <p:ext uri="{BB962C8B-B14F-4D97-AF65-F5344CB8AC3E}">
        <p14:creationId xmlns:p14="http://schemas.microsoft.com/office/powerpoint/2010/main" val="2993689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8A7606-7379-9544-A0FF-A455FDBF8A52}"/>
              </a:ext>
            </a:extLst>
          </p:cNvPr>
          <p:cNvSpPr>
            <a:spLocks noGrp="1"/>
          </p:cNvSpPr>
          <p:nvPr>
            <p:ph type="body" sz="quarter" idx="10"/>
          </p:nvPr>
        </p:nvSpPr>
        <p:spPr>
          <a:xfrm>
            <a:off x="6591300" y="1246909"/>
            <a:ext cx="4231249" cy="3394539"/>
          </a:xfrm>
        </p:spPr>
        <p:txBody>
          <a:bodyPr/>
          <a:lstStyle/>
          <a:p>
            <a:r>
              <a:rPr lang="en-US" sz="1600" dirty="0">
                <a:latin typeface="Arial" panose="020B0604020202020204" pitchFamily="34" charset="0"/>
                <a:cs typeface="Arial" panose="020B0604020202020204" pitchFamily="34" charset="0"/>
              </a:rPr>
              <a:t>Polar easterlies: mean wind speeds peak onshore, but 12-hourly variability peaks offshore</a:t>
            </a:r>
          </a:p>
          <a:p>
            <a:r>
              <a:rPr lang="en-US" sz="1600" dirty="0">
                <a:latin typeface="Arial" panose="020B0604020202020204" pitchFamily="34" charset="0"/>
                <a:cs typeface="Arial" panose="020B0604020202020204" pitchFamily="34" charset="0"/>
              </a:rPr>
              <a:t>Important for regulating ocean heat transport towards ice shelves, sea ice production and distribution</a:t>
            </a:r>
          </a:p>
          <a:p>
            <a:r>
              <a:rPr lang="en-US" sz="1600" dirty="0">
                <a:latin typeface="Arial" panose="020B0604020202020204" pitchFamily="34" charset="0"/>
                <a:cs typeface="Arial" panose="020B0604020202020204" pitchFamily="34" charset="0"/>
              </a:rPr>
              <a:t>Poor observational coverage means </a:t>
            </a:r>
            <a:r>
              <a:rPr lang="en-US" sz="1600" dirty="0" err="1">
                <a:latin typeface="Arial" panose="020B0604020202020204" pitchFamily="34" charset="0"/>
                <a:cs typeface="Arial" panose="020B0604020202020204" pitchFamily="34" charset="0"/>
              </a:rPr>
              <a:t>reanalyses</a:t>
            </a:r>
            <a:r>
              <a:rPr lang="en-US" sz="1600" dirty="0">
                <a:latin typeface="Arial" panose="020B0604020202020204" pitchFamily="34" charset="0"/>
                <a:cs typeface="Arial" panose="020B0604020202020204" pitchFamily="34" charset="0"/>
              </a:rPr>
              <a:t> are critical</a:t>
            </a:r>
          </a:p>
          <a:p>
            <a:r>
              <a:rPr lang="en-US" sz="1600" dirty="0">
                <a:latin typeface="Arial" panose="020B0604020202020204" pitchFamily="34" charset="0"/>
                <a:cs typeface="Arial" panose="020B0604020202020204" pitchFamily="34" charset="0"/>
              </a:rPr>
              <a:t>How well do recent </a:t>
            </a:r>
            <a:r>
              <a:rPr lang="en-US" sz="1600" dirty="0" err="1">
                <a:latin typeface="Arial" panose="020B0604020202020204" pitchFamily="34" charset="0"/>
                <a:cs typeface="Arial" panose="020B0604020202020204" pitchFamily="34" charset="0"/>
              </a:rPr>
              <a:t>reanalyses</a:t>
            </a:r>
            <a:r>
              <a:rPr lang="en-US" sz="1600" dirty="0">
                <a:latin typeface="Arial" panose="020B0604020202020204" pitchFamily="34" charset="0"/>
                <a:cs typeface="Arial" panose="020B0604020202020204" pitchFamily="34" charset="0"/>
              </a:rPr>
              <a:t> compare with marine </a:t>
            </a:r>
            <a:r>
              <a:rPr lang="en-US" sz="1600" dirty="0" err="1">
                <a:latin typeface="Arial" panose="020B0604020202020204" pitchFamily="34" charset="0"/>
                <a:cs typeface="Arial" panose="020B0604020202020204" pitchFamily="34" charset="0"/>
              </a:rPr>
              <a:t>scatterometer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obs</a:t>
            </a:r>
            <a:r>
              <a:rPr lang="en-US" sz="1600" dirty="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Do </a:t>
            </a:r>
            <a:r>
              <a:rPr lang="en-US" sz="1600" dirty="0" err="1">
                <a:latin typeface="Arial" panose="020B0604020202020204" pitchFamily="34" charset="0"/>
                <a:cs typeface="Arial" panose="020B0604020202020204" pitchFamily="34" charset="0"/>
              </a:rPr>
              <a:t>reanalyses</a:t>
            </a:r>
            <a:r>
              <a:rPr lang="en-US" sz="1600" dirty="0">
                <a:latin typeface="Arial" panose="020B0604020202020204" pitchFamily="34" charset="0"/>
                <a:cs typeface="Arial" panose="020B0604020202020204" pitchFamily="34" charset="0"/>
              </a:rPr>
              <a:t> capture short-term variability observed at coastal stations?</a:t>
            </a:r>
          </a:p>
        </p:txBody>
      </p:sp>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p:txBody>
          <a:bodyPr/>
          <a:lstStyle/>
          <a:p>
            <a:r>
              <a:rPr lang="en-US" dirty="0"/>
              <a:t>Coastal winds of Antarctica</a:t>
            </a:r>
          </a:p>
        </p:txBody>
      </p:sp>
      <p:pic>
        <p:nvPicPr>
          <p:cNvPr id="5" name="Picture 4" descr="Diagram&#10;&#10;Description automatically generated with medium confidence">
            <a:extLst>
              <a:ext uri="{FF2B5EF4-FFF2-40B4-BE49-F238E27FC236}">
                <a16:creationId xmlns:a16="http://schemas.microsoft.com/office/drawing/2014/main" id="{DF0DB170-1EB5-9711-CEA5-CCEE88FFEE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239" y="799148"/>
            <a:ext cx="5846211" cy="5846211"/>
          </a:xfrm>
          <a:prstGeom prst="rect">
            <a:avLst/>
          </a:prstGeom>
        </p:spPr>
      </p:pic>
      <p:sp>
        <p:nvSpPr>
          <p:cNvPr id="6" name="Text Placeholder 1">
            <a:extLst>
              <a:ext uri="{FF2B5EF4-FFF2-40B4-BE49-F238E27FC236}">
                <a16:creationId xmlns:a16="http://schemas.microsoft.com/office/drawing/2014/main" id="{22197C0F-77B9-AD26-7B94-392DBD9D9731}"/>
              </a:ext>
            </a:extLst>
          </p:cNvPr>
          <p:cNvSpPr txBox="1">
            <a:spLocks/>
          </p:cNvSpPr>
          <p:nvPr/>
        </p:nvSpPr>
        <p:spPr>
          <a:xfrm>
            <a:off x="6267450" y="5458937"/>
            <a:ext cx="4400551" cy="799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1: </a:t>
            </a:r>
            <a:r>
              <a:rPr lang="en-US" sz="1200" dirty="0">
                <a:latin typeface="Arial" panose="020B0604020202020204" pitchFamily="34" charset="0"/>
                <a:cs typeface="Arial" panose="020B0604020202020204" pitchFamily="34" charset="0"/>
              </a:rPr>
              <a:t>Mean ERA5 10 m wind field vectors 2010-2017 with 10 m wind speed (ms</a:t>
            </a:r>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 shaded. Stations used in this analysis are labeled. The 4 ms</a:t>
            </a:r>
            <a:r>
              <a:rPr lang="en-US" sz="1200" baseline="30000" dirty="0">
                <a:latin typeface="Arial" panose="020B0604020202020204" pitchFamily="34" charset="0"/>
                <a:cs typeface="Arial" panose="020B0604020202020204" pitchFamily="34" charset="0"/>
              </a:rPr>
              <a:t>-1 </a:t>
            </a:r>
            <a:r>
              <a:rPr lang="en-US" sz="1200" dirty="0">
                <a:latin typeface="Arial" panose="020B0604020202020204" pitchFamily="34" charset="0"/>
                <a:cs typeface="Arial" panose="020B0604020202020204" pitchFamily="34" charset="0"/>
              </a:rPr>
              <a:t>standard deviation of 12-hourly 10 m wind speed is contoured in red.</a:t>
            </a:r>
          </a:p>
        </p:txBody>
      </p:sp>
    </p:spTree>
    <p:extLst>
      <p:ext uri="{BB962C8B-B14F-4D97-AF65-F5344CB8AC3E}">
        <p14:creationId xmlns:p14="http://schemas.microsoft.com/office/powerpoint/2010/main" val="1510478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806645" y="567158"/>
            <a:ext cx="10091030" cy="643685"/>
          </a:xfrm>
        </p:spPr>
        <p:txBody>
          <a:bodyPr/>
          <a:lstStyle/>
          <a:p>
            <a:r>
              <a:rPr lang="en-US" dirty="0"/>
              <a:t>Ageostrophic coastal winds in ERA5 at Mawson</a:t>
            </a:r>
          </a:p>
        </p:txBody>
      </p:sp>
      <p:pic>
        <p:nvPicPr>
          <p:cNvPr id="4" name="Picture 3" descr="Chart, scatter chart&#10;&#10;Description automatically generated">
            <a:extLst>
              <a:ext uri="{FF2B5EF4-FFF2-40B4-BE49-F238E27FC236}">
                <a16:creationId xmlns:a16="http://schemas.microsoft.com/office/drawing/2014/main" id="{C309D601-3F2A-C83B-8183-E1E1AEE00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78" y="1210843"/>
            <a:ext cx="5436790" cy="4074417"/>
          </a:xfrm>
          <a:prstGeom prst="rect">
            <a:avLst/>
          </a:prstGeom>
        </p:spPr>
      </p:pic>
      <p:pic>
        <p:nvPicPr>
          <p:cNvPr id="7" name="Picture 6">
            <a:extLst>
              <a:ext uri="{FF2B5EF4-FFF2-40B4-BE49-F238E27FC236}">
                <a16:creationId xmlns:a16="http://schemas.microsoft.com/office/drawing/2014/main" id="{11C71CED-71ED-31BE-38B1-8BF5E6A09F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978" y="1371817"/>
            <a:ext cx="4860100" cy="3291958"/>
          </a:xfrm>
          <a:prstGeom prst="rect">
            <a:avLst/>
          </a:prstGeom>
        </p:spPr>
      </p:pic>
      <p:pic>
        <p:nvPicPr>
          <p:cNvPr id="8" name="Picture 7" descr="Chart&#10;&#10;Description automatically generated">
            <a:extLst>
              <a:ext uri="{FF2B5EF4-FFF2-40B4-BE49-F238E27FC236}">
                <a16:creationId xmlns:a16="http://schemas.microsoft.com/office/drawing/2014/main" id="{D91916E7-98BB-5E94-4A6C-5B5CB07C0319}"/>
              </a:ext>
            </a:extLst>
          </p:cNvPr>
          <p:cNvPicPr>
            <a:picLocks noChangeAspect="1"/>
          </p:cNvPicPr>
          <p:nvPr/>
        </p:nvPicPr>
        <p:blipFill rotWithShape="1">
          <a:blip r:embed="rId5">
            <a:extLst>
              <a:ext uri="{28A0092B-C50C-407E-A947-70E740481C1C}">
                <a14:useLocalDpi xmlns:a14="http://schemas.microsoft.com/office/drawing/2010/main" val="0"/>
              </a:ext>
            </a:extLst>
          </a:blip>
          <a:srcRect t="81862"/>
          <a:stretch/>
        </p:blipFill>
        <p:spPr>
          <a:xfrm>
            <a:off x="5049078" y="5192375"/>
            <a:ext cx="5852172" cy="796086"/>
          </a:xfrm>
          <a:prstGeom prst="rect">
            <a:avLst/>
          </a:prstGeom>
        </p:spPr>
      </p:pic>
      <p:pic>
        <p:nvPicPr>
          <p:cNvPr id="9" name="Picture 8">
            <a:extLst>
              <a:ext uri="{FF2B5EF4-FFF2-40B4-BE49-F238E27FC236}">
                <a16:creationId xmlns:a16="http://schemas.microsoft.com/office/drawing/2014/main" id="{9C67EFD8-1568-4B66-7982-D37128042B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769" y="4830112"/>
            <a:ext cx="3220517" cy="455148"/>
          </a:xfrm>
          <a:prstGeom prst="rect">
            <a:avLst/>
          </a:prstGeom>
        </p:spPr>
      </p:pic>
    </p:spTree>
    <p:extLst>
      <p:ext uri="{BB962C8B-B14F-4D97-AF65-F5344CB8AC3E}">
        <p14:creationId xmlns:p14="http://schemas.microsoft.com/office/powerpoint/2010/main" val="3508948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8" y="350923"/>
            <a:ext cx="2969372" cy="2430377"/>
          </a:xfrm>
        </p:spPr>
        <p:txBody>
          <a:bodyPr/>
          <a:lstStyle/>
          <a:p>
            <a:r>
              <a:rPr lang="en-US" sz="2800" dirty="0"/>
              <a:t>Variability: self-</a:t>
            </a:r>
            <a:r>
              <a:rPr lang="en-US" sz="2800" dirty="0" err="1"/>
              <a:t>organising</a:t>
            </a:r>
            <a:r>
              <a:rPr lang="en-US" sz="2800" dirty="0"/>
              <a:t> map states at coastal stations</a:t>
            </a:r>
            <a:br>
              <a:rPr lang="en-US" sz="2800" dirty="0"/>
            </a:br>
            <a:br>
              <a:rPr lang="en-US" sz="2800" dirty="0"/>
            </a:br>
            <a:r>
              <a:rPr lang="en-US" sz="2800" dirty="0" err="1"/>
              <a:t>Mawson</a:t>
            </a:r>
            <a:endParaRPr lang="en-US" sz="2800" dirty="0"/>
          </a:p>
        </p:txBody>
      </p:sp>
      <p:pic>
        <p:nvPicPr>
          <p:cNvPr id="6" name="Picture 5">
            <a:extLst>
              <a:ext uri="{FF2B5EF4-FFF2-40B4-BE49-F238E27FC236}">
                <a16:creationId xmlns:a16="http://schemas.microsoft.com/office/drawing/2014/main" id="{B5353471-6E68-D719-B0EE-292FF1CC7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5300" y="10361"/>
            <a:ext cx="4860100" cy="3291958"/>
          </a:xfrm>
          <a:prstGeom prst="rect">
            <a:avLst/>
          </a:prstGeom>
        </p:spPr>
      </p:pic>
      <p:pic>
        <p:nvPicPr>
          <p:cNvPr id="14" name="Picture 13">
            <a:extLst>
              <a:ext uri="{FF2B5EF4-FFF2-40B4-BE49-F238E27FC236}">
                <a16:creationId xmlns:a16="http://schemas.microsoft.com/office/drawing/2014/main" id="{3D4C8246-F3F3-756D-B5D3-B5E0806D1A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3113" y="3610562"/>
            <a:ext cx="6904472" cy="3068653"/>
          </a:xfrm>
          <a:prstGeom prst="rect">
            <a:avLst/>
          </a:prstGeom>
        </p:spPr>
      </p:pic>
      <p:sp>
        <p:nvSpPr>
          <p:cNvPr id="7" name="Text Placeholder 1">
            <a:extLst>
              <a:ext uri="{FF2B5EF4-FFF2-40B4-BE49-F238E27FC236}">
                <a16:creationId xmlns:a16="http://schemas.microsoft.com/office/drawing/2014/main" id="{22197C0F-77B9-AD26-7B94-392DBD9D9731}"/>
              </a:ext>
            </a:extLst>
          </p:cNvPr>
          <p:cNvSpPr txBox="1">
            <a:spLocks/>
          </p:cNvSpPr>
          <p:nvPr/>
        </p:nvSpPr>
        <p:spPr>
          <a:xfrm>
            <a:off x="522470" y="3883778"/>
            <a:ext cx="2702038" cy="2522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4: </a:t>
            </a:r>
            <a:r>
              <a:rPr lang="en-GB" sz="1200" dirty="0">
                <a:latin typeface="Arial" panose="020B0604020202020204" pitchFamily="34" charset="0"/>
                <a:cs typeface="Arial" panose="020B0604020202020204" pitchFamily="34" charset="0"/>
              </a:rPr>
              <a:t>ERA5-observation wind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by SOM node for the period 2010-2017. For each node, left panels are scatterplots of observed vs reanalysis 10 m wind speeds. The right panels are vertical profiles of mean wind speed (black), u wind (blue), v wind (green) and temperature (red) from observations (solid) and reanalysis (dashed) for that node. Shading in the background of each profile indicates the correlation coefficient between observed and reanalysis wind speed at that level.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r>
              <a:rPr lang="en-US" sz="1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823" y="3302319"/>
            <a:ext cx="2181053" cy="308243"/>
          </a:xfrm>
          <a:prstGeom prst="rect">
            <a:avLst/>
          </a:prstGeom>
        </p:spPr>
      </p:pic>
      <p:sp>
        <p:nvSpPr>
          <p:cNvPr id="8" name="Text Placeholder 1">
            <a:extLst>
              <a:ext uri="{FF2B5EF4-FFF2-40B4-BE49-F238E27FC236}">
                <a16:creationId xmlns:a16="http://schemas.microsoft.com/office/drawing/2014/main" id="{22197C0F-77B9-AD26-7B94-392DBD9D9731}"/>
              </a:ext>
            </a:extLst>
          </p:cNvPr>
          <p:cNvSpPr txBox="1">
            <a:spLocks/>
          </p:cNvSpPr>
          <p:nvPr/>
        </p:nvSpPr>
        <p:spPr>
          <a:xfrm>
            <a:off x="9102657" y="366732"/>
            <a:ext cx="1610255" cy="293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3: </a:t>
            </a:r>
            <a:r>
              <a:rPr lang="en-GB" sz="1200" dirty="0">
                <a:latin typeface="Arial" panose="020B0604020202020204" pitchFamily="34" charset="0"/>
                <a:cs typeface="Arial" panose="020B0604020202020204" pitchFamily="34" charset="0"/>
              </a:rPr>
              <a:t>Composited ERA5 mean sea-level pressure (MSLP) with 10 m wind vectors for each node at </a:t>
            </a:r>
            <a:r>
              <a:rPr lang="en-GB" sz="1200" dirty="0" err="1">
                <a:latin typeface="Arial" panose="020B0604020202020204" pitchFamily="34" charset="0"/>
                <a:cs typeface="Arial" panose="020B0604020202020204" pitchFamily="34" charset="0"/>
              </a:rPr>
              <a:t>Mawson</a:t>
            </a:r>
            <a:r>
              <a:rPr lang="en-GB" sz="1200" dirty="0">
                <a:latin typeface="Arial" panose="020B0604020202020204" pitchFamily="34" charset="0"/>
                <a:cs typeface="Arial" panose="020B0604020202020204" pitchFamily="34" charset="0"/>
              </a:rPr>
              <a:t> from SOMs calculated for the period 2010-2017. Station locations are marked as a white cross.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753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8" y="350923"/>
            <a:ext cx="2969372" cy="2430377"/>
          </a:xfrm>
        </p:spPr>
        <p:txBody>
          <a:bodyPr/>
          <a:lstStyle/>
          <a:p>
            <a:r>
              <a:rPr lang="en-US" sz="2800" dirty="0"/>
              <a:t>Variability: self-</a:t>
            </a:r>
            <a:r>
              <a:rPr lang="en-US" sz="2800" dirty="0" err="1"/>
              <a:t>organising</a:t>
            </a:r>
            <a:r>
              <a:rPr lang="en-US" sz="2800" dirty="0"/>
              <a:t> map states at coastal stations</a:t>
            </a:r>
            <a:br>
              <a:rPr lang="en-US" sz="2800" dirty="0"/>
            </a:br>
            <a:br>
              <a:rPr lang="en-US" sz="2800" dirty="0"/>
            </a:br>
            <a:r>
              <a:rPr lang="en-US" sz="2800" dirty="0" err="1"/>
              <a:t>Mawson</a:t>
            </a:r>
            <a:endParaRPr lang="en-US" sz="2800" dirty="0"/>
          </a:p>
        </p:txBody>
      </p:sp>
      <p:pic>
        <p:nvPicPr>
          <p:cNvPr id="6" name="Picture 5">
            <a:extLst>
              <a:ext uri="{FF2B5EF4-FFF2-40B4-BE49-F238E27FC236}">
                <a16:creationId xmlns:a16="http://schemas.microsoft.com/office/drawing/2014/main" id="{B5353471-6E68-D719-B0EE-292FF1CC7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5300" y="10361"/>
            <a:ext cx="4860100" cy="3291958"/>
          </a:xfrm>
          <a:prstGeom prst="rect">
            <a:avLst/>
          </a:prstGeom>
        </p:spPr>
      </p:pic>
      <p:pic>
        <p:nvPicPr>
          <p:cNvPr id="14" name="Picture 13">
            <a:extLst>
              <a:ext uri="{FF2B5EF4-FFF2-40B4-BE49-F238E27FC236}">
                <a16:creationId xmlns:a16="http://schemas.microsoft.com/office/drawing/2014/main" id="{3D4C8246-F3F3-756D-B5D3-B5E0806D1A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3114" y="3610562"/>
            <a:ext cx="6904470" cy="3068653"/>
          </a:xfrm>
          <a:prstGeom prst="rect">
            <a:avLst/>
          </a:prstGeom>
        </p:spPr>
      </p:pic>
      <p:sp>
        <p:nvSpPr>
          <p:cNvPr id="7" name="Text Placeholder 1">
            <a:extLst>
              <a:ext uri="{FF2B5EF4-FFF2-40B4-BE49-F238E27FC236}">
                <a16:creationId xmlns:a16="http://schemas.microsoft.com/office/drawing/2014/main" id="{22197C0F-77B9-AD26-7B94-392DBD9D9731}"/>
              </a:ext>
            </a:extLst>
          </p:cNvPr>
          <p:cNvSpPr txBox="1">
            <a:spLocks/>
          </p:cNvSpPr>
          <p:nvPr/>
        </p:nvSpPr>
        <p:spPr>
          <a:xfrm>
            <a:off x="522470" y="3883778"/>
            <a:ext cx="2702038" cy="2522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4: </a:t>
            </a:r>
            <a:r>
              <a:rPr lang="en-GB" sz="1200" dirty="0">
                <a:latin typeface="Arial" panose="020B0604020202020204" pitchFamily="34" charset="0"/>
                <a:cs typeface="Arial" panose="020B0604020202020204" pitchFamily="34" charset="0"/>
              </a:rPr>
              <a:t>MERRA-2-observation wind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by SOM node for the period 2010-2017. For each node, left panels are scatterplots of observed vs reanalysis 10 m wind speeds. The right panels are vertical profiles of mean wind speed (black), u wind (blue), v wind (green) and temperature (red) from observations (solid) and reanalysis (dashed) for that node. Shading in the background of each profile indicates the correlation coefficient between observed and reanalysis wind speed at that level.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r>
              <a:rPr lang="en-US" sz="1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823" y="3302319"/>
            <a:ext cx="2181053" cy="308243"/>
          </a:xfrm>
          <a:prstGeom prst="rect">
            <a:avLst/>
          </a:prstGeom>
        </p:spPr>
      </p:pic>
      <p:sp>
        <p:nvSpPr>
          <p:cNvPr id="8" name="Text Placeholder 1">
            <a:extLst>
              <a:ext uri="{FF2B5EF4-FFF2-40B4-BE49-F238E27FC236}">
                <a16:creationId xmlns:a16="http://schemas.microsoft.com/office/drawing/2014/main" id="{22197C0F-77B9-AD26-7B94-392DBD9D9731}"/>
              </a:ext>
            </a:extLst>
          </p:cNvPr>
          <p:cNvSpPr txBox="1">
            <a:spLocks/>
          </p:cNvSpPr>
          <p:nvPr/>
        </p:nvSpPr>
        <p:spPr>
          <a:xfrm>
            <a:off x="9102657" y="366732"/>
            <a:ext cx="1610255" cy="293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3: </a:t>
            </a:r>
            <a:r>
              <a:rPr lang="en-GB" sz="1200" dirty="0">
                <a:latin typeface="Arial" panose="020B0604020202020204" pitchFamily="34" charset="0"/>
                <a:cs typeface="Arial" panose="020B0604020202020204" pitchFamily="34" charset="0"/>
              </a:rPr>
              <a:t>Composited ERA5 mean sea-level pressure (MSLP) with 10 m wind vectors for each node at </a:t>
            </a:r>
            <a:r>
              <a:rPr lang="en-GB" sz="1200" dirty="0" err="1">
                <a:latin typeface="Arial" panose="020B0604020202020204" pitchFamily="34" charset="0"/>
                <a:cs typeface="Arial" panose="020B0604020202020204" pitchFamily="34" charset="0"/>
              </a:rPr>
              <a:t>Mawson</a:t>
            </a:r>
            <a:r>
              <a:rPr lang="en-GB" sz="1200" dirty="0">
                <a:latin typeface="Arial" panose="020B0604020202020204" pitchFamily="34" charset="0"/>
                <a:cs typeface="Arial" panose="020B0604020202020204" pitchFamily="34" charset="0"/>
              </a:rPr>
              <a:t> from SOMs calculated for the period 2010-2017. Station locations are marked as a white cross.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2787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8" y="350923"/>
            <a:ext cx="2969372" cy="2430377"/>
          </a:xfrm>
        </p:spPr>
        <p:txBody>
          <a:bodyPr/>
          <a:lstStyle/>
          <a:p>
            <a:r>
              <a:rPr lang="en-US" sz="2800" dirty="0"/>
              <a:t>Variability: self-</a:t>
            </a:r>
            <a:r>
              <a:rPr lang="en-US" sz="2800" dirty="0" err="1"/>
              <a:t>organising</a:t>
            </a:r>
            <a:r>
              <a:rPr lang="en-US" sz="2800" dirty="0"/>
              <a:t> map states at coastal stations</a:t>
            </a:r>
            <a:br>
              <a:rPr lang="en-US" sz="2800" dirty="0"/>
            </a:br>
            <a:br>
              <a:rPr lang="en-US" sz="2800" dirty="0"/>
            </a:br>
            <a:r>
              <a:rPr lang="en-US" sz="2800" dirty="0" err="1"/>
              <a:t>Mawson</a:t>
            </a:r>
            <a:endParaRPr lang="en-US" sz="2800" dirty="0"/>
          </a:p>
        </p:txBody>
      </p:sp>
      <p:pic>
        <p:nvPicPr>
          <p:cNvPr id="6" name="Picture 5">
            <a:extLst>
              <a:ext uri="{FF2B5EF4-FFF2-40B4-BE49-F238E27FC236}">
                <a16:creationId xmlns:a16="http://schemas.microsoft.com/office/drawing/2014/main" id="{B5353471-6E68-D719-B0EE-292FF1CC7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5300" y="10361"/>
            <a:ext cx="4860100" cy="3291958"/>
          </a:xfrm>
          <a:prstGeom prst="rect">
            <a:avLst/>
          </a:prstGeom>
        </p:spPr>
      </p:pic>
      <p:pic>
        <p:nvPicPr>
          <p:cNvPr id="14" name="Picture 13">
            <a:extLst>
              <a:ext uri="{FF2B5EF4-FFF2-40B4-BE49-F238E27FC236}">
                <a16:creationId xmlns:a16="http://schemas.microsoft.com/office/drawing/2014/main" id="{3D4C8246-F3F3-756D-B5D3-B5E0806D1A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3114" y="3610562"/>
            <a:ext cx="6904470" cy="3068652"/>
          </a:xfrm>
          <a:prstGeom prst="rect">
            <a:avLst/>
          </a:prstGeom>
        </p:spPr>
      </p:pic>
      <p:sp>
        <p:nvSpPr>
          <p:cNvPr id="7" name="Text Placeholder 1">
            <a:extLst>
              <a:ext uri="{FF2B5EF4-FFF2-40B4-BE49-F238E27FC236}">
                <a16:creationId xmlns:a16="http://schemas.microsoft.com/office/drawing/2014/main" id="{22197C0F-77B9-AD26-7B94-392DBD9D9731}"/>
              </a:ext>
            </a:extLst>
          </p:cNvPr>
          <p:cNvSpPr txBox="1">
            <a:spLocks/>
          </p:cNvSpPr>
          <p:nvPr/>
        </p:nvSpPr>
        <p:spPr>
          <a:xfrm>
            <a:off x="522470" y="3883778"/>
            <a:ext cx="2702038" cy="2522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4: </a:t>
            </a:r>
            <a:r>
              <a:rPr lang="en-GB" sz="1200" dirty="0">
                <a:latin typeface="Arial" panose="020B0604020202020204" pitchFamily="34" charset="0"/>
                <a:cs typeface="Arial" panose="020B0604020202020204" pitchFamily="34" charset="0"/>
              </a:rPr>
              <a:t>JRA-55-observation wind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by SOM node for the period 2010-2017. For each node, left panels are scatterplots of observed vs reanalysis 10 m wind speeds. The right panels are vertical profiles of mean wind speed (black), u wind (blue), v wind (green) and temperature (red) from observations (solid) and reanalysis (dashed) for that node. Shading in the background of each profile indicates the correlation coefficient between observed and reanalysis wind speed at that level.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r>
              <a:rPr lang="en-US" sz="1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823" y="3302319"/>
            <a:ext cx="2181053" cy="308243"/>
          </a:xfrm>
          <a:prstGeom prst="rect">
            <a:avLst/>
          </a:prstGeom>
        </p:spPr>
      </p:pic>
      <p:sp>
        <p:nvSpPr>
          <p:cNvPr id="8" name="Text Placeholder 1">
            <a:extLst>
              <a:ext uri="{FF2B5EF4-FFF2-40B4-BE49-F238E27FC236}">
                <a16:creationId xmlns:a16="http://schemas.microsoft.com/office/drawing/2014/main" id="{22197C0F-77B9-AD26-7B94-392DBD9D9731}"/>
              </a:ext>
            </a:extLst>
          </p:cNvPr>
          <p:cNvSpPr txBox="1">
            <a:spLocks/>
          </p:cNvSpPr>
          <p:nvPr/>
        </p:nvSpPr>
        <p:spPr>
          <a:xfrm>
            <a:off x="9102657" y="366732"/>
            <a:ext cx="1610255" cy="293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3: </a:t>
            </a:r>
            <a:r>
              <a:rPr lang="en-GB" sz="1200" dirty="0">
                <a:latin typeface="Arial" panose="020B0604020202020204" pitchFamily="34" charset="0"/>
                <a:cs typeface="Arial" panose="020B0604020202020204" pitchFamily="34" charset="0"/>
              </a:rPr>
              <a:t>Composited ERA5 mean sea-level pressure (MSLP) with 10 m wind vectors for each node at </a:t>
            </a:r>
            <a:r>
              <a:rPr lang="en-GB" sz="1200" dirty="0" err="1">
                <a:latin typeface="Arial" panose="020B0604020202020204" pitchFamily="34" charset="0"/>
                <a:cs typeface="Arial" panose="020B0604020202020204" pitchFamily="34" charset="0"/>
              </a:rPr>
              <a:t>Mawson</a:t>
            </a:r>
            <a:r>
              <a:rPr lang="en-GB" sz="1200" dirty="0">
                <a:latin typeface="Arial" panose="020B0604020202020204" pitchFamily="34" charset="0"/>
                <a:cs typeface="Arial" panose="020B0604020202020204" pitchFamily="34" charset="0"/>
              </a:rPr>
              <a:t> from SOMs calculated for the period 2010-2017. Station locations are marked as a white cross.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564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8" y="350923"/>
            <a:ext cx="2969372" cy="2430377"/>
          </a:xfrm>
        </p:spPr>
        <p:txBody>
          <a:bodyPr/>
          <a:lstStyle/>
          <a:p>
            <a:r>
              <a:rPr lang="en-US" sz="2800" dirty="0"/>
              <a:t>Variability: self-</a:t>
            </a:r>
            <a:r>
              <a:rPr lang="en-US" sz="2800" dirty="0" err="1"/>
              <a:t>organising</a:t>
            </a:r>
            <a:r>
              <a:rPr lang="en-US" sz="2800" dirty="0"/>
              <a:t> map states at coastal stations</a:t>
            </a:r>
            <a:br>
              <a:rPr lang="en-US" sz="2800" dirty="0"/>
            </a:br>
            <a:br>
              <a:rPr lang="en-US" sz="2800" dirty="0"/>
            </a:br>
            <a:r>
              <a:rPr lang="en-US" sz="2800" dirty="0" err="1"/>
              <a:t>Neumayer</a:t>
            </a:r>
            <a:endParaRPr lang="en-US" sz="2800" dirty="0"/>
          </a:p>
        </p:txBody>
      </p:sp>
      <p:pic>
        <p:nvPicPr>
          <p:cNvPr id="6" name="Picture 5">
            <a:extLst>
              <a:ext uri="{FF2B5EF4-FFF2-40B4-BE49-F238E27FC236}">
                <a16:creationId xmlns:a16="http://schemas.microsoft.com/office/drawing/2014/main" id="{B5353471-6E68-D719-B0EE-292FF1CC7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5300" y="10361"/>
            <a:ext cx="4860099" cy="3291958"/>
          </a:xfrm>
          <a:prstGeom prst="rect">
            <a:avLst/>
          </a:prstGeom>
        </p:spPr>
      </p:pic>
      <p:pic>
        <p:nvPicPr>
          <p:cNvPr id="14" name="Picture 13">
            <a:extLst>
              <a:ext uri="{FF2B5EF4-FFF2-40B4-BE49-F238E27FC236}">
                <a16:creationId xmlns:a16="http://schemas.microsoft.com/office/drawing/2014/main" id="{3D4C8246-F3F3-756D-B5D3-B5E0806D1A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3114" y="3610562"/>
            <a:ext cx="6904470" cy="3068653"/>
          </a:xfrm>
          <a:prstGeom prst="rect">
            <a:avLst/>
          </a:prstGeom>
        </p:spPr>
      </p:pic>
      <p:sp>
        <p:nvSpPr>
          <p:cNvPr id="7" name="Text Placeholder 1">
            <a:extLst>
              <a:ext uri="{FF2B5EF4-FFF2-40B4-BE49-F238E27FC236}">
                <a16:creationId xmlns:a16="http://schemas.microsoft.com/office/drawing/2014/main" id="{22197C0F-77B9-AD26-7B94-392DBD9D9731}"/>
              </a:ext>
            </a:extLst>
          </p:cNvPr>
          <p:cNvSpPr txBox="1">
            <a:spLocks/>
          </p:cNvSpPr>
          <p:nvPr/>
        </p:nvSpPr>
        <p:spPr>
          <a:xfrm>
            <a:off x="522470" y="3883778"/>
            <a:ext cx="2702038" cy="2522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4: </a:t>
            </a:r>
            <a:r>
              <a:rPr lang="en-GB" sz="1200" dirty="0">
                <a:latin typeface="Arial" panose="020B0604020202020204" pitchFamily="34" charset="0"/>
                <a:cs typeface="Arial" panose="020B0604020202020204" pitchFamily="34" charset="0"/>
              </a:rPr>
              <a:t>ERA5-observation wind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by SOM node for the period 2010-2017. For each node, left panels are scatterplots of observed vs reanalysis 10 m wind speeds. The right panels are vertical profiles of mean wind speed (black), u wind (blue), v wind (green) and temperature (red) from observations (solid) and reanalysis (dashed) for that node. Shading in the background of each profile indicates the correlation coefficient between observed and reanalysis wind speed at that level.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r>
              <a:rPr lang="en-US" sz="1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823" y="3302319"/>
            <a:ext cx="2181053" cy="308243"/>
          </a:xfrm>
          <a:prstGeom prst="rect">
            <a:avLst/>
          </a:prstGeom>
        </p:spPr>
      </p:pic>
      <p:sp>
        <p:nvSpPr>
          <p:cNvPr id="8" name="Text Placeholder 1">
            <a:extLst>
              <a:ext uri="{FF2B5EF4-FFF2-40B4-BE49-F238E27FC236}">
                <a16:creationId xmlns:a16="http://schemas.microsoft.com/office/drawing/2014/main" id="{22197C0F-77B9-AD26-7B94-392DBD9D9731}"/>
              </a:ext>
            </a:extLst>
          </p:cNvPr>
          <p:cNvSpPr txBox="1">
            <a:spLocks/>
          </p:cNvSpPr>
          <p:nvPr/>
        </p:nvSpPr>
        <p:spPr>
          <a:xfrm>
            <a:off x="9102657" y="366732"/>
            <a:ext cx="1610255" cy="293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3: </a:t>
            </a:r>
            <a:r>
              <a:rPr lang="en-GB" sz="1200" dirty="0">
                <a:latin typeface="Arial" panose="020B0604020202020204" pitchFamily="34" charset="0"/>
                <a:cs typeface="Arial" panose="020B0604020202020204" pitchFamily="34" charset="0"/>
              </a:rPr>
              <a:t>Composited ERA5 mean sea-level pressure (MSLP) with 10 m wind vectors for each node at </a:t>
            </a:r>
            <a:r>
              <a:rPr lang="en-GB" sz="1200" dirty="0" err="1">
                <a:latin typeface="Arial" panose="020B0604020202020204" pitchFamily="34" charset="0"/>
                <a:cs typeface="Arial" panose="020B0604020202020204" pitchFamily="34" charset="0"/>
              </a:rPr>
              <a:t>Neumayer</a:t>
            </a:r>
            <a:r>
              <a:rPr lang="en-GB" sz="1200" dirty="0">
                <a:latin typeface="Arial" panose="020B0604020202020204" pitchFamily="34" charset="0"/>
                <a:cs typeface="Arial" panose="020B0604020202020204" pitchFamily="34" charset="0"/>
              </a:rPr>
              <a:t> from SOMs calculated for the period 2010-2017. Station locations are marked as a white cross.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631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8" y="350923"/>
            <a:ext cx="2969372" cy="2430377"/>
          </a:xfrm>
        </p:spPr>
        <p:txBody>
          <a:bodyPr/>
          <a:lstStyle/>
          <a:p>
            <a:r>
              <a:rPr lang="en-US" sz="2800" dirty="0"/>
              <a:t>Variability: self-</a:t>
            </a:r>
            <a:r>
              <a:rPr lang="en-US" sz="2800" dirty="0" err="1"/>
              <a:t>organising</a:t>
            </a:r>
            <a:r>
              <a:rPr lang="en-US" sz="2800" dirty="0"/>
              <a:t> map states at coastal stations</a:t>
            </a:r>
            <a:br>
              <a:rPr lang="en-US" sz="2800" dirty="0"/>
            </a:br>
            <a:br>
              <a:rPr lang="en-US" sz="2800" dirty="0"/>
            </a:br>
            <a:r>
              <a:rPr lang="en-US" sz="2800" dirty="0" err="1"/>
              <a:t>Neumayer</a:t>
            </a:r>
            <a:endParaRPr lang="en-US" sz="2800" dirty="0"/>
          </a:p>
        </p:txBody>
      </p:sp>
      <p:pic>
        <p:nvPicPr>
          <p:cNvPr id="14" name="Picture 13">
            <a:extLst>
              <a:ext uri="{FF2B5EF4-FFF2-40B4-BE49-F238E27FC236}">
                <a16:creationId xmlns:a16="http://schemas.microsoft.com/office/drawing/2014/main" id="{3D4C8246-F3F3-756D-B5D3-B5E0806D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114" y="3610562"/>
            <a:ext cx="6904470" cy="3068652"/>
          </a:xfrm>
          <a:prstGeom prst="rect">
            <a:avLst/>
          </a:prstGeom>
        </p:spPr>
      </p:pic>
      <p:sp>
        <p:nvSpPr>
          <p:cNvPr id="7" name="Text Placeholder 1">
            <a:extLst>
              <a:ext uri="{FF2B5EF4-FFF2-40B4-BE49-F238E27FC236}">
                <a16:creationId xmlns:a16="http://schemas.microsoft.com/office/drawing/2014/main" id="{22197C0F-77B9-AD26-7B94-392DBD9D9731}"/>
              </a:ext>
            </a:extLst>
          </p:cNvPr>
          <p:cNvSpPr txBox="1">
            <a:spLocks/>
          </p:cNvSpPr>
          <p:nvPr/>
        </p:nvSpPr>
        <p:spPr>
          <a:xfrm>
            <a:off x="522470" y="3883778"/>
            <a:ext cx="2702038" cy="2522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4: </a:t>
            </a:r>
            <a:r>
              <a:rPr lang="en-GB" sz="1200" dirty="0">
                <a:latin typeface="Arial" panose="020B0604020202020204" pitchFamily="34" charset="0"/>
                <a:cs typeface="Arial" panose="020B0604020202020204" pitchFamily="34" charset="0"/>
              </a:rPr>
              <a:t>MERRA-2-observation wind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by SOM node for the period 2010-2017. For each node, left panels are scatterplots of observed vs reanalysis 10 m wind speeds. The right panels are vertical profiles of mean wind speed (black), u wind (blue), v wind (green) and temperature (red) from observations (solid) and reanalysis (dashed) for that node. Shading in the background of each profile indicates the correlation coefficient between observed and reanalysis wind speed at that level.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r>
              <a:rPr lang="en-US" sz="1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823" y="3302319"/>
            <a:ext cx="2181053" cy="308243"/>
          </a:xfrm>
          <a:prstGeom prst="rect">
            <a:avLst/>
          </a:prstGeom>
        </p:spPr>
      </p:pic>
      <p:sp>
        <p:nvSpPr>
          <p:cNvPr id="8" name="Text Placeholder 1">
            <a:extLst>
              <a:ext uri="{FF2B5EF4-FFF2-40B4-BE49-F238E27FC236}">
                <a16:creationId xmlns:a16="http://schemas.microsoft.com/office/drawing/2014/main" id="{22197C0F-77B9-AD26-7B94-392DBD9D9731}"/>
              </a:ext>
            </a:extLst>
          </p:cNvPr>
          <p:cNvSpPr txBox="1">
            <a:spLocks/>
          </p:cNvSpPr>
          <p:nvPr/>
        </p:nvSpPr>
        <p:spPr>
          <a:xfrm>
            <a:off x="9102657" y="366732"/>
            <a:ext cx="1610255" cy="293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3: </a:t>
            </a:r>
            <a:r>
              <a:rPr lang="en-GB" sz="1200" dirty="0">
                <a:latin typeface="Arial" panose="020B0604020202020204" pitchFamily="34" charset="0"/>
                <a:cs typeface="Arial" panose="020B0604020202020204" pitchFamily="34" charset="0"/>
              </a:rPr>
              <a:t>Composited ERA5 mean sea-level pressure (MSLP) with 10 m wind vectors for each node at </a:t>
            </a:r>
            <a:r>
              <a:rPr lang="en-GB" sz="1200" dirty="0" err="1">
                <a:latin typeface="Arial" panose="020B0604020202020204" pitchFamily="34" charset="0"/>
                <a:cs typeface="Arial" panose="020B0604020202020204" pitchFamily="34" charset="0"/>
              </a:rPr>
              <a:t>Neumayer</a:t>
            </a:r>
            <a:r>
              <a:rPr lang="en-GB" sz="1200" dirty="0">
                <a:latin typeface="Arial" panose="020B0604020202020204" pitchFamily="34" charset="0"/>
                <a:cs typeface="Arial" panose="020B0604020202020204" pitchFamily="34" charset="0"/>
              </a:rPr>
              <a:t> from SOMs calculated for the period 2010-2017. Station locations are marked as a white cross.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endParaRPr lang="en-US" sz="1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5353471-6E68-D719-B0EE-292FF1CC71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5300" y="10361"/>
            <a:ext cx="4860099" cy="3291958"/>
          </a:xfrm>
          <a:prstGeom prst="rect">
            <a:avLst/>
          </a:prstGeom>
        </p:spPr>
      </p:pic>
    </p:spTree>
    <p:extLst>
      <p:ext uri="{BB962C8B-B14F-4D97-AF65-F5344CB8AC3E}">
        <p14:creationId xmlns:p14="http://schemas.microsoft.com/office/powerpoint/2010/main" val="2916184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8" y="350923"/>
            <a:ext cx="2969372" cy="2430377"/>
          </a:xfrm>
        </p:spPr>
        <p:txBody>
          <a:bodyPr/>
          <a:lstStyle/>
          <a:p>
            <a:r>
              <a:rPr lang="en-US" sz="2800" dirty="0"/>
              <a:t>Variability: self-</a:t>
            </a:r>
            <a:r>
              <a:rPr lang="en-US" sz="2800" dirty="0" err="1"/>
              <a:t>organising</a:t>
            </a:r>
            <a:r>
              <a:rPr lang="en-US" sz="2800" dirty="0"/>
              <a:t> map states at coastal stations</a:t>
            </a:r>
            <a:br>
              <a:rPr lang="en-US" sz="2800" dirty="0"/>
            </a:br>
            <a:br>
              <a:rPr lang="en-US" sz="2800" dirty="0"/>
            </a:br>
            <a:r>
              <a:rPr lang="en-US" sz="2800" dirty="0" err="1"/>
              <a:t>Neumayer</a:t>
            </a:r>
            <a:endParaRPr lang="en-US" sz="2800" dirty="0"/>
          </a:p>
        </p:txBody>
      </p:sp>
      <p:pic>
        <p:nvPicPr>
          <p:cNvPr id="14" name="Picture 13">
            <a:extLst>
              <a:ext uri="{FF2B5EF4-FFF2-40B4-BE49-F238E27FC236}">
                <a16:creationId xmlns:a16="http://schemas.microsoft.com/office/drawing/2014/main" id="{3D4C8246-F3F3-756D-B5D3-B5E0806D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115" y="3610562"/>
            <a:ext cx="6904467" cy="3068652"/>
          </a:xfrm>
          <a:prstGeom prst="rect">
            <a:avLst/>
          </a:prstGeom>
        </p:spPr>
      </p:pic>
      <p:sp>
        <p:nvSpPr>
          <p:cNvPr id="7" name="Text Placeholder 1">
            <a:extLst>
              <a:ext uri="{FF2B5EF4-FFF2-40B4-BE49-F238E27FC236}">
                <a16:creationId xmlns:a16="http://schemas.microsoft.com/office/drawing/2014/main" id="{22197C0F-77B9-AD26-7B94-392DBD9D9731}"/>
              </a:ext>
            </a:extLst>
          </p:cNvPr>
          <p:cNvSpPr txBox="1">
            <a:spLocks/>
          </p:cNvSpPr>
          <p:nvPr/>
        </p:nvSpPr>
        <p:spPr>
          <a:xfrm>
            <a:off x="522470" y="3883778"/>
            <a:ext cx="2702038" cy="2522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4: </a:t>
            </a:r>
            <a:r>
              <a:rPr lang="en-GB" sz="1200" dirty="0">
                <a:latin typeface="Arial" panose="020B0604020202020204" pitchFamily="34" charset="0"/>
                <a:cs typeface="Arial" panose="020B0604020202020204" pitchFamily="34" charset="0"/>
              </a:rPr>
              <a:t>JRA-55-observation wind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by SOM node for the period 2010-2017. For each node, left panels are scatterplots of observed vs reanalysis 10 m wind speeds. The right panels are vertical profiles of mean wind speed (black), u wind (blue), v wind (green) and temperature (red) from observations (solid) and reanalysis (dashed) for that node. Shading in the background of each profile indicates the correlation coefficient between observed and reanalysis wind speed at that level.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r>
              <a:rPr lang="en-US" sz="1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823" y="3302319"/>
            <a:ext cx="2181053" cy="308243"/>
          </a:xfrm>
          <a:prstGeom prst="rect">
            <a:avLst/>
          </a:prstGeom>
        </p:spPr>
      </p:pic>
      <p:sp>
        <p:nvSpPr>
          <p:cNvPr id="8" name="Text Placeholder 1">
            <a:extLst>
              <a:ext uri="{FF2B5EF4-FFF2-40B4-BE49-F238E27FC236}">
                <a16:creationId xmlns:a16="http://schemas.microsoft.com/office/drawing/2014/main" id="{22197C0F-77B9-AD26-7B94-392DBD9D9731}"/>
              </a:ext>
            </a:extLst>
          </p:cNvPr>
          <p:cNvSpPr txBox="1">
            <a:spLocks/>
          </p:cNvSpPr>
          <p:nvPr/>
        </p:nvSpPr>
        <p:spPr>
          <a:xfrm>
            <a:off x="9102657" y="366732"/>
            <a:ext cx="1610255" cy="293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3: </a:t>
            </a:r>
            <a:r>
              <a:rPr lang="en-GB" sz="1200" dirty="0">
                <a:latin typeface="Arial" panose="020B0604020202020204" pitchFamily="34" charset="0"/>
                <a:cs typeface="Arial" panose="020B0604020202020204" pitchFamily="34" charset="0"/>
              </a:rPr>
              <a:t>Composited ERA5 mean sea-level pressure (MSLP) with 10 m wind vectors for each node at </a:t>
            </a:r>
            <a:r>
              <a:rPr lang="en-GB" sz="1200" dirty="0" err="1">
                <a:latin typeface="Arial" panose="020B0604020202020204" pitchFamily="34" charset="0"/>
                <a:cs typeface="Arial" panose="020B0604020202020204" pitchFamily="34" charset="0"/>
              </a:rPr>
              <a:t>Neumayer</a:t>
            </a:r>
            <a:r>
              <a:rPr lang="en-GB" sz="1200" dirty="0">
                <a:latin typeface="Arial" panose="020B0604020202020204" pitchFamily="34" charset="0"/>
                <a:cs typeface="Arial" panose="020B0604020202020204" pitchFamily="34" charset="0"/>
              </a:rPr>
              <a:t> from SOMs calculated for the period 2010-2017. Station locations are marked as a white cross.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endParaRPr lang="en-US" sz="1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5353471-6E68-D719-B0EE-292FF1CC71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5300" y="10361"/>
            <a:ext cx="4860099" cy="3291958"/>
          </a:xfrm>
          <a:prstGeom prst="rect">
            <a:avLst/>
          </a:prstGeom>
        </p:spPr>
      </p:pic>
    </p:spTree>
    <p:extLst>
      <p:ext uri="{BB962C8B-B14F-4D97-AF65-F5344CB8AC3E}">
        <p14:creationId xmlns:p14="http://schemas.microsoft.com/office/powerpoint/2010/main" val="609280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8" y="350923"/>
            <a:ext cx="2969372" cy="2430377"/>
          </a:xfrm>
        </p:spPr>
        <p:txBody>
          <a:bodyPr/>
          <a:lstStyle/>
          <a:p>
            <a:r>
              <a:rPr lang="en-US" sz="2800" dirty="0"/>
              <a:t>Variability: self-</a:t>
            </a:r>
            <a:r>
              <a:rPr lang="en-US" sz="2800" dirty="0" err="1"/>
              <a:t>organising</a:t>
            </a:r>
            <a:r>
              <a:rPr lang="en-US" sz="2800" dirty="0"/>
              <a:t> map states at coastal stations</a:t>
            </a:r>
            <a:br>
              <a:rPr lang="en-US" sz="2800" dirty="0"/>
            </a:br>
            <a:br>
              <a:rPr lang="en-US" sz="2800" dirty="0"/>
            </a:br>
            <a:r>
              <a:rPr lang="en-US" sz="2800" dirty="0"/>
              <a:t>Casey</a:t>
            </a:r>
          </a:p>
        </p:txBody>
      </p:sp>
      <p:pic>
        <p:nvPicPr>
          <p:cNvPr id="6" name="Picture 5">
            <a:extLst>
              <a:ext uri="{FF2B5EF4-FFF2-40B4-BE49-F238E27FC236}">
                <a16:creationId xmlns:a16="http://schemas.microsoft.com/office/drawing/2014/main" id="{B5353471-6E68-D719-B0EE-292FF1CC7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5300" y="10361"/>
            <a:ext cx="4860099" cy="3291957"/>
          </a:xfrm>
          <a:prstGeom prst="rect">
            <a:avLst/>
          </a:prstGeom>
        </p:spPr>
      </p:pic>
      <p:pic>
        <p:nvPicPr>
          <p:cNvPr id="14" name="Picture 13">
            <a:extLst>
              <a:ext uri="{FF2B5EF4-FFF2-40B4-BE49-F238E27FC236}">
                <a16:creationId xmlns:a16="http://schemas.microsoft.com/office/drawing/2014/main" id="{3D4C8246-F3F3-756D-B5D3-B5E0806D1A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3114" y="3610562"/>
            <a:ext cx="6904470" cy="3068652"/>
          </a:xfrm>
          <a:prstGeom prst="rect">
            <a:avLst/>
          </a:prstGeom>
        </p:spPr>
      </p:pic>
      <p:sp>
        <p:nvSpPr>
          <p:cNvPr id="7" name="Text Placeholder 1">
            <a:extLst>
              <a:ext uri="{FF2B5EF4-FFF2-40B4-BE49-F238E27FC236}">
                <a16:creationId xmlns:a16="http://schemas.microsoft.com/office/drawing/2014/main" id="{22197C0F-77B9-AD26-7B94-392DBD9D9731}"/>
              </a:ext>
            </a:extLst>
          </p:cNvPr>
          <p:cNvSpPr txBox="1">
            <a:spLocks/>
          </p:cNvSpPr>
          <p:nvPr/>
        </p:nvSpPr>
        <p:spPr>
          <a:xfrm>
            <a:off x="522470" y="3883778"/>
            <a:ext cx="2702038" cy="2522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4: </a:t>
            </a:r>
            <a:r>
              <a:rPr lang="en-GB" sz="1200" dirty="0">
                <a:latin typeface="Arial" panose="020B0604020202020204" pitchFamily="34" charset="0"/>
                <a:cs typeface="Arial" panose="020B0604020202020204" pitchFamily="34" charset="0"/>
              </a:rPr>
              <a:t>ERA5-observation wind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by SOM node for the period 2010-2017. For each node, left panels are scatterplots of observed vs reanalysis 10 m wind speeds. The right panels are vertical profiles of mean wind speed (black), u wind (blue), v wind (green) and temperature (red) from observations (solid) and reanalysis (dashed) for that node. Shading in the background of each profile indicates the correlation coefficient between observed and reanalysis wind speed at that level.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r>
              <a:rPr lang="en-US" sz="1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823" y="3302319"/>
            <a:ext cx="2181053" cy="308243"/>
          </a:xfrm>
          <a:prstGeom prst="rect">
            <a:avLst/>
          </a:prstGeom>
        </p:spPr>
      </p:pic>
      <p:sp>
        <p:nvSpPr>
          <p:cNvPr id="8" name="Text Placeholder 1">
            <a:extLst>
              <a:ext uri="{FF2B5EF4-FFF2-40B4-BE49-F238E27FC236}">
                <a16:creationId xmlns:a16="http://schemas.microsoft.com/office/drawing/2014/main" id="{22197C0F-77B9-AD26-7B94-392DBD9D9731}"/>
              </a:ext>
            </a:extLst>
          </p:cNvPr>
          <p:cNvSpPr txBox="1">
            <a:spLocks/>
          </p:cNvSpPr>
          <p:nvPr/>
        </p:nvSpPr>
        <p:spPr>
          <a:xfrm>
            <a:off x="9102657" y="366732"/>
            <a:ext cx="1610255" cy="293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3: </a:t>
            </a:r>
            <a:r>
              <a:rPr lang="en-GB" sz="1200" dirty="0">
                <a:latin typeface="Arial" panose="020B0604020202020204" pitchFamily="34" charset="0"/>
                <a:cs typeface="Arial" panose="020B0604020202020204" pitchFamily="34" charset="0"/>
              </a:rPr>
              <a:t>Composited ERA5 mean sea-level pressure (MSLP) with 10 m wind vectors for each node at Casey from SOMs calculated for the period 2010-2017. Station locations are marked as a white cross.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9725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8" y="350923"/>
            <a:ext cx="2969372" cy="2430377"/>
          </a:xfrm>
        </p:spPr>
        <p:txBody>
          <a:bodyPr/>
          <a:lstStyle/>
          <a:p>
            <a:r>
              <a:rPr lang="en-US" sz="2800" dirty="0"/>
              <a:t>Variability: self-</a:t>
            </a:r>
            <a:r>
              <a:rPr lang="en-US" sz="2800" dirty="0" err="1"/>
              <a:t>organising</a:t>
            </a:r>
            <a:r>
              <a:rPr lang="en-US" sz="2800" dirty="0"/>
              <a:t> map states at coastal stations</a:t>
            </a:r>
            <a:br>
              <a:rPr lang="en-US" sz="2800" dirty="0"/>
            </a:br>
            <a:br>
              <a:rPr lang="en-US" sz="2800" dirty="0"/>
            </a:br>
            <a:r>
              <a:rPr lang="en-US" sz="2800" dirty="0"/>
              <a:t>Casey</a:t>
            </a:r>
          </a:p>
        </p:txBody>
      </p:sp>
      <p:pic>
        <p:nvPicPr>
          <p:cNvPr id="14" name="Picture 13">
            <a:extLst>
              <a:ext uri="{FF2B5EF4-FFF2-40B4-BE49-F238E27FC236}">
                <a16:creationId xmlns:a16="http://schemas.microsoft.com/office/drawing/2014/main" id="{3D4C8246-F3F3-756D-B5D3-B5E0806D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115" y="3610562"/>
            <a:ext cx="6904467" cy="3068652"/>
          </a:xfrm>
          <a:prstGeom prst="rect">
            <a:avLst/>
          </a:prstGeom>
        </p:spPr>
      </p:pic>
      <p:sp>
        <p:nvSpPr>
          <p:cNvPr id="7" name="Text Placeholder 1">
            <a:extLst>
              <a:ext uri="{FF2B5EF4-FFF2-40B4-BE49-F238E27FC236}">
                <a16:creationId xmlns:a16="http://schemas.microsoft.com/office/drawing/2014/main" id="{22197C0F-77B9-AD26-7B94-392DBD9D9731}"/>
              </a:ext>
            </a:extLst>
          </p:cNvPr>
          <p:cNvSpPr txBox="1">
            <a:spLocks/>
          </p:cNvSpPr>
          <p:nvPr/>
        </p:nvSpPr>
        <p:spPr>
          <a:xfrm>
            <a:off x="522470" y="3883778"/>
            <a:ext cx="2702038" cy="2522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4: </a:t>
            </a:r>
            <a:r>
              <a:rPr lang="en-GB" sz="1200" dirty="0">
                <a:latin typeface="Arial" panose="020B0604020202020204" pitchFamily="34" charset="0"/>
                <a:cs typeface="Arial" panose="020B0604020202020204" pitchFamily="34" charset="0"/>
              </a:rPr>
              <a:t>MERRA-2-observation wind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by SOM node for the period 2010-2017. For each node, left panels are scatterplots of observed vs reanalysis 10 m wind speeds. The right panels are vertical profiles of mean wind speed (black), u wind (blue), v wind (green) and temperature (red) from observations (solid) and reanalysis (dashed) for that node. Shading in the background of each profile indicates the correlation coefficient between observed and reanalysis wind speed at that level.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r>
              <a:rPr lang="en-US" sz="1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823" y="3302319"/>
            <a:ext cx="2181053" cy="308243"/>
          </a:xfrm>
          <a:prstGeom prst="rect">
            <a:avLst/>
          </a:prstGeom>
        </p:spPr>
      </p:pic>
      <p:pic>
        <p:nvPicPr>
          <p:cNvPr id="10" name="Picture 9">
            <a:extLst>
              <a:ext uri="{FF2B5EF4-FFF2-40B4-BE49-F238E27FC236}">
                <a16:creationId xmlns:a16="http://schemas.microsoft.com/office/drawing/2014/main" id="{B5353471-6E68-D719-B0EE-292FF1CC71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5300" y="10361"/>
            <a:ext cx="4860099" cy="3291957"/>
          </a:xfrm>
          <a:prstGeom prst="rect">
            <a:avLst/>
          </a:prstGeom>
        </p:spPr>
      </p:pic>
      <p:sp>
        <p:nvSpPr>
          <p:cNvPr id="11" name="Text Placeholder 1">
            <a:extLst>
              <a:ext uri="{FF2B5EF4-FFF2-40B4-BE49-F238E27FC236}">
                <a16:creationId xmlns:a16="http://schemas.microsoft.com/office/drawing/2014/main" id="{22197C0F-77B9-AD26-7B94-392DBD9D9731}"/>
              </a:ext>
            </a:extLst>
          </p:cNvPr>
          <p:cNvSpPr txBox="1">
            <a:spLocks/>
          </p:cNvSpPr>
          <p:nvPr/>
        </p:nvSpPr>
        <p:spPr>
          <a:xfrm>
            <a:off x="9102657" y="366732"/>
            <a:ext cx="1610255" cy="293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3: </a:t>
            </a:r>
            <a:r>
              <a:rPr lang="en-GB" sz="1200" dirty="0">
                <a:latin typeface="Arial" panose="020B0604020202020204" pitchFamily="34" charset="0"/>
                <a:cs typeface="Arial" panose="020B0604020202020204" pitchFamily="34" charset="0"/>
              </a:rPr>
              <a:t>Composited ERA5 mean sea-level pressure (MSLP) with 10 m wind vectors for each node at Casey from SOMs calculated for the period 2010-2017. Station locations are marked as a white cross.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3317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8" y="350923"/>
            <a:ext cx="2969372" cy="2430377"/>
          </a:xfrm>
        </p:spPr>
        <p:txBody>
          <a:bodyPr/>
          <a:lstStyle/>
          <a:p>
            <a:r>
              <a:rPr lang="en-US" sz="2800" dirty="0"/>
              <a:t>Variability: self-</a:t>
            </a:r>
            <a:r>
              <a:rPr lang="en-US" sz="2800" dirty="0" err="1"/>
              <a:t>organising</a:t>
            </a:r>
            <a:r>
              <a:rPr lang="en-US" sz="2800" dirty="0"/>
              <a:t> map states at coastal stations</a:t>
            </a:r>
            <a:br>
              <a:rPr lang="en-US" sz="2800" dirty="0"/>
            </a:br>
            <a:br>
              <a:rPr lang="en-US" sz="2800" dirty="0"/>
            </a:br>
            <a:r>
              <a:rPr lang="en-US" sz="2800" dirty="0"/>
              <a:t>Casey</a:t>
            </a:r>
          </a:p>
        </p:txBody>
      </p:sp>
      <p:pic>
        <p:nvPicPr>
          <p:cNvPr id="14" name="Picture 13">
            <a:extLst>
              <a:ext uri="{FF2B5EF4-FFF2-40B4-BE49-F238E27FC236}">
                <a16:creationId xmlns:a16="http://schemas.microsoft.com/office/drawing/2014/main" id="{3D4C8246-F3F3-756D-B5D3-B5E0806D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115" y="3610562"/>
            <a:ext cx="6904467" cy="3068651"/>
          </a:xfrm>
          <a:prstGeom prst="rect">
            <a:avLst/>
          </a:prstGeom>
        </p:spPr>
      </p:pic>
      <p:sp>
        <p:nvSpPr>
          <p:cNvPr id="7" name="Text Placeholder 1">
            <a:extLst>
              <a:ext uri="{FF2B5EF4-FFF2-40B4-BE49-F238E27FC236}">
                <a16:creationId xmlns:a16="http://schemas.microsoft.com/office/drawing/2014/main" id="{22197C0F-77B9-AD26-7B94-392DBD9D9731}"/>
              </a:ext>
            </a:extLst>
          </p:cNvPr>
          <p:cNvSpPr txBox="1">
            <a:spLocks/>
          </p:cNvSpPr>
          <p:nvPr/>
        </p:nvSpPr>
        <p:spPr>
          <a:xfrm>
            <a:off x="522470" y="3883778"/>
            <a:ext cx="2702038" cy="2522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4: </a:t>
            </a:r>
            <a:r>
              <a:rPr lang="en-GB" sz="1200" dirty="0">
                <a:latin typeface="Arial" panose="020B0604020202020204" pitchFamily="34" charset="0"/>
                <a:cs typeface="Arial" panose="020B0604020202020204" pitchFamily="34" charset="0"/>
              </a:rPr>
              <a:t>JRA-55-observation wind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by SOM node for the period 2010-2017. For each node, left panels are scatterplots of observed vs reanalysis 10 m wind speeds. The right panels are vertical profiles of mean wind speed (black), u wind (blue), v wind (green) and temperature (red) from observations (solid) and reanalysis (dashed) for that node. Shading in the background of each profile indicates the correlation coefficient between observed and reanalysis wind speed at that level.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r>
              <a:rPr lang="en-US" sz="1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823" y="3302319"/>
            <a:ext cx="2181053" cy="308243"/>
          </a:xfrm>
          <a:prstGeom prst="rect">
            <a:avLst/>
          </a:prstGeom>
        </p:spPr>
      </p:pic>
      <p:pic>
        <p:nvPicPr>
          <p:cNvPr id="10" name="Picture 9">
            <a:extLst>
              <a:ext uri="{FF2B5EF4-FFF2-40B4-BE49-F238E27FC236}">
                <a16:creationId xmlns:a16="http://schemas.microsoft.com/office/drawing/2014/main" id="{B5353471-6E68-D719-B0EE-292FF1CC71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5300" y="10361"/>
            <a:ext cx="4860099" cy="3291957"/>
          </a:xfrm>
          <a:prstGeom prst="rect">
            <a:avLst/>
          </a:prstGeom>
        </p:spPr>
      </p:pic>
      <p:sp>
        <p:nvSpPr>
          <p:cNvPr id="11" name="Text Placeholder 1">
            <a:extLst>
              <a:ext uri="{FF2B5EF4-FFF2-40B4-BE49-F238E27FC236}">
                <a16:creationId xmlns:a16="http://schemas.microsoft.com/office/drawing/2014/main" id="{22197C0F-77B9-AD26-7B94-392DBD9D9731}"/>
              </a:ext>
            </a:extLst>
          </p:cNvPr>
          <p:cNvSpPr txBox="1">
            <a:spLocks/>
          </p:cNvSpPr>
          <p:nvPr/>
        </p:nvSpPr>
        <p:spPr>
          <a:xfrm>
            <a:off x="9102657" y="366732"/>
            <a:ext cx="1610255" cy="293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3: </a:t>
            </a:r>
            <a:r>
              <a:rPr lang="en-GB" sz="1200" dirty="0">
                <a:latin typeface="Arial" panose="020B0604020202020204" pitchFamily="34" charset="0"/>
                <a:cs typeface="Arial" panose="020B0604020202020204" pitchFamily="34" charset="0"/>
              </a:rPr>
              <a:t>Composited ERA5 mean sea-level pressure (MSLP) with 10 m wind vectors for each node at Casey from SOMs calculated for the period 2010-2017. Station locations are marked as a white cross.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9813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969205" y="2785315"/>
            <a:ext cx="10091030" cy="643685"/>
          </a:xfrm>
        </p:spPr>
        <p:txBody>
          <a:bodyPr/>
          <a:lstStyle/>
          <a:p>
            <a:r>
              <a:rPr lang="en-US" dirty="0"/>
              <a:t>Part 1: Reanalysis comparison with ASCAT</a:t>
            </a:r>
          </a:p>
        </p:txBody>
      </p:sp>
    </p:spTree>
    <p:extLst>
      <p:ext uri="{BB962C8B-B14F-4D97-AF65-F5344CB8AC3E}">
        <p14:creationId xmlns:p14="http://schemas.microsoft.com/office/powerpoint/2010/main" val="1294558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8" y="350923"/>
            <a:ext cx="2969372" cy="2430377"/>
          </a:xfrm>
        </p:spPr>
        <p:txBody>
          <a:bodyPr/>
          <a:lstStyle/>
          <a:p>
            <a:r>
              <a:rPr lang="en-US" sz="2800" dirty="0"/>
              <a:t>Variability: self-</a:t>
            </a:r>
            <a:r>
              <a:rPr lang="en-US" sz="2800" dirty="0" err="1"/>
              <a:t>organising</a:t>
            </a:r>
            <a:r>
              <a:rPr lang="en-US" sz="2800" dirty="0"/>
              <a:t> map states at coastal stations</a:t>
            </a:r>
            <a:br>
              <a:rPr lang="en-US" sz="2800" dirty="0"/>
            </a:br>
            <a:br>
              <a:rPr lang="en-US" sz="2800" dirty="0"/>
            </a:br>
            <a:r>
              <a:rPr lang="en-US" sz="2800" dirty="0"/>
              <a:t>Dumont </a:t>
            </a:r>
            <a:r>
              <a:rPr lang="en-US" sz="2800" dirty="0" err="1"/>
              <a:t>D’Urville</a:t>
            </a:r>
            <a:endParaRPr lang="en-US" sz="2800" dirty="0"/>
          </a:p>
        </p:txBody>
      </p:sp>
      <p:pic>
        <p:nvPicPr>
          <p:cNvPr id="6" name="Picture 5">
            <a:extLst>
              <a:ext uri="{FF2B5EF4-FFF2-40B4-BE49-F238E27FC236}">
                <a16:creationId xmlns:a16="http://schemas.microsoft.com/office/drawing/2014/main" id="{B5353471-6E68-D719-B0EE-292FF1CC7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8100" y="10361"/>
            <a:ext cx="4854498" cy="3291957"/>
          </a:xfrm>
          <a:prstGeom prst="rect">
            <a:avLst/>
          </a:prstGeom>
        </p:spPr>
      </p:pic>
      <p:pic>
        <p:nvPicPr>
          <p:cNvPr id="14" name="Picture 13">
            <a:extLst>
              <a:ext uri="{FF2B5EF4-FFF2-40B4-BE49-F238E27FC236}">
                <a16:creationId xmlns:a16="http://schemas.microsoft.com/office/drawing/2014/main" id="{3D4C8246-F3F3-756D-B5D3-B5E0806D1A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3115" y="3610562"/>
            <a:ext cx="6904467" cy="3068652"/>
          </a:xfrm>
          <a:prstGeom prst="rect">
            <a:avLst/>
          </a:prstGeom>
        </p:spPr>
      </p:pic>
      <p:sp>
        <p:nvSpPr>
          <p:cNvPr id="7" name="Text Placeholder 1">
            <a:extLst>
              <a:ext uri="{FF2B5EF4-FFF2-40B4-BE49-F238E27FC236}">
                <a16:creationId xmlns:a16="http://schemas.microsoft.com/office/drawing/2014/main" id="{22197C0F-77B9-AD26-7B94-392DBD9D9731}"/>
              </a:ext>
            </a:extLst>
          </p:cNvPr>
          <p:cNvSpPr txBox="1">
            <a:spLocks/>
          </p:cNvSpPr>
          <p:nvPr/>
        </p:nvSpPr>
        <p:spPr>
          <a:xfrm>
            <a:off x="522470" y="3883778"/>
            <a:ext cx="2702038" cy="2522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4: </a:t>
            </a:r>
            <a:r>
              <a:rPr lang="en-GB" sz="1200" dirty="0">
                <a:latin typeface="Arial" panose="020B0604020202020204" pitchFamily="34" charset="0"/>
                <a:cs typeface="Arial" panose="020B0604020202020204" pitchFamily="34" charset="0"/>
              </a:rPr>
              <a:t>ERA5-observation wind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by SOM node for the period 2010-2017. For each node, left panels are scatterplots of observed vs reanalysis 10 m wind speeds. The right panels are vertical profiles of mean wind speed (black), u wind (blue), v wind (green) and temperature (red) from observations (solid) and reanalysis (dashed) for that node. Shading in the background of each profile indicates the correlation coefficient between observed and reanalysis wind speed at that level.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r>
              <a:rPr lang="en-US" sz="1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823" y="3302319"/>
            <a:ext cx="2181053" cy="308243"/>
          </a:xfrm>
          <a:prstGeom prst="rect">
            <a:avLst/>
          </a:prstGeom>
        </p:spPr>
      </p:pic>
      <p:sp>
        <p:nvSpPr>
          <p:cNvPr id="8" name="Text Placeholder 1">
            <a:extLst>
              <a:ext uri="{FF2B5EF4-FFF2-40B4-BE49-F238E27FC236}">
                <a16:creationId xmlns:a16="http://schemas.microsoft.com/office/drawing/2014/main" id="{22197C0F-77B9-AD26-7B94-392DBD9D9731}"/>
              </a:ext>
            </a:extLst>
          </p:cNvPr>
          <p:cNvSpPr txBox="1">
            <a:spLocks/>
          </p:cNvSpPr>
          <p:nvPr/>
        </p:nvSpPr>
        <p:spPr>
          <a:xfrm>
            <a:off x="9102657" y="366732"/>
            <a:ext cx="1610255" cy="293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3: </a:t>
            </a:r>
            <a:r>
              <a:rPr lang="en-GB" sz="1200" dirty="0">
                <a:latin typeface="Arial" panose="020B0604020202020204" pitchFamily="34" charset="0"/>
                <a:cs typeface="Arial" panose="020B0604020202020204" pitchFamily="34" charset="0"/>
              </a:rPr>
              <a:t>Composited ERA5 mean sea-level pressure (MSLP) with 10 m wind vectors for each node at DDU from SOMs calculated for the period 2010-2017. Station locations are marked as a white cross.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0052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8" y="350923"/>
            <a:ext cx="2969372" cy="2430377"/>
          </a:xfrm>
        </p:spPr>
        <p:txBody>
          <a:bodyPr/>
          <a:lstStyle/>
          <a:p>
            <a:r>
              <a:rPr lang="en-US" sz="2800" dirty="0"/>
              <a:t>Variability: self-</a:t>
            </a:r>
            <a:r>
              <a:rPr lang="en-US" sz="2800" dirty="0" err="1"/>
              <a:t>organising</a:t>
            </a:r>
            <a:r>
              <a:rPr lang="en-US" sz="2800" dirty="0"/>
              <a:t> map states at coastal stations</a:t>
            </a:r>
            <a:br>
              <a:rPr lang="en-US" sz="2800" dirty="0"/>
            </a:br>
            <a:br>
              <a:rPr lang="en-US" sz="2800" dirty="0"/>
            </a:br>
            <a:r>
              <a:rPr lang="en-US" sz="2800" dirty="0"/>
              <a:t>Dumont </a:t>
            </a:r>
            <a:r>
              <a:rPr lang="en-US" sz="2800" dirty="0" err="1"/>
              <a:t>D’Urville</a:t>
            </a:r>
            <a:endParaRPr lang="en-US" sz="2800" dirty="0"/>
          </a:p>
        </p:txBody>
      </p:sp>
      <p:pic>
        <p:nvPicPr>
          <p:cNvPr id="14" name="Picture 13">
            <a:extLst>
              <a:ext uri="{FF2B5EF4-FFF2-40B4-BE49-F238E27FC236}">
                <a16:creationId xmlns:a16="http://schemas.microsoft.com/office/drawing/2014/main" id="{3D4C8246-F3F3-756D-B5D3-B5E0806D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115" y="3610562"/>
            <a:ext cx="6904467" cy="3068651"/>
          </a:xfrm>
          <a:prstGeom prst="rect">
            <a:avLst/>
          </a:prstGeom>
        </p:spPr>
      </p:pic>
      <p:sp>
        <p:nvSpPr>
          <p:cNvPr id="7" name="Text Placeholder 1">
            <a:extLst>
              <a:ext uri="{FF2B5EF4-FFF2-40B4-BE49-F238E27FC236}">
                <a16:creationId xmlns:a16="http://schemas.microsoft.com/office/drawing/2014/main" id="{22197C0F-77B9-AD26-7B94-392DBD9D9731}"/>
              </a:ext>
            </a:extLst>
          </p:cNvPr>
          <p:cNvSpPr txBox="1">
            <a:spLocks/>
          </p:cNvSpPr>
          <p:nvPr/>
        </p:nvSpPr>
        <p:spPr>
          <a:xfrm>
            <a:off x="522470" y="3883778"/>
            <a:ext cx="2702038" cy="2522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4: </a:t>
            </a:r>
            <a:r>
              <a:rPr lang="en-GB" sz="1200" dirty="0">
                <a:latin typeface="Arial" panose="020B0604020202020204" pitchFamily="34" charset="0"/>
                <a:cs typeface="Arial" panose="020B0604020202020204" pitchFamily="34" charset="0"/>
              </a:rPr>
              <a:t>MERRA-2-observation wind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by SOM node for the period 2010-2017. For each node, left panels are scatterplots of observed vs reanalysis 10 m wind speeds. The right panels are vertical profiles of mean wind speed (black), u wind (blue), v wind (green) and temperature (red) from observations (solid) and reanalysis (dashed) for that node. Shading in the background of each profile indicates the correlation coefficient between observed and reanalysis wind speed at that level.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r>
              <a:rPr lang="en-US" sz="1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823" y="3302319"/>
            <a:ext cx="2181053" cy="308243"/>
          </a:xfrm>
          <a:prstGeom prst="rect">
            <a:avLst/>
          </a:prstGeom>
        </p:spPr>
      </p:pic>
      <p:sp>
        <p:nvSpPr>
          <p:cNvPr id="11" name="Text Placeholder 1">
            <a:extLst>
              <a:ext uri="{FF2B5EF4-FFF2-40B4-BE49-F238E27FC236}">
                <a16:creationId xmlns:a16="http://schemas.microsoft.com/office/drawing/2014/main" id="{22197C0F-77B9-AD26-7B94-392DBD9D9731}"/>
              </a:ext>
            </a:extLst>
          </p:cNvPr>
          <p:cNvSpPr txBox="1">
            <a:spLocks/>
          </p:cNvSpPr>
          <p:nvPr/>
        </p:nvSpPr>
        <p:spPr>
          <a:xfrm>
            <a:off x="9102657" y="366732"/>
            <a:ext cx="1610255" cy="293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3: </a:t>
            </a:r>
            <a:r>
              <a:rPr lang="en-GB" sz="1200" dirty="0">
                <a:latin typeface="Arial" panose="020B0604020202020204" pitchFamily="34" charset="0"/>
                <a:cs typeface="Arial" panose="020B0604020202020204" pitchFamily="34" charset="0"/>
              </a:rPr>
              <a:t>Composited ERA5 mean sea-level pressure (MSLP) with 10 m wind vectors for each node at DDU from SOMs calculated for the period 2010-2017. Station locations are marked as a white cross.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endParaRPr lang="en-US" sz="1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353471-6E68-D719-B0EE-292FF1CC71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8100" y="10361"/>
            <a:ext cx="4854498" cy="3291957"/>
          </a:xfrm>
          <a:prstGeom prst="rect">
            <a:avLst/>
          </a:prstGeom>
        </p:spPr>
      </p:pic>
    </p:spTree>
    <p:extLst>
      <p:ext uri="{BB962C8B-B14F-4D97-AF65-F5344CB8AC3E}">
        <p14:creationId xmlns:p14="http://schemas.microsoft.com/office/powerpoint/2010/main" val="1528701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8" y="350923"/>
            <a:ext cx="2969372" cy="2430377"/>
          </a:xfrm>
        </p:spPr>
        <p:txBody>
          <a:bodyPr/>
          <a:lstStyle/>
          <a:p>
            <a:r>
              <a:rPr lang="en-US" sz="2800" dirty="0"/>
              <a:t>Variability: self-</a:t>
            </a:r>
            <a:r>
              <a:rPr lang="en-US" sz="2800" dirty="0" err="1"/>
              <a:t>organising</a:t>
            </a:r>
            <a:r>
              <a:rPr lang="en-US" sz="2800" dirty="0"/>
              <a:t> map states at coastal stations</a:t>
            </a:r>
            <a:br>
              <a:rPr lang="en-US" sz="2800" dirty="0"/>
            </a:br>
            <a:br>
              <a:rPr lang="en-US" sz="2800" dirty="0"/>
            </a:br>
            <a:r>
              <a:rPr lang="en-US" sz="2800" dirty="0"/>
              <a:t>Dumont </a:t>
            </a:r>
            <a:r>
              <a:rPr lang="en-US" sz="2800" dirty="0" err="1"/>
              <a:t>D’Urville</a:t>
            </a:r>
            <a:endParaRPr lang="en-US" sz="2800" dirty="0"/>
          </a:p>
        </p:txBody>
      </p:sp>
      <p:pic>
        <p:nvPicPr>
          <p:cNvPr id="14" name="Picture 13">
            <a:extLst>
              <a:ext uri="{FF2B5EF4-FFF2-40B4-BE49-F238E27FC236}">
                <a16:creationId xmlns:a16="http://schemas.microsoft.com/office/drawing/2014/main" id="{3D4C8246-F3F3-756D-B5D3-B5E0806D1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116" y="3610562"/>
            <a:ext cx="6904465" cy="3068651"/>
          </a:xfrm>
          <a:prstGeom prst="rect">
            <a:avLst/>
          </a:prstGeom>
        </p:spPr>
      </p:pic>
      <p:sp>
        <p:nvSpPr>
          <p:cNvPr id="7" name="Text Placeholder 1">
            <a:extLst>
              <a:ext uri="{FF2B5EF4-FFF2-40B4-BE49-F238E27FC236}">
                <a16:creationId xmlns:a16="http://schemas.microsoft.com/office/drawing/2014/main" id="{22197C0F-77B9-AD26-7B94-392DBD9D9731}"/>
              </a:ext>
            </a:extLst>
          </p:cNvPr>
          <p:cNvSpPr txBox="1">
            <a:spLocks/>
          </p:cNvSpPr>
          <p:nvPr/>
        </p:nvSpPr>
        <p:spPr>
          <a:xfrm>
            <a:off x="522470" y="3883778"/>
            <a:ext cx="2702038" cy="2522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4: </a:t>
            </a:r>
            <a:r>
              <a:rPr lang="en-GB" sz="1200" dirty="0">
                <a:latin typeface="Arial" panose="020B0604020202020204" pitchFamily="34" charset="0"/>
                <a:cs typeface="Arial" panose="020B0604020202020204" pitchFamily="34" charset="0"/>
              </a:rPr>
              <a:t>JRA-55-observation wind </a:t>
            </a:r>
            <a:r>
              <a:rPr lang="en-GB" sz="1200" dirty="0" err="1">
                <a:latin typeface="Arial" panose="020B0604020202020204" pitchFamily="34" charset="0"/>
                <a:cs typeface="Arial" panose="020B0604020202020204" pitchFamily="34" charset="0"/>
              </a:rPr>
              <a:t>intercomparison</a:t>
            </a:r>
            <a:r>
              <a:rPr lang="en-GB" sz="1200" dirty="0">
                <a:latin typeface="Arial" panose="020B0604020202020204" pitchFamily="34" charset="0"/>
                <a:cs typeface="Arial" panose="020B0604020202020204" pitchFamily="34" charset="0"/>
              </a:rPr>
              <a:t> by SOM node for the period 2010-2017. For each node, left panels are scatterplots of observed vs reanalysis 10 m wind speeds. The right panels are vertical profiles of mean wind speed (black), u wind (blue), v wind (green) and temperature (red) from observations (solid) and reanalysis (dashed) for that node. Shading in the background of each profile indicates the correlation coefficient between observed and reanalysis wind speed at that level.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r>
              <a:rPr lang="en-US" sz="1200"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823" y="3302319"/>
            <a:ext cx="2181053" cy="308243"/>
          </a:xfrm>
          <a:prstGeom prst="rect">
            <a:avLst/>
          </a:prstGeom>
        </p:spPr>
      </p:pic>
      <p:sp>
        <p:nvSpPr>
          <p:cNvPr id="11" name="Text Placeholder 1">
            <a:extLst>
              <a:ext uri="{FF2B5EF4-FFF2-40B4-BE49-F238E27FC236}">
                <a16:creationId xmlns:a16="http://schemas.microsoft.com/office/drawing/2014/main" id="{22197C0F-77B9-AD26-7B94-392DBD9D9731}"/>
              </a:ext>
            </a:extLst>
          </p:cNvPr>
          <p:cNvSpPr txBox="1">
            <a:spLocks/>
          </p:cNvSpPr>
          <p:nvPr/>
        </p:nvSpPr>
        <p:spPr>
          <a:xfrm>
            <a:off x="9102657" y="366732"/>
            <a:ext cx="1610255" cy="2935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3: </a:t>
            </a:r>
            <a:r>
              <a:rPr lang="en-GB" sz="1200" dirty="0">
                <a:latin typeface="Arial" panose="020B0604020202020204" pitchFamily="34" charset="0"/>
                <a:cs typeface="Arial" panose="020B0604020202020204" pitchFamily="34" charset="0"/>
              </a:rPr>
              <a:t>Composited ERA5 mean sea-level pressure (MSLP) with 10 m wind vectors for each node at DDU from SOMs calculated for the period 2010-2017. Station locations are marked as a white cross. Katabatic-dominated nodes are </a:t>
            </a:r>
            <a:r>
              <a:rPr lang="en-GB" sz="1200" dirty="0" err="1">
                <a:latin typeface="Arial" panose="020B0604020202020204" pitchFamily="34" charset="0"/>
                <a:cs typeface="Arial" panose="020B0604020202020204" pitchFamily="34" charset="0"/>
              </a:rPr>
              <a:t>labeled</a:t>
            </a:r>
            <a:r>
              <a:rPr lang="en-GB" sz="1200" dirty="0">
                <a:latin typeface="Arial" panose="020B0604020202020204" pitchFamily="34" charset="0"/>
                <a:cs typeface="Arial" panose="020B0604020202020204" pitchFamily="34" charset="0"/>
              </a:rPr>
              <a:t> with a [K].</a:t>
            </a:r>
            <a:endParaRPr lang="en-US" sz="1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353471-6E68-D719-B0EE-292FF1CC71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8100" y="10361"/>
            <a:ext cx="4854498" cy="3291957"/>
          </a:xfrm>
          <a:prstGeom prst="rect">
            <a:avLst/>
          </a:prstGeom>
        </p:spPr>
      </p:pic>
    </p:spTree>
    <p:extLst>
      <p:ext uri="{BB962C8B-B14F-4D97-AF65-F5344CB8AC3E}">
        <p14:creationId xmlns:p14="http://schemas.microsoft.com/office/powerpoint/2010/main" val="532797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7" y="350923"/>
            <a:ext cx="10224275" cy="2430377"/>
          </a:xfrm>
        </p:spPr>
        <p:txBody>
          <a:bodyPr/>
          <a:lstStyle/>
          <a:p>
            <a:r>
              <a:rPr lang="en-US" sz="2800" dirty="0"/>
              <a:t>Performance statistics by SOM node</a:t>
            </a:r>
            <a:br>
              <a:rPr lang="en-US" sz="2800" dirty="0"/>
            </a:br>
            <a:endParaRPr lang="en-US" sz="2800" dirty="0"/>
          </a:p>
        </p:txBody>
      </p:sp>
      <p:pic>
        <p:nvPicPr>
          <p:cNvPr id="5" name="Picture 4" descr="Table&#10;&#10;Description automatically generated">
            <a:extLst>
              <a:ext uri="{FF2B5EF4-FFF2-40B4-BE49-F238E27FC236}">
                <a16:creationId xmlns:a16="http://schemas.microsoft.com/office/drawing/2014/main" id="{FB0BAAEF-886D-1D77-0D24-8CFD6F05A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09" y="1022810"/>
            <a:ext cx="8639200" cy="5566834"/>
          </a:xfrm>
          <a:prstGeom prst="rect">
            <a:avLst/>
          </a:prstGeom>
        </p:spPr>
      </p:pic>
      <p:sp>
        <p:nvSpPr>
          <p:cNvPr id="6" name="TextBox 5">
            <a:extLst>
              <a:ext uri="{FF2B5EF4-FFF2-40B4-BE49-F238E27FC236}">
                <a16:creationId xmlns:a16="http://schemas.microsoft.com/office/drawing/2014/main" id="{A80080F7-5401-00E4-B66B-29B42ED19734}"/>
              </a:ext>
            </a:extLst>
          </p:cNvPr>
          <p:cNvSpPr txBox="1"/>
          <p:nvPr/>
        </p:nvSpPr>
        <p:spPr>
          <a:xfrm>
            <a:off x="8686800" y="1701175"/>
            <a:ext cx="1361661" cy="369332"/>
          </a:xfrm>
          <a:prstGeom prst="rect">
            <a:avLst/>
          </a:prstGeom>
          <a:noFill/>
        </p:spPr>
        <p:txBody>
          <a:bodyPr wrap="square" rtlCol="0">
            <a:spAutoFit/>
          </a:bodyPr>
          <a:lstStyle/>
          <a:p>
            <a:r>
              <a:rPr lang="en-US" dirty="0"/>
              <a:t>Casey</a:t>
            </a:r>
            <a:endParaRPr lang="en-GB" dirty="0"/>
          </a:p>
        </p:txBody>
      </p:sp>
      <p:sp>
        <p:nvSpPr>
          <p:cNvPr id="12" name="TextBox 11">
            <a:extLst>
              <a:ext uri="{FF2B5EF4-FFF2-40B4-BE49-F238E27FC236}">
                <a16:creationId xmlns:a16="http://schemas.microsoft.com/office/drawing/2014/main" id="{096D050A-A116-BB8C-8894-55E1C884FBBA}"/>
              </a:ext>
            </a:extLst>
          </p:cNvPr>
          <p:cNvSpPr txBox="1"/>
          <p:nvPr/>
        </p:nvSpPr>
        <p:spPr>
          <a:xfrm>
            <a:off x="8686799" y="3051427"/>
            <a:ext cx="2027583" cy="369332"/>
          </a:xfrm>
          <a:prstGeom prst="rect">
            <a:avLst/>
          </a:prstGeom>
          <a:noFill/>
        </p:spPr>
        <p:txBody>
          <a:bodyPr wrap="square" rtlCol="0">
            <a:spAutoFit/>
          </a:bodyPr>
          <a:lstStyle/>
          <a:p>
            <a:r>
              <a:rPr lang="en-US" dirty="0"/>
              <a:t>Dumont </a:t>
            </a:r>
            <a:r>
              <a:rPr lang="en-US" dirty="0" err="1"/>
              <a:t>D’Urville</a:t>
            </a:r>
            <a:endParaRPr lang="en-GB" dirty="0"/>
          </a:p>
        </p:txBody>
      </p:sp>
      <p:sp>
        <p:nvSpPr>
          <p:cNvPr id="13" name="TextBox 12">
            <a:extLst>
              <a:ext uri="{FF2B5EF4-FFF2-40B4-BE49-F238E27FC236}">
                <a16:creationId xmlns:a16="http://schemas.microsoft.com/office/drawing/2014/main" id="{DCB38880-86E6-8E3C-A7C2-1275329A5407}"/>
              </a:ext>
            </a:extLst>
          </p:cNvPr>
          <p:cNvSpPr txBox="1"/>
          <p:nvPr/>
        </p:nvSpPr>
        <p:spPr>
          <a:xfrm>
            <a:off x="8686798" y="4316140"/>
            <a:ext cx="2027583" cy="369332"/>
          </a:xfrm>
          <a:prstGeom prst="rect">
            <a:avLst/>
          </a:prstGeom>
          <a:noFill/>
        </p:spPr>
        <p:txBody>
          <a:bodyPr wrap="square" rtlCol="0">
            <a:spAutoFit/>
          </a:bodyPr>
          <a:lstStyle/>
          <a:p>
            <a:r>
              <a:rPr lang="en-US" dirty="0"/>
              <a:t>Mawson</a:t>
            </a:r>
            <a:endParaRPr lang="en-GB" dirty="0"/>
          </a:p>
        </p:txBody>
      </p:sp>
      <p:sp>
        <p:nvSpPr>
          <p:cNvPr id="15" name="TextBox 14">
            <a:extLst>
              <a:ext uri="{FF2B5EF4-FFF2-40B4-BE49-F238E27FC236}">
                <a16:creationId xmlns:a16="http://schemas.microsoft.com/office/drawing/2014/main" id="{AB6D1F2C-E022-FB58-A849-C9A64D87F023}"/>
              </a:ext>
            </a:extLst>
          </p:cNvPr>
          <p:cNvSpPr txBox="1"/>
          <p:nvPr/>
        </p:nvSpPr>
        <p:spPr>
          <a:xfrm>
            <a:off x="8686798" y="5580853"/>
            <a:ext cx="2027583" cy="369332"/>
          </a:xfrm>
          <a:prstGeom prst="rect">
            <a:avLst/>
          </a:prstGeom>
          <a:noFill/>
        </p:spPr>
        <p:txBody>
          <a:bodyPr wrap="square" rtlCol="0">
            <a:spAutoFit/>
          </a:bodyPr>
          <a:lstStyle/>
          <a:p>
            <a:r>
              <a:rPr lang="en-US" dirty="0" err="1"/>
              <a:t>Neumayer</a:t>
            </a:r>
            <a:endParaRPr lang="en-GB" dirty="0"/>
          </a:p>
        </p:txBody>
      </p:sp>
    </p:spTree>
    <p:extLst>
      <p:ext uri="{BB962C8B-B14F-4D97-AF65-F5344CB8AC3E}">
        <p14:creationId xmlns:p14="http://schemas.microsoft.com/office/powerpoint/2010/main" val="1898701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7A87EB4-19B8-CF45-BEBE-08D96E9E9FCB}"/>
              </a:ext>
            </a:extLst>
          </p:cNvPr>
          <p:cNvSpPr>
            <a:spLocks noGrp="1"/>
          </p:cNvSpPr>
          <p:nvPr>
            <p:ph type="subTitle" idx="1"/>
          </p:nvPr>
        </p:nvSpPr>
        <p:spPr>
          <a:xfrm>
            <a:off x="613320" y="4276557"/>
            <a:ext cx="9786456" cy="1124503"/>
          </a:xfrm>
        </p:spPr>
        <p:txBody>
          <a:bodyPr/>
          <a:lstStyle/>
          <a:p>
            <a:r>
              <a:rPr lang="en-US" sz="1800" dirty="0"/>
              <a:t>Caton Harrison, T., </a:t>
            </a:r>
            <a:r>
              <a:rPr lang="en-US" sz="1800" dirty="0" err="1"/>
              <a:t>Biri</a:t>
            </a:r>
            <a:r>
              <a:rPr lang="en-US" sz="1800" dirty="0"/>
              <a:t>, </a:t>
            </a:r>
            <a:r>
              <a:rPr lang="en-US" sz="1800" dirty="0" err="1"/>
              <a:t>Stavroula</a:t>
            </a:r>
            <a:r>
              <a:rPr lang="en-US" sz="1800" dirty="0"/>
              <a:t>, Bracegirdle, Thomas J., King, John C., Kent, Elizabeth C. and </a:t>
            </a:r>
            <a:r>
              <a:rPr lang="en-US" sz="1800" dirty="0" err="1"/>
              <a:t>Vignon</a:t>
            </a:r>
            <a:r>
              <a:rPr lang="en-US" sz="1800" dirty="0"/>
              <a:t>, Étienne. 2022. Reanalysis representation of low-level winds in the Antarctic near-coastal region. In prep.</a:t>
            </a:r>
          </a:p>
        </p:txBody>
      </p:sp>
      <p:pic>
        <p:nvPicPr>
          <p:cNvPr id="6" name="Picture 5" descr="A picture containing shape&#10;&#10;Description automatically generated">
            <a:extLst>
              <a:ext uri="{FF2B5EF4-FFF2-40B4-BE49-F238E27FC236}">
                <a16:creationId xmlns:a16="http://schemas.microsoft.com/office/drawing/2014/main" id="{3882DEF3-12D5-6D62-D2D0-D195FCD5A3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350" y="5720622"/>
            <a:ext cx="2649171" cy="965928"/>
          </a:xfrm>
          <a:prstGeom prst="rect">
            <a:avLst/>
          </a:prstGeom>
        </p:spPr>
      </p:pic>
      <p:sp>
        <p:nvSpPr>
          <p:cNvPr id="5" name="Title 2">
            <a:extLst>
              <a:ext uri="{FF2B5EF4-FFF2-40B4-BE49-F238E27FC236}">
                <a16:creationId xmlns:a16="http://schemas.microsoft.com/office/drawing/2014/main" id="{F89D4E8D-BE73-534E-87F4-CF5C06126985}"/>
              </a:ext>
            </a:extLst>
          </p:cNvPr>
          <p:cNvSpPr txBox="1">
            <a:spLocks/>
          </p:cNvSpPr>
          <p:nvPr/>
        </p:nvSpPr>
        <p:spPr>
          <a:xfrm>
            <a:off x="720000" y="363623"/>
            <a:ext cx="10102550" cy="64368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chemeClr val="accent5">
                    <a:lumMod val="50000"/>
                  </a:schemeClr>
                </a:solidFill>
                <a:latin typeface="Arial" panose="020B0604020202020204" pitchFamily="34" charset="0"/>
                <a:ea typeface="+mj-ea"/>
                <a:cs typeface="Arial" panose="020B0604020202020204" pitchFamily="34" charset="0"/>
              </a:defRPr>
            </a:lvl1pPr>
          </a:lstStyle>
          <a:p>
            <a:r>
              <a:rPr lang="en-US"/>
              <a:t>Key results</a:t>
            </a:r>
            <a:endParaRPr lang="en-US" dirty="0"/>
          </a:p>
        </p:txBody>
      </p:sp>
      <p:sp>
        <p:nvSpPr>
          <p:cNvPr id="7" name="Text Placeholder 1">
            <a:extLst>
              <a:ext uri="{FF2B5EF4-FFF2-40B4-BE49-F238E27FC236}">
                <a16:creationId xmlns:a16="http://schemas.microsoft.com/office/drawing/2014/main" id="{E38A7606-7379-9544-A0FF-A455FDBF8A52}"/>
              </a:ext>
            </a:extLst>
          </p:cNvPr>
          <p:cNvSpPr>
            <a:spLocks noGrp="1"/>
          </p:cNvSpPr>
          <p:nvPr>
            <p:ph type="body" sz="quarter" idx="10"/>
          </p:nvPr>
        </p:nvSpPr>
        <p:spPr>
          <a:xfrm>
            <a:off x="720000" y="1316358"/>
            <a:ext cx="9338400" cy="3394539"/>
          </a:xfrm>
        </p:spPr>
        <p:txBody>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Wind speed correlation coefficients against ASCAT and station data are highest in ERA5</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However, ERA5 is systematically biased low at high wind speeds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Wind speed biases against ASCAT increase close to the Antarctic coast in all </a:t>
            </a:r>
            <a:r>
              <a:rPr lang="en-US" sz="1600" dirty="0" err="1">
                <a:latin typeface="Arial" panose="020B0604020202020204" pitchFamily="34" charset="0"/>
                <a:cs typeface="Arial" panose="020B0604020202020204" pitchFamily="34" charset="0"/>
              </a:rPr>
              <a:t>reanalyses</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a:latin typeface="Arial" panose="020B0604020202020204" pitchFamily="34" charset="0"/>
                <a:cs typeface="Arial" panose="020B0604020202020204" pitchFamily="34" charset="0"/>
              </a:rPr>
              <a:t>Reanalyses</a:t>
            </a:r>
            <a:r>
              <a:rPr lang="en-US" sz="1600" dirty="0">
                <a:latin typeface="Arial" panose="020B0604020202020204" pitchFamily="34" charset="0"/>
                <a:cs typeface="Arial" panose="020B0604020202020204" pitchFamily="34" charset="0"/>
              </a:rPr>
              <a:t> underestimate the variability in surface winds measured at coastal stations when katabatic forcing dominates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Conversely, variability is better captured when synoptic forcing is strong but surface winds are (mostly) underestimated</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Representation of orography is important</a:t>
            </a:r>
          </a:p>
        </p:txBody>
      </p:sp>
    </p:spTree>
    <p:extLst>
      <p:ext uri="{BB962C8B-B14F-4D97-AF65-F5344CB8AC3E}">
        <p14:creationId xmlns:p14="http://schemas.microsoft.com/office/powerpoint/2010/main" val="3890011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490107" y="350923"/>
            <a:ext cx="10224275" cy="2430377"/>
          </a:xfrm>
        </p:spPr>
        <p:txBody>
          <a:bodyPr/>
          <a:lstStyle/>
          <a:p>
            <a:r>
              <a:rPr lang="en-US" sz="2800" dirty="0"/>
              <a:t>Supplementary: role of temperature inversions </a:t>
            </a:r>
          </a:p>
        </p:txBody>
      </p:sp>
      <p:pic>
        <p:nvPicPr>
          <p:cNvPr id="4" name="Picture 3">
            <a:extLst>
              <a:ext uri="{FF2B5EF4-FFF2-40B4-BE49-F238E27FC236}">
                <a16:creationId xmlns:a16="http://schemas.microsoft.com/office/drawing/2014/main" id="{FBE7007C-67ED-128D-FBC6-A2CDC53D297A}"/>
              </a:ext>
            </a:extLst>
          </p:cNvPr>
          <p:cNvPicPr>
            <a:picLocks noChangeAspect="1"/>
          </p:cNvPicPr>
          <p:nvPr/>
        </p:nvPicPr>
        <p:blipFill>
          <a:blip r:embed="rId3"/>
          <a:stretch>
            <a:fillRect/>
          </a:stretch>
        </p:blipFill>
        <p:spPr>
          <a:xfrm>
            <a:off x="1927860" y="1117197"/>
            <a:ext cx="6513427" cy="5394960"/>
          </a:xfrm>
          <a:prstGeom prst="rect">
            <a:avLst/>
          </a:prstGeom>
        </p:spPr>
      </p:pic>
    </p:spTree>
    <p:extLst>
      <p:ext uri="{BB962C8B-B14F-4D97-AF65-F5344CB8AC3E}">
        <p14:creationId xmlns:p14="http://schemas.microsoft.com/office/powerpoint/2010/main" val="1962980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p:txBody>
          <a:bodyPr/>
          <a:lstStyle/>
          <a:p>
            <a:r>
              <a:rPr lang="en-US" dirty="0"/>
              <a:t>Overall results</a:t>
            </a:r>
          </a:p>
        </p:txBody>
      </p:sp>
      <p:sp>
        <p:nvSpPr>
          <p:cNvPr id="5" name="Text Placeholder 1">
            <a:extLst>
              <a:ext uri="{FF2B5EF4-FFF2-40B4-BE49-F238E27FC236}">
                <a16:creationId xmlns:a16="http://schemas.microsoft.com/office/drawing/2014/main" id="{22197C0F-77B9-AD26-7B94-392DBD9D9731}"/>
              </a:ext>
            </a:extLst>
          </p:cNvPr>
          <p:cNvSpPr txBox="1">
            <a:spLocks/>
          </p:cNvSpPr>
          <p:nvPr/>
        </p:nvSpPr>
        <p:spPr>
          <a:xfrm>
            <a:off x="8606581" y="1156368"/>
            <a:ext cx="2010138" cy="799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2: </a:t>
            </a:r>
            <a:r>
              <a:rPr lang="en-GB" sz="1200" dirty="0">
                <a:latin typeface="Arial" panose="020B0604020202020204" pitchFamily="34" charset="0"/>
                <a:cs typeface="Arial" panose="020B0604020202020204" pitchFamily="34" charset="0"/>
              </a:rPr>
              <a:t>Mean reanalysis minus ASCAT 10 m wind speed </a:t>
            </a:r>
            <a:r>
              <a:rPr lang="en-US" sz="1200" dirty="0">
                <a:latin typeface="Arial" panose="020B0604020202020204" pitchFamily="34" charset="0"/>
                <a:cs typeface="Arial" panose="020B0604020202020204" pitchFamily="34" charset="0"/>
              </a:rPr>
              <a:t>(ms</a:t>
            </a:r>
            <a:r>
              <a:rPr lang="en-US" sz="1200" baseline="30000" dirty="0">
                <a:latin typeface="Arial" panose="020B0604020202020204" pitchFamily="34" charset="0"/>
                <a:cs typeface="Arial" panose="020B0604020202020204" pitchFamily="34" charset="0"/>
              </a:rPr>
              <a:t>-1</a:t>
            </a:r>
            <a:r>
              <a:rPr lang="en-US" sz="1200" dirty="0">
                <a:latin typeface="Arial" panose="020B0604020202020204" pitchFamily="34" charset="0"/>
                <a:cs typeface="Arial" panose="020B0604020202020204" pitchFamily="34" charset="0"/>
              </a:rPr>
              <a:t>)</a:t>
            </a:r>
            <a:r>
              <a:rPr lang="en-GB" sz="1200" dirty="0">
                <a:latin typeface="Arial" panose="020B0604020202020204" pitchFamily="34" charset="0"/>
                <a:cs typeface="Arial" panose="020B0604020202020204" pitchFamily="34" charset="0"/>
              </a:rPr>
              <a:t> for the period 2010-2017 for (a) ERA5, (b) MERRA-2 and (c) JRA-55. Heat map scatterplots of collocated data points south of 65°S are shown for (d) ERA5, (e) MERRA-2 and (f) JRA-55, shaded by the density of observations. Data points which are rain flagged or have a GMF-matchup flag value over 2 are not included and pixels with fewer than 50 ASCAT-reanalysis collocations are masked from (a-c).</a:t>
            </a:r>
            <a:endParaRPr lang="en-US" sz="1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20000" y="1007308"/>
            <a:ext cx="7540080" cy="5410114"/>
          </a:xfrm>
          <a:prstGeom prst="rect">
            <a:avLst/>
          </a:prstGeom>
        </p:spPr>
      </p:pic>
      <p:sp>
        <p:nvSpPr>
          <p:cNvPr id="4" name="TextBox 3"/>
          <p:cNvSpPr txBox="1"/>
          <p:nvPr/>
        </p:nvSpPr>
        <p:spPr>
          <a:xfrm>
            <a:off x="1569720" y="4282440"/>
            <a:ext cx="1287780" cy="276999"/>
          </a:xfrm>
          <a:prstGeom prst="rect">
            <a:avLst/>
          </a:prstGeom>
          <a:noFill/>
        </p:spPr>
        <p:txBody>
          <a:bodyPr wrap="square" rtlCol="0">
            <a:spAutoFit/>
          </a:bodyPr>
          <a:lstStyle/>
          <a:p>
            <a:r>
              <a:rPr lang="en-GB" sz="1200" dirty="0">
                <a:solidFill>
                  <a:srgbClr val="C00000"/>
                </a:solidFill>
                <a:latin typeface="Arial" panose="020B0604020202020204" pitchFamily="34" charset="0"/>
                <a:cs typeface="Arial" panose="020B0604020202020204" pitchFamily="34" charset="0"/>
              </a:rPr>
              <a:t>r = 0.92</a:t>
            </a:r>
          </a:p>
        </p:txBody>
      </p:sp>
      <p:sp>
        <p:nvSpPr>
          <p:cNvPr id="7" name="TextBox 6"/>
          <p:cNvSpPr txBox="1"/>
          <p:nvPr/>
        </p:nvSpPr>
        <p:spPr>
          <a:xfrm>
            <a:off x="4114800" y="4282440"/>
            <a:ext cx="1287780" cy="276999"/>
          </a:xfrm>
          <a:prstGeom prst="rect">
            <a:avLst/>
          </a:prstGeom>
          <a:noFill/>
        </p:spPr>
        <p:txBody>
          <a:bodyPr wrap="square" rtlCol="0">
            <a:spAutoFit/>
          </a:bodyPr>
          <a:lstStyle/>
          <a:p>
            <a:r>
              <a:rPr lang="en-GB" sz="1200" dirty="0">
                <a:solidFill>
                  <a:srgbClr val="C00000"/>
                </a:solidFill>
                <a:latin typeface="Arial" panose="020B0604020202020204" pitchFamily="34" charset="0"/>
                <a:cs typeface="Arial" panose="020B0604020202020204" pitchFamily="34" charset="0"/>
              </a:rPr>
              <a:t>r = 0.90</a:t>
            </a:r>
          </a:p>
        </p:txBody>
      </p:sp>
      <p:sp>
        <p:nvSpPr>
          <p:cNvPr id="9" name="TextBox 8"/>
          <p:cNvSpPr txBox="1"/>
          <p:nvPr/>
        </p:nvSpPr>
        <p:spPr>
          <a:xfrm>
            <a:off x="6659880" y="4282439"/>
            <a:ext cx="1287780" cy="276999"/>
          </a:xfrm>
          <a:prstGeom prst="rect">
            <a:avLst/>
          </a:prstGeom>
          <a:noFill/>
        </p:spPr>
        <p:txBody>
          <a:bodyPr wrap="square" rtlCol="0">
            <a:spAutoFit/>
          </a:bodyPr>
          <a:lstStyle/>
          <a:p>
            <a:r>
              <a:rPr lang="en-GB" sz="1200" dirty="0">
                <a:solidFill>
                  <a:srgbClr val="C00000"/>
                </a:solidFill>
                <a:latin typeface="Arial" panose="020B0604020202020204" pitchFamily="34" charset="0"/>
                <a:cs typeface="Arial" panose="020B0604020202020204" pitchFamily="34" charset="0"/>
              </a:rPr>
              <a:t>r = 0.88</a:t>
            </a:r>
          </a:p>
        </p:txBody>
      </p:sp>
    </p:spTree>
    <p:extLst>
      <p:ext uri="{BB962C8B-B14F-4D97-AF65-F5344CB8AC3E}">
        <p14:creationId xmlns:p14="http://schemas.microsoft.com/office/powerpoint/2010/main" val="217716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806645" y="567158"/>
            <a:ext cx="10091030" cy="643685"/>
          </a:xfrm>
        </p:spPr>
        <p:txBody>
          <a:bodyPr/>
          <a:lstStyle/>
          <a:p>
            <a:r>
              <a:rPr lang="en-US" sz="2400" dirty="0"/>
              <a:t>Uncertainties in comparing </a:t>
            </a:r>
            <a:r>
              <a:rPr lang="en-US" sz="2400" dirty="0" err="1"/>
              <a:t>scatterometer</a:t>
            </a:r>
            <a:r>
              <a:rPr lang="en-US" sz="2400" dirty="0"/>
              <a:t> and reanalysis winds</a:t>
            </a:r>
          </a:p>
        </p:txBody>
      </p:sp>
      <p:sp>
        <p:nvSpPr>
          <p:cNvPr id="4" name="Text Placeholder 1">
            <a:extLst>
              <a:ext uri="{FF2B5EF4-FFF2-40B4-BE49-F238E27FC236}">
                <a16:creationId xmlns:a16="http://schemas.microsoft.com/office/drawing/2014/main" id="{E38A7606-7379-9544-A0FF-A455FDBF8A52}"/>
              </a:ext>
            </a:extLst>
          </p:cNvPr>
          <p:cNvSpPr>
            <a:spLocks noGrp="1"/>
          </p:cNvSpPr>
          <p:nvPr>
            <p:ph type="body" sz="quarter" idx="10"/>
          </p:nvPr>
        </p:nvSpPr>
        <p:spPr>
          <a:xfrm>
            <a:off x="861060" y="1307869"/>
            <a:ext cx="9319260" cy="4384271"/>
          </a:xfrm>
        </p:spPr>
        <p:txBody>
          <a:bodyPr/>
          <a:lstStyle/>
          <a:p>
            <a:pPr marL="342900" indent="-342900">
              <a:buFont typeface="+mj-lt"/>
              <a:buAutoNum type="arabicPeriod"/>
            </a:pPr>
            <a:r>
              <a:rPr lang="en-US" sz="1600" b="1" dirty="0">
                <a:latin typeface="Arial" panose="020B0604020202020204" pitchFamily="34" charset="0"/>
                <a:cs typeface="Arial" panose="020B0604020202020204" pitchFamily="34" charset="0"/>
              </a:rPr>
              <a:t>Sampling: </a:t>
            </a:r>
            <a:r>
              <a:rPr lang="en-US" sz="1600" dirty="0">
                <a:latin typeface="Arial" panose="020B0604020202020204" pitchFamily="34" charset="0"/>
                <a:cs typeface="Arial" panose="020B0604020202020204" pitchFamily="34" charset="0"/>
              </a:rPr>
              <a:t>ASCAT is processed on a 12.5 km grid with varying observation times along the swath whereas the </a:t>
            </a:r>
            <a:r>
              <a:rPr lang="en-US" sz="1600" dirty="0" err="1">
                <a:latin typeface="Arial" panose="020B0604020202020204" pitchFamily="34" charset="0"/>
                <a:cs typeface="Arial" panose="020B0604020202020204" pitchFamily="34" charset="0"/>
              </a:rPr>
              <a:t>reanalyses</a:t>
            </a:r>
            <a:r>
              <a:rPr lang="en-US" sz="1600" dirty="0">
                <a:latin typeface="Arial" panose="020B0604020202020204" pitchFamily="34" charset="0"/>
                <a:cs typeface="Arial" panose="020B0604020202020204" pitchFamily="34" charset="0"/>
              </a:rPr>
              <a:t> are on standard </a:t>
            </a:r>
            <a:r>
              <a:rPr lang="en-US" sz="1600" dirty="0" err="1">
                <a:latin typeface="Arial" panose="020B0604020202020204" pitchFamily="34" charset="0"/>
                <a:cs typeface="Arial" panose="020B0604020202020204" pitchFamily="34" charset="0"/>
              </a:rPr>
              <a:t>timesteps</a:t>
            </a:r>
            <a:r>
              <a:rPr lang="en-US" sz="1600" dirty="0">
                <a:latin typeface="Arial" panose="020B0604020202020204" pitchFamily="34" charset="0"/>
                <a:cs typeface="Arial" panose="020B0604020202020204" pitchFamily="34" charset="0"/>
              </a:rPr>
              <a:t> on a grid which is coarser but has comprehensive coverage.</a:t>
            </a:r>
            <a:endParaRPr lang="en-US" sz="1600" b="1" dirty="0">
              <a:latin typeface="Arial" panose="020B0604020202020204" pitchFamily="34" charset="0"/>
              <a:cs typeface="Arial" panose="020B0604020202020204" pitchFamily="34" charset="0"/>
            </a:endParaRPr>
          </a:p>
          <a:p>
            <a:pPr marL="342900" indent="-342900">
              <a:buFont typeface="+mj-lt"/>
              <a:buAutoNum type="arabicPeriod"/>
            </a:pPr>
            <a:r>
              <a:rPr lang="en-US" sz="1600" b="1" dirty="0">
                <a:latin typeface="Arial" panose="020B0604020202020204" pitchFamily="34" charset="0"/>
                <a:cs typeface="Arial" panose="020B0604020202020204" pitchFamily="34" charset="0"/>
              </a:rPr>
              <a:t>Atmospheric stability: </a:t>
            </a:r>
            <a:r>
              <a:rPr lang="en-US" sz="1600" dirty="0">
                <a:latin typeface="Arial" panose="020B0604020202020204" pitchFamily="34" charset="0"/>
                <a:cs typeface="Arial" panose="020B0604020202020204" pitchFamily="34" charset="0"/>
              </a:rPr>
              <a:t>ASCAT winds are measured at the sea surface and scaled to 10 m assuming </a:t>
            </a:r>
            <a:r>
              <a:rPr lang="en-US" sz="1600" u="sng" dirty="0">
                <a:latin typeface="Arial" panose="020B0604020202020204" pitchFamily="34" charset="0"/>
                <a:cs typeface="Arial" panose="020B0604020202020204" pitchFamily="34" charset="0"/>
              </a:rPr>
              <a:t>neutral stability</a:t>
            </a:r>
            <a:r>
              <a:rPr lang="en-US" sz="1600" dirty="0">
                <a:latin typeface="Arial" panose="020B0604020202020204" pitchFamily="34" charset="0"/>
                <a:cs typeface="Arial" panose="020B0604020202020204" pitchFamily="34" charset="0"/>
              </a:rPr>
              <a:t>. JRA-55 10 m winds are calculated assuming neutral stability, while ERA5 and MERRA-2 are stability-dependent (</a:t>
            </a:r>
            <a:r>
              <a:rPr lang="en-US" sz="1600" dirty="0" err="1">
                <a:latin typeface="Arial" panose="020B0604020202020204" pitchFamily="34" charset="0"/>
                <a:cs typeface="Arial" panose="020B0604020202020204" pitchFamily="34" charset="0"/>
              </a:rPr>
              <a:t>Torralba</a:t>
            </a:r>
            <a:r>
              <a:rPr lang="en-US" sz="1600" dirty="0">
                <a:latin typeface="Arial" panose="020B0604020202020204" pitchFamily="34" charset="0"/>
                <a:cs typeface="Arial" panose="020B0604020202020204" pitchFamily="34" charset="0"/>
              </a:rPr>
              <a:t> et al., 2017).</a:t>
            </a:r>
          </a:p>
          <a:p>
            <a:pPr marL="342900" indent="-342900">
              <a:buFont typeface="+mj-lt"/>
              <a:buAutoNum type="arabicPeriod"/>
            </a:pPr>
            <a:r>
              <a:rPr lang="en-US" sz="1600" b="1" dirty="0">
                <a:latin typeface="Arial" panose="020B0604020202020204" pitchFamily="34" charset="0"/>
                <a:cs typeface="Arial" panose="020B0604020202020204" pitchFamily="34" charset="0"/>
              </a:rPr>
              <a:t>Ocean currents: </a:t>
            </a:r>
            <a:r>
              <a:rPr lang="en-US" sz="1600" dirty="0">
                <a:latin typeface="Arial" panose="020B0604020202020204" pitchFamily="34" charset="0"/>
                <a:cs typeface="Arial" panose="020B0604020202020204" pitchFamily="34" charset="0"/>
              </a:rPr>
              <a:t>ASCAT measures wind stress so wind speeds derived are </a:t>
            </a:r>
            <a:r>
              <a:rPr lang="en-US" sz="1600" u="sng" dirty="0">
                <a:latin typeface="Arial" panose="020B0604020202020204" pitchFamily="34" charset="0"/>
                <a:cs typeface="Arial" panose="020B0604020202020204" pitchFamily="34" charset="0"/>
              </a:rPr>
              <a:t>surface-relative</a:t>
            </a:r>
            <a:r>
              <a:rPr lang="en-US" sz="1600" dirty="0">
                <a:latin typeface="Arial" panose="020B0604020202020204" pitchFamily="34" charset="0"/>
                <a:cs typeface="Arial" panose="020B0604020202020204" pitchFamily="34" charset="0"/>
              </a:rPr>
              <a:t>.</a:t>
            </a:r>
          </a:p>
          <a:p>
            <a:pPr marL="342900" indent="-342900">
              <a:buFont typeface="+mj-lt"/>
              <a:buAutoNum type="arabicPeriod"/>
            </a:pPr>
            <a:r>
              <a:rPr lang="en-US" sz="1600" b="1" dirty="0">
                <a:latin typeface="Arial" panose="020B0604020202020204" pitchFamily="34" charset="0"/>
                <a:cs typeface="Arial" panose="020B0604020202020204" pitchFamily="34" charset="0"/>
              </a:rPr>
              <a:t>Air density: </a:t>
            </a:r>
            <a:r>
              <a:rPr lang="en-US" sz="1600" dirty="0">
                <a:latin typeface="Arial" panose="020B0604020202020204" pitchFamily="34" charset="0"/>
                <a:cs typeface="Arial" panose="020B0604020202020204" pitchFamily="34" charset="0"/>
              </a:rPr>
              <a:t>The scaling of wind stress to winds at 10 m is density-dependent (hence temperature-dependent). Based on De </a:t>
            </a:r>
            <a:r>
              <a:rPr lang="en-US" sz="1600" dirty="0" err="1">
                <a:latin typeface="Arial" panose="020B0604020202020204" pitchFamily="34" charset="0"/>
                <a:cs typeface="Arial" panose="020B0604020202020204" pitchFamily="34" charset="0"/>
              </a:rPr>
              <a:t>Kloe</a:t>
            </a:r>
            <a:r>
              <a:rPr lang="en-US" sz="1600" dirty="0">
                <a:latin typeface="Arial" panose="020B0604020202020204" pitchFamily="34" charset="0"/>
                <a:cs typeface="Arial" panose="020B0604020202020204" pitchFamily="34" charset="0"/>
              </a:rPr>
              <a:t> et al. (2017) accounting for this could increase reanalysis winds over the near coastal region by about 0.1 m/s.</a:t>
            </a:r>
          </a:p>
          <a:p>
            <a:pPr marL="342900" indent="-342900">
              <a:buFont typeface="+mj-lt"/>
              <a:buAutoNum type="arabicPeriod"/>
            </a:pPr>
            <a:r>
              <a:rPr lang="en-US" sz="1600" b="1" dirty="0">
                <a:latin typeface="Arial" panose="020B0604020202020204" pitchFamily="34" charset="0"/>
                <a:cs typeface="Arial" panose="020B0604020202020204" pitchFamily="34" charset="0"/>
              </a:rPr>
              <a:t>Sea ice: </a:t>
            </a:r>
            <a:r>
              <a:rPr lang="en-US" sz="1600" dirty="0" err="1">
                <a:latin typeface="Arial" panose="020B0604020202020204" pitchFamily="34" charset="0"/>
                <a:cs typeface="Arial" panose="020B0604020202020204" pitchFamily="34" charset="0"/>
              </a:rPr>
              <a:t>Reanalyses</a:t>
            </a:r>
            <a:r>
              <a:rPr lang="en-US" sz="1600" dirty="0">
                <a:latin typeface="Arial" panose="020B0604020202020204" pitchFamily="34" charset="0"/>
                <a:cs typeface="Arial" panose="020B0604020202020204" pitchFamily="34" charset="0"/>
              </a:rPr>
              <a:t> and ASCAT may have different designation of sea ice, marginal or open ocean.</a:t>
            </a:r>
          </a:p>
          <a:p>
            <a:pPr marL="342900" indent="-342900">
              <a:buFont typeface="+mj-lt"/>
              <a:buAutoNum type="arabicPeriod"/>
            </a:pPr>
            <a:r>
              <a:rPr lang="en-US" sz="1600" b="1" dirty="0">
                <a:latin typeface="Arial" panose="020B0604020202020204" pitchFamily="34" charset="0"/>
                <a:cs typeface="Arial" panose="020B0604020202020204" pitchFamily="34" charset="0"/>
              </a:rPr>
              <a:t>Independence: </a:t>
            </a:r>
            <a:r>
              <a:rPr lang="en-US" sz="1600" dirty="0">
                <a:latin typeface="Arial" panose="020B0604020202020204" pitchFamily="34" charset="0"/>
                <a:cs typeface="Arial" panose="020B0604020202020204" pitchFamily="34" charset="0"/>
              </a:rPr>
              <a:t>ASCAT is assimilated into all three </a:t>
            </a:r>
            <a:r>
              <a:rPr lang="en-US" sz="1600" dirty="0" err="1">
                <a:latin typeface="Arial" panose="020B0604020202020204" pitchFamily="34" charset="0"/>
                <a:cs typeface="Arial" panose="020B0604020202020204" pitchFamily="34" charset="0"/>
              </a:rPr>
              <a:t>reanalyses</a:t>
            </a:r>
            <a:r>
              <a:rPr lang="en-US" sz="1600" dirty="0">
                <a:latin typeface="Arial" panose="020B0604020202020204" pitchFamily="34" charset="0"/>
                <a:cs typeface="Arial" panose="020B0604020202020204" pitchFamily="34" charset="0"/>
              </a:rPr>
              <a:t> from 2008, but the exact assimilation procedure likely varies. At ECMWF ASCAT is assimilated into the neutral wind (Chiara et al., 2016).</a:t>
            </a:r>
          </a:p>
        </p:txBody>
      </p:sp>
    </p:spTree>
    <p:extLst>
      <p:ext uri="{BB962C8B-B14F-4D97-AF65-F5344CB8AC3E}">
        <p14:creationId xmlns:p14="http://schemas.microsoft.com/office/powerpoint/2010/main" val="501870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Chart, radar chart&#10;&#10;Description automatically generated">
            <a:extLst>
              <a:ext uri="{FF2B5EF4-FFF2-40B4-BE49-F238E27FC236}">
                <a16:creationId xmlns:a16="http://schemas.microsoft.com/office/drawing/2014/main" id="{4370D117-032C-DAD7-D890-F55C6A9CB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7135" y="1210843"/>
            <a:ext cx="5485946" cy="5485946"/>
          </a:xfrm>
          <a:prstGeom prst="rect">
            <a:avLst/>
          </a:prstGeom>
        </p:spPr>
      </p:pic>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846402" y="249106"/>
            <a:ext cx="10091030" cy="643685"/>
          </a:xfrm>
        </p:spPr>
        <p:txBody>
          <a:bodyPr/>
          <a:lstStyle/>
          <a:p>
            <a:r>
              <a:rPr lang="en-US" dirty="0"/>
              <a:t>Effect of accounting for atmospheric stability</a:t>
            </a:r>
          </a:p>
        </p:txBody>
      </p:sp>
      <p:pic>
        <p:nvPicPr>
          <p:cNvPr id="4" name="Picture 3" descr="Chart, radar chart&#10;&#10;Description automatically generated">
            <a:extLst>
              <a:ext uri="{FF2B5EF4-FFF2-40B4-BE49-F238E27FC236}">
                <a16:creationId xmlns:a16="http://schemas.microsoft.com/office/drawing/2014/main" id="{D652C3E6-0A18-782E-B555-41076BC41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399" y="1611736"/>
            <a:ext cx="4304736" cy="4254535"/>
          </a:xfrm>
          <a:prstGeom prst="rect">
            <a:avLst/>
          </a:prstGeom>
        </p:spPr>
      </p:pic>
      <p:pic>
        <p:nvPicPr>
          <p:cNvPr id="8" name="Picture 7" descr="Chart, box and whisker chart&#10;&#10;Description automatically generated">
            <a:extLst>
              <a:ext uri="{FF2B5EF4-FFF2-40B4-BE49-F238E27FC236}">
                <a16:creationId xmlns:a16="http://schemas.microsoft.com/office/drawing/2014/main" id="{19F65C95-7B50-570E-E9F2-59507966F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434" y="6070379"/>
            <a:ext cx="3028122" cy="440926"/>
          </a:xfrm>
          <a:prstGeom prst="rect">
            <a:avLst/>
          </a:prstGeom>
        </p:spPr>
      </p:pic>
      <p:sp>
        <p:nvSpPr>
          <p:cNvPr id="9" name="TextBox 8">
            <a:extLst>
              <a:ext uri="{FF2B5EF4-FFF2-40B4-BE49-F238E27FC236}">
                <a16:creationId xmlns:a16="http://schemas.microsoft.com/office/drawing/2014/main" id="{BFAF1DC2-B153-A6F9-BC1D-1DF85967FE50}"/>
              </a:ext>
            </a:extLst>
          </p:cNvPr>
          <p:cNvSpPr txBox="1"/>
          <p:nvPr/>
        </p:nvSpPr>
        <p:spPr>
          <a:xfrm>
            <a:off x="1579900" y="991729"/>
            <a:ext cx="3717235" cy="369332"/>
          </a:xfrm>
          <a:prstGeom prst="rect">
            <a:avLst/>
          </a:prstGeom>
          <a:noFill/>
        </p:spPr>
        <p:txBody>
          <a:bodyPr wrap="square" rtlCol="0">
            <a:spAutoFit/>
          </a:bodyPr>
          <a:lstStyle/>
          <a:p>
            <a:r>
              <a:rPr lang="en-US" dirty="0"/>
              <a:t>ERA5 minus ASCAT 10 m winds</a:t>
            </a:r>
            <a:endParaRPr lang="en-GB" dirty="0"/>
          </a:p>
        </p:txBody>
      </p:sp>
      <p:sp>
        <p:nvSpPr>
          <p:cNvPr id="10" name="TextBox 9">
            <a:extLst>
              <a:ext uri="{FF2B5EF4-FFF2-40B4-BE49-F238E27FC236}">
                <a16:creationId xmlns:a16="http://schemas.microsoft.com/office/drawing/2014/main" id="{1CD8C8A4-FB0E-313E-9ACD-C2B5546AD29D}"/>
              </a:ext>
            </a:extLst>
          </p:cNvPr>
          <p:cNvSpPr txBox="1"/>
          <p:nvPr/>
        </p:nvSpPr>
        <p:spPr>
          <a:xfrm>
            <a:off x="6091617" y="991729"/>
            <a:ext cx="3896981" cy="369332"/>
          </a:xfrm>
          <a:prstGeom prst="rect">
            <a:avLst/>
          </a:prstGeom>
          <a:noFill/>
        </p:spPr>
        <p:txBody>
          <a:bodyPr wrap="square" rtlCol="0">
            <a:spAutoFit/>
          </a:bodyPr>
          <a:lstStyle/>
          <a:p>
            <a:r>
              <a:rPr lang="en-US" dirty="0"/>
              <a:t>ERA5 minus ASCAT 10 m neutral winds</a:t>
            </a:r>
            <a:endParaRPr lang="en-GB" dirty="0"/>
          </a:p>
        </p:txBody>
      </p:sp>
    </p:spTree>
    <p:extLst>
      <p:ext uri="{BB962C8B-B14F-4D97-AF65-F5344CB8AC3E}">
        <p14:creationId xmlns:p14="http://schemas.microsoft.com/office/powerpoint/2010/main" val="2394690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806645" y="567158"/>
            <a:ext cx="10091030" cy="643685"/>
          </a:xfrm>
        </p:spPr>
        <p:txBody>
          <a:bodyPr/>
          <a:lstStyle/>
          <a:p>
            <a:r>
              <a:rPr lang="en-US" dirty="0"/>
              <a:t>Ocean currents</a:t>
            </a:r>
          </a:p>
        </p:txBody>
      </p:sp>
      <p:pic>
        <p:nvPicPr>
          <p:cNvPr id="4" name="Picture 3" descr="Chart, diagram, radar chart&#10;&#10;Description automatically generated">
            <a:extLst>
              <a:ext uri="{FF2B5EF4-FFF2-40B4-BE49-F238E27FC236}">
                <a16:creationId xmlns:a16="http://schemas.microsoft.com/office/drawing/2014/main" id="{C528CF88-F254-B447-97EF-7763B4EB8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2677" y="78929"/>
            <a:ext cx="5613211" cy="5613211"/>
          </a:xfrm>
          <a:prstGeom prst="rect">
            <a:avLst/>
          </a:prstGeom>
        </p:spPr>
      </p:pic>
      <p:sp>
        <p:nvSpPr>
          <p:cNvPr id="5" name="Text Placeholder 1">
            <a:extLst>
              <a:ext uri="{FF2B5EF4-FFF2-40B4-BE49-F238E27FC236}">
                <a16:creationId xmlns:a16="http://schemas.microsoft.com/office/drawing/2014/main" id="{D33A3B92-75D2-972C-558E-2BC8ACFB519B}"/>
              </a:ext>
            </a:extLst>
          </p:cNvPr>
          <p:cNvSpPr>
            <a:spLocks noGrp="1"/>
          </p:cNvSpPr>
          <p:nvPr>
            <p:ph type="body" sz="quarter" idx="10"/>
          </p:nvPr>
        </p:nvSpPr>
        <p:spPr>
          <a:xfrm>
            <a:off x="861060" y="1307869"/>
            <a:ext cx="4287410" cy="4384271"/>
          </a:xfrm>
        </p:spPr>
        <p:txBody>
          <a:bodyPr/>
          <a:lstStyle/>
          <a:p>
            <a:r>
              <a:rPr lang="en-US" sz="1600" dirty="0">
                <a:latin typeface="Arial" panose="020B0604020202020204" pitchFamily="34" charset="0"/>
                <a:cs typeface="Arial" panose="020B0604020202020204" pitchFamily="34" charset="0"/>
              </a:rPr>
              <a:t>ASCAT measures wind stress on a moving ocean surface</a:t>
            </a:r>
          </a:p>
          <a:p>
            <a:r>
              <a:rPr lang="en-US" sz="1600" dirty="0">
                <a:latin typeface="Arial" panose="020B0604020202020204" pitchFamily="34" charset="0"/>
                <a:cs typeface="Arial" panose="020B0604020202020204" pitchFamily="34" charset="0"/>
              </a:rPr>
              <a:t>Reanalysis winds are Earth-relative</a:t>
            </a:r>
          </a:p>
          <a:p>
            <a:r>
              <a:rPr lang="en-US" sz="1600" dirty="0">
                <a:latin typeface="Arial" panose="020B0604020202020204" pitchFamily="34" charset="0"/>
                <a:cs typeface="Arial" panose="020B0604020202020204" pitchFamily="34" charset="0"/>
              </a:rPr>
              <a:t>Accounting for ocean surface currents relieves much of an apparent positive zonal wind bias (i.e. too strong westerlies) in ERA5 relative to ASCAT (Rivas and </a:t>
            </a:r>
            <a:r>
              <a:rPr lang="en-US" sz="1600" dirty="0" err="1">
                <a:latin typeface="Arial" panose="020B0604020202020204" pitchFamily="34" charset="0"/>
                <a:cs typeface="Arial" panose="020B0604020202020204" pitchFamily="34" charset="0"/>
              </a:rPr>
              <a:t>Stoffelen</a:t>
            </a:r>
            <a:r>
              <a:rPr lang="en-US" sz="1600" dirty="0">
                <a:latin typeface="Arial" panose="020B0604020202020204" pitchFamily="34" charset="0"/>
                <a:cs typeface="Arial" panose="020B0604020202020204" pitchFamily="34" charset="0"/>
              </a:rPr>
              <a:t>, 2019)</a:t>
            </a:r>
          </a:p>
          <a:p>
            <a:r>
              <a:rPr lang="en-US" sz="1600" dirty="0">
                <a:latin typeface="Arial" panose="020B0604020202020204" pitchFamily="34" charset="0"/>
                <a:cs typeface="Arial" panose="020B0604020202020204" pitchFamily="34" charset="0"/>
              </a:rPr>
              <a:t>Much weaker surface currents are present in the region of the coastal easterlies</a:t>
            </a:r>
          </a:p>
          <a:p>
            <a:r>
              <a:rPr lang="en-US" sz="1600" dirty="0">
                <a:latin typeface="Arial" panose="020B0604020202020204" pitchFamily="34" charset="0"/>
                <a:cs typeface="Arial" panose="020B0604020202020204" pitchFamily="34" charset="0"/>
              </a:rPr>
              <a:t>South of 65°S the mean OSCAR surface speed is 0.08m/s for the 2010-2017 period</a:t>
            </a:r>
          </a:p>
          <a:p>
            <a:r>
              <a:rPr lang="en-US" sz="1600" dirty="0">
                <a:latin typeface="Arial" panose="020B0604020202020204" pitchFamily="34" charset="0"/>
                <a:cs typeface="Arial" panose="020B0604020202020204" pitchFamily="34" charset="0"/>
              </a:rPr>
              <a:t>Given high uncertainties in ocean current estimates in the coastal region (the driving wind in OSCAR is itself ERA5), no correction is made but doing so may be expected to increase ASCAT winds overall</a:t>
            </a:r>
          </a:p>
        </p:txBody>
      </p:sp>
      <p:sp>
        <p:nvSpPr>
          <p:cNvPr id="6" name="Text Placeholder 1">
            <a:extLst>
              <a:ext uri="{FF2B5EF4-FFF2-40B4-BE49-F238E27FC236}">
                <a16:creationId xmlns:a16="http://schemas.microsoft.com/office/drawing/2014/main" id="{47404B1B-76BF-9967-2161-7A0D9B83EB16}"/>
              </a:ext>
            </a:extLst>
          </p:cNvPr>
          <p:cNvSpPr txBox="1">
            <a:spLocks/>
          </p:cNvSpPr>
          <p:nvPr/>
        </p:nvSpPr>
        <p:spPr>
          <a:xfrm>
            <a:off x="5674950" y="5827529"/>
            <a:ext cx="3877988" cy="1262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latin typeface="Arial" panose="020B0604020202020204" pitchFamily="34" charset="0"/>
                <a:cs typeface="Arial" panose="020B0604020202020204" pitchFamily="34" charset="0"/>
              </a:rPr>
              <a:t>Figure 2: </a:t>
            </a:r>
            <a:r>
              <a:rPr lang="en-US" sz="1200" dirty="0">
                <a:latin typeface="Arial" panose="020B0604020202020204" pitchFamily="34" charset="0"/>
                <a:cs typeface="Arial" panose="020B0604020202020204" pitchFamily="34" charset="0"/>
              </a:rPr>
              <a:t>Mean surface speed (shaded) with motion vectors overlain from the OSCAR dataset </a:t>
            </a:r>
          </a:p>
        </p:txBody>
      </p:sp>
    </p:spTree>
    <p:extLst>
      <p:ext uri="{BB962C8B-B14F-4D97-AF65-F5344CB8AC3E}">
        <p14:creationId xmlns:p14="http://schemas.microsoft.com/office/powerpoint/2010/main" val="1903909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806645" y="567158"/>
            <a:ext cx="10091030" cy="643685"/>
          </a:xfrm>
        </p:spPr>
        <p:txBody>
          <a:bodyPr/>
          <a:lstStyle/>
          <a:p>
            <a:r>
              <a:rPr lang="en-US" dirty="0"/>
              <a:t>Sea ice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00" y="1279423"/>
            <a:ext cx="6661712" cy="5118242"/>
          </a:xfrm>
          <a:prstGeom prst="rect">
            <a:avLst/>
          </a:prstGeom>
        </p:spPr>
      </p:pic>
    </p:spTree>
    <p:extLst>
      <p:ext uri="{BB962C8B-B14F-4D97-AF65-F5344CB8AC3E}">
        <p14:creationId xmlns:p14="http://schemas.microsoft.com/office/powerpoint/2010/main" val="1978140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9D4E8D-BE73-534E-87F4-CF5C06126985}"/>
              </a:ext>
            </a:extLst>
          </p:cNvPr>
          <p:cNvSpPr>
            <a:spLocks noGrp="1"/>
          </p:cNvSpPr>
          <p:nvPr>
            <p:ph type="ctrTitle"/>
          </p:nvPr>
        </p:nvSpPr>
        <p:spPr>
          <a:xfrm>
            <a:off x="806645" y="567158"/>
            <a:ext cx="10091030" cy="643685"/>
          </a:xfrm>
        </p:spPr>
        <p:txBody>
          <a:bodyPr/>
          <a:lstStyle/>
          <a:p>
            <a:r>
              <a:rPr lang="en-US" dirty="0"/>
              <a:t>Sea ice</a:t>
            </a:r>
          </a:p>
        </p:txBody>
      </p:sp>
      <p:pic>
        <p:nvPicPr>
          <p:cNvPr id="5" name="Picture 4">
            <a:extLst>
              <a:ext uri="{FF2B5EF4-FFF2-40B4-BE49-F238E27FC236}">
                <a16:creationId xmlns:a16="http://schemas.microsoft.com/office/drawing/2014/main" id="{4CB251EF-48F8-4DCC-8495-36B128CBAC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505" y="1287043"/>
            <a:ext cx="6740022" cy="5118242"/>
          </a:xfrm>
          <a:prstGeom prst="rect">
            <a:avLst/>
          </a:prstGeom>
        </p:spPr>
      </p:pic>
    </p:spTree>
    <p:extLst>
      <p:ext uri="{BB962C8B-B14F-4D97-AF65-F5344CB8AC3E}">
        <p14:creationId xmlns:p14="http://schemas.microsoft.com/office/powerpoint/2010/main" val="18024406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6E4AA02B52634BB8DD9C7A18D205BC" ma:contentTypeVersion="12" ma:contentTypeDescription="Create a new document." ma:contentTypeScope="" ma:versionID="e3e5727917839c2d144bb555e8727c00">
  <xsd:schema xmlns:xsd="http://www.w3.org/2001/XMLSchema" xmlns:xs="http://www.w3.org/2001/XMLSchema" xmlns:p="http://schemas.microsoft.com/office/2006/metadata/properties" xmlns:ns3="1da1b60d-5f6a-4685-8001-b7179dbaf5f2" xmlns:ns4="135c34f1-cf2d-4f24-9dbd-f014e3707eca" targetNamespace="http://schemas.microsoft.com/office/2006/metadata/properties" ma:root="true" ma:fieldsID="3fbade72cde573267548360f91805f87" ns3:_="" ns4:_="">
    <xsd:import namespace="1da1b60d-5f6a-4685-8001-b7179dbaf5f2"/>
    <xsd:import namespace="135c34f1-cf2d-4f24-9dbd-f014e3707ec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a1b60d-5f6a-4685-8001-b7179dbaf5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5c34f1-cf2d-4f24-9dbd-f014e3707ec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55B9A2-64A9-49E7-8C0F-E0122BB0EF53}">
  <ds:schemaRefs>
    <ds:schemaRef ds:uri="http://schemas.microsoft.com/office/2006/documentManagement/types"/>
    <ds:schemaRef ds:uri="1da1b60d-5f6a-4685-8001-b7179dbaf5f2"/>
    <ds:schemaRef ds:uri="http://purl.org/dc/elements/1.1/"/>
    <ds:schemaRef ds:uri="http://schemas.microsoft.com/office/2006/metadata/properties"/>
    <ds:schemaRef ds:uri="135c34f1-cf2d-4f24-9dbd-f014e3707eca"/>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692481F-1708-4E07-9F8D-50E6233669E7}">
  <ds:schemaRefs>
    <ds:schemaRef ds:uri="http://schemas.microsoft.com/sharepoint/v3/contenttype/forms"/>
  </ds:schemaRefs>
</ds:datastoreItem>
</file>

<file path=customXml/itemProps3.xml><?xml version="1.0" encoding="utf-8"?>
<ds:datastoreItem xmlns:ds="http://schemas.openxmlformats.org/officeDocument/2006/customXml" ds:itemID="{3E9AF6DA-241C-420C-BD4A-A74543E759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a1b60d-5f6a-4685-8001-b7179dbaf5f2"/>
    <ds:schemaRef ds:uri="135c34f1-cf2d-4f24-9dbd-f014e3707e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2093</TotalTime>
  <Words>3472</Words>
  <Application>Microsoft Office PowerPoint</Application>
  <PresentationFormat>Widescreen</PresentationFormat>
  <Paragraphs>130</Paragraphs>
  <Slides>35</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Characterising reanalysis representation of winds at the interface between Antarctica and the Southern Ocean</vt:lpstr>
      <vt:lpstr>Coastal winds of Antarctica</vt:lpstr>
      <vt:lpstr>Part 1: Reanalysis comparison with ASCAT</vt:lpstr>
      <vt:lpstr>Overall results</vt:lpstr>
      <vt:lpstr>Uncertainties in comparing scatterometer and reanalysis winds</vt:lpstr>
      <vt:lpstr>Effect of accounting for atmospheric stability</vt:lpstr>
      <vt:lpstr>Ocean currents</vt:lpstr>
      <vt:lpstr>Sea ice</vt:lpstr>
      <vt:lpstr>Sea ice</vt:lpstr>
      <vt:lpstr>Monthly ERA5 minus ASCAT</vt:lpstr>
      <vt:lpstr>Effect of removing winds over ERA5 marginal ice</vt:lpstr>
      <vt:lpstr>Effect of removing winds over ERA5 marginal ice</vt:lpstr>
      <vt:lpstr>ASCAT high wind case study: Scott Mountains</vt:lpstr>
      <vt:lpstr>Part 2: Self-organising map analysis at coastal stations</vt:lpstr>
      <vt:lpstr>Collocating station data with reanalysis</vt:lpstr>
      <vt:lpstr>PowerPoint Presentation</vt:lpstr>
      <vt:lpstr>PowerPoint Presentation</vt:lpstr>
      <vt:lpstr>PowerPoint Presentation</vt:lpstr>
      <vt:lpstr>Ageostrophic coastal winds in ERA5</vt:lpstr>
      <vt:lpstr>Ageostrophic coastal winds in ERA5 at Mawson</vt:lpstr>
      <vt:lpstr>Variability: self-organising map states at coastal stations  Mawson</vt:lpstr>
      <vt:lpstr>Variability: self-organising map states at coastal stations  Mawson</vt:lpstr>
      <vt:lpstr>Variability: self-organising map states at coastal stations  Mawson</vt:lpstr>
      <vt:lpstr>Variability: self-organising map states at coastal stations  Neumayer</vt:lpstr>
      <vt:lpstr>Variability: self-organising map states at coastal stations  Neumayer</vt:lpstr>
      <vt:lpstr>Variability: self-organising map states at coastal stations  Neumayer</vt:lpstr>
      <vt:lpstr>Variability: self-organising map states at coastal stations  Casey</vt:lpstr>
      <vt:lpstr>Variability: self-organising map states at coastal stations  Casey</vt:lpstr>
      <vt:lpstr>Variability: self-organising map states at coastal stations  Casey</vt:lpstr>
      <vt:lpstr>Variability: self-organising map states at coastal stations  Dumont D’Urville</vt:lpstr>
      <vt:lpstr>Variability: self-organising map states at coastal stations  Dumont D’Urville</vt:lpstr>
      <vt:lpstr>Variability: self-organising map states at coastal stations  Dumont D’Urville</vt:lpstr>
      <vt:lpstr>Performance statistics by SOM node </vt:lpstr>
      <vt:lpstr>PowerPoint Presentation</vt:lpstr>
      <vt:lpstr>Supplementary: role of temperature inversions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Characterising reanalysis representation of winds at the interface between Antarctica and the Southern Ocean</dc:title>
  <dc:creator>Thomas Caton Harrison - BAS</dc:creator>
  <cp:lastModifiedBy>Thomas Caton Harrison - BAS</cp:lastModifiedBy>
  <cp:revision>21</cp:revision>
  <dcterms:created xsi:type="dcterms:W3CDTF">2022-05-16T09:47:05Z</dcterms:created>
  <dcterms:modified xsi:type="dcterms:W3CDTF">2022-05-21T15:54:16Z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0x0101002D6E4AA02B52634BB8DD9C7A18D205BC</vt:lpwstr>
  </property>
  <property fmtid="{D5CDD505-2E9C-101B-9397-08002B2CF9AE}" pid="3" name="Catagory">
    <vt:lpwstr>8;#Template|2a4f28cc-53b0-4f3a-90b9-9a7954d0df16</vt:lpwstr>
  </property>
  <property fmtid="{D5CDD505-2E9C-101B-9397-08002B2CF9AE}" pid="4" name="Team">
    <vt:lpwstr/>
  </property>
  <property fmtid="{D5CDD505-2E9C-101B-9397-08002B2CF9AE}" pid="5" name="edc8bdeed50a47979f619d979692822f">
    <vt:lpwstr>Template|2a4f28cc-53b0-4f3a-90b9-9a7954d0df16</vt:lpwstr>
  </property>
  <property fmtid="{D5CDD505-2E9C-101B-9397-08002B2CF9AE}" pid="6" name="TaxCatchAll">
    <vt:lpwstr>8;#Template|2a4f28cc-53b0-4f3a-90b9-9a7954d0df16</vt:lpwstr>
  </property>
  <property fmtid="{D5CDD505-2E9C-101B-9397-08002B2CF9AE}" pid="7" name="l62ae4fadf5846e080c19ad1a27e898f">
    <vt:lpwstr/>
  </property>
  <property fmtid="{D5CDD505-2E9C-101B-9397-08002B2CF9AE}" pid="8" name="BAS Org Link">
    <vt:lpwstr>BAS</vt:lpwstr>
  </property>
  <property fmtid="{D5CDD505-2E9C-101B-9397-08002B2CF9AE}" pid="9" name="CS Output Usage">
    <vt:lpwstr>Template</vt:lpwstr>
  </property>
  <property fmtid="{D5CDD505-2E9C-101B-9397-08002B2CF9AE}" pid="10" name="btri">
    <vt:lpwstr>Landscape</vt:lpwstr>
  </property>
  <property fmtid="{D5CDD505-2E9C-101B-9397-08002B2CF9AE}" pid="11" name="CS Content usage">
    <vt:lpwstr>PowerPoint</vt:lpwstr>
  </property>
  <property fmtid="{D5CDD505-2E9C-101B-9397-08002B2CF9AE}" pid="12" name="CS Output Use">
    <vt:lpwstr>PowerPoint Show</vt:lpwstr>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Document Format12">
    <vt:lpwstr>Multimedia</vt:lpwstr>
  </property>
  <property fmtid="{D5CDD505-2E9C-101B-9397-08002B2CF9AE}" pid="17" name="Document Format1">
    <vt:lpwstr>Presentation</vt:lpwstr>
  </property>
  <property fmtid="{D5CDD505-2E9C-101B-9397-08002B2CF9AE}" pid="18" name="xd_Signature">
    <vt:bool>false</vt:bool>
  </property>
</Properties>
</file>