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257" r:id="rId6"/>
    <p:sldId id="333" r:id="rId7"/>
    <p:sldId id="309" r:id="rId8"/>
    <p:sldId id="259" r:id="rId9"/>
    <p:sldId id="308" r:id="rId10"/>
    <p:sldId id="328" r:id="rId11"/>
    <p:sldId id="315" r:id="rId12"/>
    <p:sldId id="313" r:id="rId13"/>
    <p:sldId id="332" r:id="rId14"/>
    <p:sldId id="331" r:id="rId15"/>
    <p:sldId id="329" r:id="rId16"/>
    <p:sldId id="322" r:id="rId17"/>
    <p:sldId id="334" r:id="rId18"/>
    <p:sldId id="335" r:id="rId19"/>
    <p:sldId id="323" r:id="rId20"/>
    <p:sldId id="325" r:id="rId21"/>
    <p:sldId id="339" r:id="rId22"/>
    <p:sldId id="337" r:id="rId23"/>
    <p:sldId id="338" r:id="rId24"/>
    <p:sldId id="340" r:id="rId25"/>
    <p:sldId id="341" r:id="rId26"/>
    <p:sldId id="277" r:id="rId27"/>
    <p:sldId id="320" r:id="rId28"/>
    <p:sldId id="317" r:id="rId29"/>
    <p:sldId id="290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295" r:id="rId40"/>
    <p:sldId id="351" r:id="rId41"/>
    <p:sldId id="354" r:id="rId42"/>
    <p:sldId id="352" r:id="rId43"/>
    <p:sldId id="353" r:id="rId44"/>
    <p:sldId id="274" r:id="rId45"/>
    <p:sldId id="303" r:id="rId46"/>
    <p:sldId id="270" r:id="rId47"/>
    <p:sldId id="357" r:id="rId48"/>
    <p:sldId id="358" r:id="rId49"/>
    <p:sldId id="356" r:id="rId50"/>
    <p:sldId id="258" r:id="rId51"/>
    <p:sldId id="273" r:id="rId5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2F"/>
    <a:srgbClr val="A6D854"/>
    <a:srgbClr val="E78ABF"/>
    <a:srgbClr val="FC8D62"/>
    <a:srgbClr val="66C2A5"/>
    <a:srgbClr val="E8CBA4"/>
    <a:srgbClr val="8DA0CB"/>
    <a:srgbClr val="373F50"/>
    <a:srgbClr val="FFE5E6"/>
    <a:srgbClr val="FF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8C1BD-6A17-4E00-B18B-70A1D45A83E5}" type="datetimeFigureOut">
              <a:rPr lang="nl-BE" smtClean="0"/>
              <a:t>24/05/2022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2BF4C-65F2-45A3-BC58-F5509C1EAAB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43944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DC93E-485C-458D-8A93-C74EA135D264}" type="datetimeFigureOut">
              <a:rPr lang="nl-BE" smtClean="0"/>
              <a:t>24/05/2022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B15A5-A956-4ADE-8D64-A97D9DDD22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11038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4D21-9C8D-4FFE-BEC0-1477D246A187}" type="datetime1">
              <a:rPr lang="nl-BE" smtClean="0"/>
              <a:t>24/05/2022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001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AC81-FAC6-4AAE-95DF-431D81703129}" type="datetime1">
              <a:rPr lang="nl-BE" smtClean="0"/>
              <a:t>24/05/2022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996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9690-ACB2-4EE6-9533-8D7AA520104A}" type="datetime1">
              <a:rPr lang="nl-BE" smtClean="0"/>
              <a:t>24/05/2022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94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4C09-BBA9-4823-BA6B-5CAE1E3ADAFA}" type="datetime1">
              <a:rPr lang="nl-BE" smtClean="0"/>
              <a:t>24/05/2022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47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DBDE-8AD1-4C8B-AD6A-71D2C834DF22}" type="datetime1">
              <a:rPr lang="nl-BE" smtClean="0"/>
              <a:t>24/05/2022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42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24BF-69C3-4935-BE37-BCE89217281F}" type="datetime1">
              <a:rPr lang="nl-BE" smtClean="0"/>
              <a:t>24/05/2022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7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A488-4B4E-4E1F-85FE-2F305029C2F3}" type="datetime1">
              <a:rPr lang="nl-BE" smtClean="0"/>
              <a:t>24/05/2022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35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7A72-158D-46B9-A1DE-B9F82D5272C9}" type="datetime1">
              <a:rPr lang="nl-BE" smtClean="0"/>
              <a:t>24/05/2022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54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BF1-2952-4047-A847-B05FAB383926}" type="datetime1">
              <a:rPr lang="nl-BE" smtClean="0"/>
              <a:t>24/05/2022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54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C64F-AE5F-4A92-8F43-6843BA61A5C7}" type="datetime1">
              <a:rPr lang="nl-BE" smtClean="0"/>
              <a:t>24/05/2022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15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2E39-24C2-4DC8-A8C6-95F91D7E3489}" type="datetime1">
              <a:rPr lang="nl-BE" smtClean="0"/>
              <a:t>24/05/2022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43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7B61-687E-4B59-B02F-1A5DB26C5E58}" type="datetime1">
              <a:rPr lang="nl-BE" smtClean="0"/>
              <a:t>24/05/2022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koen.devos@kuleuven.be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CCBD-1593-4DE2-896D-B5B7A4C6DB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367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>
          <a:xfrm>
            <a:off x="0" y="-35791"/>
            <a:ext cx="12192000" cy="690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4327" y="3993247"/>
            <a:ext cx="5523345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K. De Vos </a:t>
            </a:r>
            <a:r>
              <a:rPr lang="nl-BE" dirty="0" smtClean="0"/>
              <a:t>, C. Janssens, L. Jacobs, B. Campforts, E. </a:t>
            </a:r>
            <a:r>
              <a:rPr lang="nl-BE" dirty="0" err="1" smtClean="0"/>
              <a:t>Boere</a:t>
            </a:r>
            <a:r>
              <a:rPr lang="nl-BE" dirty="0" smtClean="0"/>
              <a:t>, P. </a:t>
            </a:r>
            <a:r>
              <a:rPr lang="nl-BE" dirty="0" err="1" smtClean="0"/>
              <a:t>Havlík</a:t>
            </a:r>
            <a:r>
              <a:rPr lang="nl-BE" dirty="0" smtClean="0"/>
              <a:t>, M. Maertens, G. Govers</a:t>
            </a:r>
            <a:endParaRPr lang="nl-BE" dirty="0"/>
          </a:p>
        </p:txBody>
      </p:sp>
      <p:pic>
        <p:nvPicPr>
          <p:cNvPr id="1026" name="Picture 2" descr="Katholieke Universiteit Leuve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9" y="5929878"/>
            <a:ext cx="2060387" cy="7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IASA - International Institute for Applied Systems An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48" y="5957586"/>
            <a:ext cx="2560935" cy="715748"/>
          </a:xfrm>
          <a:prstGeom prst="rect">
            <a:avLst/>
          </a:prstGeom>
          <a:solidFill>
            <a:schemeClr val="bg1">
              <a:alpha val="50000"/>
            </a:schemeClr>
          </a:solidFill>
          <a:extLst/>
        </p:spPr>
      </p:pic>
      <p:sp>
        <p:nvSpPr>
          <p:cNvPr id="6" name="Rectangle 5"/>
          <p:cNvSpPr/>
          <p:nvPr/>
        </p:nvSpPr>
        <p:spPr>
          <a:xfrm>
            <a:off x="431625" y="1909525"/>
            <a:ext cx="11407757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Future </a:t>
            </a:r>
            <a:r>
              <a:rPr lang="en-US" sz="4400" b="1" dirty="0" smtClean="0"/>
              <a:t>Scenarios </a:t>
            </a:r>
            <a:r>
              <a:rPr lang="en-US" sz="4400" b="1" dirty="0"/>
              <a:t>of the African Rice System: </a:t>
            </a:r>
            <a:r>
              <a:rPr lang="en-US" sz="5400" b="1" dirty="0" smtClean="0"/>
              <a:t>Climatic and Socio-economic Pathways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752" y="5957586"/>
            <a:ext cx="3616697" cy="7157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51" y="5349875"/>
            <a:ext cx="1358349" cy="1349947"/>
          </a:xfrm>
          <a:prstGeom prst="rect">
            <a:avLst/>
          </a:prstGeom>
        </p:spPr>
      </p:pic>
      <p:pic>
        <p:nvPicPr>
          <p:cNvPr id="9" name="Picture 2" descr="https://cdn.egu.eu/static/eb0120b0/awards/egu_ospp_label_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5" y="-35791"/>
            <a:ext cx="1199355" cy="15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8846" y="4945360"/>
            <a:ext cx="355430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Contact : 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01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7</a:t>
            </a:r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Long-Term Effects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429999" y="1960512"/>
            <a:ext cx="3104401" cy="4156243"/>
            <a:chOff x="8429999" y="1960512"/>
            <a:chExt cx="3104401" cy="4156243"/>
          </a:xfrm>
        </p:grpSpPr>
        <p:grpSp>
          <p:nvGrpSpPr>
            <p:cNvPr id="25" name="Group 24"/>
            <p:cNvGrpSpPr/>
            <p:nvPr/>
          </p:nvGrpSpPr>
          <p:grpSpPr>
            <a:xfrm>
              <a:off x="8429999" y="3571042"/>
              <a:ext cx="3104401" cy="2545713"/>
              <a:chOff x="8230864" y="3872421"/>
              <a:chExt cx="3104401" cy="254571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/>
              <a:srcRect r="52401"/>
              <a:stretch/>
            </p:blipFill>
            <p:spPr>
              <a:xfrm>
                <a:off x="8230864" y="3872421"/>
                <a:ext cx="2303272" cy="254571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2785" y="4440288"/>
                <a:ext cx="672480" cy="1571275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8342" y="1960512"/>
              <a:ext cx="1603594" cy="160029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901863" y="1651092"/>
            <a:ext cx="229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Interactive Content</a:t>
            </a:r>
            <a:endParaRPr lang="nl-BE" dirty="0"/>
          </a:p>
        </p:txBody>
      </p:sp>
      <p:grpSp>
        <p:nvGrpSpPr>
          <p:cNvPr id="49" name="Group 48"/>
          <p:cNvGrpSpPr/>
          <p:nvPr/>
        </p:nvGrpSpPr>
        <p:grpSpPr>
          <a:xfrm>
            <a:off x="396918" y="1690687"/>
            <a:ext cx="11795082" cy="3096061"/>
            <a:chOff x="396918" y="1690687"/>
            <a:chExt cx="11795082" cy="3096061"/>
          </a:xfrm>
        </p:grpSpPr>
        <p:grpSp>
          <p:nvGrpSpPr>
            <p:cNvPr id="8" name="Group 7"/>
            <p:cNvGrpSpPr/>
            <p:nvPr/>
          </p:nvGrpSpPr>
          <p:grpSpPr>
            <a:xfrm>
              <a:off x="965200" y="2099373"/>
              <a:ext cx="7336150" cy="2632286"/>
              <a:chOff x="627780" y="1489571"/>
              <a:chExt cx="7336150" cy="263228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/>
              <a:srcRect l="6221"/>
              <a:stretch/>
            </p:blipFill>
            <p:spPr>
              <a:xfrm>
                <a:off x="627780" y="1489571"/>
                <a:ext cx="7336150" cy="263228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476632" y="1926932"/>
                <a:ext cx="1495168" cy="1847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08682" y="1906659"/>
                <a:ext cx="1470626" cy="1847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317391" y="1851434"/>
                <a:ext cx="1467365" cy="1902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49350" y="4478971"/>
              <a:ext cx="2059956" cy="307777"/>
              <a:chOff x="1149350" y="4478971"/>
              <a:chExt cx="2059956" cy="30777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581400" y="4476826"/>
              <a:ext cx="2059956" cy="307777"/>
              <a:chOff x="1149350" y="4478971"/>
              <a:chExt cx="2059956" cy="30777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016517" y="4476826"/>
              <a:ext cx="2059956" cy="307777"/>
              <a:chOff x="1149350" y="4478971"/>
              <a:chExt cx="2059956" cy="30777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96918" y="2650627"/>
              <a:ext cx="619288" cy="1826199"/>
              <a:chOff x="396918" y="2650627"/>
              <a:chExt cx="619288" cy="182619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44362" y="4199827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3538" y="3691143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25 000</a:t>
                </a:r>
                <a:endParaRPr lang="nl-BE" sz="1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03538" y="3182459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50 000</a:t>
                </a:r>
                <a:endParaRPr lang="nl-BE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6918" y="2650627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75 000</a:t>
                </a:r>
                <a:endParaRPr lang="nl-BE" sz="12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98560" y="1690687"/>
              <a:ext cx="11793440" cy="655811"/>
              <a:chOff x="398560" y="1690687"/>
              <a:chExt cx="11793440" cy="65581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98560" y="1690687"/>
                <a:ext cx="11793440" cy="283812"/>
                <a:chOff x="141127" y="6358986"/>
                <a:chExt cx="11793440" cy="283812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41127" y="6365799"/>
                  <a:ext cx="66479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 smtClean="0"/>
                    <a:t>Low </a:t>
                  </a:r>
                  <a:r>
                    <a:rPr lang="nl-BE" sz="1200" dirty="0" err="1" smtClean="0"/>
                    <a:t>Population</a:t>
                  </a:r>
                  <a:r>
                    <a:rPr lang="nl-BE" sz="1200" dirty="0" smtClean="0"/>
                    <a:t> + High </a:t>
                  </a:r>
                  <a:r>
                    <a:rPr lang="nl-BE" sz="1200" dirty="0" err="1" smtClean="0"/>
                    <a:t>Economic</a:t>
                  </a:r>
                  <a:r>
                    <a:rPr lang="nl-BE" sz="1200" dirty="0" smtClean="0"/>
                    <a:t> Development </a:t>
                  </a:r>
                  <a:endParaRPr lang="nl-BE" sz="12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286632" y="6358986"/>
                  <a:ext cx="66479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 smtClean="0"/>
                    <a:t>High </a:t>
                  </a:r>
                  <a:r>
                    <a:rPr lang="nl-BE" sz="1200" dirty="0" err="1" smtClean="0"/>
                    <a:t>Population</a:t>
                  </a:r>
                  <a:r>
                    <a:rPr lang="nl-BE" sz="1200" dirty="0" smtClean="0"/>
                    <a:t> + Low </a:t>
                  </a:r>
                  <a:r>
                    <a:rPr lang="nl-BE" sz="1200" dirty="0" err="1" smtClean="0"/>
                    <a:t>Economic</a:t>
                  </a:r>
                  <a:r>
                    <a:rPr lang="nl-BE" sz="1200" dirty="0" smtClean="0"/>
                    <a:t> Development </a:t>
                  </a:r>
                  <a:endParaRPr lang="nl-BE" sz="1200" dirty="0"/>
                </a:p>
              </p:txBody>
            </p:sp>
            <p:cxnSp>
              <p:nvCxnSpPr>
                <p:cNvPr id="23" name="Straight Arrow Connector 22"/>
                <p:cNvCxnSpPr>
                  <a:endCxn id="22" idx="1"/>
                </p:cNvCxnSpPr>
                <p:nvPr/>
              </p:nvCxnSpPr>
              <p:spPr>
                <a:xfrm flipV="1">
                  <a:off x="3200400" y="6497486"/>
                  <a:ext cx="2086232" cy="21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1007575" y="2139950"/>
                <a:ext cx="2318237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SSP1 - </a:t>
                </a:r>
                <a:r>
                  <a:rPr lang="nl-BE" sz="1400" b="1" dirty="0" err="1" smtClean="0"/>
                  <a:t>Sustainability</a:t>
                </a:r>
                <a:endParaRPr lang="nl-BE" sz="1400" b="1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84563" y="2139950"/>
                <a:ext cx="2232165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SSP2 – </a:t>
                </a:r>
                <a:r>
                  <a:rPr lang="nl-BE" sz="1400" b="1" dirty="0" err="1" smtClean="0"/>
                  <a:t>Middle</a:t>
                </a:r>
                <a:r>
                  <a:rPr lang="nl-BE" sz="1400" b="1" dirty="0" smtClean="0"/>
                  <a:t> of </a:t>
                </a:r>
                <a:r>
                  <a:rPr lang="nl-BE" sz="1400" b="1" dirty="0" err="1" smtClean="0"/>
                  <a:t>the</a:t>
                </a:r>
                <a:r>
                  <a:rPr lang="nl-BE" sz="1400" b="1" dirty="0" smtClean="0"/>
                  <a:t> Road</a:t>
                </a:r>
                <a:endParaRPr lang="nl-BE" sz="1400" b="1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875479" y="2143298"/>
                <a:ext cx="2318138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SSP3 – </a:t>
                </a:r>
                <a:r>
                  <a:rPr lang="nl-BE" sz="1400" b="1" dirty="0" err="1" smtClean="0"/>
                  <a:t>Regional</a:t>
                </a:r>
                <a:r>
                  <a:rPr lang="nl-BE" sz="1400" b="1" dirty="0" smtClean="0"/>
                  <a:t> </a:t>
                </a:r>
                <a:r>
                  <a:rPr lang="nl-BE" sz="1400" b="1" dirty="0" err="1" smtClean="0"/>
                  <a:t>Rivalry</a:t>
                </a:r>
                <a:endParaRPr lang="nl-BE" sz="1400" b="1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282324" y="5156021"/>
            <a:ext cx="7019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Clear</a:t>
            </a:r>
            <a:r>
              <a:rPr lang="nl-BE" dirty="0" smtClean="0"/>
              <a:t> effect of </a:t>
            </a:r>
            <a:r>
              <a:rPr lang="nl-BE" dirty="0" err="1" smtClean="0"/>
              <a:t>Socio-Economics</a:t>
            </a:r>
            <a:endParaRPr lang="nl-BE" dirty="0" smtClean="0"/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Population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Growth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-1261587" y="3157466"/>
            <a:ext cx="301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2050 Rice </a:t>
            </a:r>
            <a:r>
              <a:rPr lang="nl-BE" b="1" dirty="0" err="1" smtClean="0"/>
              <a:t>Production</a:t>
            </a:r>
            <a:r>
              <a:rPr lang="nl-BE" b="1" dirty="0" smtClean="0"/>
              <a:t> [1000 t]</a:t>
            </a:r>
            <a:endParaRPr lang="nl-BE" b="1" dirty="0"/>
          </a:p>
        </p:txBody>
      </p:sp>
      <p:sp>
        <p:nvSpPr>
          <p:cNvPr id="5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72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7</a:t>
            </a:r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Long-Term Effects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429999" y="1960512"/>
            <a:ext cx="3104401" cy="4156243"/>
            <a:chOff x="8429999" y="1960512"/>
            <a:chExt cx="3104401" cy="4156243"/>
          </a:xfrm>
        </p:grpSpPr>
        <p:grpSp>
          <p:nvGrpSpPr>
            <p:cNvPr id="25" name="Group 24"/>
            <p:cNvGrpSpPr/>
            <p:nvPr/>
          </p:nvGrpSpPr>
          <p:grpSpPr>
            <a:xfrm>
              <a:off x="8429999" y="3571042"/>
              <a:ext cx="3104401" cy="2545713"/>
              <a:chOff x="8230864" y="3872421"/>
              <a:chExt cx="3104401" cy="254571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/>
              <a:srcRect r="52401"/>
              <a:stretch/>
            </p:blipFill>
            <p:spPr>
              <a:xfrm>
                <a:off x="8230864" y="3872421"/>
                <a:ext cx="2303272" cy="254571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2785" y="4440288"/>
                <a:ext cx="672480" cy="1571275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8342" y="1960512"/>
              <a:ext cx="1603594" cy="160029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901863" y="1651092"/>
            <a:ext cx="229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Interactive Content</a:t>
            </a:r>
            <a:endParaRPr lang="nl-BE" dirty="0"/>
          </a:p>
        </p:txBody>
      </p:sp>
      <p:grpSp>
        <p:nvGrpSpPr>
          <p:cNvPr id="49" name="Group 48"/>
          <p:cNvGrpSpPr/>
          <p:nvPr/>
        </p:nvGrpSpPr>
        <p:grpSpPr>
          <a:xfrm>
            <a:off x="396918" y="1690687"/>
            <a:ext cx="11795082" cy="3096061"/>
            <a:chOff x="396918" y="1690687"/>
            <a:chExt cx="11795082" cy="30960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6221"/>
            <a:stretch/>
          </p:blipFill>
          <p:spPr>
            <a:xfrm>
              <a:off x="965200" y="2099373"/>
              <a:ext cx="7336150" cy="263228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149350" y="4478971"/>
              <a:ext cx="2059956" cy="307777"/>
              <a:chOff x="1149350" y="4478971"/>
              <a:chExt cx="2059956" cy="30777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581400" y="4476826"/>
              <a:ext cx="2059956" cy="307777"/>
              <a:chOff x="1149350" y="4478971"/>
              <a:chExt cx="2059956" cy="30777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016517" y="4476826"/>
              <a:ext cx="2059956" cy="307777"/>
              <a:chOff x="1149350" y="4478971"/>
              <a:chExt cx="2059956" cy="30777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96918" y="2650627"/>
              <a:ext cx="619288" cy="1826199"/>
              <a:chOff x="396918" y="2650627"/>
              <a:chExt cx="619288" cy="182619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44362" y="4199827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3538" y="3691143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25 000</a:t>
                </a:r>
                <a:endParaRPr lang="nl-BE" sz="1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03538" y="3182459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50 000</a:t>
                </a:r>
                <a:endParaRPr lang="nl-BE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6918" y="2650627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75 000</a:t>
                </a:r>
                <a:endParaRPr lang="nl-BE" sz="12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98560" y="1690687"/>
              <a:ext cx="11793440" cy="655811"/>
              <a:chOff x="398560" y="1690687"/>
              <a:chExt cx="11793440" cy="65581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98560" y="1690687"/>
                <a:ext cx="11793440" cy="283812"/>
                <a:chOff x="141127" y="6358986"/>
                <a:chExt cx="11793440" cy="283812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41127" y="6365799"/>
                  <a:ext cx="66479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 smtClean="0"/>
                    <a:t>Low </a:t>
                  </a:r>
                  <a:r>
                    <a:rPr lang="nl-BE" sz="1200" dirty="0" err="1" smtClean="0"/>
                    <a:t>Population</a:t>
                  </a:r>
                  <a:r>
                    <a:rPr lang="nl-BE" sz="1200" dirty="0" smtClean="0"/>
                    <a:t> + High </a:t>
                  </a:r>
                  <a:r>
                    <a:rPr lang="nl-BE" sz="1200" dirty="0" err="1" smtClean="0"/>
                    <a:t>Economic</a:t>
                  </a:r>
                  <a:r>
                    <a:rPr lang="nl-BE" sz="1200" dirty="0" smtClean="0"/>
                    <a:t> Development </a:t>
                  </a:r>
                  <a:endParaRPr lang="nl-BE" sz="12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286632" y="6358986"/>
                  <a:ext cx="66479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 smtClean="0"/>
                    <a:t>High </a:t>
                  </a:r>
                  <a:r>
                    <a:rPr lang="nl-BE" sz="1200" dirty="0" err="1" smtClean="0"/>
                    <a:t>Population</a:t>
                  </a:r>
                  <a:r>
                    <a:rPr lang="nl-BE" sz="1200" dirty="0" smtClean="0"/>
                    <a:t> + Low </a:t>
                  </a:r>
                  <a:r>
                    <a:rPr lang="nl-BE" sz="1200" dirty="0" err="1" smtClean="0"/>
                    <a:t>Economic</a:t>
                  </a:r>
                  <a:r>
                    <a:rPr lang="nl-BE" sz="1200" dirty="0" smtClean="0"/>
                    <a:t> Development </a:t>
                  </a:r>
                  <a:endParaRPr lang="nl-BE" sz="1200" dirty="0"/>
                </a:p>
              </p:txBody>
            </p:sp>
            <p:cxnSp>
              <p:nvCxnSpPr>
                <p:cNvPr id="23" name="Straight Arrow Connector 22"/>
                <p:cNvCxnSpPr>
                  <a:endCxn id="22" idx="1"/>
                </p:cNvCxnSpPr>
                <p:nvPr/>
              </p:nvCxnSpPr>
              <p:spPr>
                <a:xfrm flipV="1">
                  <a:off x="3200400" y="6497486"/>
                  <a:ext cx="2086232" cy="21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1007575" y="2139950"/>
                <a:ext cx="2318237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SSP1 - </a:t>
                </a:r>
                <a:r>
                  <a:rPr lang="nl-BE" sz="1400" b="1" dirty="0" err="1" smtClean="0"/>
                  <a:t>Sustainability</a:t>
                </a:r>
                <a:endParaRPr lang="nl-BE" sz="1400" b="1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84563" y="2139950"/>
                <a:ext cx="2232165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SSP2 – </a:t>
                </a:r>
                <a:r>
                  <a:rPr lang="nl-BE" sz="1400" b="1" dirty="0" err="1" smtClean="0"/>
                  <a:t>Middle</a:t>
                </a:r>
                <a:r>
                  <a:rPr lang="nl-BE" sz="1400" b="1" dirty="0" smtClean="0"/>
                  <a:t> of </a:t>
                </a:r>
                <a:r>
                  <a:rPr lang="nl-BE" sz="1400" b="1" dirty="0" err="1" smtClean="0"/>
                  <a:t>the</a:t>
                </a:r>
                <a:r>
                  <a:rPr lang="nl-BE" sz="1400" b="1" dirty="0" smtClean="0"/>
                  <a:t> Road</a:t>
                </a:r>
                <a:endParaRPr lang="nl-BE" sz="1400" b="1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875479" y="2143298"/>
                <a:ext cx="2318138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SSP3 – </a:t>
                </a:r>
                <a:r>
                  <a:rPr lang="nl-BE" sz="1400" b="1" dirty="0" err="1" smtClean="0"/>
                  <a:t>Regional</a:t>
                </a:r>
                <a:r>
                  <a:rPr lang="nl-BE" sz="1400" b="1" dirty="0" smtClean="0"/>
                  <a:t> </a:t>
                </a:r>
                <a:r>
                  <a:rPr lang="nl-BE" sz="1400" b="1" dirty="0" err="1" smtClean="0"/>
                  <a:t>Rivalry</a:t>
                </a:r>
                <a:endParaRPr lang="nl-BE" sz="1400" b="1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282324" y="5156021"/>
            <a:ext cx="7019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Clear</a:t>
            </a:r>
            <a:r>
              <a:rPr lang="nl-BE" dirty="0" smtClean="0"/>
              <a:t> effect of </a:t>
            </a:r>
            <a:r>
              <a:rPr lang="nl-BE" dirty="0" err="1" smtClean="0"/>
              <a:t>Socio-Economics</a:t>
            </a:r>
            <a:endParaRPr lang="nl-BE" dirty="0" smtClean="0"/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Population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Growth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Minor </a:t>
            </a:r>
            <a:r>
              <a:rPr lang="nl-BE" dirty="0" err="1" smtClean="0"/>
              <a:t>effects</a:t>
            </a:r>
            <a:r>
              <a:rPr lang="nl-BE" dirty="0" smtClean="0"/>
              <a:t> of </a:t>
            </a:r>
            <a:r>
              <a:rPr lang="nl-BE" dirty="0" err="1" smtClean="0"/>
              <a:t>Climate</a:t>
            </a:r>
            <a:r>
              <a:rPr lang="nl-BE" dirty="0" smtClean="0"/>
              <a:t> Change</a:t>
            </a:r>
          </a:p>
          <a:p>
            <a:pPr lvl="1"/>
            <a:endParaRPr lang="nl-BE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-1261587" y="3157466"/>
            <a:ext cx="301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2050 Rice </a:t>
            </a:r>
            <a:r>
              <a:rPr lang="nl-BE" b="1" dirty="0" err="1" smtClean="0"/>
              <a:t>Production</a:t>
            </a:r>
            <a:r>
              <a:rPr lang="nl-BE" b="1" dirty="0" smtClean="0"/>
              <a:t> [1000 t]</a:t>
            </a:r>
            <a:endParaRPr lang="nl-BE" b="1" dirty="0"/>
          </a:p>
        </p:txBody>
      </p:sp>
      <p:sp>
        <p:nvSpPr>
          <p:cNvPr id="4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64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297" y="302369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Now, Year-to-Year Variations…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43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9</a:t>
            </a:r>
            <a:endParaRPr lang="nl-BE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60909" y="1472645"/>
            <a:ext cx="9640594" cy="5066267"/>
            <a:chOff x="1190152" y="1489572"/>
            <a:chExt cx="10032591" cy="5236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5217" t="4604" b="7953"/>
            <a:stretch/>
          </p:blipFill>
          <p:spPr>
            <a:xfrm>
              <a:off x="1190152" y="1489572"/>
              <a:ext cx="10032591" cy="492085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11167" y="634614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40 000</a:t>
              </a:r>
              <a:endParaRPr lang="nl-BE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95699" y="634614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5</a:t>
              </a:r>
              <a:r>
                <a:rPr lang="nl-BE" dirty="0" smtClean="0"/>
                <a:t>0 000</a:t>
              </a:r>
              <a:endParaRPr lang="nl-B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80231" y="634614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60 000</a:t>
              </a:r>
              <a:endParaRPr lang="nl-BE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75580" y="634614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7</a:t>
              </a:r>
              <a:r>
                <a:rPr lang="nl-BE" dirty="0" smtClean="0"/>
                <a:t>0 000</a:t>
              </a:r>
              <a:endParaRPr lang="nl-BE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0929" y="6356350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80 000</a:t>
              </a:r>
              <a:endParaRPr lang="nl-BE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Year-to-Year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5558" y="6457890"/>
            <a:ext cx="4306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ECOWAS 2050 Rice </a:t>
            </a:r>
            <a:r>
              <a:rPr lang="nl-BE" sz="2000" b="1" dirty="0" err="1" smtClean="0"/>
              <a:t>Production</a:t>
            </a:r>
            <a:r>
              <a:rPr lang="nl-BE" sz="2000" b="1" dirty="0" smtClean="0"/>
              <a:t> [1000 t]</a:t>
            </a:r>
            <a:endParaRPr lang="nl-BE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30297" y="579188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p00</a:t>
            </a:r>
            <a:endParaRPr lang="nl-BE" dirty="0"/>
          </a:p>
        </p:txBody>
      </p:sp>
      <p:sp>
        <p:nvSpPr>
          <p:cNvPr id="40" name="TextBox 39"/>
          <p:cNvSpPr txBox="1"/>
          <p:nvPr/>
        </p:nvSpPr>
        <p:spPr>
          <a:xfrm>
            <a:off x="730297" y="470675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p25</a:t>
            </a:r>
            <a:endParaRPr lang="nl-BE" dirty="0"/>
          </a:p>
        </p:txBody>
      </p:sp>
      <p:sp>
        <p:nvSpPr>
          <p:cNvPr id="41" name="TextBox 40"/>
          <p:cNvSpPr txBox="1"/>
          <p:nvPr/>
        </p:nvSpPr>
        <p:spPr>
          <a:xfrm>
            <a:off x="730297" y="366859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p50</a:t>
            </a:r>
            <a:endParaRPr lang="nl-BE" dirty="0"/>
          </a:p>
        </p:txBody>
      </p:sp>
      <p:sp>
        <p:nvSpPr>
          <p:cNvPr id="42" name="TextBox 41"/>
          <p:cNvSpPr txBox="1"/>
          <p:nvPr/>
        </p:nvSpPr>
        <p:spPr>
          <a:xfrm>
            <a:off x="730297" y="262713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p75</a:t>
            </a:r>
            <a:endParaRPr lang="nl-BE" dirty="0"/>
          </a:p>
        </p:txBody>
      </p:sp>
      <p:sp>
        <p:nvSpPr>
          <p:cNvPr id="43" name="TextBox 42"/>
          <p:cNvSpPr txBox="1"/>
          <p:nvPr/>
        </p:nvSpPr>
        <p:spPr>
          <a:xfrm>
            <a:off x="666827" y="158566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p100</a:t>
            </a:r>
            <a:endParaRPr lang="nl-BE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518157" y="3653208"/>
            <a:ext cx="190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Percentile</a:t>
            </a:r>
            <a:r>
              <a:rPr lang="nl-BE" sz="2000" b="1" dirty="0" smtClean="0"/>
              <a:t> Value</a:t>
            </a:r>
            <a:endParaRPr lang="nl-BE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8345103" y="5505651"/>
            <a:ext cx="1376413" cy="356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23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9</a:t>
            </a:r>
            <a:endParaRPr lang="nl-BE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60909" y="1472645"/>
            <a:ext cx="9640594" cy="5066267"/>
            <a:chOff x="1190152" y="1489572"/>
            <a:chExt cx="10032591" cy="5236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5217" t="4604" b="7953"/>
            <a:stretch/>
          </p:blipFill>
          <p:spPr>
            <a:xfrm>
              <a:off x="1190152" y="1489572"/>
              <a:ext cx="10032591" cy="492085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11167" y="634614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40 000</a:t>
              </a:r>
              <a:endParaRPr lang="nl-BE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95699" y="634614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5</a:t>
              </a:r>
              <a:r>
                <a:rPr lang="nl-BE" dirty="0" smtClean="0"/>
                <a:t>0 000</a:t>
              </a:r>
              <a:endParaRPr lang="nl-B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80231" y="634614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60 000</a:t>
              </a:r>
              <a:endParaRPr lang="nl-BE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75580" y="634614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7</a:t>
              </a:r>
              <a:r>
                <a:rPr lang="nl-BE" dirty="0" smtClean="0"/>
                <a:t>0 000</a:t>
              </a:r>
              <a:endParaRPr lang="nl-BE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0929" y="6356350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80 000</a:t>
              </a:r>
              <a:endParaRPr lang="nl-BE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Year-to-Year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5558" y="6457890"/>
            <a:ext cx="4306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ECOWAS 2050 Rice </a:t>
            </a:r>
            <a:r>
              <a:rPr lang="nl-BE" sz="2000" b="1" dirty="0" err="1" smtClean="0"/>
              <a:t>Production</a:t>
            </a:r>
            <a:r>
              <a:rPr lang="nl-BE" sz="2000" b="1" dirty="0" smtClean="0"/>
              <a:t> [1000 t]</a:t>
            </a:r>
            <a:endParaRPr lang="nl-BE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30297" y="579188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p00</a:t>
            </a:r>
            <a:endParaRPr lang="nl-BE" dirty="0"/>
          </a:p>
        </p:txBody>
      </p:sp>
      <p:sp>
        <p:nvSpPr>
          <p:cNvPr id="40" name="TextBox 39"/>
          <p:cNvSpPr txBox="1"/>
          <p:nvPr/>
        </p:nvSpPr>
        <p:spPr>
          <a:xfrm>
            <a:off x="730297" y="470675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p25</a:t>
            </a:r>
            <a:endParaRPr lang="nl-BE" dirty="0"/>
          </a:p>
        </p:txBody>
      </p:sp>
      <p:sp>
        <p:nvSpPr>
          <p:cNvPr id="41" name="TextBox 40"/>
          <p:cNvSpPr txBox="1"/>
          <p:nvPr/>
        </p:nvSpPr>
        <p:spPr>
          <a:xfrm>
            <a:off x="730297" y="366859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p50</a:t>
            </a:r>
            <a:endParaRPr lang="nl-BE" dirty="0"/>
          </a:p>
        </p:txBody>
      </p:sp>
      <p:sp>
        <p:nvSpPr>
          <p:cNvPr id="42" name="TextBox 41"/>
          <p:cNvSpPr txBox="1"/>
          <p:nvPr/>
        </p:nvSpPr>
        <p:spPr>
          <a:xfrm>
            <a:off x="730297" y="262713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p75</a:t>
            </a:r>
            <a:endParaRPr lang="nl-BE" dirty="0"/>
          </a:p>
        </p:txBody>
      </p:sp>
      <p:sp>
        <p:nvSpPr>
          <p:cNvPr id="43" name="TextBox 42"/>
          <p:cNvSpPr txBox="1"/>
          <p:nvPr/>
        </p:nvSpPr>
        <p:spPr>
          <a:xfrm>
            <a:off x="666827" y="158566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p100</a:t>
            </a:r>
            <a:endParaRPr lang="nl-BE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518157" y="3653208"/>
            <a:ext cx="190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Percentile</a:t>
            </a:r>
            <a:r>
              <a:rPr lang="nl-BE" sz="2000" b="1" dirty="0" smtClean="0"/>
              <a:t> Value</a:t>
            </a:r>
            <a:endParaRPr lang="nl-BE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99" t="822" b="4249"/>
          <a:stretch/>
        </p:blipFill>
        <p:spPr>
          <a:xfrm>
            <a:off x="1295400" y="1536701"/>
            <a:ext cx="6858001" cy="4684482"/>
          </a:xfrm>
          <a:prstGeom prst="rect">
            <a:avLst/>
          </a:prstGeom>
        </p:spPr>
      </p:pic>
      <p:sp>
        <p:nvSpPr>
          <p:cNvPr id="2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39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138" t="9078"/>
          <a:stretch/>
        </p:blipFill>
        <p:spPr>
          <a:xfrm>
            <a:off x="7180445" y="2011680"/>
            <a:ext cx="4718072" cy="452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10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Year-to-Year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1338" t="5122" r="10722" b="62289"/>
          <a:stretch/>
        </p:blipFill>
        <p:spPr>
          <a:xfrm>
            <a:off x="7180211" y="2216149"/>
            <a:ext cx="1619250" cy="16827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b="3861"/>
          <a:stretch/>
        </p:blipFill>
        <p:spPr>
          <a:xfrm>
            <a:off x="1150572" y="1960642"/>
            <a:ext cx="5861164" cy="397814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47345" y="1896498"/>
            <a:ext cx="657552" cy="2101304"/>
            <a:chOff x="94959" y="1896498"/>
            <a:chExt cx="657552" cy="2101304"/>
          </a:xfrm>
        </p:grpSpPr>
        <p:sp>
          <p:nvSpPr>
            <p:cNvPr id="40" name="TextBox 39"/>
            <p:cNvSpPr txBox="1"/>
            <p:nvPr/>
          </p:nvSpPr>
          <p:spPr>
            <a:xfrm>
              <a:off x="211262" y="362847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p00</a:t>
              </a:r>
              <a:endParaRPr lang="nl-BE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0586" y="3195477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p25</a:t>
              </a:r>
              <a:endParaRPr lang="nl-BE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9363" y="276248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p50</a:t>
              </a:r>
              <a:endParaRPr lang="nl-BE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4151" y="2329491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p75</a:t>
              </a:r>
              <a:endParaRPr lang="nl-BE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959" y="189649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p100</a:t>
              </a:r>
              <a:endParaRPr lang="nl-BE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5103" y="3898900"/>
            <a:ext cx="657552" cy="2101304"/>
            <a:chOff x="94959" y="1896498"/>
            <a:chExt cx="657552" cy="2101304"/>
          </a:xfrm>
        </p:grpSpPr>
        <p:sp>
          <p:nvSpPr>
            <p:cNvPr id="46" name="TextBox 45"/>
            <p:cNvSpPr txBox="1"/>
            <p:nvPr/>
          </p:nvSpPr>
          <p:spPr>
            <a:xfrm>
              <a:off x="211262" y="362847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p00</a:t>
              </a:r>
              <a:endParaRPr lang="nl-BE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0586" y="3195477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p25</a:t>
              </a:r>
              <a:endParaRPr lang="nl-BE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9363" y="276248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p50</a:t>
              </a:r>
              <a:endParaRPr lang="nl-BE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4151" y="2329491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p75</a:t>
              </a:r>
              <a:endParaRPr lang="nl-BE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4959" y="189649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p100</a:t>
              </a:r>
              <a:endParaRPr lang="nl-BE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-650671" y="2759728"/>
            <a:ext cx="190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Percentile</a:t>
            </a:r>
            <a:r>
              <a:rPr lang="nl-BE" sz="2000" b="1" dirty="0" smtClean="0"/>
              <a:t> Value</a:t>
            </a:r>
            <a:endParaRPr lang="nl-BE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55103" y="3943567"/>
            <a:ext cx="8511895" cy="1995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TextBox 31"/>
          <p:cNvSpPr txBox="1"/>
          <p:nvPr/>
        </p:nvSpPr>
        <p:spPr>
          <a:xfrm>
            <a:off x="1150572" y="4223377"/>
            <a:ext cx="5864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ECOWAS 2050 Rice </a:t>
            </a:r>
            <a:r>
              <a:rPr lang="nl-BE" sz="2000" b="1" dirty="0" err="1" smtClean="0"/>
              <a:t>Consumption</a:t>
            </a:r>
            <a:r>
              <a:rPr lang="nl-BE" sz="2000" b="1" dirty="0" smtClean="0"/>
              <a:t> per Capita [kg/pers]</a:t>
            </a:r>
            <a:endParaRPr lang="nl-BE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257790" y="3943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70</a:t>
            </a:r>
            <a:endParaRPr lang="nl-BE" dirty="0"/>
          </a:p>
        </p:txBody>
      </p:sp>
      <p:sp>
        <p:nvSpPr>
          <p:cNvPr id="34" name="TextBox 33"/>
          <p:cNvSpPr txBox="1"/>
          <p:nvPr/>
        </p:nvSpPr>
        <p:spPr>
          <a:xfrm>
            <a:off x="2122459" y="3943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80</a:t>
            </a:r>
            <a:endParaRPr lang="nl-BE" dirty="0"/>
          </a:p>
        </p:txBody>
      </p:sp>
      <p:sp>
        <p:nvSpPr>
          <p:cNvPr id="35" name="TextBox 34"/>
          <p:cNvSpPr txBox="1"/>
          <p:nvPr/>
        </p:nvSpPr>
        <p:spPr>
          <a:xfrm>
            <a:off x="3021178" y="39443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9</a:t>
            </a:r>
            <a:r>
              <a:rPr lang="nl-BE" dirty="0" smtClean="0"/>
              <a:t>0</a:t>
            </a:r>
            <a:endParaRPr lang="nl-BE" dirty="0"/>
          </a:p>
        </p:txBody>
      </p:sp>
      <p:sp>
        <p:nvSpPr>
          <p:cNvPr id="36" name="TextBox 35"/>
          <p:cNvSpPr txBox="1"/>
          <p:nvPr/>
        </p:nvSpPr>
        <p:spPr>
          <a:xfrm>
            <a:off x="3885847" y="39435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100</a:t>
            </a:r>
            <a:endParaRPr lang="nl-BE" dirty="0"/>
          </a:p>
        </p:txBody>
      </p:sp>
      <p:sp>
        <p:nvSpPr>
          <p:cNvPr id="37" name="TextBox 36"/>
          <p:cNvSpPr txBox="1"/>
          <p:nvPr/>
        </p:nvSpPr>
        <p:spPr>
          <a:xfrm>
            <a:off x="4753397" y="39435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110</a:t>
            </a:r>
            <a:endParaRPr lang="nl-BE" dirty="0"/>
          </a:p>
        </p:txBody>
      </p:sp>
      <p:sp>
        <p:nvSpPr>
          <p:cNvPr id="38" name="TextBox 37"/>
          <p:cNvSpPr txBox="1"/>
          <p:nvPr/>
        </p:nvSpPr>
        <p:spPr>
          <a:xfrm>
            <a:off x="5663032" y="39435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120</a:t>
            </a:r>
            <a:endParaRPr lang="nl-BE" dirty="0"/>
          </a:p>
        </p:txBody>
      </p:sp>
      <p:sp>
        <p:nvSpPr>
          <p:cNvPr id="5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35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138" t="9078"/>
          <a:stretch/>
        </p:blipFill>
        <p:spPr>
          <a:xfrm>
            <a:off x="7180445" y="2011680"/>
            <a:ext cx="4718072" cy="452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10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Year-to-Year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1338" t="5122" r="10722" b="62289"/>
          <a:stretch/>
        </p:blipFill>
        <p:spPr>
          <a:xfrm>
            <a:off x="7180211" y="2216149"/>
            <a:ext cx="1619250" cy="1682751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7094857" y="2978150"/>
            <a:ext cx="964829" cy="2411208"/>
          </a:xfrm>
          <a:custGeom>
            <a:avLst/>
            <a:gdLst>
              <a:gd name="connsiteX0" fmla="*/ 964829 w 964829"/>
              <a:gd name="connsiteY0" fmla="*/ 2178050 h 2411208"/>
              <a:gd name="connsiteX1" fmla="*/ 545729 w 964829"/>
              <a:gd name="connsiteY1" fmla="*/ 2406650 h 2411208"/>
              <a:gd name="connsiteX2" fmla="*/ 145679 w 964829"/>
              <a:gd name="connsiteY2" fmla="*/ 1993900 h 2411208"/>
              <a:gd name="connsiteX3" fmla="*/ 5979 w 964829"/>
              <a:gd name="connsiteY3" fmla="*/ 1022350 h 2411208"/>
              <a:gd name="connsiteX4" fmla="*/ 317129 w 964829"/>
              <a:gd name="connsiteY4" fmla="*/ 0 h 24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829" h="2411208">
                <a:moveTo>
                  <a:pt x="964829" y="2178050"/>
                </a:moveTo>
                <a:cubicBezTo>
                  <a:pt x="823541" y="2307696"/>
                  <a:pt x="682254" y="2437342"/>
                  <a:pt x="545729" y="2406650"/>
                </a:cubicBezTo>
                <a:cubicBezTo>
                  <a:pt x="409204" y="2375958"/>
                  <a:pt x="235637" y="2224617"/>
                  <a:pt x="145679" y="1993900"/>
                </a:cubicBezTo>
                <a:cubicBezTo>
                  <a:pt x="55721" y="1763183"/>
                  <a:pt x="-22596" y="1354667"/>
                  <a:pt x="5979" y="1022350"/>
                </a:cubicBezTo>
                <a:cubicBezTo>
                  <a:pt x="34554" y="690033"/>
                  <a:pt x="175841" y="345016"/>
                  <a:pt x="317129" y="0"/>
                </a:cubicBezTo>
              </a:path>
            </a:pathLst>
          </a:custGeom>
          <a:ln>
            <a:prstDash val="dash"/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b="3861"/>
          <a:stretch/>
        </p:blipFill>
        <p:spPr>
          <a:xfrm>
            <a:off x="1150572" y="1960642"/>
            <a:ext cx="5861164" cy="39781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50572" y="6138801"/>
            <a:ext cx="5864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ECOWAS 2050 Rice </a:t>
            </a:r>
            <a:r>
              <a:rPr lang="nl-BE" sz="2000" b="1" dirty="0" err="1" smtClean="0"/>
              <a:t>Consumption</a:t>
            </a:r>
            <a:r>
              <a:rPr lang="nl-BE" sz="2000" b="1" dirty="0" smtClean="0"/>
              <a:t> per Capita [kg/pers]</a:t>
            </a:r>
            <a:endParaRPr lang="nl-BE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257790" y="58589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70</a:t>
            </a:r>
            <a:endParaRPr lang="nl-BE" dirty="0"/>
          </a:p>
        </p:txBody>
      </p:sp>
      <p:sp>
        <p:nvSpPr>
          <p:cNvPr id="34" name="TextBox 33"/>
          <p:cNvSpPr txBox="1"/>
          <p:nvPr/>
        </p:nvSpPr>
        <p:spPr>
          <a:xfrm>
            <a:off x="2122459" y="58589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80</a:t>
            </a:r>
            <a:endParaRPr lang="nl-BE" dirty="0"/>
          </a:p>
        </p:txBody>
      </p:sp>
      <p:sp>
        <p:nvSpPr>
          <p:cNvPr id="35" name="TextBox 34"/>
          <p:cNvSpPr txBox="1"/>
          <p:nvPr/>
        </p:nvSpPr>
        <p:spPr>
          <a:xfrm>
            <a:off x="3021178" y="5859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9</a:t>
            </a:r>
            <a:r>
              <a:rPr lang="nl-BE" dirty="0" smtClean="0"/>
              <a:t>0</a:t>
            </a:r>
            <a:endParaRPr lang="nl-BE" dirty="0"/>
          </a:p>
        </p:txBody>
      </p:sp>
      <p:sp>
        <p:nvSpPr>
          <p:cNvPr id="36" name="TextBox 35"/>
          <p:cNvSpPr txBox="1"/>
          <p:nvPr/>
        </p:nvSpPr>
        <p:spPr>
          <a:xfrm>
            <a:off x="3885847" y="58589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100</a:t>
            </a:r>
            <a:endParaRPr lang="nl-BE" dirty="0"/>
          </a:p>
        </p:txBody>
      </p:sp>
      <p:sp>
        <p:nvSpPr>
          <p:cNvPr id="37" name="TextBox 36"/>
          <p:cNvSpPr txBox="1"/>
          <p:nvPr/>
        </p:nvSpPr>
        <p:spPr>
          <a:xfrm>
            <a:off x="4753397" y="58589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110</a:t>
            </a:r>
            <a:endParaRPr lang="nl-BE" dirty="0"/>
          </a:p>
        </p:txBody>
      </p:sp>
      <p:sp>
        <p:nvSpPr>
          <p:cNvPr id="38" name="TextBox 37"/>
          <p:cNvSpPr txBox="1"/>
          <p:nvPr/>
        </p:nvSpPr>
        <p:spPr>
          <a:xfrm>
            <a:off x="5663032" y="58589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120</a:t>
            </a:r>
            <a:endParaRPr lang="nl-BE" dirty="0"/>
          </a:p>
        </p:txBody>
      </p:sp>
      <p:grpSp>
        <p:nvGrpSpPr>
          <p:cNvPr id="39" name="Group 38"/>
          <p:cNvGrpSpPr/>
          <p:nvPr/>
        </p:nvGrpSpPr>
        <p:grpSpPr>
          <a:xfrm>
            <a:off x="547345" y="1896498"/>
            <a:ext cx="657552" cy="2101304"/>
            <a:chOff x="94959" y="1896498"/>
            <a:chExt cx="657552" cy="2101304"/>
          </a:xfrm>
        </p:grpSpPr>
        <p:sp>
          <p:nvSpPr>
            <p:cNvPr id="40" name="TextBox 39"/>
            <p:cNvSpPr txBox="1"/>
            <p:nvPr/>
          </p:nvSpPr>
          <p:spPr>
            <a:xfrm>
              <a:off x="211262" y="362847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p00</a:t>
              </a:r>
              <a:endParaRPr lang="nl-BE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0586" y="3195477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p25</a:t>
              </a:r>
              <a:endParaRPr lang="nl-BE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9363" y="276248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p50</a:t>
              </a:r>
              <a:endParaRPr lang="nl-BE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4151" y="2329491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p75</a:t>
              </a:r>
              <a:endParaRPr lang="nl-BE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959" y="189649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p100</a:t>
              </a:r>
              <a:endParaRPr lang="nl-BE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5103" y="3898900"/>
            <a:ext cx="657552" cy="2101304"/>
            <a:chOff x="94959" y="1896498"/>
            <a:chExt cx="657552" cy="2101304"/>
          </a:xfrm>
        </p:grpSpPr>
        <p:sp>
          <p:nvSpPr>
            <p:cNvPr id="46" name="TextBox 45"/>
            <p:cNvSpPr txBox="1"/>
            <p:nvPr/>
          </p:nvSpPr>
          <p:spPr>
            <a:xfrm>
              <a:off x="211262" y="362847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p00</a:t>
              </a:r>
              <a:endParaRPr lang="nl-BE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0586" y="3195477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p25</a:t>
              </a:r>
              <a:endParaRPr lang="nl-BE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9363" y="276248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p50</a:t>
              </a:r>
              <a:endParaRPr lang="nl-BE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4151" y="2329491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p75</a:t>
              </a:r>
              <a:endParaRPr lang="nl-BE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4959" y="189649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p100</a:t>
              </a:r>
              <a:endParaRPr lang="nl-BE" dirty="0"/>
            </a:p>
          </p:txBody>
        </p:sp>
      </p:grpSp>
      <p:sp>
        <p:nvSpPr>
          <p:cNvPr id="51" name="TextBox 50"/>
          <p:cNvSpPr txBox="1"/>
          <p:nvPr/>
        </p:nvSpPr>
        <p:spPr>
          <a:xfrm rot="16200000">
            <a:off x="-650671" y="3808883"/>
            <a:ext cx="190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Percentile</a:t>
            </a:r>
            <a:r>
              <a:rPr lang="nl-BE" sz="2000" b="1" dirty="0" smtClean="0"/>
              <a:t> Value</a:t>
            </a:r>
            <a:endParaRPr lang="nl-BE" sz="2000" b="1" dirty="0"/>
          </a:p>
        </p:txBody>
      </p:sp>
      <p:sp>
        <p:nvSpPr>
          <p:cNvPr id="5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17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11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CC Effect Matrix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utoShape 2" descr="http://127.0.0.1:37356/graphics/plot_zoom_png?width=851&amp;height=6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31" name="Group 30"/>
          <p:cNvGrpSpPr/>
          <p:nvPr/>
        </p:nvGrpSpPr>
        <p:grpSpPr>
          <a:xfrm>
            <a:off x="462012" y="1702832"/>
            <a:ext cx="6294922" cy="5155168"/>
            <a:chOff x="385011" y="1702832"/>
            <a:chExt cx="6294922" cy="51551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291" t="3561" r="17280"/>
            <a:stretch/>
          </p:blipFill>
          <p:spPr>
            <a:xfrm>
              <a:off x="385011" y="1857675"/>
              <a:ext cx="6275671" cy="485107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23284" y="1702832"/>
              <a:ext cx="856649" cy="5155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6273" y="2002055"/>
              <a:ext cx="4976261" cy="46778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58631" y="4163040"/>
            <a:ext cx="3104401" cy="2545713"/>
            <a:chOff x="8230864" y="3872421"/>
            <a:chExt cx="3104401" cy="25457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r="52401"/>
            <a:stretch/>
          </p:blipFill>
          <p:spPr>
            <a:xfrm>
              <a:off x="8230864" y="3872421"/>
              <a:ext cx="2303272" cy="254571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2785" y="4440288"/>
              <a:ext cx="672480" cy="15712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82370" t="39389" b="34205"/>
          <a:stretch/>
        </p:blipFill>
        <p:spPr>
          <a:xfrm>
            <a:off x="6188332" y="2151999"/>
            <a:ext cx="1777853" cy="171671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16200000">
            <a:off x="-700067" y="4080361"/>
            <a:ext cx="187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Affected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29381" y="1884747"/>
            <a:ext cx="259741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00" b="1" dirty="0" smtClean="0"/>
              <a:t>CC Effect on p05</a:t>
            </a:r>
          </a:p>
          <a:p>
            <a:r>
              <a:rPr lang="nl-BE" sz="1600" b="1" dirty="0" err="1" smtClean="0"/>
              <a:t>Consumption</a:t>
            </a:r>
            <a:r>
              <a:rPr lang="nl-BE" sz="1600" b="1" dirty="0" smtClean="0"/>
              <a:t> [%]</a:t>
            </a:r>
            <a:endParaRPr lang="nl-BE" sz="1600" b="1" dirty="0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462012" y="2247851"/>
            <a:ext cx="481262" cy="298298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tangle 23"/>
          <p:cNvSpPr/>
          <p:nvPr/>
        </p:nvSpPr>
        <p:spPr>
          <a:xfrm>
            <a:off x="1059915" y="1812747"/>
            <a:ext cx="562232" cy="200590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tangle 27"/>
          <p:cNvSpPr/>
          <p:nvPr/>
        </p:nvSpPr>
        <p:spPr>
          <a:xfrm>
            <a:off x="438610" y="2869272"/>
            <a:ext cx="491887" cy="338432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tangle 28"/>
          <p:cNvSpPr/>
          <p:nvPr/>
        </p:nvSpPr>
        <p:spPr>
          <a:xfrm>
            <a:off x="1759855" y="1812747"/>
            <a:ext cx="562232" cy="222594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438610" y="3530827"/>
            <a:ext cx="504664" cy="298299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2463668" y="1812747"/>
            <a:ext cx="562232" cy="189307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438610" y="4152249"/>
            <a:ext cx="498275" cy="395059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3167481" y="1812747"/>
            <a:ext cx="562232" cy="210231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444998" y="4809078"/>
            <a:ext cx="498275" cy="367915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/>
          <p:cNvSpPr/>
          <p:nvPr/>
        </p:nvSpPr>
        <p:spPr>
          <a:xfrm>
            <a:off x="3860696" y="1812747"/>
            <a:ext cx="562232" cy="200590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tangle 38"/>
          <p:cNvSpPr/>
          <p:nvPr/>
        </p:nvSpPr>
        <p:spPr>
          <a:xfrm>
            <a:off x="444998" y="5465908"/>
            <a:ext cx="478728" cy="332508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/>
          <p:cNvSpPr/>
          <p:nvPr/>
        </p:nvSpPr>
        <p:spPr>
          <a:xfrm>
            <a:off x="4533883" y="1812747"/>
            <a:ext cx="562232" cy="202101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438610" y="6087329"/>
            <a:ext cx="498275" cy="359653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5245548" y="1812747"/>
            <a:ext cx="562232" cy="210392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TextBox 42"/>
          <p:cNvSpPr txBox="1"/>
          <p:nvPr/>
        </p:nvSpPr>
        <p:spPr>
          <a:xfrm>
            <a:off x="2642531" y="1478488"/>
            <a:ext cx="1601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Shock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21995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11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CC Effect Matrix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utoShape 2" descr="http://127.0.0.1:37356/graphics/plot_zoom_png?width=851&amp;height=6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31" name="Group 30"/>
          <p:cNvGrpSpPr/>
          <p:nvPr/>
        </p:nvGrpSpPr>
        <p:grpSpPr>
          <a:xfrm>
            <a:off x="462012" y="1702832"/>
            <a:ext cx="6294922" cy="5155168"/>
            <a:chOff x="385011" y="1702832"/>
            <a:chExt cx="6294922" cy="51551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291" t="3561" r="17280"/>
            <a:stretch/>
          </p:blipFill>
          <p:spPr>
            <a:xfrm>
              <a:off x="385011" y="1857675"/>
              <a:ext cx="6275671" cy="485107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23284" y="1702832"/>
              <a:ext cx="856649" cy="5155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6273" y="2002055"/>
              <a:ext cx="4976261" cy="46778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58631" y="4163040"/>
            <a:ext cx="3104401" cy="2545713"/>
            <a:chOff x="8230864" y="3872421"/>
            <a:chExt cx="3104401" cy="25457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r="52401"/>
            <a:stretch/>
          </p:blipFill>
          <p:spPr>
            <a:xfrm>
              <a:off x="8230864" y="3872421"/>
              <a:ext cx="2303272" cy="254571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2785" y="4440288"/>
              <a:ext cx="672480" cy="15712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82370" t="39389" b="34205"/>
          <a:stretch/>
        </p:blipFill>
        <p:spPr>
          <a:xfrm>
            <a:off x="6188332" y="2151999"/>
            <a:ext cx="1777853" cy="1716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42531" y="1478488"/>
            <a:ext cx="1601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Shock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700067" y="4080361"/>
            <a:ext cx="187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Affected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29381" y="1884747"/>
            <a:ext cx="259741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00" b="1" dirty="0" smtClean="0"/>
              <a:t>CC Effect on p05</a:t>
            </a:r>
          </a:p>
          <a:p>
            <a:r>
              <a:rPr lang="nl-BE" sz="1600" b="1" dirty="0" err="1" smtClean="0"/>
              <a:t>Consumption</a:t>
            </a:r>
            <a:r>
              <a:rPr lang="nl-BE" sz="1600" b="1" dirty="0" smtClean="0"/>
              <a:t> [%]</a:t>
            </a:r>
            <a:endParaRPr lang="nl-BE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840986" y="1655893"/>
            <a:ext cx="42097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 smtClean="0"/>
              <a:t>Dominantly</a:t>
            </a:r>
            <a:r>
              <a:rPr lang="nl-BE" sz="2400" dirty="0" smtClean="0"/>
              <a:t> </a:t>
            </a:r>
            <a:r>
              <a:rPr lang="nl-BE" sz="2400" dirty="0" err="1" smtClean="0"/>
              <a:t>Negative</a:t>
            </a:r>
            <a:r>
              <a:rPr lang="nl-BE" sz="2400" dirty="0" smtClean="0"/>
              <a:t> </a:t>
            </a:r>
            <a:r>
              <a:rPr lang="nl-BE" sz="2400" dirty="0" err="1" smtClean="0"/>
              <a:t>Effects</a:t>
            </a:r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  <p:sp>
        <p:nvSpPr>
          <p:cNvPr id="28" name="Rectangle 27"/>
          <p:cNvSpPr/>
          <p:nvPr/>
        </p:nvSpPr>
        <p:spPr>
          <a:xfrm>
            <a:off x="462012" y="2247851"/>
            <a:ext cx="481262" cy="298298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tangle 28"/>
          <p:cNvSpPr/>
          <p:nvPr/>
        </p:nvSpPr>
        <p:spPr>
          <a:xfrm>
            <a:off x="1059915" y="1812747"/>
            <a:ext cx="562232" cy="200590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438610" y="2869272"/>
            <a:ext cx="491887" cy="338432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1759855" y="1812747"/>
            <a:ext cx="562232" cy="222594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438610" y="3530827"/>
            <a:ext cx="504664" cy="298299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2463668" y="1812747"/>
            <a:ext cx="562232" cy="189307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438610" y="4152249"/>
            <a:ext cx="498275" cy="395059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/>
          <p:cNvSpPr/>
          <p:nvPr/>
        </p:nvSpPr>
        <p:spPr>
          <a:xfrm>
            <a:off x="3167481" y="1812747"/>
            <a:ext cx="562232" cy="210231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tangle 38"/>
          <p:cNvSpPr/>
          <p:nvPr/>
        </p:nvSpPr>
        <p:spPr>
          <a:xfrm>
            <a:off x="444998" y="4809078"/>
            <a:ext cx="498275" cy="367915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/>
          <p:cNvSpPr/>
          <p:nvPr/>
        </p:nvSpPr>
        <p:spPr>
          <a:xfrm>
            <a:off x="3860696" y="1812747"/>
            <a:ext cx="562232" cy="200590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444998" y="5465908"/>
            <a:ext cx="478728" cy="332508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4533883" y="1812747"/>
            <a:ext cx="562232" cy="202101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438610" y="6087329"/>
            <a:ext cx="498275" cy="359653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5245548" y="1812747"/>
            <a:ext cx="562232" cy="210392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05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11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CC Effect Matrix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utoShape 2" descr="http://127.0.0.1:37356/graphics/plot_zoom_png?width=851&amp;height=6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31" name="Group 30"/>
          <p:cNvGrpSpPr/>
          <p:nvPr/>
        </p:nvGrpSpPr>
        <p:grpSpPr>
          <a:xfrm>
            <a:off x="462012" y="1702832"/>
            <a:ext cx="6294922" cy="5155168"/>
            <a:chOff x="385011" y="1702832"/>
            <a:chExt cx="6294922" cy="51551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291" t="3561" r="17280"/>
            <a:stretch/>
          </p:blipFill>
          <p:spPr>
            <a:xfrm>
              <a:off x="385011" y="1857675"/>
              <a:ext cx="6275671" cy="485107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23284" y="1702832"/>
              <a:ext cx="856649" cy="5155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6273" y="2002055"/>
              <a:ext cx="4976261" cy="46778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58631" y="4163040"/>
            <a:ext cx="3104401" cy="2545713"/>
            <a:chOff x="8230864" y="3872421"/>
            <a:chExt cx="3104401" cy="25457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r="52401"/>
            <a:stretch/>
          </p:blipFill>
          <p:spPr>
            <a:xfrm>
              <a:off x="8230864" y="3872421"/>
              <a:ext cx="2303272" cy="254571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2785" y="4440288"/>
              <a:ext cx="672480" cy="15712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82370" t="39389" b="34205"/>
          <a:stretch/>
        </p:blipFill>
        <p:spPr>
          <a:xfrm>
            <a:off x="6188332" y="2151999"/>
            <a:ext cx="1777853" cy="1716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42531" y="1478488"/>
            <a:ext cx="1601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Shock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700067" y="4080361"/>
            <a:ext cx="187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Affected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29381" y="1884747"/>
            <a:ext cx="259741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00" b="1" dirty="0" smtClean="0"/>
              <a:t>CC Effect on p05</a:t>
            </a:r>
          </a:p>
          <a:p>
            <a:r>
              <a:rPr lang="nl-BE" sz="1600" b="1" dirty="0" err="1" smtClean="0"/>
              <a:t>Consumption</a:t>
            </a:r>
            <a:r>
              <a:rPr lang="nl-BE" sz="1600" b="1" dirty="0" smtClean="0"/>
              <a:t> [%]</a:t>
            </a:r>
            <a:endParaRPr lang="nl-B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5136" y="2602692"/>
            <a:ext cx="420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 smtClean="0"/>
              <a:t>Dominantly</a:t>
            </a:r>
            <a:r>
              <a:rPr lang="nl-BE" sz="2400" dirty="0" smtClean="0"/>
              <a:t> </a:t>
            </a:r>
            <a:r>
              <a:rPr lang="nl-BE" sz="2400" dirty="0" err="1" smtClean="0"/>
              <a:t>Negative</a:t>
            </a:r>
            <a:r>
              <a:rPr lang="nl-BE" sz="2400" dirty="0" smtClean="0"/>
              <a:t> </a:t>
            </a:r>
            <a:r>
              <a:rPr lang="nl-BE" sz="2400" dirty="0" err="1" smtClean="0"/>
              <a:t>Effects</a:t>
            </a:r>
            <a:endParaRPr lang="nl-BE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40986" y="1655893"/>
            <a:ext cx="420977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 smtClean="0"/>
              <a:t>Dominantly</a:t>
            </a:r>
            <a:r>
              <a:rPr lang="nl-BE" sz="2400" dirty="0" smtClean="0"/>
              <a:t> </a:t>
            </a:r>
            <a:r>
              <a:rPr lang="nl-BE" sz="2400" dirty="0" err="1" smtClean="0"/>
              <a:t>Negative</a:t>
            </a:r>
            <a:r>
              <a:rPr lang="nl-BE" sz="2400" dirty="0" smtClean="0"/>
              <a:t> </a:t>
            </a:r>
            <a:r>
              <a:rPr lang="nl-BE" sz="2400" dirty="0" err="1" smtClean="0"/>
              <a:t>Effects</a:t>
            </a:r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Low </a:t>
            </a:r>
            <a:r>
              <a:rPr lang="nl-BE" sz="2400" dirty="0" err="1" smtClean="0"/>
              <a:t>Intracontinental</a:t>
            </a:r>
            <a:r>
              <a:rPr lang="nl-BE" sz="2400" dirty="0" smtClean="0"/>
              <a:t> Trade </a:t>
            </a:r>
            <a:r>
              <a:rPr lang="nl-BE" sz="2400" dirty="0" err="1" smtClean="0"/>
              <a:t>Effects</a:t>
            </a:r>
            <a:endParaRPr lang="nl-BE" sz="2400" dirty="0" smtClean="0"/>
          </a:p>
          <a:p>
            <a:endParaRPr lang="nl-BE" sz="2400" dirty="0"/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  <p:sp>
        <p:nvSpPr>
          <p:cNvPr id="28" name="Rectangle 27"/>
          <p:cNvSpPr/>
          <p:nvPr/>
        </p:nvSpPr>
        <p:spPr>
          <a:xfrm>
            <a:off x="462012" y="2247851"/>
            <a:ext cx="481262" cy="298298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tangle 28"/>
          <p:cNvSpPr/>
          <p:nvPr/>
        </p:nvSpPr>
        <p:spPr>
          <a:xfrm>
            <a:off x="1059915" y="1812747"/>
            <a:ext cx="562232" cy="200590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438610" y="2869272"/>
            <a:ext cx="491887" cy="338432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1759855" y="1812747"/>
            <a:ext cx="562232" cy="222594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438610" y="3530827"/>
            <a:ext cx="504664" cy="298299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2463668" y="1812747"/>
            <a:ext cx="562232" cy="189307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438610" y="4152249"/>
            <a:ext cx="498275" cy="395059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/>
          <p:cNvSpPr/>
          <p:nvPr/>
        </p:nvSpPr>
        <p:spPr>
          <a:xfrm>
            <a:off x="3167481" y="1812747"/>
            <a:ext cx="562232" cy="210231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tangle 38"/>
          <p:cNvSpPr/>
          <p:nvPr/>
        </p:nvSpPr>
        <p:spPr>
          <a:xfrm>
            <a:off x="444998" y="4809078"/>
            <a:ext cx="498275" cy="367915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/>
          <p:cNvSpPr/>
          <p:nvPr/>
        </p:nvSpPr>
        <p:spPr>
          <a:xfrm>
            <a:off x="3860696" y="1812747"/>
            <a:ext cx="562232" cy="200590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444998" y="5465908"/>
            <a:ext cx="478728" cy="332508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4533883" y="1812747"/>
            <a:ext cx="562232" cy="202101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438610" y="6087329"/>
            <a:ext cx="498275" cy="359653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5245548" y="1812747"/>
            <a:ext cx="562232" cy="210392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0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2</a:t>
            </a:fld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730297" y="547768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Why?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2143" y="1523422"/>
            <a:ext cx="10239809" cy="5334578"/>
            <a:chOff x="1265237" y="1523422"/>
            <a:chExt cx="10239809" cy="5334578"/>
          </a:xfrm>
        </p:grpSpPr>
        <p:grpSp>
          <p:nvGrpSpPr>
            <p:cNvPr id="9" name="Group 8"/>
            <p:cNvGrpSpPr/>
            <p:nvPr/>
          </p:nvGrpSpPr>
          <p:grpSpPr>
            <a:xfrm>
              <a:off x="1265237" y="1523422"/>
              <a:ext cx="9186863" cy="5334578"/>
              <a:chOff x="1265237" y="1523422"/>
              <a:chExt cx="9186863" cy="533457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5237" y="1523422"/>
                <a:ext cx="9186863" cy="533457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638473" y="2013528"/>
                <a:ext cx="1441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err="1" smtClean="0"/>
                  <a:t>Consumption</a:t>
                </a:r>
                <a:endParaRPr lang="nl-BE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38473" y="3512690"/>
                <a:ext cx="1216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err="1" smtClean="0"/>
                  <a:t>Production</a:t>
                </a:r>
                <a:endParaRPr lang="nl-BE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7740073" y="2382860"/>
                <a:ext cx="9236" cy="1129830"/>
              </a:xfrm>
              <a:prstGeom prst="straightConnector1">
                <a:avLst/>
              </a:prstGeom>
              <a:ln>
                <a:solidFill>
                  <a:srgbClr val="00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893799" y="2763109"/>
                <a:ext cx="705834" cy="369332"/>
              </a:xfrm>
              <a:prstGeom prst="rect">
                <a:avLst/>
              </a:prstGeom>
              <a:noFill/>
              <a:ln>
                <a:solidFill>
                  <a:srgbClr val="00FF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rgbClr val="0070C0"/>
                    </a:solidFill>
                  </a:rPr>
                  <a:t>Trade</a:t>
                </a:r>
                <a:endParaRPr lang="nl-BE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124540" y="6022411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i="1" dirty="0" smtClean="0"/>
                <a:t>Source: FAOSTAT</a:t>
              </a:r>
              <a:endParaRPr lang="nl-BE" sz="1400" i="1" dirty="0"/>
            </a:p>
          </p:txBody>
        </p:sp>
      </p:grpSp>
      <p:sp>
        <p:nvSpPr>
          <p:cNvPr id="15" name="Footer Placeholder 11"/>
          <p:cNvSpPr txBox="1">
            <a:spLocks/>
          </p:cNvSpPr>
          <p:nvPr/>
        </p:nvSpPr>
        <p:spPr>
          <a:xfrm>
            <a:off x="3984648" y="409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53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11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CC Effect Matrix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utoShape 2" descr="http://127.0.0.1:37356/graphics/plot_zoom_png?width=851&amp;height=6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31" name="Group 30"/>
          <p:cNvGrpSpPr/>
          <p:nvPr/>
        </p:nvGrpSpPr>
        <p:grpSpPr>
          <a:xfrm>
            <a:off x="462012" y="1702832"/>
            <a:ext cx="6294922" cy="5155168"/>
            <a:chOff x="385011" y="1702832"/>
            <a:chExt cx="6294922" cy="51551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291" t="3561" r="17280"/>
            <a:stretch/>
          </p:blipFill>
          <p:spPr>
            <a:xfrm>
              <a:off x="385011" y="1857675"/>
              <a:ext cx="6275671" cy="485107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23284" y="1702832"/>
              <a:ext cx="856649" cy="5155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6273" y="2002055"/>
              <a:ext cx="4976261" cy="46778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58631" y="4163040"/>
            <a:ext cx="3104401" cy="2545713"/>
            <a:chOff x="8230864" y="3872421"/>
            <a:chExt cx="3104401" cy="25457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r="52401"/>
            <a:stretch/>
          </p:blipFill>
          <p:spPr>
            <a:xfrm>
              <a:off x="8230864" y="3872421"/>
              <a:ext cx="2303272" cy="254571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2785" y="4440288"/>
              <a:ext cx="672480" cy="15712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82370" t="39389" b="34205"/>
          <a:stretch/>
        </p:blipFill>
        <p:spPr>
          <a:xfrm>
            <a:off x="6188332" y="2151999"/>
            <a:ext cx="1777853" cy="1716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42531" y="1478488"/>
            <a:ext cx="1601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Shock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700067" y="4080361"/>
            <a:ext cx="187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Affected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29381" y="1884747"/>
            <a:ext cx="259741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00" b="1" dirty="0" smtClean="0"/>
              <a:t>CC Effect on p05</a:t>
            </a:r>
          </a:p>
          <a:p>
            <a:r>
              <a:rPr lang="nl-BE" sz="1600" b="1" dirty="0" err="1" smtClean="0"/>
              <a:t>Consumption</a:t>
            </a:r>
            <a:r>
              <a:rPr lang="nl-BE" sz="1600" b="1" dirty="0" smtClean="0"/>
              <a:t> [%]</a:t>
            </a:r>
            <a:endParaRPr lang="nl-B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40986" y="1655893"/>
            <a:ext cx="420977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 smtClean="0"/>
              <a:t>Dominantly</a:t>
            </a:r>
            <a:r>
              <a:rPr lang="nl-BE" sz="2400" dirty="0" smtClean="0"/>
              <a:t> </a:t>
            </a:r>
            <a:r>
              <a:rPr lang="nl-BE" sz="2400" dirty="0" err="1" smtClean="0"/>
              <a:t>Negative</a:t>
            </a:r>
            <a:r>
              <a:rPr lang="nl-BE" sz="2400" dirty="0" smtClean="0"/>
              <a:t> </a:t>
            </a:r>
            <a:r>
              <a:rPr lang="nl-BE" sz="2400" dirty="0" err="1" smtClean="0"/>
              <a:t>Effects</a:t>
            </a:r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Low </a:t>
            </a:r>
            <a:r>
              <a:rPr lang="nl-BE" sz="2400" dirty="0" err="1" smtClean="0"/>
              <a:t>Intracontinental</a:t>
            </a:r>
            <a:r>
              <a:rPr lang="nl-BE" sz="2400" dirty="0" smtClean="0"/>
              <a:t> Trade </a:t>
            </a:r>
            <a:r>
              <a:rPr lang="nl-BE" sz="2400" dirty="0" err="1" smtClean="0"/>
              <a:t>Effects</a:t>
            </a:r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 smtClean="0"/>
              <a:t>Rainfed</a:t>
            </a:r>
            <a:r>
              <a:rPr lang="nl-BE" sz="2400" dirty="0" smtClean="0"/>
              <a:t> vs. </a:t>
            </a:r>
            <a:r>
              <a:rPr lang="nl-BE" sz="2400" dirty="0" err="1" smtClean="0"/>
              <a:t>Irrigated</a:t>
            </a:r>
            <a:r>
              <a:rPr lang="nl-BE" sz="2400" dirty="0" smtClean="0"/>
              <a:t> </a:t>
            </a:r>
            <a:r>
              <a:rPr lang="nl-BE" sz="2400" dirty="0" err="1" smtClean="0"/>
              <a:t>Regions</a:t>
            </a:r>
            <a:endParaRPr lang="nl-BE" sz="2400" dirty="0"/>
          </a:p>
        </p:txBody>
      </p:sp>
      <p:sp>
        <p:nvSpPr>
          <p:cNvPr id="8" name="Oval 7"/>
          <p:cNvSpPr/>
          <p:nvPr/>
        </p:nvSpPr>
        <p:spPr>
          <a:xfrm>
            <a:off x="8085377" y="3431244"/>
            <a:ext cx="1164657" cy="58714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l 23"/>
          <p:cNvSpPr/>
          <p:nvPr/>
        </p:nvSpPr>
        <p:spPr>
          <a:xfrm>
            <a:off x="9555346" y="3431243"/>
            <a:ext cx="1164657" cy="5871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l 27"/>
          <p:cNvSpPr/>
          <p:nvPr/>
        </p:nvSpPr>
        <p:spPr>
          <a:xfrm>
            <a:off x="5227807" y="5987840"/>
            <a:ext cx="640675" cy="5871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val 28"/>
          <p:cNvSpPr/>
          <p:nvPr/>
        </p:nvSpPr>
        <p:spPr>
          <a:xfrm>
            <a:off x="1774883" y="2754652"/>
            <a:ext cx="640675" cy="5871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l 32"/>
          <p:cNvSpPr/>
          <p:nvPr/>
        </p:nvSpPr>
        <p:spPr>
          <a:xfrm>
            <a:off x="3122765" y="4047395"/>
            <a:ext cx="640675" cy="587141"/>
          </a:xfrm>
          <a:prstGeom prst="ellipse">
            <a:avLst/>
          </a:prstGeom>
          <a:noFill/>
          <a:ln w="38100">
            <a:solidFill>
              <a:srgbClr val="05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l 33"/>
          <p:cNvSpPr/>
          <p:nvPr/>
        </p:nvSpPr>
        <p:spPr>
          <a:xfrm>
            <a:off x="3837584" y="4697190"/>
            <a:ext cx="640675" cy="587141"/>
          </a:xfrm>
          <a:prstGeom prst="ellipse">
            <a:avLst/>
          </a:prstGeom>
          <a:noFill/>
          <a:ln w="38100">
            <a:solidFill>
              <a:srgbClr val="05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  <p:sp>
        <p:nvSpPr>
          <p:cNvPr id="36" name="Rectangle 35"/>
          <p:cNvSpPr/>
          <p:nvPr/>
        </p:nvSpPr>
        <p:spPr>
          <a:xfrm>
            <a:off x="462012" y="2247851"/>
            <a:ext cx="481262" cy="298298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1059915" y="1812747"/>
            <a:ext cx="562232" cy="200590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/>
          <p:cNvSpPr/>
          <p:nvPr/>
        </p:nvSpPr>
        <p:spPr>
          <a:xfrm>
            <a:off x="438610" y="2869272"/>
            <a:ext cx="491887" cy="338432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tangle 38"/>
          <p:cNvSpPr/>
          <p:nvPr/>
        </p:nvSpPr>
        <p:spPr>
          <a:xfrm>
            <a:off x="1759855" y="1812747"/>
            <a:ext cx="562232" cy="222594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/>
          <p:cNvSpPr/>
          <p:nvPr/>
        </p:nvSpPr>
        <p:spPr>
          <a:xfrm>
            <a:off x="438610" y="3530827"/>
            <a:ext cx="504664" cy="298299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2463668" y="1812747"/>
            <a:ext cx="562232" cy="189307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438610" y="4152249"/>
            <a:ext cx="498275" cy="395059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3167481" y="1812747"/>
            <a:ext cx="562232" cy="210231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444998" y="4809078"/>
            <a:ext cx="498275" cy="367915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tangle 44"/>
          <p:cNvSpPr/>
          <p:nvPr/>
        </p:nvSpPr>
        <p:spPr>
          <a:xfrm>
            <a:off x="3860696" y="1812747"/>
            <a:ext cx="562232" cy="200590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tangle 45"/>
          <p:cNvSpPr/>
          <p:nvPr/>
        </p:nvSpPr>
        <p:spPr>
          <a:xfrm>
            <a:off x="444998" y="5465908"/>
            <a:ext cx="478728" cy="332508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/>
          <p:cNvSpPr/>
          <p:nvPr/>
        </p:nvSpPr>
        <p:spPr>
          <a:xfrm>
            <a:off x="4533883" y="1812747"/>
            <a:ext cx="562232" cy="202101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tangle 47"/>
          <p:cNvSpPr/>
          <p:nvPr/>
        </p:nvSpPr>
        <p:spPr>
          <a:xfrm>
            <a:off x="438610" y="6087329"/>
            <a:ext cx="498275" cy="359653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Rectangle 48"/>
          <p:cNvSpPr/>
          <p:nvPr/>
        </p:nvSpPr>
        <p:spPr>
          <a:xfrm>
            <a:off x="5245548" y="1812747"/>
            <a:ext cx="562232" cy="210392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62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11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CC Effect Matrix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utoShape 2" descr="http://127.0.0.1:37356/graphics/plot_zoom_png?width=851&amp;height=6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31" name="Group 30"/>
          <p:cNvGrpSpPr/>
          <p:nvPr/>
        </p:nvGrpSpPr>
        <p:grpSpPr>
          <a:xfrm>
            <a:off x="462012" y="1702832"/>
            <a:ext cx="6294922" cy="5155168"/>
            <a:chOff x="385011" y="1702832"/>
            <a:chExt cx="6294922" cy="51551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291" t="3561" r="17280"/>
            <a:stretch/>
          </p:blipFill>
          <p:spPr>
            <a:xfrm>
              <a:off x="385011" y="1857675"/>
              <a:ext cx="6275671" cy="485107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23284" y="1702832"/>
              <a:ext cx="856649" cy="5155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6273" y="2002055"/>
              <a:ext cx="4976261" cy="46778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58631" y="4163040"/>
            <a:ext cx="3104401" cy="2545713"/>
            <a:chOff x="8230864" y="3872421"/>
            <a:chExt cx="3104401" cy="25457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r="52401"/>
            <a:stretch/>
          </p:blipFill>
          <p:spPr>
            <a:xfrm>
              <a:off x="8230864" y="3872421"/>
              <a:ext cx="2303272" cy="254571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2785" y="4440288"/>
              <a:ext cx="672480" cy="15712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82370" t="39389" b="34205"/>
          <a:stretch/>
        </p:blipFill>
        <p:spPr>
          <a:xfrm>
            <a:off x="6188332" y="2151999"/>
            <a:ext cx="1777853" cy="1716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42531" y="1478488"/>
            <a:ext cx="1601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Shock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700067" y="4080361"/>
            <a:ext cx="187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Affected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29381" y="1884747"/>
            <a:ext cx="259741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00" b="1" dirty="0" smtClean="0"/>
              <a:t>CC Effect on p05</a:t>
            </a:r>
          </a:p>
          <a:p>
            <a:r>
              <a:rPr lang="nl-BE" sz="1600" b="1" dirty="0" err="1" smtClean="0"/>
              <a:t>Consumption</a:t>
            </a:r>
            <a:r>
              <a:rPr lang="nl-BE" sz="1600" b="1" dirty="0" smtClean="0"/>
              <a:t> [%]</a:t>
            </a:r>
            <a:endParaRPr lang="nl-B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40986" y="1655893"/>
            <a:ext cx="4209771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 smtClean="0"/>
              <a:t>Dominantly</a:t>
            </a:r>
            <a:r>
              <a:rPr lang="nl-BE" sz="2400" dirty="0" smtClean="0"/>
              <a:t> </a:t>
            </a:r>
            <a:r>
              <a:rPr lang="nl-BE" sz="2400" dirty="0" err="1" smtClean="0"/>
              <a:t>Negative</a:t>
            </a:r>
            <a:r>
              <a:rPr lang="nl-BE" sz="2400" dirty="0" smtClean="0"/>
              <a:t> </a:t>
            </a:r>
            <a:r>
              <a:rPr lang="nl-BE" sz="2400" dirty="0" err="1" smtClean="0"/>
              <a:t>Effects</a:t>
            </a:r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Low </a:t>
            </a:r>
            <a:r>
              <a:rPr lang="nl-BE" sz="2400" dirty="0" err="1" smtClean="0"/>
              <a:t>Intracontinental</a:t>
            </a:r>
            <a:r>
              <a:rPr lang="nl-BE" sz="2400" dirty="0" smtClean="0"/>
              <a:t> Trade </a:t>
            </a:r>
            <a:r>
              <a:rPr lang="nl-BE" sz="2400" dirty="0" err="1" smtClean="0"/>
              <a:t>Effects</a:t>
            </a:r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 smtClean="0"/>
              <a:t>Rainfed</a:t>
            </a:r>
            <a:r>
              <a:rPr lang="nl-BE" sz="2400" dirty="0" smtClean="0"/>
              <a:t> vs. </a:t>
            </a:r>
            <a:r>
              <a:rPr lang="nl-BE" sz="2400" dirty="0" err="1" smtClean="0"/>
              <a:t>Irrigated</a:t>
            </a:r>
            <a:r>
              <a:rPr lang="nl-BE" sz="2400" dirty="0" smtClean="0"/>
              <a:t> </a:t>
            </a:r>
            <a:r>
              <a:rPr lang="nl-BE" sz="2400" dirty="0" err="1" smtClean="0"/>
              <a:t>Regions</a:t>
            </a:r>
            <a:endParaRPr lang="nl-B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srgbClr val="7030A0"/>
                </a:solidFill>
              </a:rPr>
              <a:t>Import-</a:t>
            </a:r>
            <a:r>
              <a:rPr lang="nl-BE" sz="2400" dirty="0" err="1" smtClean="0">
                <a:solidFill>
                  <a:srgbClr val="7030A0"/>
                </a:solidFill>
              </a:rPr>
              <a:t>Dependent</a:t>
            </a:r>
            <a:r>
              <a:rPr lang="nl-BE" sz="2400" dirty="0" smtClean="0">
                <a:solidFill>
                  <a:srgbClr val="7030A0"/>
                </a:solidFill>
              </a:rPr>
              <a:t> </a:t>
            </a:r>
            <a:r>
              <a:rPr lang="nl-BE" sz="2400" dirty="0" smtClean="0"/>
              <a:t>vs. </a:t>
            </a:r>
            <a:r>
              <a:rPr lang="nl-BE" sz="2400" dirty="0" err="1" smtClean="0">
                <a:solidFill>
                  <a:schemeClr val="accent4"/>
                </a:solidFill>
              </a:rPr>
              <a:t>Self-Sufficient</a:t>
            </a:r>
            <a:endParaRPr lang="nl-BE" sz="2400" dirty="0">
              <a:solidFill>
                <a:schemeClr val="accent4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72149" y="2030929"/>
            <a:ext cx="731520" cy="72189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l 34"/>
          <p:cNvSpPr/>
          <p:nvPr/>
        </p:nvSpPr>
        <p:spPr>
          <a:xfrm>
            <a:off x="4450473" y="5245134"/>
            <a:ext cx="731520" cy="72189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l 35"/>
          <p:cNvSpPr/>
          <p:nvPr/>
        </p:nvSpPr>
        <p:spPr>
          <a:xfrm>
            <a:off x="1684417" y="2668728"/>
            <a:ext cx="731520" cy="72189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l 36"/>
          <p:cNvSpPr/>
          <p:nvPr/>
        </p:nvSpPr>
        <p:spPr>
          <a:xfrm>
            <a:off x="5177169" y="5941235"/>
            <a:ext cx="731520" cy="72189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  <p:sp>
        <p:nvSpPr>
          <p:cNvPr id="28" name="Rectangle 27"/>
          <p:cNvSpPr/>
          <p:nvPr/>
        </p:nvSpPr>
        <p:spPr>
          <a:xfrm>
            <a:off x="462012" y="2247851"/>
            <a:ext cx="481262" cy="298298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tangle 28"/>
          <p:cNvSpPr/>
          <p:nvPr/>
        </p:nvSpPr>
        <p:spPr>
          <a:xfrm>
            <a:off x="1059915" y="1812747"/>
            <a:ext cx="562232" cy="200590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Rectangle 32"/>
          <p:cNvSpPr/>
          <p:nvPr/>
        </p:nvSpPr>
        <p:spPr>
          <a:xfrm>
            <a:off x="438610" y="2869272"/>
            <a:ext cx="491887" cy="338432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1759855" y="1812747"/>
            <a:ext cx="562232" cy="222594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Rectangle 37"/>
          <p:cNvSpPr/>
          <p:nvPr/>
        </p:nvSpPr>
        <p:spPr>
          <a:xfrm>
            <a:off x="438610" y="3530827"/>
            <a:ext cx="504664" cy="298299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tangle 38"/>
          <p:cNvSpPr/>
          <p:nvPr/>
        </p:nvSpPr>
        <p:spPr>
          <a:xfrm>
            <a:off x="2463668" y="1812747"/>
            <a:ext cx="562232" cy="189307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/>
          <p:cNvSpPr/>
          <p:nvPr/>
        </p:nvSpPr>
        <p:spPr>
          <a:xfrm>
            <a:off x="438610" y="4152249"/>
            <a:ext cx="498275" cy="395059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3167481" y="1812747"/>
            <a:ext cx="562232" cy="210231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444998" y="4809078"/>
            <a:ext cx="498275" cy="367915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3860696" y="1812747"/>
            <a:ext cx="562232" cy="200590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444998" y="5465908"/>
            <a:ext cx="478728" cy="332508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tangle 44"/>
          <p:cNvSpPr/>
          <p:nvPr/>
        </p:nvSpPr>
        <p:spPr>
          <a:xfrm>
            <a:off x="4533883" y="1812747"/>
            <a:ext cx="562232" cy="202101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tangle 45"/>
          <p:cNvSpPr/>
          <p:nvPr/>
        </p:nvSpPr>
        <p:spPr>
          <a:xfrm>
            <a:off x="438610" y="6087329"/>
            <a:ext cx="498275" cy="359653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/>
          <p:cNvSpPr/>
          <p:nvPr/>
        </p:nvSpPr>
        <p:spPr>
          <a:xfrm>
            <a:off x="5245548" y="1812747"/>
            <a:ext cx="562232" cy="210392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8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11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CC Effect Matrix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utoShape 2" descr="http://127.0.0.1:37356/graphics/plot_zoom_png?width=851&amp;height=6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31" name="Group 30"/>
          <p:cNvGrpSpPr/>
          <p:nvPr/>
        </p:nvGrpSpPr>
        <p:grpSpPr>
          <a:xfrm>
            <a:off x="462012" y="1857675"/>
            <a:ext cx="6275671" cy="4851077"/>
            <a:chOff x="385011" y="1857675"/>
            <a:chExt cx="6275671" cy="48510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291" t="3561" r="17280"/>
            <a:stretch/>
          </p:blipFill>
          <p:spPr>
            <a:xfrm>
              <a:off x="385011" y="1857675"/>
              <a:ext cx="6275671" cy="485107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66273" y="2002055"/>
              <a:ext cx="5690424" cy="46778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68446" y="4303136"/>
            <a:ext cx="3104401" cy="2545713"/>
            <a:chOff x="8230864" y="3872421"/>
            <a:chExt cx="3104401" cy="25457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r="52401"/>
            <a:stretch/>
          </p:blipFill>
          <p:spPr>
            <a:xfrm>
              <a:off x="8230864" y="3872421"/>
              <a:ext cx="2303272" cy="254571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2785" y="4440288"/>
              <a:ext cx="672480" cy="15712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82370" t="39389" b="34205"/>
          <a:stretch/>
        </p:blipFill>
        <p:spPr>
          <a:xfrm>
            <a:off x="6832747" y="2483434"/>
            <a:ext cx="1777853" cy="1716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42531" y="1478488"/>
            <a:ext cx="1601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Shock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700067" y="4080361"/>
            <a:ext cx="187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Affected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Region</a:t>
            </a:r>
            <a:endParaRPr lang="nl-BE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28762" y="2185754"/>
            <a:ext cx="259741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00" b="1" dirty="0" smtClean="0"/>
              <a:t>CC Effect on p05</a:t>
            </a:r>
          </a:p>
          <a:p>
            <a:r>
              <a:rPr lang="nl-BE" sz="1600" b="1" dirty="0" err="1" smtClean="0"/>
              <a:t>Consumption</a:t>
            </a:r>
            <a:r>
              <a:rPr lang="nl-BE" sz="1600" b="1" dirty="0" smtClean="0"/>
              <a:t> [%]</a:t>
            </a:r>
            <a:endParaRPr lang="nl-B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23606" y="1646932"/>
            <a:ext cx="3678306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Dominantly</a:t>
            </a:r>
            <a:r>
              <a:rPr lang="nl-BE" sz="2000" dirty="0" smtClean="0"/>
              <a:t> </a:t>
            </a:r>
            <a:r>
              <a:rPr lang="nl-BE" sz="2000" dirty="0" err="1" smtClean="0"/>
              <a:t>Negative</a:t>
            </a:r>
            <a:r>
              <a:rPr lang="nl-BE" sz="2000" dirty="0" smtClean="0"/>
              <a:t> </a:t>
            </a:r>
            <a:r>
              <a:rPr lang="nl-BE" sz="2000" dirty="0" err="1" smtClean="0"/>
              <a:t>Effects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Low </a:t>
            </a:r>
            <a:r>
              <a:rPr lang="nl-BE" sz="2000" dirty="0" err="1" smtClean="0"/>
              <a:t>Intracontinental</a:t>
            </a:r>
            <a:r>
              <a:rPr lang="nl-BE" sz="2000" dirty="0" smtClean="0"/>
              <a:t> Trade </a:t>
            </a:r>
            <a:r>
              <a:rPr lang="nl-BE" sz="2000" dirty="0" err="1" smtClean="0"/>
              <a:t>Effects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Rainfed</a:t>
            </a:r>
            <a:r>
              <a:rPr lang="nl-BE" sz="2000" dirty="0" smtClean="0"/>
              <a:t> vs. </a:t>
            </a:r>
            <a:r>
              <a:rPr lang="nl-BE" sz="2000" dirty="0" err="1" smtClean="0"/>
              <a:t>Irrigated</a:t>
            </a:r>
            <a:r>
              <a:rPr lang="nl-BE" sz="2000" dirty="0" smtClean="0"/>
              <a:t> </a:t>
            </a:r>
            <a:r>
              <a:rPr lang="nl-BE" sz="2000" dirty="0" err="1" smtClean="0"/>
              <a:t>Regions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Import-</a:t>
            </a:r>
            <a:r>
              <a:rPr lang="nl-BE" sz="2000" dirty="0" err="1" smtClean="0">
                <a:solidFill>
                  <a:schemeClr val="tx1"/>
                </a:solidFill>
              </a:rPr>
              <a:t>Dependent</a:t>
            </a:r>
            <a:r>
              <a:rPr lang="nl-BE" sz="2000" dirty="0" smtClean="0">
                <a:solidFill>
                  <a:schemeClr val="tx1"/>
                </a:solidFill>
              </a:rPr>
              <a:t> vs. </a:t>
            </a:r>
            <a:r>
              <a:rPr lang="nl-BE" sz="2000" dirty="0" err="1" smtClean="0">
                <a:solidFill>
                  <a:schemeClr val="tx1"/>
                </a:solidFill>
              </a:rPr>
              <a:t>Self-Sufficient</a:t>
            </a:r>
            <a:endParaRPr lang="nl-BE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 err="1" smtClean="0">
                <a:solidFill>
                  <a:schemeClr val="tx1"/>
                </a:solidFill>
              </a:rPr>
              <a:t>Bilateral</a:t>
            </a:r>
            <a:r>
              <a:rPr lang="nl-BE" sz="2000" b="1" dirty="0" smtClean="0">
                <a:solidFill>
                  <a:schemeClr val="tx1"/>
                </a:solidFill>
              </a:rPr>
              <a:t> Trade </a:t>
            </a:r>
            <a:r>
              <a:rPr lang="nl-BE" sz="2000" b="1" dirty="0" err="1" smtClean="0">
                <a:solidFill>
                  <a:schemeClr val="tx1"/>
                </a:solidFill>
              </a:rPr>
              <a:t>Dependency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  <p:sp>
        <p:nvSpPr>
          <p:cNvPr id="22" name="Rectangle 21"/>
          <p:cNvSpPr/>
          <p:nvPr/>
        </p:nvSpPr>
        <p:spPr>
          <a:xfrm>
            <a:off x="462012" y="2247851"/>
            <a:ext cx="481262" cy="298298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tangle 23"/>
          <p:cNvSpPr/>
          <p:nvPr/>
        </p:nvSpPr>
        <p:spPr>
          <a:xfrm>
            <a:off x="1059915" y="1812747"/>
            <a:ext cx="562232" cy="200590"/>
          </a:xfrm>
          <a:prstGeom prst="rect">
            <a:avLst/>
          </a:prstGeom>
          <a:solidFill>
            <a:srgbClr val="8DA0C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tangle 27"/>
          <p:cNvSpPr/>
          <p:nvPr/>
        </p:nvSpPr>
        <p:spPr>
          <a:xfrm>
            <a:off x="438610" y="2869272"/>
            <a:ext cx="491887" cy="338432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tangle 28"/>
          <p:cNvSpPr/>
          <p:nvPr/>
        </p:nvSpPr>
        <p:spPr>
          <a:xfrm>
            <a:off x="1759855" y="1812747"/>
            <a:ext cx="562232" cy="222594"/>
          </a:xfrm>
          <a:prstGeom prst="rect">
            <a:avLst/>
          </a:prstGeom>
          <a:solidFill>
            <a:srgbClr val="E8CBA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/>
          <p:cNvSpPr/>
          <p:nvPr/>
        </p:nvSpPr>
        <p:spPr>
          <a:xfrm>
            <a:off x="438610" y="3530827"/>
            <a:ext cx="504664" cy="298299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2463668" y="1812747"/>
            <a:ext cx="562232" cy="189307"/>
          </a:xfrm>
          <a:prstGeom prst="rect">
            <a:avLst/>
          </a:prstGeom>
          <a:solidFill>
            <a:srgbClr val="66C2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438610" y="4152249"/>
            <a:ext cx="498275" cy="395059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3167481" y="1812747"/>
            <a:ext cx="562232" cy="210231"/>
          </a:xfrm>
          <a:prstGeom prst="rect">
            <a:avLst/>
          </a:prstGeom>
          <a:solidFill>
            <a:srgbClr val="FC8D6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444998" y="4809078"/>
            <a:ext cx="498275" cy="367915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/>
          <p:cNvSpPr/>
          <p:nvPr/>
        </p:nvSpPr>
        <p:spPr>
          <a:xfrm>
            <a:off x="3860696" y="1812747"/>
            <a:ext cx="562232" cy="200590"/>
          </a:xfrm>
          <a:prstGeom prst="rect">
            <a:avLst/>
          </a:prstGeom>
          <a:solidFill>
            <a:srgbClr val="E78AB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tangle 38"/>
          <p:cNvSpPr/>
          <p:nvPr/>
        </p:nvSpPr>
        <p:spPr>
          <a:xfrm>
            <a:off x="444998" y="5465908"/>
            <a:ext cx="478728" cy="332508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/>
          <p:cNvSpPr/>
          <p:nvPr/>
        </p:nvSpPr>
        <p:spPr>
          <a:xfrm>
            <a:off x="4533883" y="1812747"/>
            <a:ext cx="562232" cy="202101"/>
          </a:xfrm>
          <a:prstGeom prst="rect">
            <a:avLst/>
          </a:prstGeom>
          <a:solidFill>
            <a:srgbClr val="A6D85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438610" y="6087329"/>
            <a:ext cx="498275" cy="359653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5245548" y="1812747"/>
            <a:ext cx="562232" cy="210392"/>
          </a:xfrm>
          <a:prstGeom prst="rect">
            <a:avLst/>
          </a:prstGeom>
          <a:solidFill>
            <a:srgbClr val="FFD9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8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ty Road in Between Rice 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6"/>
          <a:stretch/>
        </p:blipFill>
        <p:spPr bwMode="auto">
          <a:xfrm>
            <a:off x="0" y="0"/>
            <a:ext cx="12267432" cy="69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12</a:t>
            </a:r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The Road Ahead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62" y="2094805"/>
            <a:ext cx="1148370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 smtClean="0"/>
              <a:t>On </a:t>
            </a:r>
            <a:r>
              <a:rPr lang="nl-BE" sz="2400" dirty="0" err="1" smtClean="0"/>
              <a:t>the</a:t>
            </a:r>
            <a:r>
              <a:rPr lang="nl-BE" sz="2400" dirty="0" smtClean="0"/>
              <a:t> Long-Term, </a:t>
            </a:r>
            <a:r>
              <a:rPr lang="nl-BE" sz="2400" b="1" dirty="0" err="1" smtClean="0"/>
              <a:t>Socioeconomic</a:t>
            </a:r>
            <a:r>
              <a:rPr lang="nl-BE" sz="2400" b="1" dirty="0" smtClean="0"/>
              <a:t> Changes</a:t>
            </a:r>
            <a:r>
              <a:rPr lang="nl-BE" sz="2400" dirty="0" smtClean="0"/>
              <a:t> are more important </a:t>
            </a:r>
            <a:r>
              <a:rPr lang="nl-BE" sz="2400" dirty="0" err="1" smtClean="0"/>
              <a:t>than</a:t>
            </a:r>
            <a:r>
              <a:rPr lang="nl-BE" sz="2400" dirty="0" smtClean="0"/>
              <a:t> </a:t>
            </a:r>
            <a:r>
              <a:rPr lang="nl-BE" sz="2400" dirty="0" err="1" smtClean="0"/>
              <a:t>Climate</a:t>
            </a:r>
            <a:r>
              <a:rPr lang="nl-BE" sz="2400" dirty="0" smtClean="0"/>
              <a:t> Changes, in </a:t>
            </a:r>
            <a:r>
              <a:rPr lang="nl-BE" sz="2400" dirty="0" err="1" smtClean="0"/>
              <a:t>particular</a:t>
            </a:r>
            <a:r>
              <a:rPr lang="nl-BE" sz="2400" dirty="0" smtClean="0"/>
              <a:t> </a:t>
            </a:r>
            <a:r>
              <a:rPr lang="nl-BE" sz="2400" b="1" dirty="0" err="1" smtClean="0"/>
              <a:t>Population</a:t>
            </a:r>
            <a:r>
              <a:rPr lang="nl-BE" sz="2400" b="1" dirty="0" smtClean="0"/>
              <a:t> Changes</a:t>
            </a:r>
            <a:endParaRPr lang="nl-BE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48770" y="3379518"/>
            <a:ext cx="709446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 smtClean="0"/>
              <a:t>The </a:t>
            </a:r>
            <a:r>
              <a:rPr lang="nl-BE" sz="2400" dirty="0" err="1" smtClean="0"/>
              <a:t>African</a:t>
            </a:r>
            <a:r>
              <a:rPr lang="nl-BE" sz="2400" dirty="0" smtClean="0"/>
              <a:t> Rice </a:t>
            </a:r>
            <a:r>
              <a:rPr lang="nl-BE" sz="2400" dirty="0"/>
              <a:t>System</a:t>
            </a:r>
            <a:r>
              <a:rPr lang="nl-BE" sz="2400" dirty="0" smtClean="0"/>
              <a:t> </a:t>
            </a:r>
            <a:r>
              <a:rPr lang="nl-BE" sz="2400" dirty="0" err="1" smtClean="0"/>
              <a:t>will</a:t>
            </a:r>
            <a:r>
              <a:rPr lang="nl-BE" sz="2400" dirty="0" smtClean="0"/>
              <a:t> </a:t>
            </a:r>
            <a:r>
              <a:rPr lang="nl-BE" sz="2400" dirty="0" err="1" smtClean="0"/>
              <a:t>become</a:t>
            </a:r>
            <a:r>
              <a:rPr lang="nl-BE" sz="2400" dirty="0" smtClean="0"/>
              <a:t> </a:t>
            </a:r>
            <a:r>
              <a:rPr lang="nl-BE" sz="2400" b="1" dirty="0" smtClean="0"/>
              <a:t>more </a:t>
            </a:r>
            <a:r>
              <a:rPr lang="nl-BE" sz="2400" b="1" dirty="0" err="1" smtClean="0"/>
              <a:t>volatile</a:t>
            </a:r>
            <a:r>
              <a:rPr lang="nl-BE" sz="2400" b="1" dirty="0" smtClean="0"/>
              <a:t> </a:t>
            </a:r>
            <a:r>
              <a:rPr lang="nl-BE" sz="2400" dirty="0" err="1" smtClean="0"/>
              <a:t>under</a:t>
            </a:r>
            <a:r>
              <a:rPr lang="nl-BE" sz="2400" dirty="0" smtClean="0"/>
              <a:t> </a:t>
            </a:r>
            <a:r>
              <a:rPr lang="nl-BE" sz="2400" dirty="0" err="1" smtClean="0"/>
              <a:t>Climate</a:t>
            </a:r>
            <a:r>
              <a:rPr lang="nl-BE" sz="2400" dirty="0" smtClean="0"/>
              <a:t> Change</a:t>
            </a:r>
            <a:endParaRPr lang="nl-BE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3383" y="4772820"/>
            <a:ext cx="1071402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/>
              <a:t>Climate</a:t>
            </a:r>
            <a:r>
              <a:rPr lang="nl-BE" sz="2400" dirty="0" smtClean="0"/>
              <a:t> Change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only</a:t>
            </a:r>
            <a:r>
              <a:rPr lang="nl-BE" sz="2400" dirty="0" smtClean="0"/>
              <a:t> </a:t>
            </a:r>
            <a:r>
              <a:rPr lang="nl-BE" sz="2400" dirty="0" err="1" smtClean="0"/>
              <a:t>increases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</a:t>
            </a:r>
            <a:r>
              <a:rPr lang="nl-BE" sz="2400" dirty="0" err="1" smtClean="0"/>
              <a:t>year-to-year</a:t>
            </a:r>
            <a:r>
              <a:rPr lang="nl-BE" sz="2400" dirty="0" smtClean="0"/>
              <a:t> </a:t>
            </a:r>
            <a:r>
              <a:rPr lang="nl-BE" sz="2400" dirty="0" err="1" smtClean="0"/>
              <a:t>variability</a:t>
            </a:r>
            <a:r>
              <a:rPr lang="nl-BE" sz="2400" dirty="0" smtClean="0"/>
              <a:t> of </a:t>
            </a:r>
            <a:r>
              <a:rPr lang="nl-BE" sz="2400" b="1" dirty="0" smtClean="0"/>
              <a:t>Direct </a:t>
            </a:r>
            <a:r>
              <a:rPr lang="nl-BE" sz="2400" b="1" dirty="0" err="1" smtClean="0"/>
              <a:t>Climate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Effects</a:t>
            </a:r>
            <a:r>
              <a:rPr lang="nl-BE" sz="2400" dirty="0" smtClean="0"/>
              <a:t>, but </a:t>
            </a:r>
            <a:r>
              <a:rPr lang="nl-BE" sz="2400" dirty="0" err="1" smtClean="0"/>
              <a:t>also</a:t>
            </a:r>
            <a:r>
              <a:rPr lang="nl-BE" sz="2400" dirty="0" smtClean="0"/>
              <a:t> of </a:t>
            </a:r>
            <a:r>
              <a:rPr lang="nl-BE" sz="2400" b="1" dirty="0" err="1" smtClean="0"/>
              <a:t>Ripple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Effects</a:t>
            </a:r>
            <a:r>
              <a:rPr lang="nl-BE" sz="2400" dirty="0" smtClean="0"/>
              <a:t> </a:t>
            </a:r>
            <a:r>
              <a:rPr lang="nl-BE" sz="2400" dirty="0" err="1" smtClean="0"/>
              <a:t>through</a:t>
            </a:r>
            <a:r>
              <a:rPr lang="nl-BE" sz="2400" dirty="0" smtClean="0"/>
              <a:t> Trade.</a:t>
            </a:r>
            <a:endParaRPr lang="nl-BE" sz="2400" b="1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79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2" y="377269"/>
            <a:ext cx="10515600" cy="1325563"/>
          </a:xfrm>
        </p:spPr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13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But what after 2050?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2066" y="2147767"/>
            <a:ext cx="9519963" cy="3995322"/>
            <a:chOff x="1336018" y="1654707"/>
            <a:chExt cx="9519963" cy="3995322"/>
          </a:xfrm>
        </p:grpSpPr>
        <p:grpSp>
          <p:nvGrpSpPr>
            <p:cNvPr id="9" name="Group 8"/>
            <p:cNvGrpSpPr/>
            <p:nvPr/>
          </p:nvGrpSpPr>
          <p:grpSpPr>
            <a:xfrm>
              <a:off x="1336018" y="1758248"/>
              <a:ext cx="9519963" cy="3891781"/>
              <a:chOff x="1243685" y="1825625"/>
              <a:chExt cx="9519963" cy="389178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28351" y="1825625"/>
                <a:ext cx="9335297" cy="389178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 rot="16200000">
                <a:off x="306633" y="3493970"/>
                <a:ext cx="224343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dirty="0" err="1" smtClean="0"/>
                  <a:t>Attainable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Yield</a:t>
                </a:r>
                <a:r>
                  <a:rPr lang="nl-BE" dirty="0" smtClean="0"/>
                  <a:t> [t/ha]</a:t>
                </a:r>
                <a:endParaRPr lang="nl-BE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832780" y="1654707"/>
              <a:ext cx="2711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nl-BE" dirty="0" smtClean="0"/>
                <a:t>Nile Delta </a:t>
              </a:r>
              <a:r>
                <a:rPr lang="nl-BE" dirty="0" err="1" smtClean="0"/>
                <a:t>Attainable</a:t>
              </a:r>
              <a:r>
                <a:rPr lang="nl-BE" dirty="0" smtClean="0"/>
                <a:t> </a:t>
              </a:r>
              <a:r>
                <a:rPr lang="nl-BE" dirty="0" err="1" smtClean="0"/>
                <a:t>Yields</a:t>
              </a:r>
              <a:endParaRPr lang="nl-BE" dirty="0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68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25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6706"/>
          <a:stretch/>
        </p:blipFill>
        <p:spPr>
          <a:xfrm>
            <a:off x="0" y="0"/>
            <a:ext cx="1239303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4767" y="2967335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Thank you!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2" descr="Katholieke Universiteit Leuve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24" y="5848086"/>
            <a:ext cx="2421370" cy="8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IASA - International Institute for Applied Systems An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5" y="5909481"/>
            <a:ext cx="2921530" cy="816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079" y="5938242"/>
            <a:ext cx="3503757" cy="693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133720"/>
            <a:ext cx="1358349" cy="1349947"/>
          </a:xfrm>
          <a:prstGeom prst="rect">
            <a:avLst/>
          </a:prstGeom>
        </p:spPr>
      </p:pic>
      <p:pic>
        <p:nvPicPr>
          <p:cNvPr id="12" name="Picture 2" descr="https://cdn.egu.eu/static/eb0120b0/awards/egu_ospp_label_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92" y="48579"/>
            <a:ext cx="1199355" cy="15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48760" y="4000351"/>
            <a:ext cx="469551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400" b="1" dirty="0" smtClean="0"/>
              <a:t>Contact : koen.devos@kuleuven.be</a:t>
            </a:r>
            <a:endParaRPr lang="nl-BE" sz="2400" b="1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36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6706"/>
          <a:stretch/>
        </p:blipFill>
        <p:spPr>
          <a:xfrm>
            <a:off x="0" y="0"/>
            <a:ext cx="123930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26</a:t>
            </a:fld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References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732" y="1690687"/>
            <a:ext cx="6205104" cy="4742755"/>
          </a:xfrm>
          <a:prstGeom prst="rect">
            <a:avLst/>
          </a:prstGeom>
        </p:spPr>
      </p:pic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66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27</a:t>
            </a:fld>
            <a:endParaRPr lang="nl-BE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>
          <a:xfrm>
            <a:off x="0" y="-35791"/>
            <a:ext cx="12192000" cy="6906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368724"/>
            <a:ext cx="105156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5400" b="1" dirty="0" err="1" smtClean="0"/>
              <a:t>Supplementary</a:t>
            </a:r>
            <a:r>
              <a:rPr lang="nl-BE" sz="5400" b="1" dirty="0" smtClean="0"/>
              <a:t> Slides</a:t>
            </a:r>
            <a:endParaRPr lang="nl-BE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755979"/>
            <a:ext cx="105156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3600" dirty="0" smtClean="0"/>
              <a:t>These slides are </a:t>
            </a:r>
            <a:r>
              <a:rPr lang="nl-BE" sz="3600" dirty="0" err="1" smtClean="0"/>
              <a:t>not</a:t>
            </a:r>
            <a:r>
              <a:rPr lang="nl-BE" sz="3600" dirty="0" smtClean="0"/>
              <a:t> </a:t>
            </a:r>
            <a:r>
              <a:rPr lang="nl-BE" sz="3600" dirty="0" err="1" smtClean="0"/>
              <a:t>an</a:t>
            </a:r>
            <a:r>
              <a:rPr lang="nl-BE" sz="3600" dirty="0" smtClean="0"/>
              <a:t> </a:t>
            </a:r>
            <a:r>
              <a:rPr lang="nl-BE" sz="3600" dirty="0" err="1" smtClean="0"/>
              <a:t>integral</a:t>
            </a:r>
            <a:r>
              <a:rPr lang="nl-BE" sz="3600" dirty="0" smtClean="0"/>
              <a:t> part of </a:t>
            </a:r>
            <a:r>
              <a:rPr lang="nl-BE" sz="3600" dirty="0" err="1" smtClean="0"/>
              <a:t>the</a:t>
            </a:r>
            <a:r>
              <a:rPr lang="nl-BE" sz="3600" dirty="0" smtClean="0"/>
              <a:t> </a:t>
            </a:r>
            <a:r>
              <a:rPr lang="nl-BE" sz="3600" dirty="0" err="1" smtClean="0"/>
              <a:t>presentation</a:t>
            </a:r>
            <a:r>
              <a:rPr lang="nl-BE" sz="3600" dirty="0" smtClean="0"/>
              <a:t>, but are </a:t>
            </a:r>
            <a:r>
              <a:rPr lang="nl-BE" sz="3600" dirty="0" err="1" smtClean="0"/>
              <a:t>available</a:t>
            </a:r>
            <a:r>
              <a:rPr lang="nl-BE" sz="3600" dirty="0" smtClean="0"/>
              <a:t> </a:t>
            </a:r>
            <a:r>
              <a:rPr lang="nl-BE" sz="3600" dirty="0" err="1" smtClean="0"/>
              <a:t>through</a:t>
            </a:r>
            <a:r>
              <a:rPr lang="nl-BE" sz="3600" dirty="0" smtClean="0"/>
              <a:t> </a:t>
            </a:r>
            <a:r>
              <a:rPr lang="nl-BE" sz="3600" dirty="0" err="1" smtClean="0"/>
              <a:t>the</a:t>
            </a:r>
            <a:r>
              <a:rPr lang="nl-BE" sz="3600" dirty="0" smtClean="0"/>
              <a:t> online display </a:t>
            </a:r>
            <a:r>
              <a:rPr lang="nl-BE" sz="3600" dirty="0" err="1" smtClean="0"/>
              <a:t>material</a:t>
            </a:r>
            <a:r>
              <a:rPr lang="nl-BE" sz="3600" dirty="0" smtClean="0"/>
              <a:t> </a:t>
            </a:r>
            <a:r>
              <a:rPr lang="nl-BE" sz="3600" dirty="0" err="1" smtClean="0"/>
              <a:t>for</a:t>
            </a:r>
            <a:r>
              <a:rPr lang="nl-BE" sz="3600" dirty="0" smtClean="0"/>
              <a:t> background information</a:t>
            </a:r>
            <a:endParaRPr lang="nl-BE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748242" y="4689692"/>
            <a:ext cx="469551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400" b="1" dirty="0" smtClean="0"/>
              <a:t>Contact : koen.devos@kuleuven.be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39439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err="1" smtClean="0"/>
              <a:t>Historical</a:t>
            </a:r>
            <a:r>
              <a:rPr lang="nl-BE" dirty="0" smtClean="0"/>
              <a:t> Development</a:t>
            </a:r>
            <a:endParaRPr lang="nl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12023"/>
              </p:ext>
            </p:extLst>
          </p:nvPr>
        </p:nvGraphicFramePr>
        <p:xfrm>
          <a:off x="668685" y="2537619"/>
          <a:ext cx="1085463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670">
                  <a:extLst>
                    <a:ext uri="{9D8B030D-6E8A-4147-A177-3AD203B41FA5}">
                      <a16:colId xmlns:a16="http://schemas.microsoft.com/office/drawing/2014/main" val="2289610294"/>
                    </a:ext>
                  </a:extLst>
                </a:gridCol>
                <a:gridCol w="1316990">
                  <a:extLst>
                    <a:ext uri="{9D8B030D-6E8A-4147-A177-3AD203B41FA5}">
                      <a16:colId xmlns:a16="http://schemas.microsoft.com/office/drawing/2014/main" val="984555902"/>
                    </a:ext>
                  </a:extLst>
                </a:gridCol>
                <a:gridCol w="1316990">
                  <a:extLst>
                    <a:ext uri="{9D8B030D-6E8A-4147-A177-3AD203B41FA5}">
                      <a16:colId xmlns:a16="http://schemas.microsoft.com/office/drawing/2014/main" val="2723760591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3942167878"/>
                    </a:ext>
                  </a:extLst>
                </a:gridCol>
                <a:gridCol w="1563914">
                  <a:extLst>
                    <a:ext uri="{9D8B030D-6E8A-4147-A177-3AD203B41FA5}">
                      <a16:colId xmlns:a16="http://schemas.microsoft.com/office/drawing/2014/main" val="850226252"/>
                    </a:ext>
                  </a:extLst>
                </a:gridCol>
                <a:gridCol w="1563914">
                  <a:extLst>
                    <a:ext uri="{9D8B030D-6E8A-4147-A177-3AD203B41FA5}">
                      <a16:colId xmlns:a16="http://schemas.microsoft.com/office/drawing/2014/main" val="2934382675"/>
                    </a:ext>
                  </a:extLst>
                </a:gridCol>
                <a:gridCol w="1563914">
                  <a:extLst>
                    <a:ext uri="{9D8B030D-6E8A-4147-A177-3AD203B41FA5}">
                      <a16:colId xmlns:a16="http://schemas.microsoft.com/office/drawing/2014/main" val="413877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Region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Area - 1961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Area</a:t>
                      </a:r>
                      <a:r>
                        <a:rPr lang="nl-BE" baseline="0" dirty="0" smtClean="0"/>
                        <a:t> - 2020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Area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Relative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Growth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Yield</a:t>
                      </a:r>
                      <a:r>
                        <a:rPr lang="nl-BE" dirty="0" smtClean="0"/>
                        <a:t> – 1961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Yield</a:t>
                      </a:r>
                      <a:r>
                        <a:rPr lang="nl-BE" dirty="0" smtClean="0"/>
                        <a:t> - 2020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Yield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Relative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Growth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23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Northern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Africa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0.2 E6 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0.6</a:t>
                      </a:r>
                      <a:r>
                        <a:rPr lang="nl-BE" baseline="0" dirty="0" smtClean="0"/>
                        <a:t> E6 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+ 200 %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4.98 t/ha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8.70 t/ha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+ 75 %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4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Sub-</a:t>
                      </a:r>
                      <a:r>
                        <a:rPr lang="nl-BE" dirty="0" err="1" smtClean="0"/>
                        <a:t>Saharan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Africa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2.5 E6 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16.6 E6</a:t>
                      </a:r>
                      <a:r>
                        <a:rPr lang="nl-BE" baseline="0" dirty="0" smtClean="0"/>
                        <a:t> 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+ 564 %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1.26 t/ha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1.98 t/ha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</a:t>
                      </a:r>
                      <a:r>
                        <a:rPr lang="nl-BE" baseline="0" dirty="0" smtClean="0"/>
                        <a:t> 57 %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45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 smtClean="0"/>
                        <a:t>Africa</a:t>
                      </a:r>
                      <a:r>
                        <a:rPr lang="nl-BE" b="1" dirty="0" smtClean="0"/>
                        <a:t> Total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2.7 E6</a:t>
                      </a:r>
                      <a:r>
                        <a:rPr lang="nl-BE" b="1" baseline="0" dirty="0" smtClean="0"/>
                        <a:t> ha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17.2 E6 ha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+ 537 %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1.55 t/ha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2.20 t/ha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+ 42</a:t>
                      </a:r>
                      <a:r>
                        <a:rPr lang="nl-BE" b="1" baseline="0" dirty="0" smtClean="0"/>
                        <a:t> %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8186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28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668685" y="2014399"/>
            <a:ext cx="1824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 smtClean="0"/>
              <a:t>Production</a:t>
            </a:r>
            <a:endParaRPr lang="nl-B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52100" y="4861619"/>
            <a:ext cx="788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Extension </a:t>
            </a:r>
            <a:r>
              <a:rPr lang="nl-BE" sz="2400" dirty="0" err="1" smtClean="0"/>
              <a:t>processes</a:t>
            </a:r>
            <a:r>
              <a:rPr lang="nl-BE" sz="2400" dirty="0" smtClean="0"/>
              <a:t> </a:t>
            </a:r>
            <a:r>
              <a:rPr lang="nl-BE" sz="2400" dirty="0" err="1" smtClean="0"/>
              <a:t>dominated</a:t>
            </a:r>
            <a:r>
              <a:rPr lang="nl-BE" sz="2400" dirty="0" smtClean="0"/>
              <a:t> over </a:t>
            </a:r>
            <a:r>
              <a:rPr lang="nl-BE" sz="2400" dirty="0" err="1" smtClean="0"/>
              <a:t>Intensification</a:t>
            </a:r>
            <a:r>
              <a:rPr lang="nl-BE" sz="2400" dirty="0" smtClean="0"/>
              <a:t> </a:t>
            </a:r>
            <a:r>
              <a:rPr lang="nl-BE" sz="2400" dirty="0" err="1" smtClean="0"/>
              <a:t>processes</a:t>
            </a:r>
            <a:endParaRPr lang="nl-BE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0" y="679450"/>
            <a:ext cx="2603500" cy="6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err="1" smtClean="0"/>
              <a:t>Historical</a:t>
            </a:r>
            <a:r>
              <a:rPr lang="nl-BE" dirty="0" smtClean="0"/>
              <a:t> Development</a:t>
            </a:r>
            <a:endParaRPr lang="nl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14502"/>
              </p:ext>
            </p:extLst>
          </p:nvPr>
        </p:nvGraphicFramePr>
        <p:xfrm>
          <a:off x="406401" y="2537619"/>
          <a:ext cx="1139189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142">
                  <a:extLst>
                    <a:ext uri="{9D8B030D-6E8A-4147-A177-3AD203B41FA5}">
                      <a16:colId xmlns:a16="http://schemas.microsoft.com/office/drawing/2014/main" val="2289610294"/>
                    </a:ext>
                  </a:extLst>
                </a:gridCol>
                <a:gridCol w="1382177">
                  <a:extLst>
                    <a:ext uri="{9D8B030D-6E8A-4147-A177-3AD203B41FA5}">
                      <a16:colId xmlns:a16="http://schemas.microsoft.com/office/drawing/2014/main" val="984555902"/>
                    </a:ext>
                  </a:extLst>
                </a:gridCol>
                <a:gridCol w="1382177">
                  <a:extLst>
                    <a:ext uri="{9D8B030D-6E8A-4147-A177-3AD203B41FA5}">
                      <a16:colId xmlns:a16="http://schemas.microsoft.com/office/drawing/2014/main" val="2723760591"/>
                    </a:ext>
                  </a:extLst>
                </a:gridCol>
                <a:gridCol w="1832103">
                  <a:extLst>
                    <a:ext uri="{9D8B030D-6E8A-4147-A177-3AD203B41FA5}">
                      <a16:colId xmlns:a16="http://schemas.microsoft.com/office/drawing/2014/main" val="3942167878"/>
                    </a:ext>
                  </a:extLst>
                </a:gridCol>
                <a:gridCol w="1403655">
                  <a:extLst>
                    <a:ext uri="{9D8B030D-6E8A-4147-A177-3AD203B41FA5}">
                      <a16:colId xmlns:a16="http://schemas.microsoft.com/office/drawing/2014/main" val="850226252"/>
                    </a:ext>
                  </a:extLst>
                </a:gridCol>
                <a:gridCol w="1641322">
                  <a:extLst>
                    <a:ext uri="{9D8B030D-6E8A-4147-A177-3AD203B41FA5}">
                      <a16:colId xmlns:a16="http://schemas.microsoft.com/office/drawing/2014/main" val="2934382675"/>
                    </a:ext>
                  </a:extLst>
                </a:gridCol>
                <a:gridCol w="1641322">
                  <a:extLst>
                    <a:ext uri="{9D8B030D-6E8A-4147-A177-3AD203B41FA5}">
                      <a16:colId xmlns:a16="http://schemas.microsoft.com/office/drawing/2014/main" val="413877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Region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Population</a:t>
                      </a:r>
                      <a:r>
                        <a:rPr lang="nl-BE" dirty="0" smtClean="0"/>
                        <a:t> - 1961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Population</a:t>
                      </a:r>
                      <a:r>
                        <a:rPr lang="nl-BE" dirty="0" smtClean="0"/>
                        <a:t> - 2013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Population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Relative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Growth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Consumption</a:t>
                      </a:r>
                      <a:r>
                        <a:rPr lang="nl-BE" dirty="0" smtClean="0"/>
                        <a:t> per capita - 1961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Consumption</a:t>
                      </a:r>
                      <a:r>
                        <a:rPr lang="nl-BE" dirty="0" smtClean="0"/>
                        <a:t> per capita – 2013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Consumption</a:t>
                      </a:r>
                      <a:r>
                        <a:rPr lang="nl-BE" baseline="0" dirty="0" smtClean="0"/>
                        <a:t> per capita </a:t>
                      </a:r>
                      <a:r>
                        <a:rPr lang="nl-BE" baseline="0" dirty="0" err="1" smtClean="0"/>
                        <a:t>relative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growth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23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Northern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Africa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68 E6 pers.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203 E6 pers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+ 199 %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9.73 kg/cap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17.11 kg/cap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+ 76 %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4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Sub-</a:t>
                      </a:r>
                      <a:r>
                        <a:rPr lang="nl-BE" dirty="0" err="1" smtClean="0"/>
                        <a:t>Saharan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Africa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203 E6 pers.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792 E6 pers.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+ 290 %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11.7 kg/cap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30.85 kg/cap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+ 164</a:t>
                      </a:r>
                      <a:r>
                        <a:rPr lang="nl-BE" baseline="0" dirty="0" smtClean="0"/>
                        <a:t>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45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 smtClean="0"/>
                        <a:t>Africa</a:t>
                      </a:r>
                      <a:r>
                        <a:rPr lang="nl-BE" b="1" dirty="0" smtClean="0"/>
                        <a:t> Total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271 E6 pers.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995 E5 pers.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+</a:t>
                      </a:r>
                      <a:r>
                        <a:rPr lang="nl-BE" b="1" baseline="0" dirty="0" smtClean="0"/>
                        <a:t> 267 %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9.33</a:t>
                      </a:r>
                      <a:r>
                        <a:rPr lang="nl-BE" b="1" baseline="0" dirty="0" smtClean="0"/>
                        <a:t> kg/cap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23.81 kg/cap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+</a:t>
                      </a:r>
                      <a:r>
                        <a:rPr lang="nl-BE" b="1" baseline="0" dirty="0" smtClean="0"/>
                        <a:t> 155 %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8186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29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668685" y="2014399"/>
            <a:ext cx="217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 smtClean="0"/>
              <a:t>Consumption</a:t>
            </a:r>
            <a:endParaRPr lang="nl-BE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78807" y="4856926"/>
            <a:ext cx="6447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/>
              <a:t>Population</a:t>
            </a:r>
            <a:r>
              <a:rPr lang="nl-BE" sz="2400" dirty="0" smtClean="0"/>
              <a:t> Changes </a:t>
            </a:r>
            <a:r>
              <a:rPr lang="nl-BE" sz="2400" dirty="0" err="1" smtClean="0"/>
              <a:t>dominated</a:t>
            </a:r>
            <a:r>
              <a:rPr lang="nl-BE" sz="2400" dirty="0" smtClean="0"/>
              <a:t> over </a:t>
            </a:r>
            <a:r>
              <a:rPr lang="nl-BE" sz="2400" dirty="0" err="1" smtClean="0"/>
              <a:t>Dietary</a:t>
            </a:r>
            <a:r>
              <a:rPr lang="nl-BE" sz="2400" dirty="0" smtClean="0"/>
              <a:t> </a:t>
            </a:r>
            <a:r>
              <a:rPr lang="nl-BE" sz="2400" dirty="0" err="1" smtClean="0"/>
              <a:t>Shifts</a:t>
            </a:r>
            <a:endParaRPr lang="nl-BE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0" y="679450"/>
            <a:ext cx="2603500" cy="6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297" y="547768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Why?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2143" y="1523422"/>
            <a:ext cx="10239809" cy="5334578"/>
            <a:chOff x="1265237" y="1523422"/>
            <a:chExt cx="10239809" cy="5334578"/>
          </a:xfrm>
        </p:grpSpPr>
        <p:grpSp>
          <p:nvGrpSpPr>
            <p:cNvPr id="9" name="Group 8"/>
            <p:cNvGrpSpPr/>
            <p:nvPr/>
          </p:nvGrpSpPr>
          <p:grpSpPr>
            <a:xfrm>
              <a:off x="1265237" y="1523422"/>
              <a:ext cx="9186863" cy="5334578"/>
              <a:chOff x="1265237" y="1523422"/>
              <a:chExt cx="9186863" cy="533457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5237" y="1523422"/>
                <a:ext cx="9186863" cy="533457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638473" y="2013528"/>
                <a:ext cx="1441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err="1" smtClean="0"/>
                  <a:t>Consumption</a:t>
                </a:r>
                <a:endParaRPr lang="nl-BE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38473" y="3512690"/>
                <a:ext cx="1216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err="1" smtClean="0"/>
                  <a:t>Production</a:t>
                </a:r>
                <a:endParaRPr lang="nl-BE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7740073" y="2382860"/>
                <a:ext cx="9236" cy="1129830"/>
              </a:xfrm>
              <a:prstGeom prst="straightConnector1">
                <a:avLst/>
              </a:prstGeom>
              <a:ln>
                <a:solidFill>
                  <a:srgbClr val="00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893799" y="2763109"/>
                <a:ext cx="705834" cy="369332"/>
              </a:xfrm>
              <a:prstGeom prst="rect">
                <a:avLst/>
              </a:prstGeom>
              <a:noFill/>
              <a:ln>
                <a:solidFill>
                  <a:srgbClr val="00FF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rgbClr val="0070C0"/>
                    </a:solidFill>
                  </a:rPr>
                  <a:t>Trade</a:t>
                </a:r>
                <a:endParaRPr lang="nl-BE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124540" y="6022411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i="1" dirty="0" smtClean="0"/>
                <a:t>Source: FAOSTAT</a:t>
              </a:r>
              <a:endParaRPr lang="nl-BE" sz="1400" i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95379" y="4122485"/>
            <a:ext cx="22349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BE" sz="4000" b="1" dirty="0" smtClean="0">
                <a:solidFill>
                  <a:srgbClr val="FF0000"/>
                </a:solidFill>
              </a:rPr>
              <a:t>FUTURE ?</a:t>
            </a:r>
            <a:endParaRPr lang="nl-BE" sz="4000" b="1" dirty="0">
              <a:solidFill>
                <a:srgbClr val="FF0000"/>
              </a:solidFill>
            </a:endParaRPr>
          </a:p>
        </p:txBody>
      </p:sp>
      <p:sp>
        <p:nvSpPr>
          <p:cNvPr id="15" name="Footer Placeholder 11"/>
          <p:cNvSpPr txBox="1">
            <a:spLocks/>
          </p:cNvSpPr>
          <p:nvPr/>
        </p:nvSpPr>
        <p:spPr>
          <a:xfrm>
            <a:off x="3984648" y="409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98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err="1" smtClean="0"/>
              <a:t>Historical</a:t>
            </a:r>
            <a:r>
              <a:rPr lang="nl-BE" dirty="0" smtClean="0"/>
              <a:t> Development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30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668685" y="2014399"/>
            <a:ext cx="1015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Trade</a:t>
            </a:r>
            <a:endParaRPr lang="nl-BE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0" y="679450"/>
            <a:ext cx="2603500" cy="69691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11818"/>
              </p:ext>
            </p:extLst>
          </p:nvPr>
        </p:nvGraphicFramePr>
        <p:xfrm>
          <a:off x="668685" y="2910999"/>
          <a:ext cx="535857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805758385"/>
                    </a:ext>
                  </a:extLst>
                </a:gridCol>
                <a:gridCol w="1853375">
                  <a:extLst>
                    <a:ext uri="{9D8B030D-6E8A-4147-A177-3AD203B41FA5}">
                      <a16:colId xmlns:a16="http://schemas.microsoft.com/office/drawing/2014/main" val="30687652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77006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Country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Amount</a:t>
                      </a:r>
                      <a:r>
                        <a:rPr lang="nl-BE" dirty="0" smtClean="0"/>
                        <a:t> [</a:t>
                      </a:r>
                      <a:r>
                        <a:rPr lang="nl-BE" dirty="0" err="1" smtClean="0"/>
                        <a:t>tonnes</a:t>
                      </a:r>
                      <a:r>
                        <a:rPr lang="nl-BE" dirty="0" smtClean="0"/>
                        <a:t>]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Import</a:t>
                      </a:r>
                      <a:r>
                        <a:rPr lang="nl-BE" baseline="0" dirty="0" smtClean="0"/>
                        <a:t>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6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Thailand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113 010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31 %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79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Italy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48 556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13 %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77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Pakistan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45 940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13 %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5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China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41 333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8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USA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26 141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7 %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3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Total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364 724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100%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651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1426" y="2524254"/>
            <a:ext cx="4952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Top 5 </a:t>
            </a:r>
            <a:r>
              <a:rPr lang="nl-BE" sz="2000" b="1" dirty="0" err="1" smtClean="0"/>
              <a:t>Countries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Exporting</a:t>
            </a:r>
            <a:r>
              <a:rPr lang="nl-BE" sz="2000" b="1" dirty="0" smtClean="0"/>
              <a:t> Rice </a:t>
            </a:r>
            <a:r>
              <a:rPr lang="nl-BE" sz="2000" b="1" dirty="0" err="1" smtClean="0"/>
              <a:t>to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Africa</a:t>
            </a:r>
            <a:r>
              <a:rPr lang="nl-BE" sz="2000" b="1" dirty="0" smtClean="0"/>
              <a:t> 1986</a:t>
            </a:r>
            <a:endParaRPr lang="nl-BE" sz="20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86005"/>
              </p:ext>
            </p:extLst>
          </p:nvPr>
        </p:nvGraphicFramePr>
        <p:xfrm>
          <a:off x="6472585" y="2882216"/>
          <a:ext cx="535857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805758385"/>
                    </a:ext>
                  </a:extLst>
                </a:gridCol>
                <a:gridCol w="1853375">
                  <a:extLst>
                    <a:ext uri="{9D8B030D-6E8A-4147-A177-3AD203B41FA5}">
                      <a16:colId xmlns:a16="http://schemas.microsoft.com/office/drawing/2014/main" val="30687652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77006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Country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Amount</a:t>
                      </a:r>
                      <a:r>
                        <a:rPr lang="nl-BE" dirty="0" smtClean="0"/>
                        <a:t> [</a:t>
                      </a:r>
                      <a:r>
                        <a:rPr lang="nl-BE" dirty="0" err="1" smtClean="0"/>
                        <a:t>tonnes</a:t>
                      </a:r>
                      <a:r>
                        <a:rPr lang="nl-BE" dirty="0" smtClean="0"/>
                        <a:t>]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Import</a:t>
                      </a:r>
                      <a:r>
                        <a:rPr lang="nl-BE" baseline="0" dirty="0" smtClean="0"/>
                        <a:t>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6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India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4 127 729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36 %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79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Thailand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2 119 386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18 %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77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Pakistan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1 230 706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5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China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1 160 907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10 %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8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Viet</a:t>
                      </a:r>
                      <a:r>
                        <a:rPr lang="nl-BE" dirty="0" smtClean="0"/>
                        <a:t> Nam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1 077 199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9 %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3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Total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11 514 107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100 %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651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75713" y="2482106"/>
            <a:ext cx="4952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Top 5 </a:t>
            </a:r>
            <a:r>
              <a:rPr lang="nl-BE" sz="2000" b="1" dirty="0" err="1" smtClean="0"/>
              <a:t>Countries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Exporting</a:t>
            </a:r>
            <a:r>
              <a:rPr lang="nl-BE" sz="2000" b="1" dirty="0" smtClean="0"/>
              <a:t> Rice </a:t>
            </a:r>
            <a:r>
              <a:rPr lang="nl-BE" sz="2000" b="1" dirty="0" err="1" smtClean="0"/>
              <a:t>to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Africa</a:t>
            </a:r>
            <a:r>
              <a:rPr lang="nl-BE" sz="2000" b="1" dirty="0" smtClean="0"/>
              <a:t> 2020</a:t>
            </a:r>
            <a:endParaRPr lang="nl-BE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8509" y="5609273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/>
              <a:t>Self-Sufficiency</a:t>
            </a:r>
            <a:r>
              <a:rPr lang="nl-BE" sz="2400" b="1" dirty="0" smtClean="0"/>
              <a:t> = 70 % </a:t>
            </a:r>
            <a:endParaRPr lang="nl-B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02409" y="5609273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/>
              <a:t>Self-Sufficiency</a:t>
            </a:r>
            <a:r>
              <a:rPr lang="nl-BE" sz="2400" b="1" dirty="0" smtClean="0"/>
              <a:t> = 70 % 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4312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smtClean="0"/>
              <a:t>Workflow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31</a:t>
            </a:fld>
            <a:endParaRPr lang="nl-BE"/>
          </a:p>
        </p:txBody>
      </p:sp>
      <p:pic>
        <p:nvPicPr>
          <p:cNvPr id="15" name="Picture 2" descr="https://www.researchgate.net/profile/Reto-Knutti/publication/301594661/figure/fig1/AS:362304140005378@1463391446189/SSP-RCP-scenario-matrix-illustrating-ScenarioMIP-simulations-Each-cell-in-the-matrix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041524"/>
            <a:ext cx="6096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8400" y="6048573"/>
            <a:ext cx="1483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i="1" dirty="0" smtClean="0"/>
              <a:t>O’Neill et al. 2016</a:t>
            </a:r>
            <a:endParaRPr lang="nl-BE" sz="1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0736"/>
              </p:ext>
            </p:extLst>
          </p:nvPr>
        </p:nvGraphicFramePr>
        <p:xfrm>
          <a:off x="1687732" y="2444219"/>
          <a:ext cx="2051734" cy="3509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1734">
                  <a:extLst>
                    <a:ext uri="{9D8B030D-6E8A-4147-A177-3AD203B41FA5}">
                      <a16:colId xmlns:a16="http://schemas.microsoft.com/office/drawing/2014/main" val="1411646070"/>
                    </a:ext>
                  </a:extLst>
                </a:gridCol>
              </a:tblGrid>
              <a:tr h="584906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GCM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210899"/>
                  </a:ext>
                </a:extLst>
              </a:tr>
              <a:tr h="584906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UKESM-1-0-LL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51602"/>
                  </a:ext>
                </a:extLst>
              </a:tr>
              <a:tr h="584906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IPSL-CM6A</a:t>
                      </a:r>
                      <a:r>
                        <a:rPr lang="nl-BE" sz="2000" baseline="0" dirty="0" smtClean="0"/>
                        <a:t>-LR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73130"/>
                  </a:ext>
                </a:extLst>
              </a:tr>
              <a:tr h="584906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GFDL-ESM4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575270"/>
                  </a:ext>
                </a:extLst>
              </a:tr>
              <a:tr h="584906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MRI-ESM2-0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436739"/>
                  </a:ext>
                </a:extLst>
              </a:tr>
              <a:tr h="584906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/>
                        <a:t>MPI-ESM1-2-HR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159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116" y="148623"/>
            <a:ext cx="2027729" cy="1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smtClean="0"/>
              <a:t>Workflow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32</a:t>
            </a:fld>
            <a:endParaRPr lang="nl-B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16" y="148623"/>
            <a:ext cx="2027729" cy="1758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279" y="1966099"/>
            <a:ext cx="7222837" cy="4173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5612" y="5890982"/>
            <a:ext cx="1781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smtClean="0"/>
              <a:t>O’Neill et al. 2016</a:t>
            </a:r>
            <a:endParaRPr lang="nl-BE" sz="1400" i="1" dirty="0"/>
          </a:p>
        </p:txBody>
      </p:sp>
    </p:spTree>
    <p:extLst>
      <p:ext uri="{BB962C8B-B14F-4D97-AF65-F5344CB8AC3E}">
        <p14:creationId xmlns:p14="http://schemas.microsoft.com/office/powerpoint/2010/main" val="9467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smtClean="0"/>
              <a:t>Workflow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33</a:t>
            </a:fld>
            <a:endParaRPr lang="nl-B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16" y="148623"/>
            <a:ext cx="2027729" cy="1758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94873" y="6188254"/>
            <a:ext cx="149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i="1" dirty="0" err="1" smtClean="0"/>
              <a:t>Dellink</a:t>
            </a:r>
            <a:r>
              <a:rPr lang="nl-BE" sz="1400" i="1" dirty="0" smtClean="0"/>
              <a:t> et al. 2017</a:t>
            </a:r>
            <a:endParaRPr lang="nl-BE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98" y="1835585"/>
            <a:ext cx="7433402" cy="480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smtClean="0"/>
              <a:t>Workflow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34</a:t>
            </a:fld>
            <a:endParaRPr lang="nl-B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16" y="148623"/>
            <a:ext cx="2027729" cy="1758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6862" y="5982036"/>
            <a:ext cx="1317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i="1" dirty="0" smtClean="0"/>
              <a:t>KC &amp; </a:t>
            </a:r>
            <a:r>
              <a:rPr lang="nl-BE" sz="1400" i="1" dirty="0" err="1" smtClean="0"/>
              <a:t>Lutz</a:t>
            </a:r>
            <a:r>
              <a:rPr lang="nl-BE" sz="1400" i="1" dirty="0" smtClean="0"/>
              <a:t>, 2014</a:t>
            </a:r>
            <a:endParaRPr lang="nl-BE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7" y="1784626"/>
            <a:ext cx="67151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smtClean="0"/>
              <a:t>Workflow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35</a:t>
            </a:fld>
            <a:endParaRPr lang="nl-B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16" y="148623"/>
            <a:ext cx="2027729" cy="1758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32" y="1907189"/>
            <a:ext cx="7007284" cy="331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89171" y="5275780"/>
                <a:ext cx="348268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𝐺𝐷𝑃</m:t>
                                  </m:r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𝐺𝐷𝑃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71" y="5275780"/>
                <a:ext cx="3482685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4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36</a:t>
            </a:fld>
            <a:endParaRPr lang="nl-BE"/>
          </a:p>
        </p:txBody>
      </p:sp>
      <p:sp>
        <p:nvSpPr>
          <p:cNvPr id="3" name="TextBox 2"/>
          <p:cNvSpPr txBox="1"/>
          <p:nvPr/>
        </p:nvSpPr>
        <p:spPr>
          <a:xfrm>
            <a:off x="962526" y="1852863"/>
            <a:ext cx="4445669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EPIC: e.g. </a:t>
            </a:r>
            <a:r>
              <a:rPr lang="nl-BE" dirty="0" err="1" smtClean="0"/>
              <a:t>attainable</a:t>
            </a:r>
            <a:r>
              <a:rPr lang="nl-BE" dirty="0" smtClean="0"/>
              <a:t> </a:t>
            </a:r>
            <a:r>
              <a:rPr lang="nl-BE" dirty="0" err="1" smtClean="0"/>
              <a:t>yield</a:t>
            </a:r>
            <a:r>
              <a:rPr lang="nl-BE" dirty="0" smtClean="0"/>
              <a:t> </a:t>
            </a:r>
            <a:r>
              <a:rPr lang="nl-BE" dirty="0" err="1" smtClean="0"/>
              <a:t>under</a:t>
            </a:r>
            <a:r>
              <a:rPr lang="nl-BE" dirty="0" smtClean="0"/>
              <a:t> CC = 2.5 t/ha</a:t>
            </a:r>
          </a:p>
          <a:p>
            <a:r>
              <a:rPr lang="nl-BE" dirty="0" err="1" smtClean="0"/>
              <a:t>Historical</a:t>
            </a:r>
            <a:r>
              <a:rPr lang="nl-BE" dirty="0" smtClean="0"/>
              <a:t> </a:t>
            </a:r>
            <a:r>
              <a:rPr lang="nl-BE" dirty="0" err="1" smtClean="0"/>
              <a:t>Yield</a:t>
            </a:r>
            <a:r>
              <a:rPr lang="nl-BE" dirty="0" smtClean="0"/>
              <a:t> (1980-2015) = 3.5 t/ha</a:t>
            </a:r>
          </a:p>
          <a:p>
            <a:endParaRPr lang="nl-B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ym typeface="Wingdings" panose="05000000000000000000" pitchFamily="2" charset="2"/>
              </a:rPr>
              <a:t>Climate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Shifter</a:t>
            </a:r>
            <a:r>
              <a:rPr lang="nl-BE" dirty="0" smtClean="0">
                <a:sym typeface="Wingdings" panose="05000000000000000000" pitchFamily="2" charset="2"/>
              </a:rPr>
              <a:t> = 0.71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SSP: e.g. </a:t>
            </a:r>
            <a:r>
              <a:rPr lang="nl-BE" dirty="0" err="1" smtClean="0">
                <a:sym typeface="Wingdings" panose="05000000000000000000" pitchFamily="2" charset="2"/>
              </a:rPr>
              <a:t>attainable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yield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under</a:t>
            </a:r>
            <a:r>
              <a:rPr lang="nl-BE" dirty="0" smtClean="0">
                <a:sym typeface="Wingdings" panose="05000000000000000000" pitchFamily="2" charset="2"/>
              </a:rPr>
              <a:t> SSP = 4 t/ha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Base </a:t>
            </a:r>
            <a:r>
              <a:rPr lang="nl-BE" dirty="0" err="1" smtClean="0">
                <a:sym typeface="Wingdings" panose="05000000000000000000" pitchFamily="2" charset="2"/>
              </a:rPr>
              <a:t>Yield</a:t>
            </a:r>
            <a:r>
              <a:rPr lang="nl-BE" dirty="0" smtClean="0">
                <a:sym typeface="Wingdings" panose="05000000000000000000" pitchFamily="2" charset="2"/>
              </a:rPr>
              <a:t> (1985 – 2015) = 3 t/ha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ym typeface="Wingdings" panose="05000000000000000000" pitchFamily="2" charset="2"/>
              </a:rPr>
              <a:t>Technological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Shifter</a:t>
            </a:r>
            <a:r>
              <a:rPr lang="nl-BE" dirty="0" smtClean="0">
                <a:sym typeface="Wingdings" panose="05000000000000000000" pitchFamily="2" charset="2"/>
              </a:rPr>
              <a:t> = 1.33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BE" dirty="0" smtClean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GLOBIOM: Base </a:t>
            </a:r>
            <a:r>
              <a:rPr lang="nl-BE" dirty="0" err="1" smtClean="0">
                <a:sym typeface="Wingdings" panose="05000000000000000000" pitchFamily="2" charset="2"/>
              </a:rPr>
              <a:t>Yield</a:t>
            </a:r>
            <a:r>
              <a:rPr lang="nl-BE" dirty="0" smtClean="0">
                <a:sym typeface="Wingdings" panose="05000000000000000000" pitchFamily="2" charset="2"/>
              </a:rPr>
              <a:t> = 3 t/ha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Total </a:t>
            </a:r>
            <a:r>
              <a:rPr lang="nl-BE" dirty="0" err="1" smtClean="0">
                <a:sym typeface="Wingdings" panose="05000000000000000000" pitchFamily="2" charset="2"/>
              </a:rPr>
              <a:t>Shifter</a:t>
            </a:r>
            <a:r>
              <a:rPr lang="nl-BE" dirty="0" smtClean="0">
                <a:sym typeface="Wingdings" panose="05000000000000000000" pitchFamily="2" charset="2"/>
              </a:rPr>
              <a:t> = 0.71 * 1.33 = 0.94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err="1" smtClean="0">
                <a:sym typeface="Wingdings" panose="05000000000000000000" pitchFamily="2" charset="2"/>
              </a:rPr>
              <a:t>Expected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Yield</a:t>
            </a:r>
            <a:r>
              <a:rPr lang="nl-BE" dirty="0" smtClean="0">
                <a:sym typeface="Wingdings" panose="05000000000000000000" pitchFamily="2" charset="2"/>
              </a:rPr>
              <a:t> = 2.82 t/ha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2176859"/>
            <a:ext cx="4445669" cy="36933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ym typeface="Wingdings" panose="05000000000000000000" pitchFamily="2" charset="2"/>
              </a:rPr>
              <a:t>Assumptions</a:t>
            </a:r>
            <a:r>
              <a:rPr lang="nl-BE" dirty="0" smtClean="0">
                <a:sym typeface="Wingdings" panose="05000000000000000000" pitchFamily="2" charset="2"/>
              </a:rPr>
              <a:t>/Drawbacks: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ym typeface="Wingdings" panose="05000000000000000000" pitchFamily="2" charset="2"/>
              </a:rPr>
              <a:t>Climate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Technological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Shifter</a:t>
            </a:r>
            <a:r>
              <a:rPr lang="nl-BE" dirty="0" smtClean="0">
                <a:sym typeface="Wingdings" panose="05000000000000000000" pitchFamily="2" charset="2"/>
              </a:rPr>
              <a:t> are independent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ym typeface="Wingdings" panose="05000000000000000000" pitchFamily="2" charset="2"/>
              </a:rPr>
              <a:t>Strongly</a:t>
            </a:r>
            <a:r>
              <a:rPr lang="nl-BE" dirty="0" smtClean="0">
                <a:sym typeface="Wingdings" panose="05000000000000000000" pitchFamily="2" charset="2"/>
              </a:rPr>
              <a:t> Depends on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Base </a:t>
            </a:r>
            <a:r>
              <a:rPr lang="nl-BE" dirty="0" err="1" smtClean="0">
                <a:sym typeface="Wingdings" panose="05000000000000000000" pitchFamily="2" charset="2"/>
              </a:rPr>
              <a:t>Year</a:t>
            </a:r>
            <a:r>
              <a:rPr lang="nl-BE" dirty="0" smtClean="0">
                <a:sym typeface="Wingdings" panose="05000000000000000000" pitchFamily="2" charset="2"/>
              </a:rPr>
              <a:t> Value (1985-2015 </a:t>
            </a:r>
            <a:r>
              <a:rPr lang="nl-BE" dirty="0" err="1" smtClean="0">
                <a:sym typeface="Wingdings" panose="05000000000000000000" pitchFamily="2" charset="2"/>
              </a:rPr>
              <a:t>average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ym typeface="Wingdings" panose="05000000000000000000" pitchFamily="2" charset="2"/>
              </a:rPr>
              <a:t>EPIC </a:t>
            </a:r>
            <a:r>
              <a:rPr lang="nl-BE" dirty="0" err="1" smtClean="0">
                <a:sym typeface="Wingdings" panose="05000000000000000000" pitchFamily="2" charset="2"/>
              </a:rPr>
              <a:t>historical</a:t>
            </a:r>
            <a:r>
              <a:rPr lang="nl-BE" dirty="0" smtClean="0">
                <a:sym typeface="Wingdings" panose="05000000000000000000" pitchFamily="2" charset="2"/>
              </a:rPr>
              <a:t> = </a:t>
            </a:r>
            <a:r>
              <a:rPr lang="nl-BE" dirty="0" err="1" smtClean="0">
                <a:sym typeface="Wingdings" panose="05000000000000000000" pitchFamily="2" charset="2"/>
              </a:rPr>
              <a:t>Potential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Yield</a:t>
            </a:r>
            <a:endParaRPr lang="nl-B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ym typeface="Wingdings" panose="05000000000000000000" pitchFamily="2" charset="2"/>
              </a:rPr>
              <a:t>SSP/GLOBIOM </a:t>
            </a:r>
            <a:r>
              <a:rPr lang="nl-BE" dirty="0" err="1" smtClean="0">
                <a:sym typeface="Wingdings" panose="05000000000000000000" pitchFamily="2" charset="2"/>
              </a:rPr>
              <a:t>historical</a:t>
            </a:r>
            <a:r>
              <a:rPr lang="nl-BE" dirty="0" smtClean="0">
                <a:sym typeface="Wingdings" panose="05000000000000000000" pitchFamily="2" charset="2"/>
              </a:rPr>
              <a:t> = </a:t>
            </a:r>
            <a:r>
              <a:rPr lang="nl-BE" dirty="0" err="1" smtClean="0">
                <a:sym typeface="Wingdings" panose="05000000000000000000" pitchFamily="2" charset="2"/>
              </a:rPr>
              <a:t>Actual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Yield</a:t>
            </a:r>
            <a:endParaRPr lang="nl-B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ym typeface="Wingdings" panose="05000000000000000000" pitchFamily="2" charset="2"/>
              </a:rPr>
              <a:t>Changes in </a:t>
            </a:r>
            <a:r>
              <a:rPr lang="nl-BE" dirty="0" err="1" smtClean="0">
                <a:sym typeface="Wingdings" panose="05000000000000000000" pitchFamily="2" charset="2"/>
              </a:rPr>
              <a:t>Actual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Yield</a:t>
            </a:r>
            <a:r>
              <a:rPr lang="nl-BE" dirty="0" smtClean="0">
                <a:sym typeface="Wingdings" panose="05000000000000000000" pitchFamily="2" charset="2"/>
              </a:rPr>
              <a:t> are </a:t>
            </a:r>
            <a:r>
              <a:rPr lang="nl-BE" dirty="0" err="1" smtClean="0">
                <a:sym typeface="Wingdings" panose="05000000000000000000" pitchFamily="2" charset="2"/>
              </a:rPr>
              <a:t>correlated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with</a:t>
            </a:r>
            <a:r>
              <a:rPr lang="nl-BE" dirty="0" smtClean="0">
                <a:sym typeface="Wingdings" panose="05000000000000000000" pitchFamily="2" charset="2"/>
              </a:rPr>
              <a:t> changes in </a:t>
            </a:r>
            <a:r>
              <a:rPr lang="nl-BE" dirty="0" err="1" smtClean="0">
                <a:sym typeface="Wingdings" panose="05000000000000000000" pitchFamily="2" charset="2"/>
              </a:rPr>
              <a:t>Potential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Yield</a:t>
            </a:r>
            <a:endParaRPr lang="nl-BE" dirty="0" smtClean="0">
              <a:sym typeface="Wingdings" panose="05000000000000000000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mtClean="0"/>
              <a:t>Workflow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16" y="148623"/>
            <a:ext cx="2027729" cy="1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smtClean="0"/>
              <a:t>Workflow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37</a:t>
            </a:fld>
            <a:endParaRPr lang="nl-B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16" y="148623"/>
            <a:ext cx="2027729" cy="17585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80017" y="1690688"/>
            <a:ext cx="9519963" cy="3995322"/>
            <a:chOff x="1336018" y="1654707"/>
            <a:chExt cx="9519963" cy="3995322"/>
          </a:xfrm>
        </p:grpSpPr>
        <p:grpSp>
          <p:nvGrpSpPr>
            <p:cNvPr id="10" name="Group 9"/>
            <p:cNvGrpSpPr/>
            <p:nvPr/>
          </p:nvGrpSpPr>
          <p:grpSpPr>
            <a:xfrm>
              <a:off x="1336018" y="1758248"/>
              <a:ext cx="9519963" cy="3891781"/>
              <a:chOff x="1243685" y="1825625"/>
              <a:chExt cx="9519963" cy="38917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8351" y="1825625"/>
                <a:ext cx="9335297" cy="389178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306633" y="3493970"/>
                <a:ext cx="224343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dirty="0" err="1" smtClean="0"/>
                  <a:t>Attainable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Yield</a:t>
                </a:r>
                <a:r>
                  <a:rPr lang="nl-BE" dirty="0" smtClean="0"/>
                  <a:t> [t/ha]</a:t>
                </a:r>
                <a:endParaRPr lang="nl-BE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32780" y="1654707"/>
              <a:ext cx="2711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nl-BE" dirty="0" smtClean="0"/>
                <a:t>Nile Delta </a:t>
              </a:r>
              <a:r>
                <a:rPr lang="nl-BE" dirty="0" err="1" smtClean="0"/>
                <a:t>Attainable</a:t>
              </a:r>
              <a:r>
                <a:rPr lang="nl-BE" dirty="0" smtClean="0"/>
                <a:t> </a:t>
              </a:r>
              <a:r>
                <a:rPr lang="nl-BE" dirty="0" err="1" smtClean="0"/>
                <a:t>Yields</a:t>
              </a:r>
              <a:endParaRPr lang="nl-BE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969000" y="2060020"/>
            <a:ext cx="977900" cy="3248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tangle 13"/>
          <p:cNvSpPr/>
          <p:nvPr/>
        </p:nvSpPr>
        <p:spPr>
          <a:xfrm>
            <a:off x="7481591" y="2060020"/>
            <a:ext cx="977900" cy="3248580"/>
          </a:xfrm>
          <a:prstGeom prst="rect">
            <a:avLst/>
          </a:prstGeom>
          <a:noFill/>
          <a:ln w="38100">
            <a:solidFill>
              <a:srgbClr val="003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15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smtClean="0"/>
              <a:t>Workflow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38</a:t>
            </a:fld>
            <a:endParaRPr lang="nl-B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16" y="148623"/>
            <a:ext cx="2027729" cy="1758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5870" y="6164030"/>
            <a:ext cx="144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i="1" dirty="0" err="1" smtClean="0"/>
              <a:t>Havlík</a:t>
            </a:r>
            <a:r>
              <a:rPr lang="nl-BE" sz="1400" i="1" dirty="0" smtClean="0"/>
              <a:t> et al. 2018</a:t>
            </a:r>
            <a:endParaRPr lang="nl-BE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359" y="1728932"/>
            <a:ext cx="5475282" cy="49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b="1" dirty="0" smtClean="0"/>
              <a:t>Long-Term </a:t>
            </a:r>
            <a:r>
              <a:rPr lang="nl-BE" b="1" dirty="0" err="1" smtClean="0"/>
              <a:t>Effects</a:t>
            </a:r>
            <a:endParaRPr lang="nl-BE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39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0" y="182562"/>
            <a:ext cx="1482145" cy="169068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04383"/>
              </p:ext>
            </p:extLst>
          </p:nvPr>
        </p:nvGraphicFramePr>
        <p:xfrm>
          <a:off x="1651000" y="2497666"/>
          <a:ext cx="8646414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4664">
                  <a:extLst>
                    <a:ext uri="{9D8B030D-6E8A-4147-A177-3AD203B41FA5}">
                      <a16:colId xmlns:a16="http://schemas.microsoft.com/office/drawing/2014/main" val="1009366543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4281898091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330419741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1197645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Region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With</a:t>
                      </a:r>
                      <a:r>
                        <a:rPr lang="nl-BE" dirty="0" smtClean="0"/>
                        <a:t> CO2-fertilization</a:t>
                      </a:r>
                      <a:r>
                        <a:rPr lang="nl-BE" baseline="0" dirty="0" smtClean="0"/>
                        <a:t> effect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Without CO2-fertilization effect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CO2-fertilization effect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15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Production</a:t>
                      </a:r>
                      <a:r>
                        <a:rPr lang="nl-BE" dirty="0" smtClean="0"/>
                        <a:t> [1000 t]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84 654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83 641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+ 1.2 %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95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Area</a:t>
                      </a:r>
                      <a:r>
                        <a:rPr lang="nl-BE" baseline="0" dirty="0" smtClean="0"/>
                        <a:t> [1000 ha]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22 604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25 242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- 10.5 %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69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Yield</a:t>
                      </a:r>
                      <a:r>
                        <a:rPr lang="nl-BE" dirty="0" smtClean="0"/>
                        <a:t> [t/ha]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3.75 t/ha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3.31 t/ha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+ 13.3 %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99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Consumption</a:t>
                      </a:r>
                      <a:r>
                        <a:rPr lang="nl-BE" dirty="0" smtClean="0"/>
                        <a:t> [1000</a:t>
                      </a:r>
                      <a:r>
                        <a:rPr lang="nl-BE" baseline="0" dirty="0" smtClean="0"/>
                        <a:t> t]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97 139 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96 338 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+ 0.8 %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6394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1000" y="4796230"/>
            <a:ext cx="869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/>
              <a:t>CO2-fertilization has </a:t>
            </a:r>
            <a:r>
              <a:rPr lang="nl-BE" sz="2400" dirty="0" err="1" smtClean="0"/>
              <a:t>little</a:t>
            </a:r>
            <a:r>
              <a:rPr lang="nl-BE" sz="2400" dirty="0" smtClean="0"/>
              <a:t> effect on long-term trend of </a:t>
            </a:r>
            <a:r>
              <a:rPr lang="nl-BE" sz="2400" dirty="0" err="1" smtClean="0"/>
              <a:t>production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consumption</a:t>
            </a:r>
            <a:r>
              <a:rPr lang="nl-BE" sz="2400" dirty="0" smtClean="0"/>
              <a:t> </a:t>
            </a:r>
            <a:r>
              <a:rPr lang="nl-BE" sz="2400" dirty="0" smtClean="0">
                <a:sym typeface="Wingdings" panose="05000000000000000000" pitchFamily="2" charset="2"/>
              </a:rPr>
              <a:t> </a:t>
            </a:r>
            <a:r>
              <a:rPr lang="nl-BE" sz="2400" dirty="0" err="1" smtClean="0">
                <a:sym typeface="Wingdings" panose="05000000000000000000" pitchFamily="2" charset="2"/>
              </a:rPr>
              <a:t>Socio-Economically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  <a:r>
              <a:rPr lang="nl-BE" sz="2400" dirty="0" err="1" smtClean="0">
                <a:sym typeface="Wingdings" panose="05000000000000000000" pitchFamily="2" charset="2"/>
              </a:rPr>
              <a:t>driven</a:t>
            </a:r>
            <a:endParaRPr lang="nl-BE" sz="2400" dirty="0" smtClean="0">
              <a:sym typeface="Wingdings" panose="05000000000000000000" pitchFamily="2" charset="2"/>
            </a:endParaRPr>
          </a:p>
          <a:p>
            <a:pPr algn="ctr"/>
            <a:endParaRPr lang="nl-BE" sz="2400" dirty="0">
              <a:sym typeface="Wingdings" panose="05000000000000000000" pitchFamily="2" charset="2"/>
            </a:endParaRPr>
          </a:p>
          <a:p>
            <a:pPr algn="ctr"/>
            <a:r>
              <a:rPr lang="nl-BE" sz="2400" dirty="0" smtClean="0">
                <a:sym typeface="Wingdings" panose="05000000000000000000" pitchFamily="2" charset="2"/>
              </a:rPr>
              <a:t>It does have </a:t>
            </a:r>
            <a:r>
              <a:rPr lang="nl-BE" sz="2400" dirty="0" err="1" smtClean="0">
                <a:sym typeface="Wingdings" panose="05000000000000000000" pitchFamily="2" charset="2"/>
              </a:rPr>
              <a:t>an</a:t>
            </a:r>
            <a:r>
              <a:rPr lang="nl-BE" sz="2400" dirty="0" smtClean="0">
                <a:sym typeface="Wingdings" panose="05000000000000000000" pitchFamily="2" charset="2"/>
              </a:rPr>
              <a:t> important impact on </a:t>
            </a:r>
            <a:r>
              <a:rPr lang="nl-BE" sz="2400" dirty="0" err="1" smtClean="0">
                <a:sym typeface="Wingdings" panose="05000000000000000000" pitchFamily="2" charset="2"/>
              </a:rPr>
              <a:t>Yield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  <a:r>
              <a:rPr lang="nl-BE" sz="2400" dirty="0" err="1" smtClean="0">
                <a:sym typeface="Wingdings" panose="05000000000000000000" pitchFamily="2" charset="2"/>
              </a:rPr>
              <a:t>and</a:t>
            </a:r>
            <a:r>
              <a:rPr lang="nl-BE" sz="2400" dirty="0" smtClean="0">
                <a:sym typeface="Wingdings" panose="05000000000000000000" pitchFamily="2" charset="2"/>
              </a:rPr>
              <a:t> Area  </a:t>
            </a:r>
            <a:r>
              <a:rPr lang="nl-BE" sz="2400" dirty="0" err="1" smtClean="0">
                <a:sym typeface="Wingdings" panose="05000000000000000000" pitchFamily="2" charset="2"/>
              </a:rPr>
              <a:t>Sustainability</a:t>
            </a:r>
            <a:r>
              <a:rPr lang="nl-BE" sz="2400" dirty="0" smtClean="0">
                <a:sym typeface="Wingdings" panose="05000000000000000000" pitchFamily="2" charset="2"/>
              </a:rPr>
              <a:t> of </a:t>
            </a:r>
            <a:r>
              <a:rPr lang="nl-BE" sz="2400" dirty="0" err="1" smtClean="0">
                <a:sym typeface="Wingdings" panose="05000000000000000000" pitchFamily="2" charset="2"/>
              </a:rPr>
              <a:t>the</a:t>
            </a:r>
            <a:r>
              <a:rPr lang="nl-BE" sz="2400" dirty="0" smtClean="0">
                <a:sym typeface="Wingdings" panose="05000000000000000000" pitchFamily="2" charset="2"/>
              </a:rPr>
              <a:t> system!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0626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97" y="1936836"/>
            <a:ext cx="6909487" cy="408931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Understand </a:t>
            </a:r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trajectories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African</a:t>
            </a:r>
            <a:r>
              <a:rPr lang="nl-BE" dirty="0" smtClean="0"/>
              <a:t> </a:t>
            </a:r>
            <a:r>
              <a:rPr lang="nl-BE" dirty="0"/>
              <a:t>R</a:t>
            </a:r>
            <a:r>
              <a:rPr lang="nl-BE" dirty="0" smtClean="0"/>
              <a:t>ice </a:t>
            </a:r>
            <a:r>
              <a:rPr lang="nl-BE" dirty="0"/>
              <a:t>S</a:t>
            </a:r>
            <a:r>
              <a:rPr lang="nl-BE" dirty="0" smtClean="0"/>
              <a:t>ystem </a:t>
            </a:r>
            <a:r>
              <a:rPr lang="nl-BE" dirty="0" err="1" smtClean="0"/>
              <a:t>under</a:t>
            </a:r>
            <a:r>
              <a:rPr lang="nl-BE" dirty="0" smtClean="0"/>
              <a:t> </a:t>
            </a:r>
            <a:r>
              <a:rPr lang="nl-BE" dirty="0" err="1" smtClean="0"/>
              <a:t>plausible</a:t>
            </a:r>
            <a:r>
              <a:rPr lang="nl-BE" dirty="0" smtClean="0"/>
              <a:t> </a:t>
            </a:r>
            <a:r>
              <a:rPr lang="nl-BE" dirty="0" err="1" smtClean="0"/>
              <a:t>socio-economic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climatic</a:t>
            </a:r>
            <a:r>
              <a:rPr lang="nl-BE" dirty="0" smtClean="0"/>
              <a:t> </a:t>
            </a:r>
            <a:r>
              <a:rPr lang="nl-BE" dirty="0" err="1" smtClean="0"/>
              <a:t>scenarios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2050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Will </a:t>
            </a:r>
            <a:r>
              <a:rPr lang="nl-BE" dirty="0" err="1"/>
              <a:t>C</a:t>
            </a:r>
            <a:r>
              <a:rPr lang="nl-BE" dirty="0" err="1" smtClean="0"/>
              <a:t>limate</a:t>
            </a:r>
            <a:r>
              <a:rPr lang="nl-BE" dirty="0" smtClean="0"/>
              <a:t> </a:t>
            </a:r>
            <a:r>
              <a:rPr lang="nl-BE" dirty="0"/>
              <a:t>C</a:t>
            </a:r>
            <a:r>
              <a:rPr lang="nl-BE" dirty="0" smtClean="0"/>
              <a:t>hange set </a:t>
            </a:r>
            <a:r>
              <a:rPr lang="nl-BE" dirty="0" err="1" smtClean="0"/>
              <a:t>African</a:t>
            </a:r>
            <a:r>
              <a:rPr lang="nl-BE" dirty="0" smtClean="0"/>
              <a:t> </a:t>
            </a:r>
            <a:r>
              <a:rPr lang="nl-BE" dirty="0" err="1" smtClean="0"/>
              <a:t>rice</a:t>
            </a:r>
            <a:r>
              <a:rPr lang="nl-BE" dirty="0" smtClean="0"/>
              <a:t> </a:t>
            </a:r>
            <a:r>
              <a:rPr lang="nl-BE" dirty="0" err="1" smtClean="0"/>
              <a:t>production</a:t>
            </a:r>
            <a:r>
              <a:rPr lang="nl-BE" dirty="0" smtClean="0"/>
              <a:t> back? </a:t>
            </a:r>
          </a:p>
          <a:p>
            <a:pPr lvl="1"/>
            <a:r>
              <a:rPr lang="nl-BE" dirty="0" err="1" smtClean="0"/>
              <a:t>And</a:t>
            </a:r>
            <a:r>
              <a:rPr lang="nl-BE" dirty="0" smtClean="0"/>
              <a:t>/or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role</a:t>
            </a:r>
            <a:r>
              <a:rPr lang="nl-BE" dirty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socio-economics</a:t>
            </a:r>
            <a:r>
              <a:rPr lang="nl-BE" dirty="0" smtClean="0"/>
              <a:t> have?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BE" dirty="0" err="1" smtClean="0">
                <a:sym typeface="Wingdings" panose="05000000000000000000" pitchFamily="2" charset="2"/>
              </a:rPr>
              <a:t>Distinction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between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smtClean="0">
                <a:sym typeface="Wingdings" panose="05000000000000000000" pitchFamily="2" charset="2"/>
              </a:rPr>
              <a:t>Long-term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Year-to-Year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effects</a:t>
            </a:r>
            <a:endParaRPr lang="nl-BE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b="1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/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297" y="547768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Objective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36" y="1685699"/>
            <a:ext cx="3114964" cy="4670651"/>
          </a:xfrm>
          <a:prstGeom prst="rect">
            <a:avLst/>
          </a:prstGeom>
        </p:spPr>
      </p:pic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78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b="1" dirty="0" smtClean="0"/>
              <a:t>Long-Term </a:t>
            </a:r>
            <a:r>
              <a:rPr lang="nl-BE" b="1" dirty="0" err="1" smtClean="0"/>
              <a:t>Effects</a:t>
            </a:r>
            <a:endParaRPr lang="nl-BE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40</a:t>
            </a:fld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0" y="182562"/>
            <a:ext cx="1482145" cy="16906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63560" y="2005235"/>
            <a:ext cx="6064879" cy="4351115"/>
            <a:chOff x="3063560" y="1825848"/>
            <a:chExt cx="6064879" cy="43511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3560" y="1964348"/>
              <a:ext cx="6064879" cy="421261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68421" y="1825848"/>
              <a:ext cx="5184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b="1" i="1" dirty="0" smtClean="0"/>
                <a:t>Table 1: </a:t>
              </a:r>
              <a:r>
                <a:rPr lang="nl-BE" sz="1200" i="1" dirty="0" err="1" smtClean="0"/>
                <a:t>Relative</a:t>
              </a:r>
              <a:r>
                <a:rPr lang="nl-BE" sz="1200" i="1" dirty="0" smtClean="0"/>
                <a:t> change in 2050 </a:t>
              </a:r>
              <a:r>
                <a:rPr lang="nl-BE" sz="1200" i="1" dirty="0" err="1" smtClean="0"/>
                <a:t>to</a:t>
              </a:r>
              <a:r>
                <a:rPr lang="nl-BE" sz="1200" i="1" dirty="0" smtClean="0"/>
                <a:t> 2020 </a:t>
              </a:r>
              <a:r>
                <a:rPr lang="nl-BE" sz="1200" i="1" dirty="0" err="1" smtClean="0"/>
                <a:t>for</a:t>
              </a:r>
              <a:r>
                <a:rPr lang="nl-BE" sz="1200" i="1" dirty="0" smtClean="0"/>
                <a:t> </a:t>
              </a:r>
              <a:r>
                <a:rPr lang="nl-BE" sz="1200" i="1" dirty="0" err="1" smtClean="0"/>
                <a:t>the</a:t>
              </a:r>
              <a:r>
                <a:rPr lang="nl-BE" sz="1200" i="1" dirty="0" smtClean="0"/>
                <a:t> different SSP </a:t>
              </a:r>
              <a:r>
                <a:rPr lang="nl-BE" sz="1200" i="1" dirty="0" err="1" smtClean="0"/>
                <a:t>and</a:t>
              </a:r>
              <a:r>
                <a:rPr lang="nl-BE" sz="1200" i="1" dirty="0" smtClean="0"/>
                <a:t> RCP </a:t>
              </a:r>
              <a:r>
                <a:rPr lang="nl-BE" sz="1200" i="1" dirty="0" err="1" smtClean="0"/>
                <a:t>scenarios</a:t>
              </a:r>
              <a:r>
                <a:rPr lang="nl-BE" sz="1200" b="1" i="1" dirty="0" smtClean="0"/>
                <a:t> </a:t>
              </a:r>
              <a:endParaRPr lang="nl-BE" sz="1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290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41</a:t>
            </a:fld>
            <a:endParaRPr lang="nl-BE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nl-BE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59155" y="2223584"/>
            <a:ext cx="8661934" cy="1039528"/>
            <a:chOff x="1184709" y="2714324"/>
            <a:chExt cx="8661934" cy="1039528"/>
          </a:xfrm>
        </p:grpSpPr>
        <p:sp>
          <p:nvSpPr>
            <p:cNvPr id="12" name="Rectangle 11"/>
            <p:cNvSpPr/>
            <p:nvPr/>
          </p:nvSpPr>
          <p:spPr>
            <a:xfrm>
              <a:off x="1184709" y="2714324"/>
              <a:ext cx="1876124" cy="1039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b="1" dirty="0" smtClean="0">
                  <a:solidFill>
                    <a:schemeClr val="tx1"/>
                  </a:solidFill>
                </a:rPr>
                <a:t>Standard GLOBIOM run (2000 </a:t>
              </a:r>
              <a:r>
                <a:rPr lang="nl-BE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 2050)</a:t>
              </a:r>
              <a:endParaRPr lang="nl-BE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5233" y="3049422"/>
              <a:ext cx="1232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2050 levels</a:t>
              </a:r>
              <a:endParaRPr lang="nl-BE" dirty="0"/>
            </a:p>
          </p:txBody>
        </p:sp>
        <p:cxnSp>
          <p:nvCxnSpPr>
            <p:cNvPr id="14" name="Straight Arrow Connector 13"/>
            <p:cNvCxnSpPr>
              <a:stCxn id="12" idx="3"/>
              <a:endCxn id="13" idx="1"/>
            </p:cNvCxnSpPr>
            <p:nvPr/>
          </p:nvCxnSpPr>
          <p:spPr>
            <a:xfrm>
              <a:off x="3060833" y="3234088"/>
              <a:ext cx="914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966860" y="2714324"/>
              <a:ext cx="3879783" cy="1039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b="1" dirty="0" smtClean="0">
                  <a:solidFill>
                    <a:schemeClr val="tx1"/>
                  </a:solidFill>
                </a:rPr>
                <a:t>Area + </a:t>
              </a:r>
              <a:r>
                <a:rPr lang="nl-BE" b="1" dirty="0" err="1" smtClean="0">
                  <a:solidFill>
                    <a:schemeClr val="tx1"/>
                  </a:solidFill>
                </a:rPr>
                <a:t>Demand</a:t>
              </a:r>
              <a:r>
                <a:rPr lang="nl-BE" b="1" dirty="0" smtClean="0">
                  <a:solidFill>
                    <a:schemeClr val="tx1"/>
                  </a:solidFill>
                </a:rPr>
                <a:t> = Constant</a:t>
              </a:r>
            </a:p>
            <a:p>
              <a:pPr algn="ctr"/>
              <a:r>
                <a:rPr lang="nl-BE" b="1" dirty="0" err="1" smtClean="0">
                  <a:solidFill>
                    <a:schemeClr val="tx1"/>
                  </a:solidFill>
                </a:rPr>
                <a:t>Yield</a:t>
              </a:r>
              <a:r>
                <a:rPr lang="nl-BE" b="1" dirty="0" smtClean="0">
                  <a:solidFill>
                    <a:schemeClr val="tx1"/>
                  </a:solidFill>
                </a:rPr>
                <a:t> = </a:t>
              </a:r>
              <a:r>
                <a:rPr lang="nl-BE" b="1" dirty="0" err="1" smtClean="0">
                  <a:solidFill>
                    <a:schemeClr val="tx1"/>
                  </a:solidFill>
                </a:rPr>
                <a:t>Percentile</a:t>
              </a:r>
              <a:r>
                <a:rPr lang="nl-BE" b="1" dirty="0" smtClean="0">
                  <a:solidFill>
                    <a:schemeClr val="tx1"/>
                  </a:solidFill>
                </a:rPr>
                <a:t> </a:t>
              </a:r>
              <a:r>
                <a:rPr lang="nl-BE" b="1" dirty="0" err="1" smtClean="0">
                  <a:solidFill>
                    <a:schemeClr val="tx1"/>
                  </a:solidFill>
                </a:rPr>
                <a:t>value</a:t>
              </a:r>
              <a:r>
                <a:rPr lang="nl-BE" b="1" dirty="0" smtClean="0">
                  <a:solidFill>
                    <a:schemeClr val="tx1"/>
                  </a:solidFill>
                </a:rPr>
                <a:t> (</a:t>
              </a:r>
              <a:r>
                <a:rPr lang="nl-BE" b="1" dirty="0" err="1" smtClean="0">
                  <a:solidFill>
                    <a:schemeClr val="tx1"/>
                  </a:solidFill>
                </a:rPr>
                <a:t>for</a:t>
              </a:r>
              <a:r>
                <a:rPr lang="nl-BE" b="1" dirty="0" smtClean="0">
                  <a:solidFill>
                    <a:schemeClr val="tx1"/>
                  </a:solidFill>
                </a:rPr>
                <a:t> 1 </a:t>
              </a:r>
              <a:r>
                <a:rPr lang="nl-BE" b="1" dirty="0" err="1" smtClean="0">
                  <a:solidFill>
                    <a:schemeClr val="tx1"/>
                  </a:solidFill>
                </a:rPr>
                <a:t>region</a:t>
              </a:r>
              <a:r>
                <a:rPr lang="nl-BE" b="1" dirty="0" smtClean="0">
                  <a:solidFill>
                    <a:schemeClr val="tx1"/>
                  </a:solidFill>
                </a:rPr>
                <a:t>)</a:t>
              </a:r>
              <a:endParaRPr lang="nl-BE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3" idx="3"/>
              <a:endCxn id="15" idx="1"/>
            </p:cNvCxnSpPr>
            <p:nvPr/>
          </p:nvCxnSpPr>
          <p:spPr>
            <a:xfrm>
              <a:off x="5208071" y="3234088"/>
              <a:ext cx="7587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64657" y="3422112"/>
            <a:ext cx="10189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Yield</a:t>
            </a:r>
            <a:r>
              <a:rPr lang="nl-BE" sz="2000" dirty="0" smtClean="0"/>
              <a:t> </a:t>
            </a:r>
            <a:r>
              <a:rPr lang="nl-BE" sz="2000" dirty="0" err="1" smtClean="0"/>
              <a:t>Percentile</a:t>
            </a:r>
            <a:r>
              <a:rPr lang="nl-BE" sz="2000" dirty="0" smtClean="0"/>
              <a:t> is </a:t>
            </a:r>
            <a:r>
              <a:rPr lang="nl-BE" sz="2000" dirty="0" err="1" smtClean="0"/>
              <a:t>introduced</a:t>
            </a:r>
            <a:r>
              <a:rPr lang="nl-BE" sz="2000" dirty="0" smtClean="0"/>
              <a:t> in </a:t>
            </a:r>
            <a:r>
              <a:rPr lang="nl-BE" sz="2000" dirty="0" err="1" smtClean="0"/>
              <a:t>only</a:t>
            </a:r>
            <a:r>
              <a:rPr lang="nl-BE" sz="2000" dirty="0" smtClean="0"/>
              <a:t> 1 </a:t>
            </a:r>
            <a:r>
              <a:rPr lang="nl-BE" sz="2000" dirty="0" err="1" smtClean="0"/>
              <a:t>region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Look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 smtClean="0"/>
              <a:t>differences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standard 2050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Domestical</a:t>
            </a:r>
            <a:r>
              <a:rPr lang="nl-BE" sz="2000" dirty="0" smtClean="0"/>
              <a:t> </a:t>
            </a:r>
            <a:r>
              <a:rPr lang="nl-BE" sz="2000" dirty="0" err="1" smtClean="0"/>
              <a:t>differences</a:t>
            </a:r>
            <a:r>
              <a:rPr lang="nl-BE" sz="2000" dirty="0" smtClean="0"/>
              <a:t> = </a:t>
            </a:r>
            <a:r>
              <a:rPr lang="nl-BE" sz="2000" b="1" dirty="0" err="1" smtClean="0"/>
              <a:t>Robustness</a:t>
            </a:r>
            <a:r>
              <a:rPr lang="nl-BE" sz="2000" b="1" dirty="0" smtClean="0"/>
              <a:t> of </a:t>
            </a:r>
            <a:r>
              <a:rPr lang="nl-BE" sz="2000" b="1" dirty="0" err="1" smtClean="0"/>
              <a:t>the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region</a:t>
            </a:r>
            <a:r>
              <a:rPr lang="nl-BE" sz="2000" b="1" dirty="0" smtClean="0"/>
              <a:t> </a:t>
            </a:r>
            <a:r>
              <a:rPr lang="nl-BE" sz="2000" dirty="0" err="1" smtClean="0"/>
              <a:t>itself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internal</a:t>
            </a:r>
            <a:r>
              <a:rPr lang="nl-BE" sz="2000" dirty="0" smtClean="0"/>
              <a:t> shocks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International </a:t>
            </a:r>
            <a:r>
              <a:rPr lang="nl-BE" sz="2000" dirty="0" err="1" smtClean="0"/>
              <a:t>differences</a:t>
            </a:r>
            <a:r>
              <a:rPr lang="nl-BE" sz="2000" dirty="0" smtClean="0"/>
              <a:t> = </a:t>
            </a:r>
            <a:r>
              <a:rPr lang="nl-BE" sz="2000" b="1" dirty="0" err="1" smtClean="0"/>
              <a:t>Ripple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Effects</a:t>
            </a:r>
            <a:r>
              <a:rPr lang="nl-BE" sz="2000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African</a:t>
            </a:r>
            <a:r>
              <a:rPr lang="nl-BE" sz="2000" dirty="0" smtClean="0"/>
              <a:t> </a:t>
            </a:r>
            <a:r>
              <a:rPr lang="nl-BE" sz="2000" dirty="0" err="1" smtClean="0"/>
              <a:t>Regions</a:t>
            </a:r>
            <a:r>
              <a:rPr lang="nl-BE" sz="2000" dirty="0" smtClean="0"/>
              <a:t> </a:t>
            </a:r>
            <a:r>
              <a:rPr lang="nl-BE" sz="2000" dirty="0" smtClean="0">
                <a:sym typeface="Wingdings" panose="05000000000000000000" pitchFamily="2" charset="2"/>
              </a:rPr>
              <a:t> ECOWAS</a:t>
            </a:r>
            <a:endParaRPr lang="nl-B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Providing</a:t>
            </a:r>
            <a:r>
              <a:rPr lang="nl-BE" sz="2000" dirty="0" smtClean="0"/>
              <a:t> </a:t>
            </a:r>
            <a:r>
              <a:rPr lang="nl-BE" sz="2000" dirty="0" err="1" smtClean="0"/>
              <a:t>Regions</a:t>
            </a:r>
            <a:r>
              <a:rPr lang="nl-BE" sz="2000" dirty="0" smtClean="0"/>
              <a:t> </a:t>
            </a:r>
            <a:r>
              <a:rPr lang="nl-BE" sz="2000" dirty="0" smtClean="0">
                <a:sym typeface="Wingdings" panose="05000000000000000000" pitchFamily="2" charset="2"/>
              </a:rPr>
              <a:t> </a:t>
            </a:r>
            <a:r>
              <a:rPr lang="nl-BE" sz="2000" dirty="0" err="1" smtClean="0">
                <a:sym typeface="Wingdings" panose="05000000000000000000" pitchFamily="2" charset="2"/>
              </a:rPr>
              <a:t>Southeast-Asia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endParaRPr lang="nl-B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4835537"/>
            <a:ext cx="191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Which</a:t>
            </a:r>
            <a:r>
              <a:rPr lang="nl-BE" b="1" dirty="0" smtClean="0"/>
              <a:t> </a:t>
            </a:r>
            <a:r>
              <a:rPr lang="nl-BE" b="1" dirty="0" err="1" smtClean="0"/>
              <a:t>Regions</a:t>
            </a:r>
            <a:r>
              <a:rPr lang="nl-BE" b="1" dirty="0" smtClean="0"/>
              <a:t>???</a:t>
            </a:r>
            <a:endParaRPr lang="nl-BE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54664" y="1879918"/>
            <a:ext cx="10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RCP x SSP</a:t>
            </a:r>
            <a:endParaRPr lang="nl-BE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90600" y="517525"/>
            <a:ext cx="10515600" cy="1325563"/>
          </a:xfrm>
          <a:solidFill>
            <a:srgbClr val="FF7C8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b="1" dirty="0" err="1" smtClean="0"/>
              <a:t>Year-to-Year</a:t>
            </a:r>
            <a:endParaRPr lang="nl-BE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b="3861"/>
          <a:stretch/>
        </p:blipFill>
        <p:spPr>
          <a:xfrm>
            <a:off x="9978448" y="607508"/>
            <a:ext cx="1770452" cy="12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766982"/>
                  </p:ext>
                </p:extLst>
              </p:nvPr>
            </p:nvGraphicFramePr>
            <p:xfrm>
              <a:off x="1954973" y="2689550"/>
              <a:ext cx="4141027" cy="270110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668382357"/>
                        </a:ext>
                      </a:extLst>
                    </a:gridCol>
                    <a:gridCol w="721043">
                      <a:extLst>
                        <a:ext uri="{9D8B030D-6E8A-4147-A177-3AD203B41FA5}">
                          <a16:colId xmlns:a16="http://schemas.microsoft.com/office/drawing/2014/main" val="1321763725"/>
                        </a:ext>
                      </a:extLst>
                    </a:gridCol>
                    <a:gridCol w="897192">
                      <a:extLst>
                        <a:ext uri="{9D8B030D-6E8A-4147-A177-3AD203B41FA5}">
                          <a16:colId xmlns:a16="http://schemas.microsoft.com/office/drawing/2014/main" val="2760763722"/>
                        </a:ext>
                      </a:extLst>
                    </a:gridCol>
                    <a:gridCol w="897192">
                      <a:extLst>
                        <a:ext uri="{9D8B030D-6E8A-4147-A177-3AD203B41FA5}">
                          <a16:colId xmlns:a16="http://schemas.microsoft.com/office/drawing/2014/main" val="130506347"/>
                        </a:ext>
                      </a:extLst>
                    </a:gridCol>
                  </a:tblGrid>
                  <a:tr h="314652"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>
                        <a:solidFill>
                          <a:srgbClr val="FF7C8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err="1" smtClean="0"/>
                            <a:t>noCC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7C8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RCP2.6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7C8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RCP7.0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7C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28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𝑖𝑟𝑟𝑖𝑔𝑎𝑡𝑒𝑑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0.28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0.46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0.50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8329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𝑖𝑟𝑟𝑖𝑔𝑎𝑡𝑒𝑑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3.77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3.83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3.82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047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sSub>
                                  <m:sSubPr>
                                    <m:ctrlPr>
                                      <a:rPr lang="nl-B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nl-BE" b="1" i="1" smtClean="0">
                                        <a:latin typeface="Cambria Math" panose="02040503050406030204" pitchFamily="18" charset="0"/>
                                      </a:rPr>
                                      <m:t>𝒊𝒓𝒓𝒊𝒈𝒂𝒕𝒆𝒅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BE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0.08</a:t>
                          </a:r>
                          <a:endParaRPr lang="nl-BE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0.12</a:t>
                          </a:r>
                          <a:endParaRPr lang="nl-BE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0.13</a:t>
                          </a:r>
                          <a:endParaRPr lang="nl-BE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923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𝑟𝑎𝑖𝑛𝑓𝑒𝑑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0.42</a:t>
                          </a:r>
                          <a:endParaRPr lang="nl-B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0.99</a:t>
                          </a:r>
                          <a:endParaRPr lang="nl-B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1.09</a:t>
                          </a:r>
                          <a:endParaRPr lang="nl-B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5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868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𝑟𝑎𝑖𝑛𝑓𝑒𝑑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2.45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2.76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2.88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8097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sSub>
                                  <m:sSubPr>
                                    <m:ctrlPr>
                                      <a:rPr lang="nl-B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nl-BE" b="1" i="1" smtClean="0">
                                        <a:latin typeface="Cambria Math" panose="02040503050406030204" pitchFamily="18" charset="0"/>
                                      </a:rPr>
                                      <m:t>𝒓𝒂𝒊𝒏𝒇𝒆𝒅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BE" b="1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0.29</a:t>
                          </a:r>
                          <a:endParaRPr lang="nl-BE" b="1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0.36</a:t>
                          </a:r>
                          <a:endParaRPr lang="nl-BE" b="1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0.38</a:t>
                          </a:r>
                          <a:endParaRPr lang="nl-BE" b="1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01673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766982"/>
                  </p:ext>
                </p:extLst>
              </p:nvPr>
            </p:nvGraphicFramePr>
            <p:xfrm>
              <a:off x="1954973" y="2689550"/>
              <a:ext cx="4141027" cy="270110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668382357"/>
                        </a:ext>
                      </a:extLst>
                    </a:gridCol>
                    <a:gridCol w="721043">
                      <a:extLst>
                        <a:ext uri="{9D8B030D-6E8A-4147-A177-3AD203B41FA5}">
                          <a16:colId xmlns:a16="http://schemas.microsoft.com/office/drawing/2014/main" val="1321763725"/>
                        </a:ext>
                      </a:extLst>
                    </a:gridCol>
                    <a:gridCol w="897192">
                      <a:extLst>
                        <a:ext uri="{9D8B030D-6E8A-4147-A177-3AD203B41FA5}">
                          <a16:colId xmlns:a16="http://schemas.microsoft.com/office/drawing/2014/main" val="2760763722"/>
                        </a:ext>
                      </a:extLst>
                    </a:gridCol>
                    <a:gridCol w="897192">
                      <a:extLst>
                        <a:ext uri="{9D8B030D-6E8A-4147-A177-3AD203B41FA5}">
                          <a16:colId xmlns:a16="http://schemas.microsoft.com/office/drawing/2014/main" val="1305063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>
                        <a:solidFill>
                          <a:srgbClr val="FF7C8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err="1" smtClean="0"/>
                            <a:t>noCC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7C8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RCP2.6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7C8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RCP7.0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7C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228335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375" t="-101563" r="-156554" b="-5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0.28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0.46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0.50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8329220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375" t="-201563" r="-156554" b="-4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3.77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3.83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3.82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047751"/>
                      </a:ext>
                    </a:extLst>
                  </a:tr>
                  <a:tr h="391795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5" t="-301563" r="-156554" b="-3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0.08</a:t>
                          </a:r>
                          <a:endParaRPr lang="nl-BE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0.12</a:t>
                          </a:r>
                          <a:endParaRPr lang="nl-BE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0.13</a:t>
                          </a:r>
                          <a:endParaRPr lang="nl-BE" b="1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923039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75" t="-401563" r="-156554" b="-2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0.42</a:t>
                          </a:r>
                          <a:endParaRPr lang="nl-B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0.99</a:t>
                          </a:r>
                          <a:endParaRPr lang="nl-B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1.09</a:t>
                          </a:r>
                          <a:endParaRPr lang="nl-BE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E5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868259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375" t="-501563" r="-156554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2.45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2.76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2.88</a:t>
                          </a:r>
                          <a:endParaRPr lang="nl-BE" dirty="0"/>
                        </a:p>
                      </a:txBody>
                      <a:tcPr>
                        <a:solidFill>
                          <a:srgbClr val="FFD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809774"/>
                      </a:ext>
                    </a:extLst>
                  </a:tr>
                  <a:tr h="391732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375" t="-601563" r="-156554" b="-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0.29</a:t>
                          </a:r>
                          <a:endParaRPr lang="nl-BE" b="1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0.36</a:t>
                          </a:r>
                          <a:endParaRPr lang="nl-BE" b="1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b="1" dirty="0" smtClean="0"/>
                            <a:t>0.38</a:t>
                          </a:r>
                          <a:endParaRPr lang="nl-BE" b="1" dirty="0"/>
                        </a:p>
                      </a:txBody>
                      <a:tcPr>
                        <a:solidFill>
                          <a:srgbClr val="FFE5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01673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32255" y="3524223"/>
                <a:ext cx="1564852" cy="1031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nl-B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nl-BE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255" y="3524223"/>
                <a:ext cx="1564852" cy="10317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smtClean="0"/>
              <a:t>Year-to-Year</a:t>
            </a:r>
            <a:endParaRPr lang="nl-BE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861"/>
          <a:stretch/>
        </p:blipFill>
        <p:spPr>
          <a:xfrm>
            <a:off x="9978448" y="607508"/>
            <a:ext cx="1770452" cy="12016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smtClean="0"/>
              <a:t>Year-to-Year</a:t>
            </a:r>
            <a:endParaRPr lang="nl-BE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43</a:t>
            </a:fld>
            <a:endParaRPr lang="nl-B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BE" dirty="0" smtClean="0"/>
              <a:t>Does CC </a:t>
            </a:r>
            <a:r>
              <a:rPr lang="nl-BE" dirty="0" err="1" smtClean="0"/>
              <a:t>increase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interannual</a:t>
            </a:r>
            <a:r>
              <a:rPr lang="nl-BE" dirty="0" smtClean="0"/>
              <a:t> </a:t>
            </a:r>
            <a:r>
              <a:rPr lang="nl-BE" dirty="0" err="1" smtClean="0"/>
              <a:t>fluctuations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system </a:t>
            </a:r>
            <a:r>
              <a:rPr lang="nl-BE" dirty="0" err="1" smtClean="0"/>
              <a:t>compared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natural</a:t>
            </a:r>
            <a:r>
              <a:rPr lang="nl-BE" dirty="0" smtClean="0"/>
              <a:t> </a:t>
            </a:r>
            <a:r>
              <a:rPr lang="nl-BE" dirty="0" err="1" smtClean="0"/>
              <a:t>variability</a:t>
            </a:r>
            <a:r>
              <a:rPr lang="nl-BE" dirty="0" smtClean="0"/>
              <a:t>?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Through </a:t>
            </a:r>
            <a:r>
              <a:rPr lang="nl-BE" dirty="0" err="1" smtClean="0">
                <a:sym typeface="Wingdings" panose="05000000000000000000" pitchFamily="2" charset="2"/>
              </a:rPr>
              <a:t>Coefficient</a:t>
            </a:r>
            <a:r>
              <a:rPr lang="nl-BE" dirty="0" smtClean="0"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ym typeface="Wingdings" panose="05000000000000000000" pitchFamily="2" charset="2"/>
              </a:rPr>
              <a:t>Variation</a:t>
            </a:r>
            <a:r>
              <a:rPr lang="nl-BE" dirty="0" smtClean="0">
                <a:sym typeface="Wingdings" panose="05000000000000000000" pitchFamily="2" charset="2"/>
              </a:rPr>
              <a:t> (CV)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46431" y="3755072"/>
                <a:ext cx="37912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B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𝐶𝑉</m:t>
                      </m:r>
                      <m:r>
                        <a:rPr lang="nl-B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nl-BE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nl-B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nl-BE" sz="3200" b="0" i="1" smtClean="0">
                          <a:solidFill>
                            <a:srgbClr val="FF7C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nl-BE" sz="32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sz="32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h𝑖𝑠𝑡</m:t>
                          </m:r>
                        </m:sub>
                      </m:sSub>
                    </m:oMath>
                  </m:oMathPara>
                </a14:m>
                <a:endParaRPr lang="nl-BE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431" y="3755072"/>
                <a:ext cx="379123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47180"/>
              </p:ext>
            </p:extLst>
          </p:nvPr>
        </p:nvGraphicFramePr>
        <p:xfrm>
          <a:off x="1978048" y="5064443"/>
          <a:ext cx="8127999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082675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990059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79461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nl-BE" dirty="0" smtClean="0"/>
                        <a:t>CV – </a:t>
                      </a:r>
                      <a:r>
                        <a:rPr lang="nl-BE" dirty="0" err="1" smtClean="0"/>
                        <a:t>Africa</a:t>
                      </a:r>
                      <a:r>
                        <a:rPr lang="nl-BE" dirty="0" smtClean="0"/>
                        <a:t> (2050)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RCP2.6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RCP7.0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7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Irrigated</a:t>
                      </a:r>
                      <a:r>
                        <a:rPr lang="nl-BE" dirty="0" smtClean="0"/>
                        <a:t> Systems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+ 0.04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+ 0.05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40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Rainfed</a:t>
                      </a:r>
                      <a:r>
                        <a:rPr lang="nl-BE" dirty="0" smtClean="0"/>
                        <a:t> Systems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+ 0.07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+ 0.09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40817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56" y="2319688"/>
            <a:ext cx="3066240" cy="1482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3861"/>
          <a:stretch/>
        </p:blipFill>
        <p:spPr>
          <a:xfrm>
            <a:off x="9978448" y="607508"/>
            <a:ext cx="1770452" cy="12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smtClean="0"/>
              <a:t>Year-to-Year</a:t>
            </a:r>
            <a:endParaRPr lang="nl-BE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3861"/>
          <a:stretch/>
        </p:blipFill>
        <p:spPr>
          <a:xfrm>
            <a:off x="9978448" y="607508"/>
            <a:ext cx="1770452" cy="120165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BE" dirty="0" smtClean="0"/>
              <a:t>How </a:t>
            </a:r>
            <a:r>
              <a:rPr lang="nl-BE" dirty="0" err="1" smtClean="0"/>
              <a:t>realistic</a:t>
            </a:r>
            <a:r>
              <a:rPr lang="nl-BE" dirty="0" smtClean="0"/>
              <a:t> is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modeled</a:t>
            </a:r>
            <a:r>
              <a:rPr lang="nl-BE" dirty="0" smtClean="0"/>
              <a:t> </a:t>
            </a:r>
            <a:r>
              <a:rPr lang="nl-BE" dirty="0" err="1" smtClean="0"/>
              <a:t>production</a:t>
            </a:r>
            <a:r>
              <a:rPr lang="nl-BE" dirty="0" smtClean="0"/>
              <a:t> </a:t>
            </a:r>
            <a:r>
              <a:rPr lang="nl-BE" dirty="0" err="1" smtClean="0"/>
              <a:t>distribution</a:t>
            </a:r>
            <a:r>
              <a:rPr lang="nl-BE" dirty="0" smtClean="0"/>
              <a:t>?</a:t>
            </a:r>
          </a:p>
          <a:p>
            <a:pPr lvl="1"/>
            <a:r>
              <a:rPr lang="nl-BE" dirty="0" smtClean="0"/>
              <a:t>We have </a:t>
            </a:r>
            <a:r>
              <a:rPr lang="nl-BE" dirty="0" err="1" smtClean="0"/>
              <a:t>used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historical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variability</a:t>
            </a:r>
            <a:r>
              <a:rPr lang="nl-BE" dirty="0" smtClean="0">
                <a:solidFill>
                  <a:schemeClr val="accent2"/>
                </a:solidFill>
              </a:rPr>
              <a:t> of </a:t>
            </a:r>
            <a:r>
              <a:rPr lang="nl-BE" dirty="0" err="1" smtClean="0">
                <a:solidFill>
                  <a:schemeClr val="accent2"/>
                </a:solidFill>
              </a:rPr>
              <a:t>modeled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yields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/>
              <a:t>from</a:t>
            </a:r>
            <a:r>
              <a:rPr lang="nl-BE" dirty="0" smtClean="0"/>
              <a:t> EPIC, but we have no </a:t>
            </a:r>
            <a:r>
              <a:rPr lang="nl-BE" dirty="0" err="1" smtClean="0"/>
              <a:t>indication</a:t>
            </a:r>
            <a:r>
              <a:rPr lang="nl-BE" dirty="0" smtClean="0"/>
              <a:t> of </a:t>
            </a:r>
            <a:r>
              <a:rPr lang="nl-BE" dirty="0" err="1" smtClean="0"/>
              <a:t>how</a:t>
            </a:r>
            <a:r>
              <a:rPr lang="nl-BE" dirty="0" smtClean="0"/>
              <a:t> well GLOBIOM-X is </a:t>
            </a:r>
            <a:r>
              <a:rPr lang="nl-BE" dirty="0" err="1" smtClean="0"/>
              <a:t>able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reproduce a </a:t>
            </a:r>
            <a:r>
              <a:rPr lang="nl-BE" dirty="0" err="1" smtClean="0"/>
              <a:t>realistic</a:t>
            </a:r>
            <a:r>
              <a:rPr lang="nl-BE" dirty="0" smtClean="0"/>
              <a:t> </a:t>
            </a:r>
            <a:r>
              <a:rPr lang="nl-BE" dirty="0" err="1" smtClean="0"/>
              <a:t>production</a:t>
            </a:r>
            <a:r>
              <a:rPr lang="nl-BE" dirty="0" smtClean="0"/>
              <a:t>/</a:t>
            </a:r>
            <a:r>
              <a:rPr lang="nl-BE" dirty="0" err="1" smtClean="0"/>
              <a:t>consumption</a:t>
            </a:r>
            <a:r>
              <a:rPr lang="nl-BE" dirty="0" smtClean="0"/>
              <a:t>/… </a:t>
            </a:r>
            <a:r>
              <a:rPr lang="nl-BE" dirty="0" err="1" smtClean="0"/>
              <a:t>distribution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54" y="3733136"/>
            <a:ext cx="3360465" cy="2875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5664" y="3363804"/>
            <a:ext cx="237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African</a:t>
            </a:r>
            <a:r>
              <a:rPr lang="nl-BE" dirty="0" smtClean="0"/>
              <a:t> Rice </a:t>
            </a:r>
            <a:r>
              <a:rPr lang="nl-BE" dirty="0" err="1" smtClean="0"/>
              <a:t>Production</a:t>
            </a:r>
            <a:endParaRPr lang="nl-BE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5394419" y="5170729"/>
            <a:ext cx="1141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25509" y="6533379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Source: FAOSTAT</a:t>
            </a:r>
            <a:endParaRPr lang="nl-BE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173" y="3619966"/>
            <a:ext cx="4188775" cy="310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19292" y="3300363"/>
            <a:ext cx="343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Detrended</a:t>
            </a:r>
            <a:r>
              <a:rPr lang="nl-BE" dirty="0" smtClean="0"/>
              <a:t> </a:t>
            </a:r>
            <a:r>
              <a:rPr lang="nl-BE" dirty="0" err="1" smtClean="0"/>
              <a:t>African</a:t>
            </a:r>
            <a:r>
              <a:rPr lang="nl-BE" dirty="0" smtClean="0"/>
              <a:t> Rice </a:t>
            </a:r>
            <a:r>
              <a:rPr lang="nl-BE" dirty="0" err="1" smtClean="0"/>
              <a:t>Production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5456930" y="480139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92D050"/>
                </a:solidFill>
              </a:rPr>
              <a:t>R² = 0.90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33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smtClean="0"/>
              <a:t>Year-to-Year</a:t>
            </a:r>
            <a:endParaRPr lang="nl-BE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3861"/>
          <a:stretch/>
        </p:blipFill>
        <p:spPr>
          <a:xfrm>
            <a:off x="9978448" y="607508"/>
            <a:ext cx="1770452" cy="1201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82" y="1950113"/>
            <a:ext cx="5242772" cy="40617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877"/>
          <a:stretch/>
        </p:blipFill>
        <p:spPr>
          <a:xfrm>
            <a:off x="6141678" y="1899149"/>
            <a:ext cx="5364522" cy="41636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b="1" dirty="0" smtClean="0"/>
              <a:t>CC Effect Matrix</a:t>
            </a:r>
            <a:endParaRPr lang="nl-BE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46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91" t="3561" r="17280"/>
          <a:stretch/>
        </p:blipFill>
        <p:spPr>
          <a:xfrm>
            <a:off x="9730063" y="225952"/>
            <a:ext cx="2074920" cy="1603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47" t="4364" b="6606"/>
          <a:stretch/>
        </p:blipFill>
        <p:spPr>
          <a:xfrm>
            <a:off x="1219200" y="1985817"/>
            <a:ext cx="6879962" cy="42117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4914" y="2041852"/>
            <a:ext cx="657552" cy="4130084"/>
            <a:chOff x="145641" y="832640"/>
            <a:chExt cx="657552" cy="4130084"/>
          </a:xfrm>
        </p:grpSpPr>
        <p:sp>
          <p:nvSpPr>
            <p:cNvPr id="9" name="TextBox 8"/>
            <p:cNvSpPr txBox="1"/>
            <p:nvPr/>
          </p:nvSpPr>
          <p:spPr>
            <a:xfrm>
              <a:off x="197905" y="4593392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p00</a:t>
              </a:r>
              <a:endParaRPr lang="nl-BE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905" y="365346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p25</a:t>
              </a:r>
              <a:endParaRPr lang="nl-B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906" y="272551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p50</a:t>
              </a:r>
              <a:endParaRPr lang="nl-BE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585" y="1797562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p75</a:t>
              </a:r>
              <a:endParaRPr lang="nl-B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641" y="83264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p100</a:t>
              </a:r>
              <a:endParaRPr lang="nl-BE" dirty="0"/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-624653" y="3734671"/>
            <a:ext cx="190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Percentile</a:t>
            </a:r>
            <a:r>
              <a:rPr lang="nl-BE" sz="2000" b="1" dirty="0" smtClean="0"/>
              <a:t> Value</a:t>
            </a:r>
            <a:endParaRPr lang="nl-BE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46365" y="6338857"/>
            <a:ext cx="321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EAC Rice </a:t>
            </a:r>
            <a:r>
              <a:rPr lang="nl-BE" sz="2000" b="1" dirty="0" err="1" smtClean="0"/>
              <a:t>Production</a:t>
            </a:r>
            <a:r>
              <a:rPr lang="nl-BE" sz="2000" b="1" dirty="0" smtClean="0"/>
              <a:t> [1000 t]</a:t>
            </a:r>
            <a:endParaRPr lang="nl-BE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1710" y="61122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9000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2393056" y="61122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7000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5327703" y="613614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11000</a:t>
            </a:r>
            <a:endParaRPr lang="nl-B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74003" t="39473" b="7953"/>
          <a:stretch/>
        </p:blipFill>
        <p:spPr>
          <a:xfrm>
            <a:off x="7338006" y="2921435"/>
            <a:ext cx="2644194" cy="28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47</a:t>
            </a:fld>
            <a:endParaRPr lang="nl-B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46457" y="1743839"/>
            <a:ext cx="7645086" cy="4358243"/>
            <a:chOff x="1224000" y="207036"/>
            <a:chExt cx="9528819" cy="543210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760" y="1359036"/>
              <a:ext cx="7583680" cy="4280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1793" y="207036"/>
              <a:ext cx="1007307" cy="11481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4000" y="4305641"/>
              <a:ext cx="1368249" cy="10410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5358" y="4305641"/>
              <a:ext cx="1167461" cy="1218859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b="1" dirty="0" smtClean="0"/>
              <a:t>The Road </a:t>
            </a:r>
            <a:r>
              <a:rPr lang="nl-BE" b="1" dirty="0" err="1" smtClean="0"/>
              <a:t>Ahead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885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CCBD-1593-4DE2-896D-B5B7A4C6DBCA}" type="slidenum">
              <a:rPr lang="nl-BE" smtClean="0"/>
              <a:t>48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6706"/>
          <a:stretch/>
        </p:blipFill>
        <p:spPr>
          <a:xfrm>
            <a:off x="0" y="0"/>
            <a:ext cx="1239303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4767" y="2967335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Thank you!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2" descr="Katholieke Universiteit Leuve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24" y="5848086"/>
            <a:ext cx="2421370" cy="8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IASA - International Institute for Applied Systems An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5" y="5909481"/>
            <a:ext cx="2921530" cy="816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079" y="5938242"/>
            <a:ext cx="3503757" cy="693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8760" y="4000351"/>
            <a:ext cx="469551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400" b="1" dirty="0" smtClean="0"/>
              <a:t>Contact : koen.devos@kuleuven.be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39116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534" y="2173987"/>
            <a:ext cx="6443134" cy="4351338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Accurate </a:t>
            </a:r>
            <a:r>
              <a:rPr lang="nl-BE" dirty="0" err="1" smtClean="0">
                <a:sym typeface="Wingdings" panose="05000000000000000000" pitchFamily="2" charset="2"/>
              </a:rPr>
              <a:t>Estimations</a:t>
            </a:r>
            <a:r>
              <a:rPr lang="nl-BE" dirty="0" smtClean="0"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Future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sz="2400" b="1" dirty="0" err="1" smtClean="0"/>
              <a:t>R</a:t>
            </a:r>
            <a:r>
              <a:rPr lang="nl-BE" sz="2400" dirty="0" err="1" smtClean="0"/>
              <a:t>epresentative</a:t>
            </a:r>
            <a:r>
              <a:rPr lang="nl-BE" sz="2400" dirty="0" smtClean="0"/>
              <a:t> </a:t>
            </a:r>
            <a:r>
              <a:rPr lang="nl-BE" sz="2400" b="1" dirty="0" err="1" smtClean="0"/>
              <a:t>C</a:t>
            </a:r>
            <a:r>
              <a:rPr lang="nl-BE" sz="2400" dirty="0" err="1" smtClean="0"/>
              <a:t>oncentration</a:t>
            </a:r>
            <a:r>
              <a:rPr lang="nl-BE" sz="2400" dirty="0" smtClean="0"/>
              <a:t> </a:t>
            </a:r>
            <a:r>
              <a:rPr lang="nl-BE" sz="2400" b="1" dirty="0" err="1" smtClean="0"/>
              <a:t>P</a:t>
            </a:r>
            <a:r>
              <a:rPr lang="nl-BE" sz="2400" dirty="0" err="1" smtClean="0"/>
              <a:t>athways</a:t>
            </a:r>
            <a:r>
              <a:rPr lang="nl-BE" sz="2400" dirty="0" smtClean="0"/>
              <a:t> (</a:t>
            </a:r>
            <a:r>
              <a:rPr lang="nl-BE" sz="2400" b="1" dirty="0" smtClean="0"/>
              <a:t>RCP</a:t>
            </a:r>
            <a:r>
              <a:rPr lang="nl-BE" sz="2400" dirty="0" smtClean="0"/>
              <a:t>)</a:t>
            </a:r>
          </a:p>
          <a:p>
            <a:pPr marL="457200" lvl="1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400" dirty="0" smtClean="0">
                <a:sym typeface="Wingdings" panose="05000000000000000000" pitchFamily="2" charset="2"/>
              </a:rPr>
              <a:t> </a:t>
            </a:r>
            <a:r>
              <a:rPr lang="nl-BE" sz="2400" b="1" dirty="0" smtClean="0"/>
              <a:t>S</a:t>
            </a:r>
            <a:r>
              <a:rPr lang="nl-BE" sz="2400" dirty="0" smtClean="0"/>
              <a:t>hared </a:t>
            </a:r>
            <a:r>
              <a:rPr lang="nl-BE" sz="2400" b="1" dirty="0" err="1" smtClean="0"/>
              <a:t>S</a:t>
            </a:r>
            <a:r>
              <a:rPr lang="nl-BE" sz="2400" dirty="0" err="1" smtClean="0"/>
              <a:t>ocioeconomic</a:t>
            </a:r>
            <a:r>
              <a:rPr lang="nl-BE" sz="2400" dirty="0" smtClean="0"/>
              <a:t> </a:t>
            </a:r>
            <a:r>
              <a:rPr lang="nl-BE" sz="2400" b="1" dirty="0" err="1" smtClean="0"/>
              <a:t>P</a:t>
            </a:r>
            <a:r>
              <a:rPr lang="nl-BE" sz="2400" dirty="0" err="1" smtClean="0"/>
              <a:t>athways</a:t>
            </a:r>
            <a:r>
              <a:rPr lang="nl-BE" sz="2400" dirty="0" smtClean="0"/>
              <a:t> (</a:t>
            </a:r>
            <a:r>
              <a:rPr lang="nl-BE" sz="2400" b="1" dirty="0" smtClean="0"/>
              <a:t>SSP</a:t>
            </a:r>
            <a:r>
              <a:rPr lang="nl-BE" sz="2400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143" r="16879"/>
          <a:stretch/>
        </p:blipFill>
        <p:spPr>
          <a:xfrm>
            <a:off x="3130549" y="1825625"/>
            <a:ext cx="2019347" cy="4699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Predicting the Future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Yes No Images – Browse 60,873 Stock Photos, Vectors, and Video | Adob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8"/>
          <a:stretch/>
        </p:blipFill>
        <p:spPr bwMode="auto">
          <a:xfrm>
            <a:off x="301625" y="2173987"/>
            <a:ext cx="16891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s No Images – Browse 60,873 Stock Photos, Vectors, and Video | Adob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2"/>
          <a:stretch/>
        </p:blipFill>
        <p:spPr bwMode="auto">
          <a:xfrm>
            <a:off x="336550" y="4487179"/>
            <a:ext cx="16192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9125" y="2665209"/>
            <a:ext cx="1020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NOT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9124" y="4978401"/>
            <a:ext cx="863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smtClean="0">
                <a:solidFill>
                  <a:srgbClr val="92D050"/>
                </a:solidFill>
              </a:rPr>
              <a:t>YES</a:t>
            </a:r>
            <a:endParaRPr lang="nl-BE" sz="3600" b="1" dirty="0">
              <a:solidFill>
                <a:srgbClr val="92D050"/>
              </a:solidFill>
            </a:endParaRP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92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5</a:t>
            </a:r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Workflow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527" y="1587157"/>
            <a:ext cx="5776946" cy="501010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04787" y="2042849"/>
            <a:ext cx="10302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i="1" dirty="0" err="1" smtClean="0"/>
              <a:t>NoCC</a:t>
            </a:r>
            <a:endParaRPr lang="nl-BE" i="1" dirty="0"/>
          </a:p>
          <a:p>
            <a:r>
              <a:rPr lang="nl-BE" i="1" dirty="0" smtClean="0"/>
              <a:t>RCP2.6</a:t>
            </a:r>
          </a:p>
          <a:p>
            <a:r>
              <a:rPr lang="nl-BE" i="1" dirty="0" smtClean="0"/>
              <a:t>RCP7.0</a:t>
            </a:r>
            <a:endParaRPr lang="nl-BE" i="1" dirty="0"/>
          </a:p>
        </p:txBody>
      </p:sp>
      <p:sp>
        <p:nvSpPr>
          <p:cNvPr id="3" name="Rectangle 2"/>
          <p:cNvSpPr/>
          <p:nvPr/>
        </p:nvSpPr>
        <p:spPr>
          <a:xfrm>
            <a:off x="7204364" y="2080246"/>
            <a:ext cx="1560945" cy="810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TextBox 31"/>
          <p:cNvSpPr txBox="1"/>
          <p:nvPr/>
        </p:nvSpPr>
        <p:spPr>
          <a:xfrm>
            <a:off x="7626728" y="2062448"/>
            <a:ext cx="98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>
                <a:solidFill>
                  <a:srgbClr val="05BF65"/>
                </a:solidFill>
              </a:rPr>
              <a:t>SSP1</a:t>
            </a:r>
          </a:p>
          <a:p>
            <a:r>
              <a:rPr lang="nl-BE" i="1" dirty="0" smtClean="0">
                <a:solidFill>
                  <a:srgbClr val="0031FF"/>
                </a:solidFill>
              </a:rPr>
              <a:t>SSP2</a:t>
            </a:r>
          </a:p>
          <a:p>
            <a:r>
              <a:rPr lang="nl-BE" i="1" dirty="0" smtClean="0">
                <a:solidFill>
                  <a:srgbClr val="FF0000"/>
                </a:solidFill>
              </a:rPr>
              <a:t>SSP3</a:t>
            </a:r>
            <a:endParaRPr lang="nl-BE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4642" y="2924010"/>
            <a:ext cx="698500" cy="214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3365500" y="1943100"/>
            <a:ext cx="1670050" cy="1195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tangle 16"/>
          <p:cNvSpPr/>
          <p:nvPr/>
        </p:nvSpPr>
        <p:spPr>
          <a:xfrm>
            <a:off x="7149811" y="1926574"/>
            <a:ext cx="1670050" cy="1211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tangle 17"/>
          <p:cNvSpPr/>
          <p:nvPr/>
        </p:nvSpPr>
        <p:spPr>
          <a:xfrm>
            <a:off x="5085572" y="3323574"/>
            <a:ext cx="2001027" cy="3178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834027" y="2340584"/>
            <a:ext cx="1623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CROP MODEL</a:t>
            </a:r>
            <a:endParaRPr lang="nl-BE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492" y="4912987"/>
            <a:ext cx="552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ECONOMIC + LAND USE CHANGE MODEL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15640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297" y="302369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First, the Overall Picture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66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/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Long-Term Effects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429999" y="1960512"/>
            <a:ext cx="3104401" cy="4156243"/>
            <a:chOff x="8429999" y="1960512"/>
            <a:chExt cx="3104401" cy="4156243"/>
          </a:xfrm>
        </p:grpSpPr>
        <p:grpSp>
          <p:nvGrpSpPr>
            <p:cNvPr id="24" name="Group 23"/>
            <p:cNvGrpSpPr/>
            <p:nvPr/>
          </p:nvGrpSpPr>
          <p:grpSpPr>
            <a:xfrm>
              <a:off x="8429999" y="3571042"/>
              <a:ext cx="3104401" cy="2545713"/>
              <a:chOff x="8230864" y="3872421"/>
              <a:chExt cx="3104401" cy="254571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/>
              <a:srcRect r="52401"/>
              <a:stretch/>
            </p:blipFill>
            <p:spPr>
              <a:xfrm>
                <a:off x="8230864" y="3872421"/>
                <a:ext cx="2303272" cy="254571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2785" y="4440288"/>
                <a:ext cx="672480" cy="1571275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8342" y="1960512"/>
              <a:ext cx="1603594" cy="160029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592" y="3613647"/>
            <a:ext cx="3607975" cy="2460502"/>
          </a:xfrm>
          <a:prstGeom prst="rect">
            <a:avLst/>
          </a:prstGeom>
        </p:spPr>
      </p:pic>
      <p:cxnSp>
        <p:nvCxnSpPr>
          <p:cNvPr id="8" name="Curved Connector 7"/>
          <p:cNvCxnSpPr>
            <a:stCxn id="25" idx="3"/>
            <a:endCxn id="3" idx="3"/>
          </p:cNvCxnSpPr>
          <p:nvPr/>
        </p:nvCxnSpPr>
        <p:spPr>
          <a:xfrm>
            <a:off x="10681936" y="2760659"/>
            <a:ext cx="1252631" cy="2083239"/>
          </a:xfrm>
          <a:prstGeom prst="curvedConnector3">
            <a:avLst>
              <a:gd name="adj1" fmla="val 11825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01863" y="1651092"/>
            <a:ext cx="229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Interactive Content</a:t>
            </a:r>
            <a:endParaRPr lang="nl-BE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33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/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297" y="566241"/>
            <a:ext cx="106235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Long-Term Effects</a:t>
            </a:r>
            <a:endParaRPr lang="en-US" sz="1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429999" y="1960512"/>
            <a:ext cx="3104401" cy="4156243"/>
            <a:chOff x="8429999" y="1960512"/>
            <a:chExt cx="3104401" cy="4156243"/>
          </a:xfrm>
        </p:grpSpPr>
        <p:grpSp>
          <p:nvGrpSpPr>
            <p:cNvPr id="25" name="Group 24"/>
            <p:cNvGrpSpPr/>
            <p:nvPr/>
          </p:nvGrpSpPr>
          <p:grpSpPr>
            <a:xfrm>
              <a:off x="8429999" y="3571042"/>
              <a:ext cx="3104401" cy="2545713"/>
              <a:chOff x="8230864" y="3872421"/>
              <a:chExt cx="3104401" cy="254571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/>
              <a:srcRect r="52401"/>
              <a:stretch/>
            </p:blipFill>
            <p:spPr>
              <a:xfrm>
                <a:off x="8230864" y="3872421"/>
                <a:ext cx="2303272" cy="254571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2785" y="4440288"/>
                <a:ext cx="672480" cy="1571275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8342" y="1960512"/>
              <a:ext cx="1603594" cy="160029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901863" y="1651092"/>
            <a:ext cx="229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Interactive Content</a:t>
            </a:r>
            <a:endParaRPr lang="nl-BE" dirty="0"/>
          </a:p>
        </p:txBody>
      </p:sp>
      <p:grpSp>
        <p:nvGrpSpPr>
          <p:cNvPr id="49" name="Group 48"/>
          <p:cNvGrpSpPr/>
          <p:nvPr/>
        </p:nvGrpSpPr>
        <p:grpSpPr>
          <a:xfrm>
            <a:off x="60121" y="1690687"/>
            <a:ext cx="12131879" cy="3157819"/>
            <a:chOff x="60121" y="1690687"/>
            <a:chExt cx="12131879" cy="3157819"/>
          </a:xfrm>
        </p:grpSpPr>
        <p:grpSp>
          <p:nvGrpSpPr>
            <p:cNvPr id="8" name="Group 7"/>
            <p:cNvGrpSpPr/>
            <p:nvPr/>
          </p:nvGrpSpPr>
          <p:grpSpPr>
            <a:xfrm>
              <a:off x="965200" y="2099373"/>
              <a:ext cx="7336150" cy="2632286"/>
              <a:chOff x="627780" y="1489571"/>
              <a:chExt cx="7336150" cy="263228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/>
              <a:srcRect l="6221"/>
              <a:stretch/>
            </p:blipFill>
            <p:spPr>
              <a:xfrm>
                <a:off x="627780" y="1489571"/>
                <a:ext cx="7336150" cy="263228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476632" y="1926932"/>
                <a:ext cx="1495168" cy="1847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08682" y="1906659"/>
                <a:ext cx="1470626" cy="1847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317391" y="1851434"/>
                <a:ext cx="1467365" cy="1902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49350" y="4478971"/>
              <a:ext cx="2059956" cy="307777"/>
              <a:chOff x="1149350" y="4478971"/>
              <a:chExt cx="2059956" cy="30777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581400" y="4476826"/>
              <a:ext cx="2059956" cy="307777"/>
              <a:chOff x="1149350" y="4478971"/>
              <a:chExt cx="2059956" cy="30777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016517" y="4476826"/>
              <a:ext cx="2059956" cy="307777"/>
              <a:chOff x="1149350" y="4478971"/>
              <a:chExt cx="2059956" cy="30777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49350" y="4478971"/>
                <a:ext cx="5870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err="1" smtClean="0"/>
                  <a:t>NoCC</a:t>
                </a:r>
                <a:endParaRPr lang="nl-BE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14052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RCP2.6</a:t>
                </a:r>
                <a:endParaRPr lang="nl-BE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11679" y="4478971"/>
                <a:ext cx="6976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BE" sz="1400" dirty="0" smtClean="0"/>
                  <a:t>RCP7.0</a:t>
                </a:r>
                <a:endParaRPr lang="nl-BE" sz="14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96918" y="2650627"/>
              <a:ext cx="619288" cy="1826199"/>
              <a:chOff x="396918" y="2650627"/>
              <a:chExt cx="619288" cy="182619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44362" y="4199827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3538" y="3691143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25 000</a:t>
                </a:r>
                <a:endParaRPr lang="nl-BE" sz="1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03538" y="3182459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50 000</a:t>
                </a:r>
                <a:endParaRPr lang="nl-BE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6918" y="2650627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200" dirty="0" smtClean="0"/>
                  <a:t>75 000</a:t>
                </a:r>
                <a:endParaRPr lang="nl-BE" sz="12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16200000">
              <a:off x="-1261587" y="3157466"/>
              <a:ext cx="3012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/>
                <a:t>2050 Rice </a:t>
              </a:r>
              <a:r>
                <a:rPr lang="nl-BE" b="1" dirty="0" err="1" smtClean="0"/>
                <a:t>Production</a:t>
              </a:r>
              <a:r>
                <a:rPr lang="nl-BE" b="1" dirty="0" smtClean="0"/>
                <a:t> [1000 t]</a:t>
              </a:r>
              <a:endParaRPr lang="nl-BE" b="1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98560" y="1690687"/>
              <a:ext cx="11793440" cy="655811"/>
              <a:chOff x="398560" y="1690687"/>
              <a:chExt cx="11793440" cy="65581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98560" y="1690687"/>
                <a:ext cx="11793440" cy="283812"/>
                <a:chOff x="141127" y="6358986"/>
                <a:chExt cx="11793440" cy="283812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41127" y="6365799"/>
                  <a:ext cx="66479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 smtClean="0"/>
                    <a:t>Low </a:t>
                  </a:r>
                  <a:r>
                    <a:rPr lang="nl-BE" sz="1200" dirty="0" err="1" smtClean="0"/>
                    <a:t>Population</a:t>
                  </a:r>
                  <a:r>
                    <a:rPr lang="nl-BE" sz="1200" dirty="0" smtClean="0"/>
                    <a:t> + High </a:t>
                  </a:r>
                  <a:r>
                    <a:rPr lang="nl-BE" sz="1200" dirty="0" err="1" smtClean="0"/>
                    <a:t>Economic</a:t>
                  </a:r>
                  <a:r>
                    <a:rPr lang="nl-BE" sz="1200" dirty="0" smtClean="0"/>
                    <a:t> Development </a:t>
                  </a:r>
                  <a:endParaRPr lang="nl-BE" sz="12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286632" y="6358986"/>
                  <a:ext cx="66479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 smtClean="0"/>
                    <a:t>High </a:t>
                  </a:r>
                  <a:r>
                    <a:rPr lang="nl-BE" sz="1200" dirty="0" err="1" smtClean="0"/>
                    <a:t>Population</a:t>
                  </a:r>
                  <a:r>
                    <a:rPr lang="nl-BE" sz="1200" dirty="0" smtClean="0"/>
                    <a:t> + Low </a:t>
                  </a:r>
                  <a:r>
                    <a:rPr lang="nl-BE" sz="1200" dirty="0" err="1" smtClean="0"/>
                    <a:t>Economic</a:t>
                  </a:r>
                  <a:r>
                    <a:rPr lang="nl-BE" sz="1200" dirty="0" smtClean="0"/>
                    <a:t> Development </a:t>
                  </a:r>
                  <a:endParaRPr lang="nl-BE" sz="1200" dirty="0"/>
                </a:p>
              </p:txBody>
            </p:sp>
            <p:cxnSp>
              <p:nvCxnSpPr>
                <p:cNvPr id="23" name="Straight Arrow Connector 22"/>
                <p:cNvCxnSpPr>
                  <a:endCxn id="22" idx="1"/>
                </p:cNvCxnSpPr>
                <p:nvPr/>
              </p:nvCxnSpPr>
              <p:spPr>
                <a:xfrm flipV="1">
                  <a:off x="3200400" y="6497486"/>
                  <a:ext cx="2086232" cy="21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1007575" y="2139950"/>
                <a:ext cx="2318237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SSP1 - </a:t>
                </a:r>
                <a:r>
                  <a:rPr lang="nl-BE" sz="1400" b="1" dirty="0" err="1" smtClean="0"/>
                  <a:t>Sustainability</a:t>
                </a:r>
                <a:endParaRPr lang="nl-BE" sz="1400" b="1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84563" y="2139950"/>
                <a:ext cx="2232165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SSP2 – </a:t>
                </a:r>
                <a:r>
                  <a:rPr lang="nl-BE" sz="1400" b="1" dirty="0" err="1" smtClean="0"/>
                  <a:t>Middle</a:t>
                </a:r>
                <a:r>
                  <a:rPr lang="nl-BE" sz="1400" b="1" dirty="0" smtClean="0"/>
                  <a:t> of </a:t>
                </a:r>
                <a:r>
                  <a:rPr lang="nl-BE" sz="1400" b="1" dirty="0" err="1" smtClean="0"/>
                  <a:t>the</a:t>
                </a:r>
                <a:r>
                  <a:rPr lang="nl-BE" sz="1400" b="1" dirty="0" smtClean="0"/>
                  <a:t> Road</a:t>
                </a:r>
                <a:endParaRPr lang="nl-BE" sz="1400" b="1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875479" y="2143298"/>
                <a:ext cx="2318138" cy="2032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b="1" dirty="0" smtClean="0"/>
                  <a:t>SSP3 – </a:t>
                </a:r>
                <a:r>
                  <a:rPr lang="nl-BE" sz="1400" b="1" dirty="0" err="1" smtClean="0"/>
                  <a:t>Regional</a:t>
                </a:r>
                <a:r>
                  <a:rPr lang="nl-BE" sz="1400" b="1" dirty="0" smtClean="0"/>
                  <a:t> </a:t>
                </a:r>
                <a:r>
                  <a:rPr lang="nl-BE" sz="1400" b="1" dirty="0" err="1" smtClean="0"/>
                  <a:t>Rivalry</a:t>
                </a:r>
                <a:endParaRPr lang="nl-BE" sz="1400" b="1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282324" y="5156021"/>
            <a:ext cx="701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Clear</a:t>
            </a:r>
            <a:r>
              <a:rPr lang="nl-BE" dirty="0" smtClean="0"/>
              <a:t> effect of </a:t>
            </a:r>
            <a:r>
              <a:rPr lang="nl-BE" dirty="0" err="1" smtClean="0"/>
              <a:t>Socio-Economics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5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984648" y="40982"/>
            <a:ext cx="4114800" cy="365125"/>
          </a:xfrm>
        </p:spPr>
        <p:txBody>
          <a:bodyPr/>
          <a:lstStyle/>
          <a:p>
            <a:r>
              <a:rPr lang="nl-BE" dirty="0" smtClean="0"/>
              <a:t>koen.devos@kuleuven.be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47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DA0F3916E074EBD55F0BB14078294" ma:contentTypeVersion="12" ma:contentTypeDescription="Create a new document." ma:contentTypeScope="" ma:versionID="f173fad03481eb358ef24f5640da0bf2">
  <xsd:schema xmlns:xsd="http://www.w3.org/2001/XMLSchema" xmlns:xs="http://www.w3.org/2001/XMLSchema" xmlns:p="http://schemas.microsoft.com/office/2006/metadata/properties" xmlns:ns3="3b7e306c-89b9-4506-ae2b-719c3661f9b6" xmlns:ns4="c13ace33-c334-411f-882f-0392191ebf05" targetNamespace="http://schemas.microsoft.com/office/2006/metadata/properties" ma:root="true" ma:fieldsID="6ce08ca34aa737280a11476276cccc81" ns3:_="" ns4:_="">
    <xsd:import namespace="3b7e306c-89b9-4506-ae2b-719c3661f9b6"/>
    <xsd:import namespace="c13ace33-c334-411f-882f-0392191eb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306c-89b9-4506-ae2b-719c3661f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ce33-c334-411f-882f-0392191eb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4C8319-E807-4230-B6AD-9158B1D9E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06516-D587-4FDA-B2A3-F889AB225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e306c-89b9-4506-ae2b-719c3661f9b6"/>
    <ds:schemaRef ds:uri="c13ace33-c334-411f-882f-0392191eb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13EED-B726-4EBC-A693-17BD0E81C890}">
  <ds:schemaRefs>
    <ds:schemaRef ds:uri="http://schemas.microsoft.com/office/infopath/2007/PartnerControls"/>
    <ds:schemaRef ds:uri="c13ace33-c334-411f-882f-0392191ebf0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b7e306c-89b9-4506-ae2b-719c3661f9b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20345</TotalTime>
  <Words>1621</Words>
  <Application>Microsoft Office PowerPoint</Application>
  <PresentationFormat>Widescreen</PresentationFormat>
  <Paragraphs>592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1</vt:lpstr>
      <vt:lpstr>1</vt:lpstr>
      <vt:lpstr>1</vt:lpstr>
      <vt:lpstr>1</vt:lpstr>
      <vt:lpstr>1</vt:lpstr>
      <vt:lpstr>1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Historical Development</vt:lpstr>
      <vt:lpstr>Historical Development</vt:lpstr>
      <vt:lpstr>Historical Development</vt:lpstr>
      <vt:lpstr>Workflow</vt:lpstr>
      <vt:lpstr>Workflow</vt:lpstr>
      <vt:lpstr>Workflow</vt:lpstr>
      <vt:lpstr>Workflow</vt:lpstr>
      <vt:lpstr>Workflow</vt:lpstr>
      <vt:lpstr>PowerPoint Presentation</vt:lpstr>
      <vt:lpstr>Workflow</vt:lpstr>
      <vt:lpstr>Workflow</vt:lpstr>
      <vt:lpstr>Long-Term Effects</vt:lpstr>
      <vt:lpstr>Long-Term Effects</vt:lpstr>
      <vt:lpstr>Year-to-Year</vt:lpstr>
      <vt:lpstr>PowerPoint Presentation</vt:lpstr>
      <vt:lpstr>PowerPoint Presentation</vt:lpstr>
      <vt:lpstr>PowerPoint Presentation</vt:lpstr>
      <vt:lpstr>PowerPoint Presentation</vt:lpstr>
      <vt:lpstr>CC Effect Matrix</vt:lpstr>
      <vt:lpstr>The Road Ahead</vt:lpstr>
      <vt:lpstr>PowerPoint Presentation</vt:lpstr>
    </vt:vector>
  </TitlesOfParts>
  <Company>KU Leuven FEB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 De Vos</dc:creator>
  <cp:lastModifiedBy>Koen De Vos</cp:lastModifiedBy>
  <cp:revision>137</cp:revision>
  <dcterms:created xsi:type="dcterms:W3CDTF">2021-12-06T11:09:38Z</dcterms:created>
  <dcterms:modified xsi:type="dcterms:W3CDTF">2022-05-24T13:28:00Z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0x010100161DA0F3916E074EBD55F0BB14078294</vt:lpwstr>
  </property>
</Properties>
</file>