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494" r:id="rId2"/>
    <p:sldId id="299" r:id="rId3"/>
    <p:sldId id="382" r:id="rId4"/>
    <p:sldId id="469" r:id="rId5"/>
    <p:sldId id="470" r:id="rId6"/>
    <p:sldId id="500" r:id="rId7"/>
    <p:sldId id="487" r:id="rId8"/>
    <p:sldId id="501" r:id="rId9"/>
    <p:sldId id="488" r:id="rId10"/>
    <p:sldId id="508" r:id="rId11"/>
    <p:sldId id="504" r:id="rId12"/>
    <p:sldId id="505" r:id="rId13"/>
    <p:sldId id="509" r:id="rId14"/>
    <p:sldId id="489" r:id="rId15"/>
    <p:sldId id="497" r:id="rId16"/>
    <p:sldId id="493" r:id="rId17"/>
    <p:sldId id="468" r:id="rId18"/>
    <p:sldId id="491" r:id="rId19"/>
  </p:sldIdLst>
  <p:sldSz cx="9144000" cy="6858000" type="screen4x3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33CC"/>
    <a:srgbClr val="FF33CC"/>
    <a:srgbClr val="FFFF99"/>
    <a:srgbClr val="F8D0D0"/>
    <a:srgbClr val="FFFFCC"/>
    <a:srgbClr val="CCFFCC"/>
    <a:srgbClr val="07D7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95" autoAdjust="0"/>
    <p:restoredTop sz="93048" autoAdjust="0"/>
  </p:normalViewPr>
  <p:slideViewPr>
    <p:cSldViewPr snapToGrid="0">
      <p:cViewPr varScale="1">
        <p:scale>
          <a:sx n="83" d="100"/>
          <a:sy n="83" d="100"/>
        </p:scale>
        <p:origin x="46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4" d="100"/>
        <a:sy n="4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6363" cy="513507"/>
          </a:xfrm>
          <a:prstGeom prst="rect">
            <a:avLst/>
          </a:prstGeom>
        </p:spPr>
        <p:txBody>
          <a:bodyPr vert="horz" lIns="99034" tIns="49516" rIns="99034" bIns="4951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6" y="1"/>
            <a:ext cx="3076363" cy="513507"/>
          </a:xfrm>
          <a:prstGeom prst="rect">
            <a:avLst/>
          </a:prstGeom>
        </p:spPr>
        <p:txBody>
          <a:bodyPr vert="horz" lIns="99034" tIns="49516" rIns="99034" bIns="49516" rtlCol="0"/>
          <a:lstStyle>
            <a:lvl1pPr algn="r">
              <a:defRPr sz="1200"/>
            </a:lvl1pPr>
          </a:lstStyle>
          <a:p>
            <a:fld id="{D61F02FD-C2A8-45F4-8F5B-69CB25D26436}" type="datetimeFigureOut">
              <a:rPr lang="en-US" smtClean="0"/>
              <a:t>2022-05-26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7938"/>
            <a:ext cx="4606925" cy="3455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34" tIns="49516" rIns="99034" bIns="4951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925409"/>
            <a:ext cx="5679440" cy="4029879"/>
          </a:xfrm>
          <a:prstGeom prst="rect">
            <a:avLst/>
          </a:prstGeom>
        </p:spPr>
        <p:txBody>
          <a:bodyPr vert="horz" lIns="99034" tIns="49516" rIns="99034" bIns="49516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721107"/>
            <a:ext cx="3076363" cy="513507"/>
          </a:xfrm>
          <a:prstGeom prst="rect">
            <a:avLst/>
          </a:prstGeom>
        </p:spPr>
        <p:txBody>
          <a:bodyPr vert="horz" lIns="99034" tIns="49516" rIns="99034" bIns="4951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6" y="9721107"/>
            <a:ext cx="3076363" cy="513507"/>
          </a:xfrm>
          <a:prstGeom prst="rect">
            <a:avLst/>
          </a:prstGeom>
        </p:spPr>
        <p:txBody>
          <a:bodyPr vert="horz" lIns="99034" tIns="49516" rIns="99034" bIns="49516" rtlCol="0" anchor="b"/>
          <a:lstStyle>
            <a:lvl1pPr algn="r">
              <a:defRPr sz="1200"/>
            </a:lvl1pPr>
          </a:lstStyle>
          <a:p>
            <a:fld id="{F894CE42-CF21-4FF5-B265-A24B63A43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0525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Based on:</a:t>
            </a:r>
          </a:p>
          <a:p>
            <a:r>
              <a:rPr lang="en-US" dirty="0" smtClean="0"/>
              <a:t>20210921-23~CMES~Louny~Dubrovsky.pptx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4CE42-CF21-4FF5-B265-A24B63A43F6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2358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3F3E3-AE53-4CBA-A8FE-C127C9AF69E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5450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0B217A-C5E0-4CDF-B96C-03091BF92BB3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61441"/>
            <a:ext cx="5206153" cy="4605577"/>
          </a:xfrm>
        </p:spPr>
        <p:txBody>
          <a:bodyPr/>
          <a:lstStyle/>
          <a:p>
            <a:r>
              <a:rPr lang="en-GB" altLang="en-US" dirty="0">
                <a:solidFill>
                  <a:srgbClr val="000000"/>
                </a:solidFill>
              </a:rPr>
              <a:t>standardised deviations from their mean annual cycle are modelled using</a:t>
            </a:r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8772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0B217A-C5E0-4CDF-B96C-03091BF92BB3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61441"/>
            <a:ext cx="5206153" cy="4605577"/>
          </a:xfrm>
        </p:spPr>
        <p:txBody>
          <a:bodyPr/>
          <a:lstStyle/>
          <a:p>
            <a:r>
              <a:rPr lang="en-GB" altLang="en-US" dirty="0" smtClean="0">
                <a:solidFill>
                  <a:srgbClr val="000000"/>
                </a:solidFill>
              </a:rPr>
              <a:t>The map was taken from 2006-grenoble-cost719.pdf</a:t>
            </a:r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4354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0B217A-C5E0-4CDF-B96C-03091BF92BB3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61441"/>
            <a:ext cx="5206153" cy="4605577"/>
          </a:xfrm>
        </p:spPr>
        <p:txBody>
          <a:bodyPr/>
          <a:lstStyle/>
          <a:p>
            <a:r>
              <a:rPr lang="en-GB" altLang="en-US">
                <a:solidFill>
                  <a:srgbClr val="000000"/>
                </a:solidFill>
              </a:rPr>
              <a:t>standardised deviations from their mean annual cycle are modelled using</a:t>
            </a:r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1107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D734BB-421F-4784-B734-2B5AFA737B19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61441"/>
            <a:ext cx="5206153" cy="4605577"/>
          </a:xfrm>
        </p:spPr>
        <p:txBody>
          <a:bodyPr/>
          <a:lstStyle/>
          <a:p>
            <a:r>
              <a:rPr lang="cs-CZ" altLang="en-US"/>
              <a:t>having </a:t>
            </a:r>
            <a:r>
              <a:rPr lang="cs-CZ" altLang="en-US" i="1"/>
              <a:t>n</a:t>
            </a:r>
            <a:r>
              <a:rPr lang="cs-CZ" altLang="en-US"/>
              <a:t>-th term, </a:t>
            </a:r>
            <a:r>
              <a:rPr lang="cs-CZ" altLang="en-US" b="1" i="1"/>
              <a:t>X</a:t>
            </a:r>
            <a:r>
              <a:rPr lang="cs-CZ" altLang="en-US"/>
              <a:t>(</a:t>
            </a:r>
            <a:r>
              <a:rPr lang="cs-CZ" altLang="en-US" i="1"/>
              <a:t>n</a:t>
            </a:r>
            <a:r>
              <a:rPr lang="cs-CZ" altLang="en-US"/>
              <a:t>), (n+1)-th term is selected:</a:t>
            </a:r>
            <a:endParaRPr lang="en-US" altLang="en-US"/>
          </a:p>
          <a:p>
            <a:r>
              <a:rPr lang="cs-CZ" altLang="en-US"/>
              <a:t>	- </a:t>
            </a:r>
            <a:r>
              <a:rPr lang="cs-CZ" altLang="en-US" i="1"/>
              <a:t>K</a:t>
            </a:r>
            <a:r>
              <a:rPr lang="cs-CZ" altLang="en-US"/>
              <a:t> nearest neighbors of </a:t>
            </a:r>
            <a:r>
              <a:rPr lang="cs-CZ" altLang="en-US" b="1" i="1"/>
              <a:t>X</a:t>
            </a:r>
            <a:r>
              <a:rPr lang="cs-CZ" altLang="en-US"/>
              <a:t>(n) (using Mahalanobis distance to measure between-terms distance) are found in the learning series. These neighbours must satisfy conditions: (a)  |JD-JD(n)|≤ Δ</a:t>
            </a:r>
            <a:r>
              <a:rPr lang="cs-CZ" altLang="en-US" i="1"/>
              <a:t>D</a:t>
            </a:r>
            <a:r>
              <a:rPr lang="cs-CZ" altLang="en-US"/>
              <a:t> days), (b) (optionally) the neighbours must be with </a:t>
            </a:r>
            <a:r>
              <a:rPr lang="en-US" altLang="en-US"/>
              <a:t>the same precipitation category as </a:t>
            </a:r>
            <a:r>
              <a:rPr lang="en-US" altLang="en-US" b="1" i="1"/>
              <a:t>X</a:t>
            </a:r>
            <a:r>
              <a:rPr lang="en-US" altLang="en-US"/>
              <a:t>(</a:t>
            </a:r>
            <a:r>
              <a:rPr lang="en-US" altLang="en-US" i="1"/>
              <a:t>n</a:t>
            </a:r>
            <a:r>
              <a:rPr lang="en-US" altLang="en-US"/>
              <a:t>)</a:t>
            </a:r>
          </a:p>
          <a:p>
            <a:r>
              <a:rPr lang="cs-CZ" altLang="en-US" i="1"/>
              <a:t>	</a:t>
            </a:r>
            <a:r>
              <a:rPr lang="cs-CZ" altLang="en-US"/>
              <a:t>- </a:t>
            </a:r>
            <a:r>
              <a:rPr lang="cs-CZ" altLang="en-US" b="1" i="1"/>
              <a:t>X</a:t>
            </a:r>
            <a:r>
              <a:rPr lang="cs-CZ" altLang="en-US"/>
              <a:t>(</a:t>
            </a:r>
            <a:r>
              <a:rPr lang="cs-CZ" altLang="en-US" i="1"/>
              <a:t>n</a:t>
            </a:r>
            <a:r>
              <a:rPr lang="cs-CZ" altLang="en-US"/>
              <a:t>+1) is generated from this set. </a:t>
            </a:r>
            <a:r>
              <a:rPr lang="cs-CZ" altLang="en-US" b="1"/>
              <a:t>Several algorithms</a:t>
            </a:r>
            <a:r>
              <a:rPr lang="cs-CZ" altLang="en-US"/>
              <a:t> were considered, </a:t>
            </a:r>
            <a:r>
              <a:rPr lang="en-US" altLang="en-US" b="1" i="1"/>
              <a:t>X</a:t>
            </a:r>
            <a:r>
              <a:rPr lang="en-US" altLang="en-US"/>
              <a:t>(</a:t>
            </a:r>
            <a:r>
              <a:rPr lang="en-US" altLang="en-US" i="1"/>
              <a:t>n</a:t>
            </a:r>
            <a:r>
              <a:rPr lang="en-US" altLang="en-US"/>
              <a:t>+1) =</a:t>
            </a:r>
          </a:p>
        </p:txBody>
      </p:sp>
    </p:spTree>
    <p:extLst>
      <p:ext uri="{BB962C8B-B14F-4D97-AF65-F5344CB8AC3E}">
        <p14:creationId xmlns:p14="http://schemas.microsoft.com/office/powerpoint/2010/main" val="32412356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0B217A-C5E0-4CDF-B96C-03091BF92BB3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61441"/>
            <a:ext cx="5206153" cy="4605577"/>
          </a:xfrm>
        </p:spPr>
        <p:txBody>
          <a:bodyPr/>
          <a:lstStyle/>
          <a:p>
            <a:r>
              <a:rPr lang="en-GB" altLang="en-US">
                <a:solidFill>
                  <a:srgbClr val="000000"/>
                </a:solidFill>
              </a:rPr>
              <a:t>standardised deviations from their mean annual cycle are modelled using</a:t>
            </a:r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1811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E01054-8285-483D-9820-5DA864470B9D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61441"/>
            <a:ext cx="5206153" cy="4605577"/>
          </a:xfrm>
        </p:spPr>
        <p:txBody>
          <a:bodyPr/>
          <a:lstStyle/>
          <a:p>
            <a:r>
              <a:rPr lang="en-GB" altLang="en-US">
                <a:solidFill>
                  <a:srgbClr val="000000"/>
                </a:solidFill>
              </a:rPr>
              <a:t>standardised deviations from their mean annual cycle are modelled using</a:t>
            </a:r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0396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1. First of all, I would like to introduce myself…</a:t>
            </a:r>
            <a:r>
              <a:rPr lang="en-US" baseline="0" dirty="0" smtClean="0"/>
              <a:t> What I am doing, why I am here, and what is the topic of my presentation.</a:t>
            </a:r>
          </a:p>
          <a:p>
            <a:endParaRPr lang="en-US" baseline="0" dirty="0" smtClean="0"/>
          </a:p>
          <a:p>
            <a:r>
              <a:rPr lang="en-US" baseline="0" dirty="0" smtClean="0"/>
              <a:t>And compound events? I heard of them first time sometimes some 16 months ago, when </a:t>
            </a:r>
            <a:r>
              <a:rPr lang="en-US" baseline="0" dirty="0" err="1" smtClean="0"/>
              <a:t>Jakob</a:t>
            </a:r>
            <a:r>
              <a:rPr lang="en-US" baseline="0" dirty="0" smtClean="0"/>
              <a:t> invited me to writing DAMOCLES ??</a:t>
            </a:r>
          </a:p>
          <a:p>
            <a:endParaRPr lang="en-US" baseline="0" dirty="0" smtClean="0"/>
          </a:p>
          <a:p>
            <a:r>
              <a:rPr lang="en-US" baseline="0" dirty="0" smtClean="0"/>
              <a:t>2. My main topic are </a:t>
            </a:r>
            <a:r>
              <a:rPr lang="en-US" dirty="0" smtClean="0"/>
              <a:t>Weather</a:t>
            </a:r>
            <a:r>
              <a:rPr lang="en-US" baseline="0" dirty="0" smtClean="0"/>
              <a:t> generators are my main topic for last 25 years…  While developing WGs, I have to validate them, </a:t>
            </a:r>
            <a:r>
              <a:rPr lang="en-US" baseline="0" dirty="0" err="1" smtClean="0"/>
              <a:t>abnd</a:t>
            </a:r>
            <a:r>
              <a:rPr lang="en-US" baseline="0" dirty="0" smtClean="0"/>
              <a:t> for this I use various validation indices, for </a:t>
            </a:r>
            <a:r>
              <a:rPr lang="en-US" baseline="0" dirty="0" err="1" smtClean="0"/>
              <a:t>xample</a:t>
            </a:r>
            <a:r>
              <a:rPr lang="en-US" baseline="0" dirty="0" smtClean="0"/>
              <a:t> hot days, …, I also employed  drought indices, crop </a:t>
            </a:r>
            <a:r>
              <a:rPr lang="en-US" baseline="0" dirty="0" err="1" smtClean="0"/>
              <a:t>yealds</a:t>
            </a:r>
            <a:r>
              <a:rPr lang="en-US" baseline="0" dirty="0" smtClean="0"/>
              <a:t> (crop models outputs) , river </a:t>
            </a:r>
            <a:r>
              <a:rPr lang="en-US" baseline="0" dirty="0" err="1" smtClean="0"/>
              <a:t>streamflows</a:t>
            </a:r>
            <a:r>
              <a:rPr lang="en-US" baseline="0" dirty="0" smtClean="0"/>
              <a:t> (outputs from hydrological models) … </a:t>
            </a:r>
          </a:p>
          <a:p>
            <a:r>
              <a:rPr lang="en-US" baseline="0" dirty="0" smtClean="0"/>
              <a:t>Now, since 2016  I am developing a </a:t>
            </a:r>
            <a:r>
              <a:rPr lang="en-US" baseline="0" dirty="0" err="1" smtClean="0"/>
              <a:t>multiste</a:t>
            </a:r>
            <a:r>
              <a:rPr lang="en-US" baseline="0" dirty="0" smtClean="0"/>
              <a:t> (gridded) weather generator SPAGETTA and in validation it, I gave s </a:t>
            </a:r>
            <a:r>
              <a:rPr lang="en-US" baseline="0" dirty="0" err="1" smtClean="0"/>
              <a:t>treass</a:t>
            </a:r>
            <a:r>
              <a:rPr lang="en-US" baseline="0" dirty="0" smtClean="0"/>
              <a:t> on spatial characteristics, such as spatial hot days and spatial hot spells… this was main </a:t>
            </a:r>
            <a:r>
              <a:rPr lang="en-US" baseline="0" dirty="0" err="1" smtClean="0"/>
              <a:t>main</a:t>
            </a:r>
            <a:r>
              <a:rPr lang="en-US" baseline="0" dirty="0" smtClean="0"/>
              <a:t> task in 2017… Well, and after getting into contact with </a:t>
            </a:r>
            <a:r>
              <a:rPr lang="en-US" baseline="0" dirty="0" err="1" smtClean="0"/>
              <a:t>Jakob</a:t>
            </a:r>
            <a:r>
              <a:rPr lang="en-US" baseline="0" dirty="0" smtClean="0"/>
              <a:t>, I got idea to define some compound indices… Anyway, my so-called </a:t>
            </a:r>
            <a:r>
              <a:rPr lang="en-US" baseline="0" dirty="0" err="1" smtClean="0"/>
              <a:t>compoujd</a:t>
            </a:r>
            <a:r>
              <a:rPr lang="en-US" baseline="0" dirty="0" smtClean="0"/>
              <a:t> indices were defined very </a:t>
            </a:r>
            <a:r>
              <a:rPr lang="en-US" baseline="0" dirty="0" err="1" smtClean="0"/>
              <a:t>simly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byt</a:t>
            </a:r>
            <a:r>
              <a:rPr lang="en-US" baseline="0" dirty="0" smtClean="0"/>
              <a:t> I did not care about it, as my main aim is to </a:t>
            </a:r>
            <a:r>
              <a:rPr lang="en-US" baseline="0" dirty="0" err="1" smtClean="0"/>
              <a:t>devoelpop</a:t>
            </a:r>
            <a:r>
              <a:rPr lang="en-US" baseline="0" dirty="0" smtClean="0"/>
              <a:t> WGs, </a:t>
            </a:r>
            <a:r>
              <a:rPr lang="en-US" baseline="0" dirty="0" err="1" smtClean="0"/>
              <a:t>ahich</a:t>
            </a:r>
            <a:r>
              <a:rPr lang="en-US" baseline="0" dirty="0" smtClean="0"/>
              <a:t> are good in reproducing important climatic characteristics and I just put the compound indices on the list… 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Though,  I am a climatologist by education, I feel to be rather statistician and programmer while developing WGs… …. Sure, when I talk with a </a:t>
            </a:r>
            <a:r>
              <a:rPr lang="en-US" baseline="0" dirty="0" err="1" smtClean="0"/>
              <a:t>proffesioanl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progaramers</a:t>
            </a:r>
            <a:r>
              <a:rPr lang="en-US" baseline="0" dirty="0" smtClean="0"/>
              <a:t> or statistician, I say I am climatologist…</a:t>
            </a:r>
          </a:p>
          <a:p>
            <a:endParaRPr lang="en-US" baseline="0" dirty="0" smtClean="0"/>
          </a:p>
          <a:p>
            <a:r>
              <a:rPr lang="en-US" baseline="0" dirty="0" smtClean="0"/>
              <a:t>My motivation: I am now involved in DAMOCLES, but I was not in Prague kickoff meeting… So , I got idea to </a:t>
            </a:r>
            <a:r>
              <a:rPr lang="en-US" baseline="0" dirty="0" err="1" smtClean="0"/>
              <a:t>prpae</a:t>
            </a:r>
            <a:r>
              <a:rPr lang="en-US" baseline="0" dirty="0" smtClean="0"/>
              <a:t> a presentation which will help my better involvement… As </a:t>
            </a:r>
            <a:r>
              <a:rPr lang="en-US" baseline="0" dirty="0" err="1" smtClean="0"/>
              <a:t>aI</a:t>
            </a:r>
            <a:r>
              <a:rPr lang="en-US" baseline="0" dirty="0" smtClean="0"/>
              <a:t> do not know much about compound events, I decided that I will introduce my </a:t>
            </a:r>
            <a:r>
              <a:rPr lang="en-US" baseline="0" dirty="0" err="1" smtClean="0"/>
              <a:t>gnerators</a:t>
            </a:r>
            <a:r>
              <a:rPr lang="en-US" baseline="0" dirty="0" smtClean="0"/>
              <a:t>, and then I will ask you some questions….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4CE42-CF21-4FF5-B265-A24B63A43F6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4003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D734BB-421F-4784-B734-2B5AFA737B19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61441"/>
            <a:ext cx="5206153" cy="4605577"/>
          </a:xfrm>
        </p:spPr>
        <p:txBody>
          <a:bodyPr/>
          <a:lstStyle/>
          <a:p>
            <a:r>
              <a:rPr lang="cs-CZ" altLang="en-US"/>
              <a:t>having </a:t>
            </a:r>
            <a:r>
              <a:rPr lang="cs-CZ" altLang="en-US" i="1"/>
              <a:t>n</a:t>
            </a:r>
            <a:r>
              <a:rPr lang="cs-CZ" altLang="en-US"/>
              <a:t>-th term, </a:t>
            </a:r>
            <a:r>
              <a:rPr lang="cs-CZ" altLang="en-US" b="1" i="1"/>
              <a:t>X</a:t>
            </a:r>
            <a:r>
              <a:rPr lang="cs-CZ" altLang="en-US"/>
              <a:t>(</a:t>
            </a:r>
            <a:r>
              <a:rPr lang="cs-CZ" altLang="en-US" i="1"/>
              <a:t>n</a:t>
            </a:r>
            <a:r>
              <a:rPr lang="cs-CZ" altLang="en-US"/>
              <a:t>), (n+1)-th term is selected:</a:t>
            </a:r>
            <a:endParaRPr lang="en-US" altLang="en-US"/>
          </a:p>
          <a:p>
            <a:r>
              <a:rPr lang="cs-CZ" altLang="en-US"/>
              <a:t>	- </a:t>
            </a:r>
            <a:r>
              <a:rPr lang="cs-CZ" altLang="en-US" i="1"/>
              <a:t>K</a:t>
            </a:r>
            <a:r>
              <a:rPr lang="cs-CZ" altLang="en-US"/>
              <a:t> nearest neighbors of </a:t>
            </a:r>
            <a:r>
              <a:rPr lang="cs-CZ" altLang="en-US" b="1" i="1"/>
              <a:t>X</a:t>
            </a:r>
            <a:r>
              <a:rPr lang="cs-CZ" altLang="en-US"/>
              <a:t>(n) (using Mahalanobis distance to measure between-terms distance) are found in the learning series. These neighbours must satisfy conditions: (a)  |JD-JD(n)|≤ Δ</a:t>
            </a:r>
            <a:r>
              <a:rPr lang="cs-CZ" altLang="en-US" i="1"/>
              <a:t>D</a:t>
            </a:r>
            <a:r>
              <a:rPr lang="cs-CZ" altLang="en-US"/>
              <a:t> days), (b) (optionally) the neighbours must be with </a:t>
            </a:r>
            <a:r>
              <a:rPr lang="en-US" altLang="en-US"/>
              <a:t>the same precipitation category as </a:t>
            </a:r>
            <a:r>
              <a:rPr lang="en-US" altLang="en-US" b="1" i="1"/>
              <a:t>X</a:t>
            </a:r>
            <a:r>
              <a:rPr lang="en-US" altLang="en-US"/>
              <a:t>(</a:t>
            </a:r>
            <a:r>
              <a:rPr lang="en-US" altLang="en-US" i="1"/>
              <a:t>n</a:t>
            </a:r>
            <a:r>
              <a:rPr lang="en-US" altLang="en-US"/>
              <a:t>)</a:t>
            </a:r>
          </a:p>
          <a:p>
            <a:r>
              <a:rPr lang="cs-CZ" altLang="en-US" i="1"/>
              <a:t>	</a:t>
            </a:r>
            <a:r>
              <a:rPr lang="cs-CZ" altLang="en-US"/>
              <a:t>- </a:t>
            </a:r>
            <a:r>
              <a:rPr lang="cs-CZ" altLang="en-US" b="1" i="1"/>
              <a:t>X</a:t>
            </a:r>
            <a:r>
              <a:rPr lang="cs-CZ" altLang="en-US"/>
              <a:t>(</a:t>
            </a:r>
            <a:r>
              <a:rPr lang="cs-CZ" altLang="en-US" i="1"/>
              <a:t>n</a:t>
            </a:r>
            <a:r>
              <a:rPr lang="cs-CZ" altLang="en-US"/>
              <a:t>+1) is generated from this set. </a:t>
            </a:r>
            <a:r>
              <a:rPr lang="cs-CZ" altLang="en-US" b="1"/>
              <a:t>Several algorithms</a:t>
            </a:r>
            <a:r>
              <a:rPr lang="cs-CZ" altLang="en-US"/>
              <a:t> were considered, </a:t>
            </a:r>
            <a:r>
              <a:rPr lang="en-US" altLang="en-US" b="1" i="1"/>
              <a:t>X</a:t>
            </a:r>
            <a:r>
              <a:rPr lang="en-US" altLang="en-US"/>
              <a:t>(</a:t>
            </a:r>
            <a:r>
              <a:rPr lang="en-US" altLang="en-US" i="1"/>
              <a:t>n</a:t>
            </a:r>
            <a:r>
              <a:rPr lang="en-US" altLang="en-US"/>
              <a:t>+1) =</a:t>
            </a:r>
          </a:p>
        </p:txBody>
      </p:sp>
    </p:spTree>
    <p:extLst>
      <p:ext uri="{BB962C8B-B14F-4D97-AF65-F5344CB8AC3E}">
        <p14:creationId xmlns:p14="http://schemas.microsoft.com/office/powerpoint/2010/main" val="36855901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0B217A-C5E0-4CDF-B96C-03091BF92BB3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61441"/>
            <a:ext cx="5206153" cy="4605577"/>
          </a:xfrm>
        </p:spPr>
        <p:txBody>
          <a:bodyPr/>
          <a:lstStyle/>
          <a:p>
            <a:r>
              <a:rPr lang="en-GB" altLang="en-US">
                <a:solidFill>
                  <a:srgbClr val="000000"/>
                </a:solidFill>
              </a:rPr>
              <a:t>standardised deviations from their mean annual cycle are modelled using</a:t>
            </a:r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3414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!!!!!! To je BLBOST!!!! Values</a:t>
            </a:r>
            <a:r>
              <a:rPr lang="en-US" baseline="0" dirty="0" smtClean="0"/>
              <a:t> for COLD must be values for WET (compare with next Slide!!!!!) [taken from EGU2019?]]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4CE42-CF21-4FF5-B265-A24B63A43F6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7825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0B217A-C5E0-4CDF-B96C-03091BF92BB3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61441"/>
            <a:ext cx="5206153" cy="4605577"/>
          </a:xfrm>
        </p:spPr>
        <p:txBody>
          <a:bodyPr/>
          <a:lstStyle/>
          <a:p>
            <a:r>
              <a:rPr lang="en-GB" altLang="en-US" dirty="0">
                <a:solidFill>
                  <a:srgbClr val="000000"/>
                </a:solidFill>
              </a:rPr>
              <a:t>standardised deviations from their mean annual cycle are modelled using</a:t>
            </a:r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2510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68E5C4-95D6-4FC6-AFFA-C61CDFF17EB5}" type="slidenum">
              <a:rPr lang="en-US" altLang="en-US"/>
              <a:pPr/>
              <a:t>8</a:t>
            </a:fld>
            <a:endParaRPr lang="en-US" altLang="en-US" dirty="0"/>
          </a:p>
        </p:txBody>
      </p:sp>
      <p:sp>
        <p:nvSpPr>
          <p:cNvPr id="241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41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61441"/>
            <a:ext cx="5206153" cy="4605577"/>
          </a:xfrm>
        </p:spPr>
        <p:txBody>
          <a:bodyPr/>
          <a:lstStyle/>
          <a:p>
            <a:r>
              <a:rPr lang="en-US" dirty="0" smtClean="0"/>
              <a:t>[from EGU2019, </a:t>
            </a:r>
            <a:r>
              <a:rPr lang="en-US" dirty="0" err="1" smtClean="0"/>
              <a:t>asi</a:t>
            </a:r>
            <a:r>
              <a:rPr lang="en-US" dirty="0" smtClean="0"/>
              <a:t>]</a:t>
            </a:r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7169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0B217A-C5E0-4CDF-B96C-03091BF92BB3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61441"/>
            <a:ext cx="5206153" cy="4605577"/>
          </a:xfrm>
        </p:spPr>
        <p:txBody>
          <a:bodyPr/>
          <a:lstStyle/>
          <a:p>
            <a:r>
              <a:rPr lang="en-GB" altLang="en-US">
                <a:solidFill>
                  <a:srgbClr val="000000"/>
                </a:solidFill>
              </a:rPr>
              <a:t>standardised deviations from their mean annual cycle are modelled using</a:t>
            </a:r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023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7ED1F-B4F3-4C05-BE1A-62D0C61B85AA}" type="datetimeFigureOut">
              <a:rPr lang="en-US" smtClean="0"/>
              <a:t>2022-05-26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CF9D9-B655-4A6F-9AC3-B41AFB157E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904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7ED1F-B4F3-4C05-BE1A-62D0C61B85AA}" type="datetimeFigureOut">
              <a:rPr lang="en-US" smtClean="0"/>
              <a:t>2022-05-26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CF9D9-B655-4A6F-9AC3-B41AFB157E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930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7ED1F-B4F3-4C05-BE1A-62D0C61B85AA}" type="datetimeFigureOut">
              <a:rPr lang="en-US" smtClean="0"/>
              <a:t>2022-05-26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CF9D9-B655-4A6F-9AC3-B41AFB157E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811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7ED1F-B4F3-4C05-BE1A-62D0C61B85AA}" type="datetimeFigureOut">
              <a:rPr lang="en-US" smtClean="0"/>
              <a:t>2022-05-26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CF9D9-B655-4A6F-9AC3-B41AFB157E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757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7ED1F-B4F3-4C05-BE1A-62D0C61B85AA}" type="datetimeFigureOut">
              <a:rPr lang="en-US" smtClean="0"/>
              <a:t>2022-05-26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CF9D9-B655-4A6F-9AC3-B41AFB157E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948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7ED1F-B4F3-4C05-BE1A-62D0C61B85AA}" type="datetimeFigureOut">
              <a:rPr lang="en-US" smtClean="0"/>
              <a:t>2022-05-26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CF9D9-B655-4A6F-9AC3-B41AFB157E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816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7ED1F-B4F3-4C05-BE1A-62D0C61B85AA}" type="datetimeFigureOut">
              <a:rPr lang="en-US" smtClean="0"/>
              <a:t>2022-05-26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CF9D9-B655-4A6F-9AC3-B41AFB157E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79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7ED1F-B4F3-4C05-BE1A-62D0C61B85AA}" type="datetimeFigureOut">
              <a:rPr lang="en-US" smtClean="0"/>
              <a:t>2022-05-26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CF9D9-B655-4A6F-9AC3-B41AFB157E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938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7ED1F-B4F3-4C05-BE1A-62D0C61B85AA}" type="datetimeFigureOut">
              <a:rPr lang="en-US" smtClean="0"/>
              <a:t>2022-05-26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CF9D9-B655-4A6F-9AC3-B41AFB157E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167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7ED1F-B4F3-4C05-BE1A-62D0C61B85AA}" type="datetimeFigureOut">
              <a:rPr lang="en-US" smtClean="0"/>
              <a:t>2022-05-26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CF9D9-B655-4A6F-9AC3-B41AFB157E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986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7ED1F-B4F3-4C05-BE1A-62D0C61B85AA}" type="datetimeFigureOut">
              <a:rPr lang="en-US" smtClean="0"/>
              <a:t>2022-05-26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CF9D9-B655-4A6F-9AC3-B41AFB157E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459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97ED1F-B4F3-4C05-BE1A-62D0C61B85AA}" type="datetimeFigureOut">
              <a:rPr lang="en-US" smtClean="0"/>
              <a:t>2022-05-26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2CF9D9-B655-4A6F-9AC3-B41AFB157E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68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57650"/>
            <a:ext cx="9143999" cy="4029551"/>
          </a:xfrm>
          <a:solidFill>
            <a:srgbClr val="FFFF99"/>
          </a:solidFill>
        </p:spPr>
        <p:txBody>
          <a:bodyPr lIns="216000" anchor="t" anchorCtr="0">
            <a:noAutofit/>
          </a:bodyPr>
          <a:lstStyle/>
          <a:p>
            <a:pPr algn="l">
              <a:lnSpc>
                <a:spcPct val="100000"/>
              </a:lnSpc>
            </a:pPr>
            <a:r>
              <a:rPr lang="en-US" sz="36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Spatial Weather</a:t>
            </a:r>
            <a:br>
              <a:rPr lang="en-US" sz="36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Generator</a:t>
            </a:r>
            <a:r>
              <a:rPr lang="en-US" sz="36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SPAGETTA:</a:t>
            </a:r>
            <a:br>
              <a:rPr lang="en-US" sz="36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Hard </a:t>
            </a:r>
            <a:r>
              <a:rPr lang="en-US" sz="36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Times </a:t>
            </a:r>
            <a:r>
              <a:rPr lang="en-US" sz="36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6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36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its Adolescence</a:t>
            </a:r>
            <a:endParaRPr lang="en-GB" sz="36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66" y="2516928"/>
            <a:ext cx="8876830" cy="1447800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GB" sz="2000" b="1" dirty="0"/>
              <a:t>Martin Dubrovsky</a:t>
            </a:r>
            <a:r>
              <a:rPr lang="en-GB" sz="2000" b="1" baseline="30000" dirty="0"/>
              <a:t>1,2</a:t>
            </a:r>
            <a:r>
              <a:rPr lang="en-GB" sz="2000" b="1" dirty="0"/>
              <a:t>, </a:t>
            </a:r>
            <a:r>
              <a:rPr lang="en-GB" sz="2000" b="1" dirty="0" err="1"/>
              <a:t>Ondrej</a:t>
            </a:r>
            <a:r>
              <a:rPr lang="en-GB" sz="2000" b="1" dirty="0"/>
              <a:t> Lhotka</a:t>
            </a:r>
            <a:r>
              <a:rPr lang="en-GB" sz="2000" b="1" baseline="30000" dirty="0"/>
              <a:t>1,2</a:t>
            </a:r>
            <a:r>
              <a:rPr lang="en-GB" sz="2000" b="1" dirty="0"/>
              <a:t>, </a:t>
            </a:r>
            <a:endParaRPr lang="en-GB" sz="2000" b="1" dirty="0" smtClean="0"/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GB" sz="2000" b="1" dirty="0" smtClean="0"/>
              <a:t>Jiri </a:t>
            </a:r>
            <a:r>
              <a:rPr lang="en-GB" sz="2000" b="1" dirty="0"/>
              <a:t>Miksovsky</a:t>
            </a:r>
            <a:r>
              <a:rPr lang="en-GB" sz="2000" b="1" baseline="30000" dirty="0"/>
              <a:t>2,3</a:t>
            </a:r>
            <a:r>
              <a:rPr lang="en-GB" sz="2000" b="1" dirty="0"/>
              <a:t>, Petr Stepanek</a:t>
            </a:r>
            <a:r>
              <a:rPr lang="en-GB" sz="2000" b="1" baseline="30000" dirty="0"/>
              <a:t>2</a:t>
            </a:r>
            <a:r>
              <a:rPr lang="en-GB" sz="2000" b="1" dirty="0"/>
              <a:t>, </a:t>
            </a:r>
            <a:r>
              <a:rPr lang="en-GB" sz="2000" b="1" dirty="0" smtClean="0"/>
              <a:t>Jan Meitner</a:t>
            </a:r>
            <a:r>
              <a:rPr lang="en-GB" sz="2000" b="1" baseline="30000" dirty="0" smtClean="0"/>
              <a:t>2</a:t>
            </a:r>
            <a:r>
              <a:rPr lang="en-GB" sz="2000" dirty="0"/>
              <a:t> </a:t>
            </a:r>
          </a:p>
          <a:p>
            <a:pPr marL="342900" indent="-342900" algn="l">
              <a:spcBef>
                <a:spcPts val="1200"/>
              </a:spcBef>
              <a:buAutoNum type="arabicParenBoth"/>
            </a:pPr>
            <a:r>
              <a:rPr lang="en-GB" sz="1600" dirty="0" smtClean="0"/>
              <a:t>Institute </a:t>
            </a:r>
            <a:r>
              <a:rPr lang="en-GB" sz="1600" dirty="0"/>
              <a:t>of Atmospheric Physics CAS, Prague, </a:t>
            </a:r>
            <a:r>
              <a:rPr lang="en-GB" sz="1600" dirty="0" err="1" smtClean="0"/>
              <a:t>Czechia</a:t>
            </a:r>
            <a:r>
              <a:rPr lang="en-GB" sz="1600" dirty="0" smtClean="0"/>
              <a:t>;</a:t>
            </a:r>
          </a:p>
          <a:p>
            <a:pPr algn="l">
              <a:spcBef>
                <a:spcPts val="0"/>
              </a:spcBef>
            </a:pPr>
            <a:r>
              <a:rPr lang="en-GB" sz="1600" dirty="0" smtClean="0"/>
              <a:t>(2</a:t>
            </a:r>
            <a:r>
              <a:rPr lang="en-GB" sz="1600" dirty="0"/>
              <a:t>) Global Change Research Institute CAS, Brno, </a:t>
            </a:r>
            <a:r>
              <a:rPr lang="en-GB" sz="1600" dirty="0" err="1" smtClean="0"/>
              <a:t>Czechia</a:t>
            </a:r>
            <a:r>
              <a:rPr lang="en-GB" sz="1600" dirty="0" smtClean="0"/>
              <a:t>;</a:t>
            </a:r>
          </a:p>
          <a:p>
            <a:pPr algn="l">
              <a:spcBef>
                <a:spcPts val="0"/>
              </a:spcBef>
            </a:pPr>
            <a:r>
              <a:rPr lang="en-GB" sz="1600" dirty="0" smtClean="0"/>
              <a:t>(</a:t>
            </a:r>
            <a:r>
              <a:rPr lang="en-GB" sz="1600" dirty="0"/>
              <a:t>3) Charles </a:t>
            </a:r>
            <a:r>
              <a:rPr lang="en-GB" sz="1600" dirty="0" smtClean="0"/>
              <a:t>Univ., </a:t>
            </a:r>
            <a:r>
              <a:rPr lang="en-GB" sz="1600" dirty="0"/>
              <a:t>Faculty </a:t>
            </a:r>
            <a:r>
              <a:rPr lang="en-GB" sz="1600" dirty="0" smtClean="0"/>
              <a:t>Mathematics &amp; Physics</a:t>
            </a:r>
            <a:r>
              <a:rPr lang="en-GB" sz="1600" dirty="0"/>
              <a:t>, </a:t>
            </a:r>
            <a:r>
              <a:rPr lang="en-GB" sz="1600" dirty="0" smtClean="0"/>
              <a:t>Prague, </a:t>
            </a:r>
            <a:r>
              <a:rPr lang="en-GB" sz="1600" dirty="0" err="1" smtClean="0"/>
              <a:t>Czechia</a:t>
            </a:r>
            <a:endParaRPr lang="en-GB" sz="1600" dirty="0"/>
          </a:p>
          <a:p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54366" y="4261093"/>
            <a:ext cx="8876830" cy="2461740"/>
          </a:xfrm>
          <a:prstGeom prst="rect">
            <a:avLst/>
          </a:prstGeom>
        </p:spPr>
        <p:txBody>
          <a:bodyPr vert="horz" lIns="180000" tIns="45720" rIns="25200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dirty="0" smtClean="0">
                <a:solidFill>
                  <a:srgbClr val="C00000"/>
                </a:solidFill>
              </a:rPr>
              <a:t>This presentation (~ GRIMASA project funded by GACR):</a:t>
            </a:r>
          </a:p>
          <a:p>
            <a:pPr marL="355600" lvl="1" indent="-177800" algn="l">
              <a:buFontTx/>
              <a:buChar char="-"/>
            </a:pPr>
            <a:r>
              <a:rPr lang="en-US" b="1" u="sng" dirty="0" smtClean="0"/>
              <a:t>Introduction</a:t>
            </a:r>
            <a:r>
              <a:rPr lang="en-US" b="1" dirty="0" smtClean="0"/>
              <a:t> </a:t>
            </a:r>
            <a:r>
              <a:rPr lang="en-US" dirty="0" smtClean="0"/>
              <a:t>to SPAGETTA generator</a:t>
            </a:r>
          </a:p>
          <a:p>
            <a:pPr marL="355600" lvl="1" indent="-177800" algn="l">
              <a:buFontTx/>
              <a:buChar char="-"/>
            </a:pPr>
            <a:r>
              <a:rPr lang="en-US" dirty="0" smtClean="0"/>
              <a:t>brief </a:t>
            </a:r>
            <a:r>
              <a:rPr lang="en-US" b="1" u="sng" dirty="0" smtClean="0"/>
              <a:t>History</a:t>
            </a:r>
            <a:r>
              <a:rPr lang="en-US" dirty="0" smtClean="0"/>
              <a:t> of its development (…~ list of “experiments”)</a:t>
            </a:r>
          </a:p>
          <a:p>
            <a:pPr marL="355600" lvl="1" indent="-177800" algn="l">
              <a:spcBef>
                <a:spcPts val="1200"/>
              </a:spcBef>
              <a:buFontTx/>
              <a:buChar char="-"/>
            </a:pPr>
            <a:r>
              <a:rPr lang="en-US" dirty="0" smtClean="0"/>
              <a:t>Many experiments have been done, the generator was validated during its development…</a:t>
            </a:r>
            <a:r>
              <a:rPr lang="en-US" dirty="0"/>
              <a:t> </a:t>
            </a:r>
            <a:r>
              <a:rPr lang="en-US" b="1" dirty="0" smtClean="0">
                <a:solidFill>
                  <a:srgbClr val="008000"/>
                </a:solidFill>
              </a:rPr>
              <a:t>… now it’s time to apply the generator in </a:t>
            </a:r>
            <a:r>
              <a:rPr lang="en-US" b="1" dirty="0">
                <a:solidFill>
                  <a:srgbClr val="008000"/>
                </a:solidFill>
              </a:rPr>
              <a:t>c</a:t>
            </a:r>
            <a:r>
              <a:rPr lang="en-US" b="1" dirty="0" smtClean="0">
                <a:solidFill>
                  <a:srgbClr val="008000"/>
                </a:solidFill>
              </a:rPr>
              <a:t>limate change impact projects… </a:t>
            </a:r>
          </a:p>
          <a:p>
            <a:pPr marL="355600" lvl="1" algn="r">
              <a:spcBef>
                <a:spcPts val="0"/>
              </a:spcBef>
            </a:pPr>
            <a:r>
              <a:rPr lang="en-US" b="1" dirty="0">
                <a:solidFill>
                  <a:srgbClr val="008000"/>
                </a:solidFill>
              </a:rPr>
              <a:t> </a:t>
            </a:r>
            <a:r>
              <a:rPr lang="en-US" b="1" dirty="0" smtClean="0">
                <a:solidFill>
                  <a:srgbClr val="008000"/>
                </a:solidFill>
              </a:rPr>
              <a:t>… but the problems came …</a:t>
            </a:r>
            <a:endParaRPr lang="en-US" b="1" dirty="0">
              <a:solidFill>
                <a:srgbClr val="008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8360" y="400645"/>
            <a:ext cx="3239313" cy="3239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969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19"/>
          <p:cNvSpPr txBox="1">
            <a:spLocks noChangeArrowheads="1"/>
          </p:cNvSpPr>
          <p:nvPr/>
        </p:nvSpPr>
        <p:spPr bwMode="auto">
          <a:xfrm>
            <a:off x="2912646" y="385857"/>
            <a:ext cx="6172532" cy="5614190"/>
          </a:xfrm>
          <a:prstGeom prst="rect">
            <a:avLst/>
          </a:prstGeom>
          <a:solidFill>
            <a:srgbClr val="FFFFCC"/>
          </a:solidFill>
          <a:ln w="88900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3787" tIns="32272" rIns="53787" bIns="75302"/>
          <a:lstStyle>
            <a:lvl1pPr marL="361950" indent="-361950" defTabSz="36210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1338" defTabSz="36210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36210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36210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36210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3621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3621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3621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3621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5000"/>
              </a:spcBef>
            </a:pPr>
            <a:r>
              <a:rPr lang="en-US" altLang="en-US" sz="1076" b="1" dirty="0">
                <a:solidFill>
                  <a:srgbClr val="34689C"/>
                </a:solidFill>
              </a:rPr>
              <a:t>5. Results</a:t>
            </a:r>
          </a:p>
        </p:txBody>
      </p:sp>
      <p:sp>
        <p:nvSpPr>
          <p:cNvPr id="17" name="Rounded Rectangle 16"/>
          <p:cNvSpPr/>
          <p:nvPr/>
        </p:nvSpPr>
        <p:spPr>
          <a:xfrm rot="16200000">
            <a:off x="5437255" y="-105654"/>
            <a:ext cx="1123314" cy="6089046"/>
          </a:xfrm>
          <a:prstGeom prst="roundRect">
            <a:avLst>
              <a:gd name="adj" fmla="val 4429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956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N(</a:t>
            </a:r>
            <a:r>
              <a:rPr lang="en-US" sz="956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sFWdays</a:t>
            </a:r>
            <a:r>
              <a:rPr lang="en-US" sz="956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)/year</a:t>
            </a:r>
          </a:p>
        </p:txBody>
      </p:sp>
      <p:sp>
        <p:nvSpPr>
          <p:cNvPr id="18" name="Rounded Rectangle 17"/>
          <p:cNvSpPr/>
          <p:nvPr/>
        </p:nvSpPr>
        <p:spPr>
          <a:xfrm rot="16200000">
            <a:off x="5437255" y="1264317"/>
            <a:ext cx="1123314" cy="6089044"/>
          </a:xfrm>
          <a:prstGeom prst="roundRect">
            <a:avLst>
              <a:gd name="adj" fmla="val 4429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956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Lmax</a:t>
            </a:r>
            <a:r>
              <a:rPr lang="en-US" sz="956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956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sFWspell</a:t>
            </a:r>
            <a:r>
              <a:rPr lang="en-US" sz="956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6" name="Rounded Rectangle 15"/>
          <p:cNvSpPr/>
          <p:nvPr/>
        </p:nvSpPr>
        <p:spPr>
          <a:xfrm rot="16200000">
            <a:off x="5437256" y="-1562925"/>
            <a:ext cx="1123314" cy="6089044"/>
          </a:xfrm>
          <a:prstGeom prst="roundRect">
            <a:avLst>
              <a:gd name="adj" fmla="val 4429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956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FWI-90p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342534" y="589465"/>
            <a:ext cx="2648062" cy="4988298"/>
          </a:xfrm>
          <a:prstGeom prst="roundRect">
            <a:avLst>
              <a:gd name="adj" fmla="val 4490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 anchorCtr="0"/>
          <a:lstStyle/>
          <a:p>
            <a:pPr algn="ctr"/>
            <a:r>
              <a:rPr lang="en-US" sz="956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Sardinia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289153" y="589465"/>
            <a:ext cx="2627672" cy="4989816"/>
          </a:xfrm>
          <a:prstGeom prst="roundRect">
            <a:avLst>
              <a:gd name="adj" fmla="val 4429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 anchorCtr="0"/>
          <a:lstStyle/>
          <a:p>
            <a:pPr algn="ctr"/>
            <a:r>
              <a:rPr lang="en-US" sz="956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Czechia</a:t>
            </a:r>
            <a:endParaRPr lang="en-US" sz="956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9" r="1186"/>
          <a:stretch/>
        </p:blipFill>
        <p:spPr>
          <a:xfrm>
            <a:off x="6224735" y="792682"/>
            <a:ext cx="2721627" cy="196490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530" y="771988"/>
            <a:ext cx="2705060" cy="1969201"/>
          </a:xfrm>
          <a:prstGeom prst="rect">
            <a:avLst/>
          </a:prstGeom>
        </p:spPr>
      </p:pic>
      <p:sp>
        <p:nvSpPr>
          <p:cNvPr id="13" name="Text Box 19"/>
          <p:cNvSpPr txBox="1">
            <a:spLocks noChangeArrowheads="1"/>
          </p:cNvSpPr>
          <p:nvPr/>
        </p:nvSpPr>
        <p:spPr bwMode="auto">
          <a:xfrm>
            <a:off x="87061" y="385856"/>
            <a:ext cx="2736403" cy="2963250"/>
          </a:xfrm>
          <a:prstGeom prst="rect">
            <a:avLst/>
          </a:prstGeom>
          <a:solidFill>
            <a:srgbClr val="FFFFCC"/>
          </a:solidFill>
          <a:ln w="88900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3787" tIns="32272" rIns="53787" bIns="75302"/>
          <a:lstStyle>
            <a:lvl1pPr marL="361950" indent="-361950" defTabSz="36210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1338" defTabSz="36210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36210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36210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36210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3621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3621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3621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3621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5000"/>
              </a:spcBef>
            </a:pPr>
            <a:r>
              <a:rPr lang="en-US" altLang="en-US" sz="1076" b="1" dirty="0">
                <a:solidFill>
                  <a:srgbClr val="34689C"/>
                </a:solidFill>
              </a:rPr>
              <a:t>4. Present experiment</a:t>
            </a:r>
          </a:p>
          <a:p>
            <a:pPr>
              <a:spcBef>
                <a:spcPct val="25000"/>
              </a:spcBef>
            </a:pPr>
            <a:r>
              <a:rPr lang="en-US" sz="896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896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896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 Deriving FWI characteristics from OBS &amp; RCMs:</a:t>
            </a:r>
            <a:endParaRPr lang="en-US" sz="896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16301" indent="-79690">
              <a:spcBef>
                <a:spcPts val="598"/>
              </a:spcBef>
              <a:tabLst>
                <a:tab pos="212981" algn="l"/>
              </a:tabLst>
            </a:pPr>
            <a:r>
              <a:rPr lang="en-US" sz="896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FWI-90p</a:t>
            </a:r>
            <a:r>
              <a:rPr lang="en-US" sz="896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896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= 90</a:t>
            </a:r>
            <a:r>
              <a:rPr lang="en-US" sz="896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</a:t>
            </a:r>
            <a:r>
              <a:rPr lang="en-US" sz="896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percentile of FWI (across all months and stations/grid-points)</a:t>
            </a:r>
          </a:p>
          <a:p>
            <a:pPr marL="216301" indent="-79690">
              <a:spcBef>
                <a:spcPts val="598"/>
              </a:spcBef>
              <a:tabLst>
                <a:tab pos="212981" algn="l"/>
              </a:tabLst>
            </a:pPr>
            <a:r>
              <a:rPr lang="en-US" sz="896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sFWdays</a:t>
            </a:r>
            <a:r>
              <a:rPr lang="en-US" sz="896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896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= “Spatial </a:t>
            </a:r>
            <a:r>
              <a:rPr lang="en-US" sz="89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FireWeather</a:t>
            </a:r>
            <a:r>
              <a:rPr lang="en-US" sz="896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Days” (= day when FWI exceeds FWI-90p at more than 30% of stations/</a:t>
            </a:r>
            <a:r>
              <a:rPr lang="en-US" sz="89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gridpoints</a:t>
            </a:r>
            <a:r>
              <a:rPr lang="en-US" sz="896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in the region)</a:t>
            </a:r>
          </a:p>
          <a:p>
            <a:pPr marL="216301" indent="-79690">
              <a:spcBef>
                <a:spcPts val="598"/>
              </a:spcBef>
              <a:tabLst>
                <a:tab pos="212981" algn="l"/>
              </a:tabLst>
            </a:pPr>
            <a:r>
              <a:rPr lang="en-US" sz="896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sFWspell</a:t>
            </a:r>
            <a:r>
              <a:rPr lang="en-US" sz="896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896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= “Spatial </a:t>
            </a:r>
            <a:r>
              <a:rPr lang="en-US" sz="89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FireWeather</a:t>
            </a:r>
            <a:r>
              <a:rPr lang="en-US" sz="896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Spell” (= uninterrupted sequence of </a:t>
            </a:r>
            <a:r>
              <a:rPr lang="en-US" sz="89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FireWeather</a:t>
            </a:r>
            <a:r>
              <a:rPr lang="en-US" sz="896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Days).  </a:t>
            </a:r>
          </a:p>
          <a:p>
            <a:pPr>
              <a:spcBef>
                <a:spcPts val="598"/>
              </a:spcBef>
            </a:pPr>
            <a:r>
              <a:rPr lang="en-US" sz="896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(ii) Calibration of SPAGETTA</a:t>
            </a:r>
            <a:r>
              <a:rPr lang="en-US" sz="896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with both observed &amp; RCM-simulated series</a:t>
            </a:r>
          </a:p>
          <a:p>
            <a:pPr>
              <a:spcBef>
                <a:spcPts val="598"/>
              </a:spcBef>
            </a:pPr>
            <a:r>
              <a:rPr lang="en-US" sz="896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(iii) Generation of 100-year synthetic series (SYNTH)</a:t>
            </a:r>
            <a:r>
              <a:rPr lang="en-US" sz="896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representing both OBS and RCM weather</a:t>
            </a:r>
          </a:p>
          <a:p>
            <a:pPr>
              <a:spcBef>
                <a:spcPts val="598"/>
              </a:spcBef>
            </a:pPr>
            <a:r>
              <a:rPr lang="en-US" sz="896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(iv) Deriving FWI characteristics from SYNTH</a:t>
            </a:r>
          </a:p>
          <a:p>
            <a:pPr indent="-28461">
              <a:spcBef>
                <a:spcPts val="598"/>
              </a:spcBef>
            </a:pPr>
            <a:r>
              <a:rPr lang="en-US" sz="896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Graphs </a:t>
            </a:r>
            <a:r>
              <a:rPr lang="en-US" sz="896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show </a:t>
            </a:r>
            <a:r>
              <a:rPr lang="en-US" sz="896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FWI-90p</a:t>
            </a:r>
            <a:r>
              <a:rPr lang="en-US" sz="896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, </a:t>
            </a:r>
            <a:r>
              <a:rPr lang="en-US" sz="896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frequency of </a:t>
            </a:r>
            <a:r>
              <a:rPr lang="en-US" sz="896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sFWdays</a:t>
            </a:r>
            <a:r>
              <a:rPr lang="en-US" sz="896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and  means of annual longest </a:t>
            </a:r>
            <a:r>
              <a:rPr lang="en-US" sz="896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sFWspell</a:t>
            </a:r>
            <a:r>
              <a:rPr lang="en-US" sz="896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 </a:t>
            </a:r>
          </a:p>
          <a:p>
            <a:pPr>
              <a:spcBef>
                <a:spcPts val="598"/>
              </a:spcBef>
            </a:pPr>
            <a:endParaRPr lang="en-US" sz="896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Text Box 19"/>
          <p:cNvSpPr txBox="1">
            <a:spLocks noChangeArrowheads="1"/>
          </p:cNvSpPr>
          <p:nvPr/>
        </p:nvSpPr>
        <p:spPr bwMode="auto">
          <a:xfrm>
            <a:off x="87061" y="3432216"/>
            <a:ext cx="2736403" cy="2559713"/>
          </a:xfrm>
          <a:prstGeom prst="rect">
            <a:avLst/>
          </a:prstGeom>
          <a:solidFill>
            <a:srgbClr val="FFFFCC"/>
          </a:solidFill>
          <a:ln w="88900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3787" tIns="32272" rIns="53787" bIns="75302"/>
          <a:lstStyle>
            <a:lvl1pPr marL="361950" indent="-361950" defTabSz="36210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1338" defTabSz="36210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36210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36210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36210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3621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3621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3621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3621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5000"/>
              </a:spcBef>
            </a:pPr>
            <a:r>
              <a:rPr lang="en-US" altLang="en-US" sz="1076" b="1" dirty="0">
                <a:solidFill>
                  <a:srgbClr val="34689C"/>
                </a:solidFill>
              </a:rPr>
              <a:t>6. Conclusions</a:t>
            </a:r>
          </a:p>
          <a:p>
            <a:pPr>
              <a:spcBef>
                <a:spcPct val="25000"/>
              </a:spcBef>
            </a:pPr>
            <a:r>
              <a:rPr lang="en-US" altLang="en-US" sz="956" b="1" dirty="0">
                <a:solidFill>
                  <a:srgbClr val="C00000"/>
                </a:solidFill>
              </a:rPr>
              <a:t>a) RCMs:</a:t>
            </a:r>
          </a:p>
          <a:p>
            <a:pPr marL="187841"/>
            <a:r>
              <a:rPr lang="en-US" altLang="en-US" sz="896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large inter-RCMs variability in FWI-90p as well as in climate change signal</a:t>
            </a:r>
          </a:p>
          <a:p>
            <a:pPr marL="187841"/>
            <a:r>
              <a:rPr lang="en-US" altLang="en-US" sz="896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RCMs imply smaller FWI-90p, even if bias-corrected</a:t>
            </a:r>
          </a:p>
          <a:p>
            <a:pPr marL="187841"/>
            <a:r>
              <a:rPr lang="en-US" altLang="en-US" sz="896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if RCM-based FWI-90p is used, RCMs imply frequency of spatial FW days similar to observations.</a:t>
            </a:r>
          </a:p>
          <a:p>
            <a:pPr marL="187841"/>
            <a:r>
              <a:rPr lang="en-US" altLang="en-US" sz="896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RCMs </a:t>
            </a:r>
            <a:r>
              <a:rPr lang="en-US" altLang="en-US" sz="89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overerestimate</a:t>
            </a:r>
            <a:r>
              <a:rPr lang="en-US" altLang="en-US" sz="896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length of annual longest spatial FW spells</a:t>
            </a:r>
          </a:p>
          <a:p>
            <a:pPr marL="187841"/>
            <a:r>
              <a:rPr lang="en-US" altLang="en-US" sz="896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RAW and CORR versions of RCMs imply similar magnitudes of climate change signal</a:t>
            </a:r>
          </a:p>
          <a:p>
            <a:pPr>
              <a:spcBef>
                <a:spcPts val="359"/>
              </a:spcBef>
            </a:pPr>
            <a:r>
              <a:rPr lang="en-US" altLang="en-US" sz="956" b="1" dirty="0">
                <a:solidFill>
                  <a:srgbClr val="C00000"/>
                </a:solidFill>
              </a:rPr>
              <a:t>b) WG:</a:t>
            </a:r>
          </a:p>
          <a:p>
            <a:pPr marL="187841"/>
            <a:r>
              <a:rPr lang="en-US" altLang="en-US" sz="896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slightly overestimate FWI-90p from calibration data</a:t>
            </a:r>
          </a:p>
          <a:p>
            <a:pPr marL="187841"/>
            <a:r>
              <a:rPr lang="en-US" altLang="en-US" sz="896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perfectly fits frequency of </a:t>
            </a:r>
            <a:r>
              <a:rPr lang="en-US" altLang="en-US" sz="89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sFW</a:t>
            </a:r>
            <a:r>
              <a:rPr lang="en-US" altLang="en-US" sz="896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days in </a:t>
            </a:r>
            <a:r>
              <a:rPr lang="en-US" altLang="en-US" sz="89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calibr</a:t>
            </a:r>
            <a:r>
              <a:rPr lang="en-US" altLang="en-US" sz="896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data</a:t>
            </a:r>
          </a:p>
          <a:p>
            <a:pPr marL="187841"/>
            <a:r>
              <a:rPr lang="en-US" altLang="en-US" sz="896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altLang="en-US" sz="896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significanly</a:t>
            </a:r>
            <a:r>
              <a:rPr lang="en-US" altLang="en-US" sz="896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underestimate length of annual longest WF spells   </a:t>
            </a:r>
            <a:r>
              <a:rPr lang="en-US" altLang="en-US" sz="896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  </a:t>
            </a:r>
            <a:r>
              <a:rPr lang="en-US" altLang="en-US" sz="896" b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improvements in model or code of the generator are desirable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2912646" y="5596902"/>
            <a:ext cx="6077950" cy="36329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777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Characteristics were derived from:</a:t>
            </a:r>
          </a:p>
          <a:p>
            <a:r>
              <a:rPr lang="en-US" sz="777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a) RCMs &amp; WG calibrated with RCM outputs</a:t>
            </a:r>
          </a:p>
          <a:p>
            <a:r>
              <a:rPr lang="en-US" sz="777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b) Observed weather data &amp; WG calibrated with them </a:t>
            </a:r>
          </a:p>
        </p:txBody>
      </p:sp>
      <p:sp>
        <p:nvSpPr>
          <p:cNvPr id="25" name="Bent-Up Arrow 24"/>
          <p:cNvSpPr/>
          <p:nvPr/>
        </p:nvSpPr>
        <p:spPr>
          <a:xfrm>
            <a:off x="5013926" y="5640894"/>
            <a:ext cx="210684" cy="133574"/>
          </a:xfrm>
          <a:prstGeom prst="bentUpArrow">
            <a:avLst>
              <a:gd name="adj1" fmla="val 13149"/>
              <a:gd name="adj2" fmla="val 25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8"/>
          </a:p>
        </p:txBody>
      </p:sp>
      <p:sp>
        <p:nvSpPr>
          <p:cNvPr id="26" name="Bent-Up Arrow 25"/>
          <p:cNvSpPr/>
          <p:nvPr/>
        </p:nvSpPr>
        <p:spPr>
          <a:xfrm>
            <a:off x="4999984" y="5642939"/>
            <a:ext cx="2081445" cy="156294"/>
          </a:xfrm>
          <a:prstGeom prst="bentUpArrow">
            <a:avLst>
              <a:gd name="adj1" fmla="val 9681"/>
              <a:gd name="adj2" fmla="val 25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8"/>
          </a:p>
        </p:txBody>
      </p:sp>
      <p:sp>
        <p:nvSpPr>
          <p:cNvPr id="27" name="Bent-Up Arrow 26"/>
          <p:cNvSpPr/>
          <p:nvPr/>
        </p:nvSpPr>
        <p:spPr>
          <a:xfrm>
            <a:off x="5356612" y="5640894"/>
            <a:ext cx="352933" cy="236807"/>
          </a:xfrm>
          <a:prstGeom prst="bentUpArrow">
            <a:avLst>
              <a:gd name="adj1" fmla="val 4783"/>
              <a:gd name="adj2" fmla="val 25000"/>
              <a:gd name="adj3" fmla="val 25000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8"/>
          </a:p>
        </p:txBody>
      </p:sp>
      <p:sp>
        <p:nvSpPr>
          <p:cNvPr id="28" name="Bent-Up Arrow 27"/>
          <p:cNvSpPr/>
          <p:nvPr/>
        </p:nvSpPr>
        <p:spPr>
          <a:xfrm>
            <a:off x="5356612" y="5661781"/>
            <a:ext cx="3415480" cy="251458"/>
          </a:xfrm>
          <a:prstGeom prst="bentUpArrow">
            <a:avLst>
              <a:gd name="adj1" fmla="val 4783"/>
              <a:gd name="adj2" fmla="val 25000"/>
              <a:gd name="adj3" fmla="val 25000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8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9779" y="984192"/>
            <a:ext cx="1358479" cy="6605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736" y="2227243"/>
            <a:ext cx="2724181" cy="194593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735" y="3651439"/>
            <a:ext cx="2721628" cy="1770652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525" y="2220963"/>
            <a:ext cx="2994771" cy="1952211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" r="1005"/>
          <a:stretch/>
        </p:blipFill>
        <p:spPr>
          <a:xfrm>
            <a:off x="3141832" y="3650495"/>
            <a:ext cx="2990562" cy="1764630"/>
          </a:xfrm>
          <a:prstGeom prst="rect">
            <a:avLst/>
          </a:prstGeom>
        </p:spPr>
      </p:pic>
      <p:sp>
        <p:nvSpPr>
          <p:cNvPr id="23" name="Left Brace 22"/>
          <p:cNvSpPr/>
          <p:nvPr/>
        </p:nvSpPr>
        <p:spPr>
          <a:xfrm rot="-5400000">
            <a:off x="5556841" y="5337192"/>
            <a:ext cx="157190" cy="243852"/>
          </a:xfrm>
          <a:prstGeom prst="leftBrace">
            <a:avLst>
              <a:gd name="adj1" fmla="val 89452"/>
              <a:gd name="adj2" fmla="val 54794"/>
            </a:avLst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538"/>
          </a:p>
        </p:txBody>
      </p:sp>
      <p:sp>
        <p:nvSpPr>
          <p:cNvPr id="19" name="Left Brace 18"/>
          <p:cNvSpPr/>
          <p:nvPr/>
        </p:nvSpPr>
        <p:spPr>
          <a:xfrm rot="-5400000">
            <a:off x="4351283" y="4537520"/>
            <a:ext cx="157190" cy="1853467"/>
          </a:xfrm>
          <a:prstGeom prst="leftBrace">
            <a:avLst>
              <a:gd name="adj1" fmla="val 89452"/>
              <a:gd name="adj2" fmla="val 91585"/>
            </a:avLst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538"/>
          </a:p>
        </p:txBody>
      </p:sp>
      <p:sp>
        <p:nvSpPr>
          <p:cNvPr id="24" name="Left Brace 23"/>
          <p:cNvSpPr/>
          <p:nvPr/>
        </p:nvSpPr>
        <p:spPr>
          <a:xfrm rot="-5400000">
            <a:off x="8625506" y="5365098"/>
            <a:ext cx="157190" cy="243852"/>
          </a:xfrm>
          <a:prstGeom prst="leftBrace">
            <a:avLst>
              <a:gd name="adj1" fmla="val 89452"/>
              <a:gd name="adj2" fmla="val 54794"/>
            </a:avLst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538"/>
          </a:p>
        </p:txBody>
      </p:sp>
      <p:sp>
        <p:nvSpPr>
          <p:cNvPr id="22" name="Left Brace 21"/>
          <p:cNvSpPr/>
          <p:nvPr/>
        </p:nvSpPr>
        <p:spPr>
          <a:xfrm rot="-5400000">
            <a:off x="7356800" y="4537761"/>
            <a:ext cx="152054" cy="1847850"/>
          </a:xfrm>
          <a:prstGeom prst="leftBrace">
            <a:avLst>
              <a:gd name="adj1" fmla="val 89452"/>
              <a:gd name="adj2" fmla="val 28885"/>
            </a:avLst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538"/>
          </a:p>
        </p:txBody>
      </p:sp>
      <p:sp>
        <p:nvSpPr>
          <p:cNvPr id="34" name="Rounded Rectangle 33"/>
          <p:cNvSpPr/>
          <p:nvPr/>
        </p:nvSpPr>
        <p:spPr>
          <a:xfrm>
            <a:off x="130926" y="2914201"/>
            <a:ext cx="2566150" cy="347241"/>
          </a:xfrm>
          <a:prstGeom prst="roundRect">
            <a:avLst/>
          </a:prstGeom>
          <a:noFill/>
          <a:ln w="76200">
            <a:solidFill>
              <a:srgbClr val="EC2C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8"/>
          </a:p>
        </p:txBody>
      </p:sp>
      <p:cxnSp>
        <p:nvCxnSpPr>
          <p:cNvPr id="36" name="Straight Arrow Connector 35"/>
          <p:cNvCxnSpPr>
            <a:stCxn id="34" idx="3"/>
          </p:cNvCxnSpPr>
          <p:nvPr/>
        </p:nvCxnSpPr>
        <p:spPr>
          <a:xfrm>
            <a:off x="2697076" y="3087822"/>
            <a:ext cx="249725" cy="2846"/>
          </a:xfrm>
          <a:prstGeom prst="straightConnector1">
            <a:avLst/>
          </a:prstGeom>
          <a:ln w="76200">
            <a:solidFill>
              <a:srgbClr val="EC2CD5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3519779" y="984192"/>
            <a:ext cx="1358479" cy="660520"/>
          </a:xfrm>
          <a:prstGeom prst="rect">
            <a:avLst/>
          </a:prstGeom>
          <a:noFill/>
          <a:ln w="88900">
            <a:solidFill>
              <a:srgbClr val="EC2C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8"/>
          </a:p>
        </p:txBody>
      </p:sp>
      <p:sp>
        <p:nvSpPr>
          <p:cNvPr id="2" name="TextBox 1"/>
          <p:cNvSpPr txBox="1"/>
          <p:nvPr/>
        </p:nvSpPr>
        <p:spPr>
          <a:xfrm>
            <a:off x="87061" y="6253018"/>
            <a:ext cx="8956373" cy="461665"/>
          </a:xfrm>
          <a:prstGeom prst="rect">
            <a:avLst/>
          </a:prstGeom>
          <a:solidFill>
            <a:srgbClr val="92D050"/>
          </a:solidFill>
          <a:ln w="50800"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Brief summary :  </a:t>
            </a:r>
            <a:r>
              <a:rPr lang="en-US" sz="2400" dirty="0" smtClean="0"/>
              <a:t>WG </a:t>
            </a:r>
            <a:r>
              <a:rPr lang="en-US" sz="2400" dirty="0" err="1" smtClean="0"/>
              <a:t>performation</a:t>
            </a:r>
            <a:r>
              <a:rPr lang="en-US" sz="2400" dirty="0" smtClean="0"/>
              <a:t> is not bad, but might be better…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27619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0" y="52151"/>
            <a:ext cx="9144000" cy="1071799"/>
          </a:xfrm>
          <a:prstGeom prst="rect">
            <a:avLst/>
          </a:prstGeom>
          <a:solidFill>
            <a:srgbClr val="FFFF99"/>
          </a:solidFill>
          <a:ln/>
        </p:spPr>
        <p:txBody>
          <a:bodyPr vert="horz" wrap="square" lIns="108000" tIns="14400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42913" indent="-442913"/>
            <a:r>
              <a:rPr lang="en-US" alt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Step 4: </a:t>
            </a:r>
            <a:r>
              <a:rPr lang="en-US" alt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altLang="en-US" sz="2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owards improving variability due to larger-scale circulation</a:t>
            </a:r>
          </a:p>
          <a:p>
            <a:pPr marL="442913" indent="-442913">
              <a:spcBef>
                <a:spcPts val="1200"/>
              </a:spcBef>
            </a:pPr>
            <a:r>
              <a:rPr lang="cs-CZ" altLang="en-US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</a:t>
            </a:r>
            <a:r>
              <a:rPr lang="en-US" altLang="en-US" sz="28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eriment</a:t>
            </a:r>
            <a:r>
              <a:rPr lang="en-US" altLang="en-US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alt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SPAGETTA</a:t>
            </a:r>
            <a:r>
              <a:rPr lang="cs-CZ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(run on smaller areas)</a:t>
            </a:r>
            <a:r>
              <a:rPr lang="en-US" alt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is driven by new CIRKULATOR</a:t>
            </a:r>
            <a:r>
              <a:rPr lang="cs-CZ" alt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generator</a:t>
            </a: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run on </a:t>
            </a:r>
            <a:r>
              <a:rPr lang="cs-CZ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larger </a:t>
            </a:r>
            <a:r>
              <a:rPr lang="cs-CZ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area</a:t>
            </a:r>
            <a:endParaRPr lang="en-GB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9719" y="2130425"/>
            <a:ext cx="5405747" cy="4543711"/>
          </a:xfrm>
          <a:prstGeom prst="rect">
            <a:avLst/>
          </a:prstGeom>
        </p:spPr>
      </p:pic>
      <p:sp>
        <p:nvSpPr>
          <p:cNvPr id="129029" name="Text Box 5"/>
          <p:cNvSpPr txBox="1">
            <a:spLocks noChangeArrowheads="1"/>
          </p:cNvSpPr>
          <p:nvPr/>
        </p:nvSpPr>
        <p:spPr bwMode="auto">
          <a:xfrm>
            <a:off x="6956425" y="6599382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GB" altLang="en-US" b="0"/>
          </a:p>
        </p:txBody>
      </p:sp>
      <p:sp>
        <p:nvSpPr>
          <p:cNvPr id="129032" name="Text Box 8"/>
          <p:cNvSpPr txBox="1">
            <a:spLocks noChangeArrowheads="1"/>
          </p:cNvSpPr>
          <p:nvPr/>
        </p:nvSpPr>
        <p:spPr bwMode="auto">
          <a:xfrm>
            <a:off x="184330" y="2386268"/>
            <a:ext cx="3446814" cy="3277820"/>
          </a:xfrm>
          <a:prstGeom prst="rect">
            <a:avLst/>
          </a:prstGeom>
          <a:noFill/>
          <a:ln w="60325">
            <a:solidFill>
              <a:srgbClr val="96969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611188">
              <a:tabLst>
                <a:tab pos="719138" algn="l"/>
                <a:tab pos="857250" algn="l"/>
                <a:tab pos="1701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047750" indent="-868363" defTabSz="611188">
              <a:tabLst>
                <a:tab pos="719138" algn="l"/>
                <a:tab pos="857250" algn="l"/>
                <a:tab pos="1701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619250" defTabSz="611188">
              <a:tabLst>
                <a:tab pos="719138" algn="l"/>
                <a:tab pos="857250" algn="l"/>
                <a:tab pos="1701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09750" defTabSz="611188">
              <a:tabLst>
                <a:tab pos="719138" algn="l"/>
                <a:tab pos="857250" algn="l"/>
                <a:tab pos="1701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00250" defTabSz="611188">
              <a:tabLst>
                <a:tab pos="719138" algn="l"/>
                <a:tab pos="857250" algn="l"/>
                <a:tab pos="1701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57450" defTabSz="611188" fontAlgn="base">
              <a:spcBef>
                <a:spcPct val="0"/>
              </a:spcBef>
              <a:spcAft>
                <a:spcPct val="0"/>
              </a:spcAft>
              <a:tabLst>
                <a:tab pos="719138" algn="l"/>
                <a:tab pos="857250" algn="l"/>
                <a:tab pos="1701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14650" defTabSz="611188" fontAlgn="base">
              <a:spcBef>
                <a:spcPct val="0"/>
              </a:spcBef>
              <a:spcAft>
                <a:spcPct val="0"/>
              </a:spcAft>
              <a:tabLst>
                <a:tab pos="719138" algn="l"/>
                <a:tab pos="857250" algn="l"/>
                <a:tab pos="1701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71850" defTabSz="611188" fontAlgn="base">
              <a:spcBef>
                <a:spcPct val="0"/>
              </a:spcBef>
              <a:spcAft>
                <a:spcPct val="0"/>
              </a:spcAft>
              <a:tabLst>
                <a:tab pos="719138" algn="l"/>
                <a:tab pos="857250" algn="l"/>
                <a:tab pos="1701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29050" defTabSz="611188" fontAlgn="base">
              <a:spcBef>
                <a:spcPct val="0"/>
              </a:spcBef>
              <a:spcAft>
                <a:spcPct val="0"/>
              </a:spcAft>
              <a:tabLst>
                <a:tab pos="719138" algn="l"/>
                <a:tab pos="857250" algn="l"/>
                <a:tab pos="1701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 sz="1700" b="1" dirty="0" smtClean="0">
                <a:solidFill>
                  <a:srgbClr val="C00000"/>
                </a:solidFill>
              </a:rPr>
              <a:t>CIRCULATOR </a:t>
            </a:r>
            <a:r>
              <a:rPr lang="en-GB" altLang="en-US" sz="1700" dirty="0" smtClean="0">
                <a:solidFill>
                  <a:srgbClr val="C00000"/>
                </a:solidFill>
              </a:rPr>
              <a:t>run on red areas: </a:t>
            </a:r>
          </a:p>
          <a:p>
            <a:r>
              <a:rPr lang="en-GB" altLang="en-US" sz="1700" dirty="0" smtClean="0">
                <a:solidFill>
                  <a:srgbClr val="990000"/>
                </a:solidFill>
              </a:rPr>
              <a:t>grid = </a:t>
            </a:r>
            <a:r>
              <a:rPr lang="en-GB" altLang="en-US" sz="1700" dirty="0">
                <a:solidFill>
                  <a:srgbClr val="990000"/>
                </a:solidFill>
              </a:rPr>
              <a:t>2.5</a:t>
            </a:r>
            <a:r>
              <a:rPr lang="en-US" sz="1700" dirty="0" smtClean="0"/>
              <a:t>º (</a:t>
            </a:r>
            <a:r>
              <a:rPr lang="en-US" altLang="en-US" sz="1700" dirty="0" smtClean="0">
                <a:latin typeface="Times New Roman" panose="02020603050405020304" pitchFamily="18" charset="0"/>
              </a:rPr>
              <a:t>NCEP-NCAR</a:t>
            </a:r>
            <a:r>
              <a:rPr lang="en-US" sz="1700" dirty="0" smtClean="0"/>
              <a:t> </a:t>
            </a:r>
            <a:r>
              <a:rPr lang="en-US" sz="1700" dirty="0" err="1" smtClean="0"/>
              <a:t>reanal</a:t>
            </a:r>
            <a:r>
              <a:rPr lang="en-US" sz="1700" dirty="0" smtClean="0"/>
              <a:t>.)</a:t>
            </a:r>
          </a:p>
          <a:p>
            <a:r>
              <a:rPr lang="en-US" altLang="en-US" sz="1700" dirty="0" smtClean="0">
                <a:solidFill>
                  <a:srgbClr val="990000"/>
                </a:solidFill>
              </a:rPr>
              <a:t>variables =</a:t>
            </a:r>
            <a:endParaRPr lang="en-GB" altLang="en-US" sz="1700" dirty="0" smtClean="0">
              <a:solidFill>
                <a:srgbClr val="990000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altLang="en-US" sz="1700" dirty="0" smtClean="0">
                <a:latin typeface="Times New Roman" panose="02020603050405020304" pitchFamily="18" charset="0"/>
              </a:rPr>
              <a:t>vorticity </a:t>
            </a:r>
            <a:r>
              <a:rPr lang="en-US" altLang="en-US" sz="1700" dirty="0">
                <a:latin typeface="Times New Roman" panose="02020603050405020304" pitchFamily="18" charset="0"/>
              </a:rPr>
              <a:t>and (</a:t>
            </a:r>
            <a:r>
              <a:rPr lang="en-US" altLang="en-US" sz="1700" dirty="0" err="1">
                <a:latin typeface="Times New Roman" panose="02020603050405020304" pitchFamily="18" charset="0"/>
              </a:rPr>
              <a:t>x,y</a:t>
            </a:r>
            <a:r>
              <a:rPr lang="en-US" altLang="en-US" sz="1700" dirty="0">
                <a:latin typeface="Times New Roman" panose="02020603050405020304" pitchFamily="18" charset="0"/>
              </a:rPr>
              <a:t>) wind components </a:t>
            </a:r>
            <a:r>
              <a:rPr lang="en-US" altLang="en-US" sz="1700" dirty="0" smtClean="0">
                <a:latin typeface="Times New Roman" panose="02020603050405020304" pitchFamily="18" charset="0"/>
              </a:rPr>
              <a:t>from MSLP</a:t>
            </a:r>
          </a:p>
          <a:p>
            <a:pPr marL="285750" indent="-285750">
              <a:buFontTx/>
              <a:buChar char="-"/>
            </a:pPr>
            <a:r>
              <a:rPr lang="en-US" sz="1700" dirty="0" smtClean="0"/>
              <a:t>T,P characteristics</a:t>
            </a:r>
          </a:p>
          <a:p>
            <a:r>
              <a:rPr lang="en-US" sz="1700" dirty="0" smtClean="0"/>
              <a:t>model = AR(1) (~SPAGETTA)</a:t>
            </a:r>
          </a:p>
          <a:p>
            <a:endParaRPr lang="cs-CZ" altLang="en-US" dirty="0"/>
          </a:p>
          <a:p>
            <a:r>
              <a:rPr lang="en-US" altLang="en-US" b="1" dirty="0" smtClean="0">
                <a:solidFill>
                  <a:srgbClr val="0033CC"/>
                </a:solidFill>
              </a:rPr>
              <a:t>SPAGETTA</a:t>
            </a:r>
            <a:r>
              <a:rPr lang="cs-CZ" altLang="en-US" b="1" dirty="0" smtClean="0">
                <a:solidFill>
                  <a:srgbClr val="0033CC"/>
                </a:solidFill>
              </a:rPr>
              <a:t>: </a:t>
            </a:r>
            <a:endParaRPr lang="en-US" altLang="en-US" b="1" dirty="0" smtClean="0">
              <a:solidFill>
                <a:srgbClr val="0033CC"/>
              </a:solidFill>
            </a:endParaRPr>
          </a:p>
          <a:p>
            <a:r>
              <a:rPr lang="en-US" altLang="en-US" b="1" dirty="0" smtClean="0">
                <a:solidFill>
                  <a:srgbClr val="0033CC"/>
                </a:solidFill>
              </a:rPr>
              <a:t>- Temp &amp; </a:t>
            </a:r>
            <a:r>
              <a:rPr lang="en-US" altLang="en-US" b="1" dirty="0" err="1" smtClean="0">
                <a:solidFill>
                  <a:srgbClr val="0033CC"/>
                </a:solidFill>
              </a:rPr>
              <a:t>Prec</a:t>
            </a:r>
            <a:r>
              <a:rPr lang="en-US" altLang="en-US" b="1" dirty="0" smtClean="0">
                <a:solidFill>
                  <a:srgbClr val="0033CC"/>
                </a:solidFill>
              </a:rPr>
              <a:t> from EOBS (EUR11)</a:t>
            </a:r>
            <a:endParaRPr lang="en-US" altLang="en-US" b="1" dirty="0">
              <a:solidFill>
                <a:srgbClr val="0033CC"/>
              </a:solidFill>
            </a:endParaRPr>
          </a:p>
          <a:p>
            <a:r>
              <a:rPr lang="cs-CZ" altLang="en-US" sz="1600" b="0" dirty="0" smtClean="0"/>
              <a:t>calibration </a:t>
            </a:r>
            <a:r>
              <a:rPr lang="cs-CZ" altLang="en-US" sz="1600" b="0" dirty="0"/>
              <a:t>period = 1961-90. </a:t>
            </a:r>
            <a:endParaRPr lang="en-US" altLang="en-US" sz="1600" b="0" dirty="0" smtClean="0"/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047997" y="2258791"/>
            <a:ext cx="1418906" cy="695628"/>
          </a:xfrm>
          <a:prstGeom prst="rect">
            <a:avLst/>
          </a:prstGeom>
          <a:solidFill>
            <a:schemeClr val="bg1"/>
          </a:solidFill>
          <a:ln w="88900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/>
        </p:spPr>
        <p:txBody>
          <a:bodyPr lIns="108000" tIns="36000" rIns="108000" bIns="36000"/>
          <a:lstStyle>
            <a:lvl1pPr marL="266700" indent="-266700" defTabSz="36210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09613" defTabSz="36210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36210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36210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36210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defTabSz="3621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defTabSz="3621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defTabSz="3621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defTabSz="3621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>
              <a:spcBef>
                <a:spcPts val="1200"/>
              </a:spcBef>
            </a:pPr>
            <a:r>
              <a:rPr lang="en-US" altLang="en-US" sz="2000" b="1" dirty="0" smtClean="0">
                <a:solidFill>
                  <a:srgbClr val="34689C"/>
                </a:solidFill>
              </a:rPr>
              <a:t>Target Regions</a:t>
            </a:r>
          </a:p>
          <a:p>
            <a:endParaRPr lang="en-US" altLang="en-US" sz="2800" dirty="0">
              <a:latin typeface="Times New Roman" panose="02020603050405020304" pitchFamily="18" charset="0"/>
            </a:endParaRPr>
          </a:p>
          <a:p>
            <a:endParaRPr lang="en-US" altLang="en-US" sz="2800" b="1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4410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3705"/>
            <a:ext cx="9144000" cy="3042464"/>
          </a:xfrm>
          <a:prstGeom prst="rect">
            <a:avLst/>
          </a:prstGeom>
          <a:ln w="25400">
            <a:solidFill>
              <a:schemeClr val="bg1">
                <a:lumMod val="75000"/>
              </a:schemeClr>
            </a:solidFill>
          </a:ln>
        </p:spPr>
      </p:pic>
      <p:pic>
        <p:nvPicPr>
          <p:cNvPr id="3" name="Picture 2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66169"/>
            <a:ext cx="9144000" cy="3042464"/>
          </a:xfrm>
          <a:prstGeom prst="rect">
            <a:avLst/>
          </a:prstGeom>
          <a:ln w="25400">
            <a:solidFill>
              <a:schemeClr val="bg1">
                <a:lumMod val="75000"/>
              </a:schemeClr>
            </a:solidFill>
          </a:ln>
        </p:spPr>
      </p:pic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0" y="70836"/>
            <a:ext cx="9144000" cy="534465"/>
          </a:xfrm>
          <a:prstGeom prst="rect">
            <a:avLst/>
          </a:prstGeom>
          <a:solidFill>
            <a:srgbClr val="FFFF99"/>
          </a:solidFill>
          <a:ln/>
        </p:spPr>
        <p:txBody>
          <a:bodyPr lIns="108000" rIns="10800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32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RESULTS: spatial hot-dry days/spells</a:t>
            </a:r>
            <a:endParaRPr lang="en-GB" altLang="en-US" sz="32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2235199" y="2931676"/>
            <a:ext cx="6773334" cy="1384995"/>
          </a:xfrm>
          <a:prstGeom prst="rect">
            <a:avLst/>
          </a:prstGeom>
          <a:solidFill>
            <a:srgbClr val="FCE8E8"/>
          </a:solidFill>
          <a:ln w="60325">
            <a:solidFill>
              <a:srgbClr val="C00000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>
            <a:lvl1pPr defTabSz="611188">
              <a:tabLst>
                <a:tab pos="719138" algn="l"/>
                <a:tab pos="857250" algn="l"/>
                <a:tab pos="1701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047750" indent="-868363" defTabSz="611188">
              <a:tabLst>
                <a:tab pos="719138" algn="l"/>
                <a:tab pos="857250" algn="l"/>
                <a:tab pos="1701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619250" defTabSz="611188">
              <a:tabLst>
                <a:tab pos="719138" algn="l"/>
                <a:tab pos="857250" algn="l"/>
                <a:tab pos="1701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09750" defTabSz="611188">
              <a:tabLst>
                <a:tab pos="719138" algn="l"/>
                <a:tab pos="857250" algn="l"/>
                <a:tab pos="1701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00250" defTabSz="611188">
              <a:tabLst>
                <a:tab pos="719138" algn="l"/>
                <a:tab pos="857250" algn="l"/>
                <a:tab pos="1701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57450" defTabSz="611188" fontAlgn="base">
              <a:spcBef>
                <a:spcPct val="0"/>
              </a:spcBef>
              <a:spcAft>
                <a:spcPct val="0"/>
              </a:spcAft>
              <a:tabLst>
                <a:tab pos="719138" algn="l"/>
                <a:tab pos="857250" algn="l"/>
                <a:tab pos="1701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14650" defTabSz="611188" fontAlgn="base">
              <a:spcBef>
                <a:spcPct val="0"/>
              </a:spcBef>
              <a:spcAft>
                <a:spcPct val="0"/>
              </a:spcAft>
              <a:tabLst>
                <a:tab pos="719138" algn="l"/>
                <a:tab pos="857250" algn="l"/>
                <a:tab pos="1701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71850" defTabSz="611188" fontAlgn="base">
              <a:spcBef>
                <a:spcPct val="0"/>
              </a:spcBef>
              <a:spcAft>
                <a:spcPct val="0"/>
              </a:spcAft>
              <a:tabLst>
                <a:tab pos="719138" algn="l"/>
                <a:tab pos="857250" algn="l"/>
                <a:tab pos="1701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29050" defTabSz="611188" fontAlgn="base">
              <a:spcBef>
                <a:spcPct val="0"/>
              </a:spcBef>
              <a:spcAft>
                <a:spcPct val="0"/>
              </a:spcAft>
              <a:tabLst>
                <a:tab pos="719138" algn="l"/>
                <a:tab pos="857250" algn="l"/>
                <a:tab pos="1701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GB" altLang="en-US" sz="3600" b="1" dirty="0" smtClean="0">
                <a:solidFill>
                  <a:srgbClr val="C00000"/>
                </a:solidFill>
              </a:rPr>
              <a:t>!!!!</a:t>
            </a:r>
          </a:p>
          <a:p>
            <a:pPr algn="ctr"/>
            <a:r>
              <a:rPr lang="en-GB" altLang="en-US" sz="2400" dirty="0" smtClean="0">
                <a:solidFill>
                  <a:srgbClr val="C00000"/>
                </a:solidFill>
              </a:rPr>
              <a:t>quality of time series generated by SPAGETTA </a:t>
            </a:r>
            <a:r>
              <a:rPr lang="en-US" altLang="en-US" sz="2400" dirty="0" smtClean="0">
                <a:solidFill>
                  <a:srgbClr val="C00000"/>
                </a:solidFill>
              </a:rPr>
              <a:t>driven by CIRKULATOR is not satisfactory</a:t>
            </a:r>
            <a:r>
              <a:rPr lang="en-GB" altLang="en-US" sz="2400" dirty="0" smtClean="0">
                <a:solidFill>
                  <a:srgbClr val="C00000"/>
                </a:solidFill>
              </a:rPr>
              <a:t>!</a:t>
            </a:r>
            <a:endParaRPr lang="en-US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062060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9" name="Text Box 5"/>
          <p:cNvSpPr txBox="1">
            <a:spLocks noChangeArrowheads="1"/>
          </p:cNvSpPr>
          <p:nvPr/>
        </p:nvSpPr>
        <p:spPr bwMode="auto">
          <a:xfrm>
            <a:off x="6927850" y="6149975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GB" altLang="en-US" b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0" y="1"/>
            <a:ext cx="9144000" cy="1504949"/>
          </a:xfrm>
          <a:prstGeom prst="rect">
            <a:avLst/>
          </a:prstGeom>
          <a:solidFill>
            <a:srgbClr val="FFFF99"/>
          </a:solidFill>
          <a:ln/>
        </p:spPr>
        <p:txBody>
          <a:bodyPr vert="horz" wrap="square" lIns="360000" tIns="21600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Step 5: </a:t>
            </a:r>
            <a:r>
              <a:rPr lang="en-US" altLang="en-US" sz="32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Interpolating SPAGETTA</a:t>
            </a:r>
          </a:p>
          <a:p>
            <a:pPr>
              <a:lnSpc>
                <a:spcPct val="100000"/>
              </a:lnSpc>
              <a:spcBef>
                <a:spcPts val="0"/>
              </a:spcBef>
              <a:tabLst>
                <a:tab pos="1524000" algn="l"/>
              </a:tabLst>
            </a:pPr>
            <a:r>
              <a:rPr lang="en-US" alt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alt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(stations </a:t>
            </a:r>
            <a:r>
              <a:rPr lang="en-US" alt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grid)</a:t>
            </a:r>
          </a:p>
          <a:p>
            <a:pPr>
              <a:lnSpc>
                <a:spcPct val="100000"/>
              </a:lnSpc>
              <a:spcBef>
                <a:spcPts val="3600"/>
              </a:spcBef>
              <a:spcAft>
                <a:spcPts val="1200"/>
              </a:spcAft>
            </a:pPr>
            <a:r>
              <a:rPr lang="en-US" altLang="en-US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Experiment: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125 stations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in </a:t>
            </a:r>
            <a:r>
              <a:rPr lang="en-US" altLang="en-US" sz="2800" b="1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Czechia</a:t>
            </a:r>
            <a:r>
              <a:rPr lang="en-US" alt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endParaRPr lang="en-US" altLang="en-US" sz="2800" b="1" dirty="0" smtClean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altLang="en-US" sz="3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alt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en-US" sz="3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en-US" sz="28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en-US" sz="28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- results available but not yet properly processed (because some major problems found… )</a:t>
            </a:r>
          </a:p>
          <a:p>
            <a:pPr algn="ctr"/>
            <a:endParaRPr lang="en-GB" altLang="en-US" sz="2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5343" y="1866900"/>
            <a:ext cx="5661097" cy="3266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099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7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1212273"/>
            <a:ext cx="9144000" cy="4394200"/>
          </a:xfrm>
          <a:solidFill>
            <a:srgbClr val="FFFF99"/>
          </a:solidFill>
          <a:ln/>
        </p:spPr>
        <p:txBody>
          <a:bodyPr lIns="360000" rIns="360000">
            <a:noAutofit/>
          </a:bodyPr>
          <a:lstStyle/>
          <a:p>
            <a:pPr algn="ctr"/>
            <a:r>
              <a:rPr lang="en-US" altLang="en-US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… and NOW, </a:t>
            </a:r>
            <a:r>
              <a:rPr lang="en-US" altLang="en-US" sz="28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SPAGETTA is requested to provide </a:t>
            </a:r>
            <a:r>
              <a:rPr lang="en-US" altLang="en-US" sz="28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realistic synthetic </a:t>
            </a:r>
            <a:r>
              <a:rPr lang="en-US" altLang="en-US" sz="28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weather data for CC impacts projects…</a:t>
            </a:r>
            <a:br>
              <a:rPr lang="en-US" altLang="en-US" sz="28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800" b="1" i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sz="2800" b="1" i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… but, </a:t>
            </a:r>
            <a:r>
              <a:rPr lang="en-US" altLang="en-US" sz="28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quality of synthetic weather series is not satisfactory …</a:t>
            </a:r>
            <a:r>
              <a:rPr lang="en-US" altLang="en-US" sz="2800" b="1" i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sz="2800" b="1" i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800" b="1" i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sz="2800" b="1" i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3600" b="1" i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 </a:t>
            </a:r>
            <a:r>
              <a:rPr lang="en-US" altLang="en-US" sz="3600" b="1" i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are the main problems </a:t>
            </a:r>
            <a:r>
              <a:rPr lang="en-US" alt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US" altLang="en-US" sz="3600" b="1" i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how to solve them?</a:t>
            </a:r>
            <a:endParaRPr lang="en-GB" altLang="en-US" sz="3600" b="1" i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5022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2986" y="845046"/>
            <a:ext cx="8818027" cy="5770973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7421" tIns="38710" rIns="77421" bIns="3871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524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" y="84220"/>
            <a:ext cx="9144000" cy="636740"/>
          </a:xfrm>
          <a:solidFill>
            <a:srgbClr val="FFFF99"/>
          </a:solidFill>
        </p:spPr>
        <p:txBody>
          <a:bodyPr anchor="ctr" anchorCtr="0">
            <a:noAutofit/>
          </a:bodyPr>
          <a:lstStyle/>
          <a:p>
            <a:r>
              <a:rPr lang="en-US" sz="36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SPAGETTA in </a:t>
            </a:r>
            <a:r>
              <a:rPr lang="en-US" sz="32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Adolescence: Problem #1</a:t>
            </a:r>
            <a:endParaRPr lang="en-US" sz="3200" i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36002" y="845045"/>
            <a:ext cx="4014194" cy="2181176"/>
          </a:xfrm>
          <a:prstGeom prst="rect">
            <a:avLst/>
          </a:prstGeom>
        </p:spPr>
        <p:txBody>
          <a:bodyPr vert="horz" lIns="77421" tIns="38710" rIns="77421" bIns="38710" rtlCol="0">
            <a:no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4400" b="1" dirty="0" smtClean="0">
                <a:solidFill>
                  <a:schemeClr val="accent6"/>
                </a:solidFill>
              </a:rPr>
              <a:t>1. </a:t>
            </a:r>
            <a:r>
              <a:rPr lang="en-GB" sz="2800" b="1" dirty="0" smtClean="0">
                <a:solidFill>
                  <a:schemeClr val="accent6"/>
                </a:solidFill>
              </a:rPr>
              <a:t>Matrices of AR model: </a:t>
            </a:r>
            <a:r>
              <a:rPr lang="en-GB" sz="2200" b="1" dirty="0" smtClean="0"/>
              <a:t>When </a:t>
            </a:r>
            <a:r>
              <a:rPr lang="en-GB" sz="2200" b="1" dirty="0"/>
              <a:t>applied to time series of 6 variables for </a:t>
            </a:r>
            <a:r>
              <a:rPr lang="en-GB" sz="2200" b="1" dirty="0" smtClean="0"/>
              <a:t>too many </a:t>
            </a:r>
            <a:r>
              <a:rPr lang="en-GB" sz="2200" b="1" dirty="0"/>
              <a:t>stations </a:t>
            </a:r>
            <a:r>
              <a:rPr lang="en-GB" sz="2200" b="1" dirty="0" smtClean="0"/>
              <a:t>(N&gt;150</a:t>
            </a:r>
            <a:r>
              <a:rPr lang="en-GB" sz="2200" b="1" dirty="0"/>
              <a:t>), </a:t>
            </a:r>
            <a:r>
              <a:rPr lang="cs-CZ" sz="2200" dirty="0"/>
              <a:t>the </a:t>
            </a:r>
            <a:r>
              <a:rPr lang="en-US" sz="2200" dirty="0" smtClean="0"/>
              <a:t>fitted </a:t>
            </a:r>
            <a:r>
              <a:rPr lang="cs-CZ" sz="2200" dirty="0" smtClean="0"/>
              <a:t>AR </a:t>
            </a:r>
            <a:r>
              <a:rPr lang="cs-CZ" sz="2200" dirty="0"/>
              <a:t>model </a:t>
            </a:r>
            <a:r>
              <a:rPr lang="en-GB" sz="2200" dirty="0" smtClean="0"/>
              <a:t>is </a:t>
            </a:r>
            <a:r>
              <a:rPr lang="en-GB" sz="2200" b="1" dirty="0"/>
              <a:t>unstable and </a:t>
            </a:r>
            <a:r>
              <a:rPr lang="cs-CZ" sz="2200" b="1" dirty="0"/>
              <a:t>the </a:t>
            </a:r>
            <a:r>
              <a:rPr lang="en-GB" sz="2200" b="1" dirty="0"/>
              <a:t>synthetic time series quickly diverges </a:t>
            </a:r>
            <a:r>
              <a:rPr lang="en-GB" sz="2200" dirty="0">
                <a:solidFill>
                  <a:schemeClr val="accent6"/>
                </a:solidFill>
              </a:rPr>
              <a:t>(</a:t>
            </a:r>
            <a:r>
              <a:rPr lang="en-GB" sz="2200" dirty="0">
                <a:solidFill>
                  <a:srgbClr val="FF0000"/>
                </a:solidFill>
              </a:rPr>
              <a:t>red line</a:t>
            </a:r>
            <a:r>
              <a:rPr lang="en-GB" sz="2200" dirty="0" smtClean="0">
                <a:solidFill>
                  <a:schemeClr val="accent6"/>
                </a:solidFill>
              </a:rPr>
              <a:t>)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36002" y="3506288"/>
            <a:ext cx="8699099" cy="2629664"/>
          </a:xfrm>
          <a:prstGeom prst="rect">
            <a:avLst/>
          </a:prstGeom>
        </p:spPr>
        <p:txBody>
          <a:bodyPr vert="horz" lIns="77421" tIns="38710" rIns="77421" bIns="38710" rtlCol="0">
            <a:no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2400"/>
              </a:spcBef>
            </a:pPr>
            <a:r>
              <a:rPr lang="en-GB" sz="2032" b="1" dirty="0">
                <a:solidFill>
                  <a:srgbClr val="008000"/>
                </a:solidFill>
              </a:rPr>
              <a:t>Cause of the problem?</a:t>
            </a:r>
            <a:r>
              <a:rPr lang="en-GB" sz="2032" dirty="0">
                <a:solidFill>
                  <a:srgbClr val="008000"/>
                </a:solidFill>
              </a:rPr>
              <a:t> </a:t>
            </a:r>
            <a:r>
              <a:rPr lang="en-US" sz="1863" i="1" dirty="0"/>
              <a:t>(</a:t>
            </a:r>
            <a:r>
              <a:rPr lang="cs-CZ" sz="1863" i="1" dirty="0"/>
              <a:t>prob</a:t>
            </a:r>
            <a:r>
              <a:rPr lang="en-US" sz="1863" i="1" dirty="0"/>
              <a:t>a</a:t>
            </a:r>
            <a:r>
              <a:rPr lang="cs-CZ" sz="1863" i="1" dirty="0"/>
              <a:t>bly</a:t>
            </a:r>
            <a:r>
              <a:rPr lang="en-US" sz="1863" i="1" dirty="0"/>
              <a:t>)</a:t>
            </a:r>
            <a:r>
              <a:rPr lang="en-GB" sz="1863" i="1" dirty="0"/>
              <a:t> </a:t>
            </a:r>
            <a:r>
              <a:rPr lang="en-GB" sz="1863" dirty="0"/>
              <a:t>when </a:t>
            </a:r>
            <a:r>
              <a:rPr lang="en-GB" sz="1863" b="1" dirty="0">
                <a:solidFill>
                  <a:srgbClr val="C00000"/>
                </a:solidFill>
              </a:rPr>
              <a:t>deriving matrices of AR model from extremely large covariance matrices (consisting of even more than 1 million numbers)</a:t>
            </a:r>
            <a:r>
              <a:rPr lang="en-GB" sz="1863" dirty="0"/>
              <a:t> numerical errors due to finite decimal representation of the real numbers imply unrealistic resulting matrices of AR model.</a:t>
            </a:r>
          </a:p>
          <a:p>
            <a:pPr algn="l"/>
            <a:r>
              <a:rPr lang="en-GB" sz="2800" dirty="0">
                <a:solidFill>
                  <a:srgbClr val="008000"/>
                </a:solidFill>
              </a:rPr>
              <a:t> </a:t>
            </a:r>
            <a:r>
              <a:rPr lang="en-GB" sz="2800" b="1" dirty="0">
                <a:solidFill>
                  <a:srgbClr val="008000"/>
                </a:solidFill>
              </a:rPr>
              <a:t>Solution? </a:t>
            </a:r>
            <a:r>
              <a:rPr lang="en-GB" sz="2400" dirty="0" smtClean="0">
                <a:solidFill>
                  <a:srgbClr val="C00000"/>
                </a:solidFill>
              </a:rPr>
              <a:t>Several approaches </a:t>
            </a:r>
            <a:r>
              <a:rPr lang="en-GB" sz="2400" dirty="0">
                <a:solidFill>
                  <a:srgbClr val="C00000"/>
                </a:solidFill>
              </a:rPr>
              <a:t>were designed to simplify or “smooth” the covariance matrices. </a:t>
            </a:r>
            <a:r>
              <a:rPr lang="en-GB" sz="2400" dirty="0" smtClean="0">
                <a:solidFill>
                  <a:srgbClr val="C00000"/>
                </a:solidFill>
              </a:rPr>
              <a:t>Though </a:t>
            </a:r>
            <a:r>
              <a:rPr lang="en-GB" sz="2400" dirty="0" smtClean="0">
                <a:solidFill>
                  <a:srgbClr val="C00000"/>
                </a:solidFill>
              </a:rPr>
              <a:t>none </a:t>
            </a:r>
            <a:r>
              <a:rPr lang="en-GB" sz="2400" dirty="0">
                <a:solidFill>
                  <a:srgbClr val="C00000"/>
                </a:solidFill>
              </a:rPr>
              <a:t>of the approaches </a:t>
            </a:r>
            <a:r>
              <a:rPr lang="en-GB" sz="2400" dirty="0" smtClean="0">
                <a:solidFill>
                  <a:srgbClr val="C00000"/>
                </a:solidFill>
              </a:rPr>
              <a:t>provides perfect solution, </a:t>
            </a:r>
            <a:r>
              <a:rPr lang="en-GB" sz="2400" b="1" dirty="0" smtClean="0">
                <a:solidFill>
                  <a:srgbClr val="C00000"/>
                </a:solidFill>
              </a:rPr>
              <a:t>1 approach works.</a:t>
            </a:r>
            <a:endParaRPr lang="en-GB" sz="2400" b="1" dirty="0" smtClean="0">
              <a:solidFill>
                <a:srgbClr val="C00000"/>
              </a:solidFill>
            </a:endParaRPr>
          </a:p>
          <a:p>
            <a:pPr>
              <a:spcBef>
                <a:spcPts val="1800"/>
              </a:spcBef>
            </a:pPr>
            <a:r>
              <a:rPr lang="en-GB" sz="2400" b="1" dirty="0" smtClean="0">
                <a:solidFill>
                  <a:schemeClr val="accent6"/>
                </a:solidFill>
              </a:rPr>
              <a:t>(similar </a:t>
            </a:r>
            <a:r>
              <a:rPr lang="en-GB" sz="2400" b="1" dirty="0" smtClean="0">
                <a:solidFill>
                  <a:schemeClr val="accent6"/>
                </a:solidFill>
              </a:rPr>
              <a:t>problem </a:t>
            </a:r>
            <a:r>
              <a:rPr lang="en-GB" sz="2400" b="1" dirty="0">
                <a:solidFill>
                  <a:schemeClr val="accent6"/>
                </a:solidFill>
              </a:rPr>
              <a:t>emerges </a:t>
            </a:r>
            <a:r>
              <a:rPr lang="en-GB" sz="2400" b="1" dirty="0" smtClean="0">
                <a:solidFill>
                  <a:schemeClr val="accent6"/>
                </a:solidFill>
              </a:rPr>
              <a:t>when interpolating AR matrices for interpolated WG)</a:t>
            </a:r>
            <a:endParaRPr lang="en-GB" sz="2400" b="1" dirty="0">
              <a:solidFill>
                <a:schemeClr val="accent6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7180" y="949018"/>
            <a:ext cx="4684904" cy="2394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1028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98422" y="982772"/>
            <a:ext cx="8755077" cy="5907555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7421" tIns="38710" rIns="77421" bIns="387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524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9654" y="1099024"/>
            <a:ext cx="4870496" cy="2951246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312349" y="1236169"/>
            <a:ext cx="3570630" cy="2814101"/>
          </a:xfrm>
          <a:prstGeom prst="rect">
            <a:avLst/>
          </a:prstGeom>
        </p:spPr>
        <p:txBody>
          <a:bodyPr vert="horz" lIns="77421" tIns="38710" rIns="77421" bIns="38710" rtlCol="0">
            <a:no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4400" b="1" dirty="0">
                <a:solidFill>
                  <a:schemeClr val="accent6"/>
                </a:solidFill>
              </a:rPr>
              <a:t>2. </a:t>
            </a:r>
            <a:r>
              <a:rPr lang="en-GB" sz="2800" b="1" dirty="0">
                <a:solidFill>
                  <a:schemeClr val="accent6"/>
                </a:solidFill>
              </a:rPr>
              <a:t>Underestimated </a:t>
            </a:r>
            <a:r>
              <a:rPr lang="en-GB" sz="2800" b="1" dirty="0" err="1">
                <a:solidFill>
                  <a:schemeClr val="accent6"/>
                </a:solidFill>
              </a:rPr>
              <a:t>interannual</a:t>
            </a:r>
            <a:r>
              <a:rPr lang="en-GB" sz="2800" b="1" dirty="0">
                <a:solidFill>
                  <a:schemeClr val="accent6"/>
                </a:solidFill>
              </a:rPr>
              <a:t> </a:t>
            </a:r>
            <a:r>
              <a:rPr lang="en-GB" sz="2800" b="1" dirty="0" smtClean="0">
                <a:solidFill>
                  <a:schemeClr val="accent6"/>
                </a:solidFill>
              </a:rPr>
              <a:t>variability </a:t>
            </a:r>
            <a:endParaRPr lang="en-GB" sz="2800" b="1" dirty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en-GB" sz="2000" b="1" dirty="0" smtClean="0"/>
              <a:t>Figure: Outputs </a:t>
            </a:r>
            <a:r>
              <a:rPr lang="en-GB" sz="2000" b="1" dirty="0"/>
              <a:t>from the hydrological model </a:t>
            </a:r>
            <a:r>
              <a:rPr lang="en-GB" sz="2000" dirty="0"/>
              <a:t>fed by synthetic weather series </a:t>
            </a:r>
            <a:r>
              <a:rPr lang="en-GB" sz="2000" dirty="0" smtClean="0"/>
              <a:t>show </a:t>
            </a:r>
            <a:r>
              <a:rPr lang="en-GB" sz="2000" b="1" dirty="0" smtClean="0"/>
              <a:t>significantly </a:t>
            </a:r>
            <a:r>
              <a:rPr lang="en-GB" sz="2000" b="1" dirty="0"/>
              <a:t>biased means and </a:t>
            </a:r>
            <a:r>
              <a:rPr lang="en-GB" sz="2000" b="1" dirty="0" smtClean="0"/>
              <a:t>too low </a:t>
            </a:r>
            <a:r>
              <a:rPr lang="en-GB" sz="2000" b="1" dirty="0" err="1"/>
              <a:t>interannual</a:t>
            </a:r>
            <a:r>
              <a:rPr lang="en-GB" sz="2000" b="1" dirty="0"/>
              <a:t> variability</a:t>
            </a:r>
            <a:r>
              <a:rPr lang="en-GB" sz="2000" dirty="0"/>
              <a:t>.</a:t>
            </a:r>
            <a:endParaRPr lang="en-US" sz="2000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369684" y="4290538"/>
            <a:ext cx="8412551" cy="2530434"/>
          </a:xfrm>
          <a:prstGeom prst="rect">
            <a:avLst/>
          </a:prstGeom>
        </p:spPr>
        <p:txBody>
          <a:bodyPr vert="horz" lIns="77421" tIns="38710" rIns="77421" bIns="38710" rtlCol="0">
            <a:noAutofit/>
          </a:bodyPr>
          <a:lstStyle>
            <a:lvl1pPr marL="0" indent="0" algn="ctr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9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943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15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886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858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829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7801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1772" indent="0" algn="ctr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None/>
              <a:defRPr sz="176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600" b="1" dirty="0">
                <a:solidFill>
                  <a:srgbClr val="00B050"/>
                </a:solidFill>
              </a:rPr>
              <a:t>Cause of the problem?</a:t>
            </a:r>
            <a:r>
              <a:rPr lang="en-GB" sz="2600" dirty="0">
                <a:solidFill>
                  <a:srgbClr val="00B050"/>
                </a:solidFill>
              </a:rPr>
              <a:t> </a:t>
            </a:r>
            <a:r>
              <a:rPr lang="en-GB" sz="2400" b="1" dirty="0" smtClean="0"/>
              <a:t>present </a:t>
            </a:r>
            <a:r>
              <a:rPr lang="en-GB" sz="2400" b="1" dirty="0"/>
              <a:t>version of the SPAGETTA generator </a:t>
            </a:r>
            <a:r>
              <a:rPr lang="en-GB" sz="2400" b="1" dirty="0" smtClean="0"/>
              <a:t>does not </a:t>
            </a:r>
            <a:r>
              <a:rPr lang="en-GB" sz="2400" b="1" dirty="0" err="1" smtClean="0"/>
              <a:t>explicitely</a:t>
            </a:r>
            <a:r>
              <a:rPr lang="en-GB" sz="2400" b="1" dirty="0" smtClean="0"/>
              <a:t> account for the low-frequency </a:t>
            </a:r>
            <a:r>
              <a:rPr lang="en-GB" sz="2400" b="1" dirty="0"/>
              <a:t>weather variability</a:t>
            </a:r>
            <a:r>
              <a:rPr lang="en-GB" sz="2400" dirty="0"/>
              <a:t>.</a:t>
            </a:r>
          </a:p>
          <a:p>
            <a:pPr algn="l"/>
            <a:r>
              <a:rPr lang="en-GB" sz="2032" dirty="0" smtClean="0"/>
              <a:t> </a:t>
            </a:r>
            <a:r>
              <a:rPr lang="en-GB" sz="2800" b="1" dirty="0">
                <a:solidFill>
                  <a:srgbClr val="008000"/>
                </a:solidFill>
              </a:rPr>
              <a:t>Solution? </a:t>
            </a:r>
            <a:r>
              <a:rPr lang="en-GB" sz="2400" b="1" dirty="0">
                <a:solidFill>
                  <a:srgbClr val="C00000"/>
                </a:solidFill>
              </a:rPr>
              <a:t>New </a:t>
            </a:r>
            <a:r>
              <a:rPr lang="en-GB" sz="2400" b="1" dirty="0" smtClean="0">
                <a:solidFill>
                  <a:srgbClr val="C00000"/>
                </a:solidFill>
              </a:rPr>
              <a:t>monthly </a:t>
            </a:r>
            <a:r>
              <a:rPr lang="en-GB" sz="2400" b="1" dirty="0" smtClean="0">
                <a:solidFill>
                  <a:srgbClr val="C00000"/>
                </a:solidFill>
              </a:rPr>
              <a:t>WG, </a:t>
            </a:r>
            <a:r>
              <a:rPr lang="en-GB" sz="2400" b="1" dirty="0" smtClean="0">
                <a:solidFill>
                  <a:srgbClr val="C00000"/>
                </a:solidFill>
              </a:rPr>
              <a:t>which focuses </a:t>
            </a:r>
            <a:r>
              <a:rPr lang="en-GB" sz="2400" b="1" dirty="0">
                <a:solidFill>
                  <a:srgbClr val="C00000"/>
                </a:solidFill>
              </a:rPr>
              <a:t>on a proper representation of the low-frequency variability </a:t>
            </a:r>
            <a:r>
              <a:rPr lang="en-GB" sz="2400" b="1" dirty="0" smtClean="0">
                <a:solidFill>
                  <a:srgbClr val="C00000"/>
                </a:solidFill>
              </a:rPr>
              <a:t>is </a:t>
            </a:r>
            <a:r>
              <a:rPr lang="en-GB" sz="2400" b="1" dirty="0">
                <a:solidFill>
                  <a:srgbClr val="C00000"/>
                </a:solidFill>
              </a:rPr>
              <a:t>now </a:t>
            </a:r>
            <a:r>
              <a:rPr lang="en-GB" sz="2400" b="1" dirty="0" smtClean="0">
                <a:solidFill>
                  <a:srgbClr val="C00000"/>
                </a:solidFill>
              </a:rPr>
              <a:t>being developed and will be used </a:t>
            </a:r>
            <a:r>
              <a:rPr lang="en-GB" sz="2400" b="1" dirty="0">
                <a:solidFill>
                  <a:srgbClr val="C00000"/>
                </a:solidFill>
              </a:rPr>
              <a:t>to drive the </a:t>
            </a:r>
            <a:r>
              <a:rPr lang="en-GB" sz="2400" b="1" dirty="0" smtClean="0">
                <a:solidFill>
                  <a:srgbClr val="C00000"/>
                </a:solidFill>
              </a:rPr>
              <a:t>SPAGETTA </a:t>
            </a:r>
            <a:r>
              <a:rPr lang="en-GB" sz="2400" b="1" dirty="0">
                <a:solidFill>
                  <a:srgbClr val="C00000"/>
                </a:solidFill>
              </a:rPr>
              <a:t>generator </a:t>
            </a:r>
            <a:r>
              <a:rPr lang="en-GB" sz="1863" dirty="0"/>
              <a:t>(similarly to GCM being used to drive RCMs).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3775" y="1587151"/>
            <a:ext cx="1543050" cy="1123950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-1" y="84220"/>
            <a:ext cx="9144000" cy="636740"/>
          </a:xfrm>
          <a:prstGeom prst="rect">
            <a:avLst/>
          </a:prstGeom>
          <a:solidFill>
            <a:srgbClr val="FFFF99"/>
          </a:solidFill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SPAGETTA in </a:t>
            </a:r>
            <a:r>
              <a:rPr lang="en-US" sz="32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Adolescence: Problem #2</a:t>
            </a:r>
            <a:endParaRPr lang="en-US" sz="3200" i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0247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3"/>
          <p:cNvSpPr>
            <a:spLocks noGrp="1" noChangeArrowheads="1"/>
          </p:cNvSpPr>
          <p:nvPr>
            <p:ph type="title"/>
          </p:nvPr>
        </p:nvSpPr>
        <p:spPr>
          <a:xfrm rot="16200000">
            <a:off x="-639000" y="1844385"/>
            <a:ext cx="3437467" cy="1735181"/>
          </a:xfrm>
        </p:spPr>
        <p:txBody>
          <a:bodyPr anchor="ctr" anchorCtr="0">
            <a:normAutofit/>
          </a:bodyPr>
          <a:lstStyle/>
          <a:p>
            <a:pPr algn="ctr">
              <a:lnSpc>
                <a:spcPct val="100000"/>
              </a:lnSpc>
              <a:tabLst>
                <a:tab pos="5286375" algn="l"/>
              </a:tabLst>
            </a:pPr>
            <a:r>
              <a:rPr lang="en-GB" altLang="en-US" sz="9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</a:t>
            </a:r>
            <a:endParaRPr lang="en-GB" altLang="en-US" sz="96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1326" y="152398"/>
            <a:ext cx="5538255" cy="5538255"/>
          </a:xfrm>
          <a:prstGeom prst="rect">
            <a:avLst/>
          </a:prstGeom>
        </p:spPr>
      </p:pic>
      <p:sp>
        <p:nvSpPr>
          <p:cNvPr id="4" name="Rectangle 3"/>
          <p:cNvSpPr txBox="1">
            <a:spLocks noChangeArrowheads="1"/>
          </p:cNvSpPr>
          <p:nvPr/>
        </p:nvSpPr>
        <p:spPr>
          <a:xfrm rot="5400000">
            <a:off x="6329067" y="1844384"/>
            <a:ext cx="3437467" cy="173518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tabLst>
                <a:tab pos="5286375" algn="l"/>
              </a:tabLst>
            </a:pPr>
            <a:r>
              <a:rPr lang="en-GB" altLang="en-US" sz="9600" b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</a:t>
            </a:r>
            <a:endParaRPr lang="en-GB" altLang="en-US" sz="96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" y="5690653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The links to individual papers and conference contributions will be added in a couple of days</a:t>
            </a:r>
            <a:r>
              <a:rPr lang="en-US" sz="3200" dirty="0" smtClean="0">
                <a:sym typeface="Wingdings" panose="05000000000000000000" pitchFamily="2" charset="2"/>
              </a:rPr>
              <a:t>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36636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7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200025"/>
            <a:ext cx="9144000" cy="609600"/>
          </a:xfrm>
          <a:solidFill>
            <a:srgbClr val="FFFF99"/>
          </a:solidFill>
          <a:ln/>
        </p:spPr>
        <p:txBody>
          <a:bodyPr lIns="360000">
            <a:noAutofit/>
          </a:bodyPr>
          <a:lstStyle/>
          <a:p>
            <a:r>
              <a:rPr lang="en-US" altLang="en-US" sz="22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 of papers and conference presentation related to SPAGETTA</a:t>
            </a:r>
            <a:endParaRPr lang="en-GB" altLang="en-US" sz="22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3656" y="888546"/>
            <a:ext cx="8936687" cy="5747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a) papers:</a:t>
            </a:r>
            <a:endParaRPr lang="en-US" sz="1200" b="1" dirty="0"/>
          </a:p>
          <a:p>
            <a:pPr marL="177800" indent="-177800"/>
            <a:r>
              <a:rPr lang="en-US" sz="1050" dirty="0"/>
              <a:t>[P1] </a:t>
            </a:r>
            <a:r>
              <a:rPr lang="en-US" sz="1050" dirty="0" err="1"/>
              <a:t>Dubrovský</a:t>
            </a:r>
            <a:r>
              <a:rPr lang="en-US" sz="1050" dirty="0"/>
              <a:t> M, </a:t>
            </a:r>
            <a:r>
              <a:rPr lang="en-US" sz="1050" dirty="0" err="1"/>
              <a:t>Huth</a:t>
            </a:r>
            <a:r>
              <a:rPr lang="en-US" sz="1050" dirty="0"/>
              <a:t> R, </a:t>
            </a:r>
            <a:r>
              <a:rPr lang="en-US" sz="1050" dirty="0" err="1"/>
              <a:t>Dabhi</a:t>
            </a:r>
            <a:r>
              <a:rPr lang="en-US" sz="1050" dirty="0"/>
              <a:t> H, </a:t>
            </a:r>
            <a:r>
              <a:rPr lang="en-US" sz="1050" dirty="0" err="1"/>
              <a:t>Rotach</a:t>
            </a:r>
            <a:r>
              <a:rPr lang="en-US" sz="1050" dirty="0"/>
              <a:t> MW (2020) Parametric gridded weather generator for use in present and future climates: focus on spatial temperature characteristics, Theoretical and Applied Climatology, 139, 3-4 </a:t>
            </a:r>
            <a:r>
              <a:rPr lang="en-US" sz="1050" dirty="0" smtClean="0"/>
              <a:t>(doi:10.1007/s00704-019-03027-z)</a:t>
            </a:r>
          </a:p>
          <a:p>
            <a:pPr marL="177800" indent="-177800"/>
            <a:r>
              <a:rPr lang="en-US" sz="1050" dirty="0" smtClean="0"/>
              <a:t>[P2</a:t>
            </a:r>
            <a:r>
              <a:rPr lang="en-US" sz="1050" dirty="0"/>
              <a:t>] </a:t>
            </a:r>
            <a:r>
              <a:rPr lang="en-US" sz="1050" dirty="0" err="1"/>
              <a:t>Huth</a:t>
            </a:r>
            <a:r>
              <a:rPr lang="en-US" sz="1050" dirty="0"/>
              <a:t> R, </a:t>
            </a:r>
            <a:r>
              <a:rPr lang="en-US" sz="1050" dirty="0" err="1"/>
              <a:t>Dubrovský</a:t>
            </a:r>
            <a:r>
              <a:rPr lang="en-US" sz="1050" dirty="0"/>
              <a:t> </a:t>
            </a:r>
            <a:r>
              <a:rPr lang="en-US" sz="1050" dirty="0" smtClean="0"/>
              <a:t>M (2021) </a:t>
            </a:r>
            <a:r>
              <a:rPr lang="en-US" sz="1050" dirty="0"/>
              <a:t>Testing for Trends on a Regional Scale: Beyond Local </a:t>
            </a:r>
            <a:r>
              <a:rPr lang="en-US" sz="1050" dirty="0" smtClean="0"/>
              <a:t>Significance. </a:t>
            </a:r>
            <a:r>
              <a:rPr lang="en-US" sz="1050" dirty="0"/>
              <a:t>Journal of Climate, </a:t>
            </a:r>
            <a:r>
              <a:rPr lang="en-US" sz="1050" b="1" dirty="0"/>
              <a:t>34</a:t>
            </a:r>
            <a:r>
              <a:rPr lang="en-US" sz="1050" dirty="0"/>
              <a:t>, 13, </a:t>
            </a:r>
            <a:r>
              <a:rPr lang="en-US" sz="1050" dirty="0" smtClean="0"/>
              <a:t>5349-5365</a:t>
            </a:r>
            <a:r>
              <a:rPr lang="en-US" sz="1050" dirty="0"/>
              <a:t> </a:t>
            </a:r>
            <a:r>
              <a:rPr lang="en-US" sz="1050" dirty="0" smtClean="0"/>
              <a:t>(</a:t>
            </a:r>
            <a:r>
              <a:rPr lang="en-US" sz="1050" dirty="0" err="1" smtClean="0"/>
              <a:t>doi</a:t>
            </a:r>
            <a:r>
              <a:rPr lang="en-US" sz="1050" dirty="0" smtClean="0"/>
              <a:t>: 10.1175/JCLI-D-19-0960.1)</a:t>
            </a:r>
          </a:p>
          <a:p>
            <a:pPr marL="177800" indent="-177800"/>
            <a:endParaRPr lang="en-US" sz="1050" dirty="0"/>
          </a:p>
          <a:p>
            <a:pPr marL="177800" indent="-177800"/>
            <a:r>
              <a:rPr lang="en-US" sz="1200" b="1" dirty="0"/>
              <a:t>b) </a:t>
            </a:r>
            <a:r>
              <a:rPr lang="en-US" sz="1200" b="1" dirty="0" smtClean="0"/>
              <a:t>Selected conference </a:t>
            </a:r>
            <a:r>
              <a:rPr lang="en-US" sz="1200" b="1" dirty="0"/>
              <a:t>presentations</a:t>
            </a:r>
          </a:p>
          <a:p>
            <a:pPr marL="177800" indent="-177800"/>
            <a:r>
              <a:rPr lang="en-US" sz="1050" dirty="0"/>
              <a:t>[C1] </a:t>
            </a:r>
            <a:r>
              <a:rPr lang="en-US" sz="1050" dirty="0" err="1"/>
              <a:t>Dubrovsky</a:t>
            </a:r>
            <a:r>
              <a:rPr lang="en-US" sz="1050" dirty="0"/>
              <a:t> M, </a:t>
            </a:r>
            <a:r>
              <a:rPr lang="en-US" sz="1050" dirty="0" err="1"/>
              <a:t>Dabhi</a:t>
            </a:r>
            <a:r>
              <a:rPr lang="en-US" sz="1050" dirty="0"/>
              <a:t> H, </a:t>
            </a:r>
            <a:r>
              <a:rPr lang="en-US" sz="1050" dirty="0" err="1"/>
              <a:t>Huth</a:t>
            </a:r>
            <a:r>
              <a:rPr lang="en-US" sz="1050" dirty="0"/>
              <a:t> R and </a:t>
            </a:r>
            <a:r>
              <a:rPr lang="en-US" sz="1050" dirty="0" err="1"/>
              <a:t>Rotach</a:t>
            </a:r>
            <a:r>
              <a:rPr lang="en-US" sz="1050" dirty="0"/>
              <a:t> MW: Simulation of Temperature-Precipitation Compound Events by a Spatial Weather Generator vs. Regional Climate Models. In: </a:t>
            </a:r>
            <a:r>
              <a:rPr lang="en-US" sz="1050" b="1" dirty="0">
                <a:solidFill>
                  <a:srgbClr val="FF0000"/>
                </a:solidFill>
              </a:rPr>
              <a:t>EGU General Assembly 2018</a:t>
            </a:r>
            <a:r>
              <a:rPr lang="en-US" sz="1050" dirty="0"/>
              <a:t>, Vienna, 8-13.4.2018 (https://www.egu2018.eu/) [poster]</a:t>
            </a:r>
          </a:p>
          <a:p>
            <a:pPr marL="177800" indent="-177800"/>
            <a:r>
              <a:rPr lang="en-US" sz="1050" dirty="0"/>
              <a:t>[C2] </a:t>
            </a:r>
            <a:r>
              <a:rPr lang="en-US" sz="1050" dirty="0" err="1"/>
              <a:t>Dubrovsky</a:t>
            </a:r>
            <a:r>
              <a:rPr lang="en-US" sz="1050" dirty="0"/>
              <a:t> M, </a:t>
            </a:r>
            <a:r>
              <a:rPr lang="en-US" sz="1050" dirty="0" err="1"/>
              <a:t>Stepanek</a:t>
            </a:r>
            <a:r>
              <a:rPr lang="en-US" sz="1050" dirty="0"/>
              <a:t> P, </a:t>
            </a:r>
            <a:r>
              <a:rPr lang="en-US" sz="1050" dirty="0" err="1"/>
              <a:t>Lhotka</a:t>
            </a:r>
            <a:r>
              <a:rPr lang="en-US" sz="1050" dirty="0"/>
              <a:t> O and </a:t>
            </a:r>
            <a:r>
              <a:rPr lang="en-US" sz="1050" dirty="0" err="1"/>
              <a:t>Miksovsky</a:t>
            </a:r>
            <a:r>
              <a:rPr lang="en-US" sz="1050" dirty="0"/>
              <a:t> J: Spatial Compound Event Spells in Present and Future Climates – Weather Generator vs Regional Climate Models. In: EMS Annual Meeting: European Conference for Applied Meteorology and Climatology 2018, Budapest, 2-7. 9.2018 (https://www.ems2018.eu/) [poster]</a:t>
            </a:r>
          </a:p>
          <a:p>
            <a:pPr marL="177800" indent="-177800"/>
            <a:r>
              <a:rPr lang="en-US" sz="1050" dirty="0"/>
              <a:t>[C3] </a:t>
            </a:r>
            <a:r>
              <a:rPr lang="en-US" sz="1050" dirty="0" err="1"/>
              <a:t>Lhotka</a:t>
            </a:r>
            <a:r>
              <a:rPr lang="en-US" sz="1050" dirty="0"/>
              <a:t> O and </a:t>
            </a:r>
            <a:r>
              <a:rPr lang="en-US" sz="1050" dirty="0" err="1"/>
              <a:t>Dubrovsky</a:t>
            </a:r>
            <a:r>
              <a:rPr lang="en-US" sz="1050" dirty="0"/>
              <a:t> M: Conditioning stochastic weather generator on atmospheric circulation – preliminary assessment. In: EMS Annual Meeting: European Conference for Applied Meteorology and Climatology 2018, Budapest, 2-7. 9.2018 (https://www.ems2018.eu/) [poster</a:t>
            </a:r>
            <a:r>
              <a:rPr lang="en-US" sz="1050" dirty="0" smtClean="0"/>
              <a:t>]</a:t>
            </a:r>
          </a:p>
          <a:p>
            <a:pPr marL="177800" indent="-177800"/>
            <a:r>
              <a:rPr lang="en-US" sz="1050" dirty="0" smtClean="0"/>
              <a:t>[</a:t>
            </a:r>
            <a:r>
              <a:rPr lang="en-US" sz="1050" dirty="0"/>
              <a:t>C5] </a:t>
            </a:r>
            <a:r>
              <a:rPr lang="en-US" sz="1050" dirty="0" err="1"/>
              <a:t>Dubrovsky</a:t>
            </a:r>
            <a:r>
              <a:rPr lang="en-US" sz="1050" dirty="0"/>
              <a:t> M, </a:t>
            </a:r>
            <a:r>
              <a:rPr lang="en-US" sz="1050" dirty="0" err="1"/>
              <a:t>Lhotka</a:t>
            </a:r>
            <a:r>
              <a:rPr lang="en-US" sz="1050" dirty="0"/>
              <a:t> O, </a:t>
            </a:r>
            <a:r>
              <a:rPr lang="en-US" sz="1050" dirty="0" err="1"/>
              <a:t>Stepanek</a:t>
            </a:r>
            <a:r>
              <a:rPr lang="en-US" sz="1050" dirty="0"/>
              <a:t> P and </a:t>
            </a:r>
            <a:r>
              <a:rPr lang="en-US" sz="1050" dirty="0" err="1"/>
              <a:t>Miksovsky</a:t>
            </a:r>
            <a:r>
              <a:rPr lang="en-US" sz="1050" dirty="0"/>
              <a:t> J: Simulation of Present and Future Spatial Compound Events in Mediterranean (and elsewhere) – Weather Generator vs. Regional Climate Models. In: </a:t>
            </a:r>
            <a:r>
              <a:rPr lang="en-US" sz="1050" dirty="0" err="1"/>
              <a:t>Medclivar</a:t>
            </a:r>
            <a:r>
              <a:rPr lang="en-US" sz="1050" dirty="0"/>
              <a:t> 2018 Conference. Belgrade, 17-21. 9. 2018 (http://www.medclivar2018conf.eu) [poster]</a:t>
            </a:r>
          </a:p>
          <a:p>
            <a:pPr marL="177800" indent="-177800"/>
            <a:r>
              <a:rPr lang="en-US" sz="1050" dirty="0" smtClean="0"/>
              <a:t>[</a:t>
            </a:r>
            <a:r>
              <a:rPr lang="en-US" sz="1050" dirty="0"/>
              <a:t>C7] </a:t>
            </a:r>
            <a:r>
              <a:rPr lang="en-US" sz="1050" dirty="0" err="1"/>
              <a:t>Dubrovsky</a:t>
            </a:r>
            <a:r>
              <a:rPr lang="en-US" sz="1050" dirty="0"/>
              <a:t> M, </a:t>
            </a:r>
            <a:r>
              <a:rPr lang="en-US" sz="1050" dirty="0" err="1"/>
              <a:t>Stepanek</a:t>
            </a:r>
            <a:r>
              <a:rPr lang="en-US" sz="1050" dirty="0"/>
              <a:t> P, </a:t>
            </a:r>
            <a:r>
              <a:rPr lang="en-US" sz="1050" dirty="0" err="1"/>
              <a:t>Miksovsky</a:t>
            </a:r>
            <a:r>
              <a:rPr lang="en-US" sz="1050" dirty="0"/>
              <a:t> J, </a:t>
            </a:r>
            <a:r>
              <a:rPr lang="en-US" sz="1050" dirty="0" err="1"/>
              <a:t>Lhotka</a:t>
            </a:r>
            <a:r>
              <a:rPr lang="en-US" sz="1050" dirty="0"/>
              <a:t> O, Meitner J and </a:t>
            </a:r>
            <a:r>
              <a:rPr lang="en-US" sz="1050" dirty="0" err="1"/>
              <a:t>Skalak</a:t>
            </a:r>
            <a:r>
              <a:rPr lang="en-US" sz="1050" dirty="0"/>
              <a:t> P: Spatial Temperature-Precipitation Compound Events in Europe: Weather Generator vs. Regional Climate Models, Future vs. Present Climate. In: AGU Fall Meeting, Washington, 10-14.12.2018. (https://fallmeeting.agu.org/2018/) [poster]</a:t>
            </a:r>
          </a:p>
          <a:p>
            <a:pPr marL="177800" indent="-177800"/>
            <a:r>
              <a:rPr lang="en-US" sz="1050" dirty="0"/>
              <a:t>[C8] </a:t>
            </a:r>
            <a:r>
              <a:rPr lang="en-US" sz="1050" dirty="0" err="1"/>
              <a:t>Dubrovsky</a:t>
            </a:r>
            <a:r>
              <a:rPr lang="en-US" sz="1050" dirty="0"/>
              <a:t> M, </a:t>
            </a:r>
            <a:r>
              <a:rPr lang="en-US" sz="1050" dirty="0" err="1"/>
              <a:t>Lhotka</a:t>
            </a:r>
            <a:r>
              <a:rPr lang="en-US" sz="1050" dirty="0"/>
              <a:t> O,  </a:t>
            </a:r>
            <a:r>
              <a:rPr lang="en-US" sz="1050" dirty="0" err="1"/>
              <a:t>Stepanek</a:t>
            </a:r>
            <a:r>
              <a:rPr lang="en-US" sz="1050" dirty="0"/>
              <a:t> P, </a:t>
            </a:r>
            <a:r>
              <a:rPr lang="en-US" sz="1050" dirty="0" err="1"/>
              <a:t>Miksovsky</a:t>
            </a:r>
            <a:r>
              <a:rPr lang="en-US" sz="1050" dirty="0"/>
              <a:t> J, Meitner J: Involvement of Stochastic Weather Generators within the DAMOCLES project. In: EGU General Assembly 2019, Vienna (Austria), 7-12.4.2019 (https://www.egu2019.eu/). [oral: www.ufa.cas.cz/dub/prasce/2019-egu-wg&amp;compoundevents~mad.pdf]</a:t>
            </a:r>
          </a:p>
          <a:p>
            <a:pPr marL="177800" indent="-177800"/>
            <a:r>
              <a:rPr lang="en-US" sz="1050" dirty="0"/>
              <a:t>[C9] </a:t>
            </a:r>
            <a:r>
              <a:rPr lang="en-US" sz="1050" dirty="0" err="1"/>
              <a:t>Dubrovsky</a:t>
            </a:r>
            <a:r>
              <a:rPr lang="en-US" sz="1050" dirty="0"/>
              <a:t> M, </a:t>
            </a:r>
            <a:r>
              <a:rPr lang="en-US" sz="1050" dirty="0" err="1"/>
              <a:t>Salis</a:t>
            </a:r>
            <a:r>
              <a:rPr lang="en-US" sz="1050" dirty="0"/>
              <a:t> M, </a:t>
            </a:r>
            <a:r>
              <a:rPr lang="en-US" sz="1050" dirty="0" err="1"/>
              <a:t>Mozny</a:t>
            </a:r>
            <a:r>
              <a:rPr lang="en-US" sz="1050" dirty="0"/>
              <a:t> M, Duce P, </a:t>
            </a:r>
            <a:r>
              <a:rPr lang="en-US" sz="1050" dirty="0" err="1"/>
              <a:t>Stepanek</a:t>
            </a:r>
            <a:r>
              <a:rPr lang="en-US" sz="1050" dirty="0"/>
              <a:t> P, Jan Meitner: Modelling Present and Future Wildfire Risk: Weather Generator vs. Regional Climate Models. in: The 6th Fire Behavior and Fuels Conference, Marseille (France), 29.4.-3.5.2019 (http://marseilles.firebehaviorandfuelsconference.com/). [poster: http://www.ufa.cas.cz/dub/prasce/2019-marseille-spagetta~mad.pdf]</a:t>
            </a:r>
          </a:p>
          <a:p>
            <a:pPr marL="177800" indent="-177800"/>
            <a:r>
              <a:rPr lang="en-US" sz="1050" dirty="0"/>
              <a:t>[C10] </a:t>
            </a:r>
            <a:r>
              <a:rPr lang="en-US" sz="1050" dirty="0" err="1"/>
              <a:t>Lhotka</a:t>
            </a:r>
            <a:r>
              <a:rPr lang="en-US" sz="1050" dirty="0"/>
              <a:t> O, </a:t>
            </a:r>
            <a:r>
              <a:rPr lang="en-US" sz="1050" dirty="0" err="1"/>
              <a:t>Dubrovský</a:t>
            </a:r>
            <a:r>
              <a:rPr lang="en-US" sz="1050" dirty="0"/>
              <a:t> M, </a:t>
            </a:r>
            <a:r>
              <a:rPr lang="en-US" sz="1050" dirty="0" err="1"/>
              <a:t>Trnka</a:t>
            </a:r>
            <a:r>
              <a:rPr lang="en-US" sz="1050" dirty="0"/>
              <a:t> M, </a:t>
            </a:r>
            <a:r>
              <a:rPr lang="en-US" sz="1050" dirty="0" err="1"/>
              <a:t>Balek</a:t>
            </a:r>
            <a:r>
              <a:rPr lang="en-US" sz="1050" dirty="0"/>
              <a:t> J, </a:t>
            </a:r>
            <a:r>
              <a:rPr lang="en-US" sz="1050" dirty="0" err="1"/>
              <a:t>Kyselý</a:t>
            </a:r>
            <a:r>
              <a:rPr lang="en-US" sz="1050" dirty="0"/>
              <a:t> J, </a:t>
            </a:r>
            <a:r>
              <a:rPr lang="en-US" sz="1050" dirty="0" err="1"/>
              <a:t>Možný</a:t>
            </a:r>
            <a:r>
              <a:rPr lang="en-US" sz="1050" dirty="0"/>
              <a:t> M: Links between increasing drought severity and atmospheric circulation over Central Europe. In: EMS Annual Meeting, Copenhagen (Hungary), 9-13.9.2019  (https://www.ems2019.eu/) [poster]</a:t>
            </a:r>
          </a:p>
          <a:p>
            <a:pPr marL="177800" indent="-177800"/>
            <a:r>
              <a:rPr lang="en-US" sz="1050" dirty="0"/>
              <a:t>[C11] </a:t>
            </a:r>
            <a:r>
              <a:rPr lang="en-US" sz="1050" dirty="0" err="1"/>
              <a:t>Dubrovsky</a:t>
            </a:r>
            <a:r>
              <a:rPr lang="en-US" sz="1050" dirty="0"/>
              <a:t> M, </a:t>
            </a:r>
            <a:r>
              <a:rPr lang="en-US" sz="1050" dirty="0" err="1"/>
              <a:t>Huth</a:t>
            </a:r>
            <a:r>
              <a:rPr lang="en-US" sz="1050" dirty="0"/>
              <a:t> R, </a:t>
            </a:r>
            <a:r>
              <a:rPr lang="en-US" sz="1050" dirty="0" err="1"/>
              <a:t>Lhotka</a:t>
            </a:r>
            <a:r>
              <a:rPr lang="en-US" sz="1050" dirty="0"/>
              <a:t> O, </a:t>
            </a:r>
            <a:r>
              <a:rPr lang="en-US" sz="1050" dirty="0" err="1"/>
              <a:t>Miksovsky</a:t>
            </a:r>
            <a:r>
              <a:rPr lang="en-US" sz="1050" dirty="0"/>
              <a:t> J, </a:t>
            </a:r>
            <a:r>
              <a:rPr lang="en-US" sz="1050" dirty="0" err="1"/>
              <a:t>Stepanek</a:t>
            </a:r>
            <a:r>
              <a:rPr lang="en-US" sz="1050" dirty="0"/>
              <a:t> P, Meitner J, </a:t>
            </a:r>
            <a:r>
              <a:rPr lang="en-US" sz="1050" dirty="0" err="1"/>
              <a:t>Trnka</a:t>
            </a:r>
            <a:r>
              <a:rPr lang="en-US" sz="1050" dirty="0"/>
              <a:t> M: Stochastic Weather Generators in </a:t>
            </a:r>
            <a:r>
              <a:rPr lang="en-US" sz="1050" dirty="0" err="1"/>
              <a:t>Czechia</a:t>
            </a:r>
            <a:r>
              <a:rPr lang="en-US" sz="1050" dirty="0"/>
              <a:t>: 25 Years of Their Development and Applications. In: 6th International conference on Time Series and Forecasting, Granada (Spain), 25-27.9.2019 (http://itise.ugr.es/) [oral: http://www.ufa.cas.cz/dub/prasce/2019-itise-wgenerators~mad.pdf]</a:t>
            </a:r>
          </a:p>
          <a:p>
            <a:pPr marL="177800" indent="-177800"/>
            <a:r>
              <a:rPr lang="en-US" sz="1050" dirty="0"/>
              <a:t>[C12] </a:t>
            </a:r>
            <a:r>
              <a:rPr lang="en-US" sz="1050" dirty="0" err="1"/>
              <a:t>Dubrovsky</a:t>
            </a:r>
            <a:r>
              <a:rPr lang="en-US" sz="1050" dirty="0"/>
              <a:t> M, </a:t>
            </a:r>
            <a:r>
              <a:rPr lang="en-US" sz="1050" dirty="0" err="1"/>
              <a:t>Lhotka</a:t>
            </a:r>
            <a:r>
              <a:rPr lang="en-US" sz="1050" dirty="0"/>
              <a:t> O, </a:t>
            </a:r>
            <a:r>
              <a:rPr lang="en-US" sz="1050" dirty="0" err="1"/>
              <a:t>Miksovsky</a:t>
            </a:r>
            <a:r>
              <a:rPr lang="en-US" sz="1050" dirty="0"/>
              <a:t> J, </a:t>
            </a:r>
            <a:r>
              <a:rPr lang="en-US" sz="1050" dirty="0" err="1"/>
              <a:t>Salis</a:t>
            </a:r>
            <a:r>
              <a:rPr lang="en-US" sz="1050" dirty="0"/>
              <a:t> M, </a:t>
            </a:r>
            <a:r>
              <a:rPr lang="en-US" sz="1050" dirty="0" err="1"/>
              <a:t>Stepanek</a:t>
            </a:r>
            <a:r>
              <a:rPr lang="en-US" sz="1050" dirty="0"/>
              <a:t> P, </a:t>
            </a:r>
            <a:r>
              <a:rPr lang="en-US" sz="1050" dirty="0" err="1"/>
              <a:t>Skalák</a:t>
            </a:r>
            <a:r>
              <a:rPr lang="en-US" sz="1050" dirty="0"/>
              <a:t> P, Meitner J: Employment of Compound Events in Developing and Validating the Stochastic Spatial Weather Generator. In: AGU Fall Meeting, San Francisco, 9-13.12.2019. (https://fallmeeting.agu.org/2019/) [poster: www.ufa.cas.cz/dub/prasce/2019-agu-spagetta~mad.pdf]</a:t>
            </a:r>
          </a:p>
          <a:p>
            <a:pPr marL="177800" indent="-177800"/>
            <a:r>
              <a:rPr lang="en-US" sz="1050" dirty="0" smtClean="0"/>
              <a:t>[</a:t>
            </a:r>
            <a:r>
              <a:rPr lang="en-US" sz="1050" dirty="0"/>
              <a:t>C16] </a:t>
            </a:r>
            <a:r>
              <a:rPr lang="en-US" sz="1050" dirty="0" err="1"/>
              <a:t>Dubrovsky</a:t>
            </a:r>
            <a:r>
              <a:rPr lang="en-US" sz="1050" dirty="0"/>
              <a:t> M, </a:t>
            </a:r>
            <a:r>
              <a:rPr lang="en-US" sz="1050" dirty="0" err="1"/>
              <a:t>Lhotka</a:t>
            </a:r>
            <a:r>
              <a:rPr lang="en-US" sz="1050" dirty="0"/>
              <a:t> O, </a:t>
            </a:r>
            <a:r>
              <a:rPr lang="en-US" sz="1050" dirty="0" err="1"/>
              <a:t>Miksovsky</a:t>
            </a:r>
            <a:r>
              <a:rPr lang="en-US" sz="1050" dirty="0"/>
              <a:t> J: Simulation of Spatial Temperature-Precipitation Compound Events with Circulation-Conditioned Weather Generator. In: EGU General Assembly 2020, online, 4.-8.5.2020 (https://www.egu2020.eu/). [poster]</a:t>
            </a:r>
          </a:p>
          <a:p>
            <a:pPr marL="177800" indent="-177800"/>
            <a:r>
              <a:rPr lang="en-US" sz="1050" dirty="0" smtClean="0"/>
              <a:t>[</a:t>
            </a:r>
            <a:r>
              <a:rPr lang="en-US" sz="1050" dirty="0"/>
              <a:t>C18] </a:t>
            </a:r>
            <a:r>
              <a:rPr lang="en-US" sz="1050" dirty="0" err="1"/>
              <a:t>Dubrovský</a:t>
            </a:r>
            <a:r>
              <a:rPr lang="en-US" sz="1050" dirty="0"/>
              <a:t> M., </a:t>
            </a:r>
            <a:r>
              <a:rPr lang="en-US" sz="1050" dirty="0" err="1"/>
              <a:t>Lhotka</a:t>
            </a:r>
            <a:r>
              <a:rPr lang="en-US" sz="1050" dirty="0"/>
              <a:t> O., </a:t>
            </a:r>
            <a:r>
              <a:rPr lang="en-US" sz="1050" dirty="0" err="1"/>
              <a:t>Štěpánek</a:t>
            </a:r>
            <a:r>
              <a:rPr lang="en-US" sz="1050" dirty="0"/>
              <a:t> P., </a:t>
            </a:r>
            <a:r>
              <a:rPr lang="en-US" sz="1050" dirty="0" err="1"/>
              <a:t>Mikšovský</a:t>
            </a:r>
            <a:r>
              <a:rPr lang="en-US" sz="1050" dirty="0"/>
              <a:t> J., Meitner J.: </a:t>
            </a:r>
            <a:r>
              <a:rPr lang="en-US" sz="1050" dirty="0" err="1"/>
              <a:t>Vývoj</a:t>
            </a:r>
            <a:r>
              <a:rPr lang="en-US" sz="1050" dirty="0"/>
              <a:t> </a:t>
            </a:r>
            <a:r>
              <a:rPr lang="en-US" sz="1050" dirty="0" err="1"/>
              <a:t>prostorového</a:t>
            </a:r>
            <a:r>
              <a:rPr lang="en-US" sz="1050" dirty="0"/>
              <a:t> </a:t>
            </a:r>
            <a:r>
              <a:rPr lang="en-US" sz="1050" dirty="0" err="1"/>
              <a:t>meteorologického</a:t>
            </a:r>
            <a:r>
              <a:rPr lang="en-US" sz="1050" dirty="0"/>
              <a:t> </a:t>
            </a:r>
            <a:r>
              <a:rPr lang="en-US" sz="1050" dirty="0" err="1"/>
              <a:t>generátoru</a:t>
            </a:r>
            <a:r>
              <a:rPr lang="en-US" sz="1050" dirty="0"/>
              <a:t> s </a:t>
            </a:r>
            <a:r>
              <a:rPr lang="en-US" sz="1050" dirty="0" err="1"/>
              <a:t>vysokým</a:t>
            </a:r>
            <a:r>
              <a:rPr lang="en-US" sz="1050" dirty="0"/>
              <a:t> </a:t>
            </a:r>
            <a:r>
              <a:rPr lang="en-US" sz="1050" dirty="0" err="1"/>
              <a:t>rozlišením</a:t>
            </a:r>
            <a:r>
              <a:rPr lang="en-US" sz="1050" dirty="0"/>
              <a:t> pro </a:t>
            </a:r>
            <a:r>
              <a:rPr lang="en-US" sz="1050" dirty="0" err="1"/>
              <a:t>použití</a:t>
            </a:r>
            <a:r>
              <a:rPr lang="en-US" sz="1050" dirty="0"/>
              <a:t> v </a:t>
            </a:r>
            <a:r>
              <a:rPr lang="en-US" sz="1050" dirty="0" err="1"/>
              <a:t>současném</a:t>
            </a:r>
            <a:r>
              <a:rPr lang="en-US" sz="1050" dirty="0"/>
              <a:t> i </a:t>
            </a:r>
            <a:r>
              <a:rPr lang="en-US" sz="1050" dirty="0" err="1"/>
              <a:t>změněném</a:t>
            </a:r>
            <a:r>
              <a:rPr lang="en-US" sz="1050" dirty="0"/>
              <a:t> </a:t>
            </a:r>
            <a:r>
              <a:rPr lang="en-US" sz="1050" dirty="0" err="1"/>
              <a:t>klimatu</a:t>
            </a:r>
            <a:r>
              <a:rPr lang="en-US" sz="1050" dirty="0"/>
              <a:t>. in: Seminar of the Czech Meteorological Society (21-23.9.2021; </a:t>
            </a:r>
            <a:r>
              <a:rPr lang="en-US" sz="1050" dirty="0" err="1"/>
              <a:t>Louny</a:t>
            </a:r>
            <a:r>
              <a:rPr lang="en-US" sz="1050" dirty="0"/>
              <a:t>, </a:t>
            </a:r>
            <a:r>
              <a:rPr lang="en-US" sz="1050" dirty="0" err="1"/>
              <a:t>Czechia</a:t>
            </a:r>
            <a:r>
              <a:rPr lang="en-US" sz="1050" dirty="0"/>
              <a:t>) [oral</a:t>
            </a:r>
            <a:r>
              <a:rPr lang="en-US" sz="1050" dirty="0" smtClean="0"/>
              <a:t>]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620455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28675"/>
          </a:xfrm>
          <a:solidFill>
            <a:srgbClr val="FFFF99"/>
          </a:solidFill>
        </p:spPr>
        <p:txBody>
          <a:bodyPr/>
          <a:lstStyle/>
          <a:p>
            <a:pPr>
              <a:tabLst>
                <a:tab pos="357188" algn="l"/>
              </a:tabLst>
            </a:pPr>
            <a:r>
              <a:rPr lang="en-US" altLang="en-US" sz="3200" b="1" dirty="0" smtClean="0">
                <a:solidFill>
                  <a:srgbClr val="0000FF"/>
                </a:solidFill>
              </a:rPr>
              <a:t>	</a:t>
            </a:r>
            <a:r>
              <a:rPr lang="en-US" altLang="en-US" sz="3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weather </a:t>
            </a:r>
            <a:r>
              <a:rPr lang="cs-CZ" alt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</a:t>
            </a:r>
            <a:r>
              <a:rPr lang="en-US" alt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cs-CZ" alt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tor</a:t>
            </a:r>
            <a:r>
              <a:rPr lang="en-US" altLang="en-US" sz="3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endParaRPr lang="en-GB" altLang="en-US" sz="36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6927850" y="625633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94734" y="828675"/>
            <a:ext cx="8847666" cy="5882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90600" indent="-53340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4572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52600" indent="-3810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09800" indent="-3810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67000" indent="-3810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124200" indent="-3810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81400" indent="-3810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38600" indent="-3810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57188" indent="-357188" algn="l">
              <a:buAutoNum type="arabicPeriod"/>
            </a:pPr>
            <a:r>
              <a:rPr lang="en-US" altLang="en-US" sz="2200" b="1" dirty="0" smtClean="0">
                <a:solidFill>
                  <a:srgbClr val="C00000"/>
                </a:solidFill>
              </a:rPr>
              <a:t>= models, </a:t>
            </a:r>
            <a:r>
              <a:rPr lang="en-US" altLang="en-US" sz="1800" dirty="0" smtClean="0"/>
              <a:t>which </a:t>
            </a:r>
            <a:r>
              <a:rPr lang="en-US" altLang="en-US" sz="1800" b="1" dirty="0" smtClean="0"/>
              <a:t>produce synthetic weather data statistically similar to real-world weather data</a:t>
            </a:r>
            <a:endParaRPr lang="en-US" altLang="en-US" sz="1800" dirty="0" smtClean="0"/>
          </a:p>
          <a:p>
            <a:pPr marL="357188" indent="-357188" algn="l">
              <a:spcBef>
                <a:spcPts val="1200"/>
              </a:spcBef>
              <a:buAutoNum type="arabicPeriod"/>
            </a:pPr>
            <a:r>
              <a:rPr lang="en-US" altLang="en-US" sz="2200" b="1" dirty="0">
                <a:solidFill>
                  <a:srgbClr val="C00000"/>
                </a:solidFill>
              </a:rPr>
              <a:t>a</a:t>
            </a:r>
            <a:r>
              <a:rPr lang="en-US" altLang="en-US" sz="2200" b="1" dirty="0" smtClean="0">
                <a:solidFill>
                  <a:srgbClr val="C00000"/>
                </a:solidFill>
              </a:rPr>
              <a:t>re based on statistical approaches </a:t>
            </a:r>
            <a:r>
              <a:rPr lang="en-US" altLang="en-US" sz="1800" b="1" dirty="0" smtClean="0"/>
              <a:t>(AR models, Markov chain models, …), </a:t>
            </a:r>
            <a:r>
              <a:rPr lang="en-US" altLang="en-US" sz="1800" dirty="0" smtClean="0"/>
              <a:t>in which model of the generator is calibrated using observed data, then it may produce synthetic data similar to the calibration data</a:t>
            </a:r>
            <a:endParaRPr lang="en-US" altLang="en-US" sz="1800" dirty="0"/>
          </a:p>
          <a:p>
            <a:pPr marL="357188" indent="-357188" algn="l">
              <a:spcBef>
                <a:spcPts val="1200"/>
              </a:spcBef>
              <a:buAutoNum type="arabicPeriod"/>
              <a:tabLst>
                <a:tab pos="3227388" algn="l"/>
                <a:tab pos="5114925" algn="l"/>
              </a:tabLst>
            </a:pPr>
            <a:r>
              <a:rPr lang="en-US" altLang="en-US" sz="2200" b="1" dirty="0">
                <a:solidFill>
                  <a:srgbClr val="C00000"/>
                </a:solidFill>
              </a:rPr>
              <a:t>a</a:t>
            </a:r>
            <a:r>
              <a:rPr lang="en-US" altLang="en-US" sz="2200" b="1" dirty="0" smtClean="0">
                <a:solidFill>
                  <a:srgbClr val="C00000"/>
                </a:solidFill>
              </a:rPr>
              <a:t>re used to produce</a:t>
            </a:r>
            <a:r>
              <a:rPr lang="en-US" altLang="en-US" sz="1800" b="1" dirty="0" smtClean="0">
                <a:solidFill>
                  <a:srgbClr val="C00000"/>
                </a:solidFill>
              </a:rPr>
              <a:t>: </a:t>
            </a:r>
            <a:r>
              <a:rPr lang="en-US" altLang="en-US" sz="1800" dirty="0" smtClean="0"/>
              <a:t>Inputs </a:t>
            </a:r>
            <a:r>
              <a:rPr lang="en-US" altLang="en-US" sz="1800" dirty="0"/>
              <a:t>to models, which use weather data to simulate various weather-dependent processes, e.g.:	</a:t>
            </a:r>
            <a:r>
              <a:rPr lang="en-US" altLang="en-US" sz="1600" dirty="0"/>
              <a:t>- Crop modelling</a:t>
            </a:r>
          </a:p>
          <a:p>
            <a:pPr marL="3429000" lvl="8" indent="0" algn="l">
              <a:tabLst>
                <a:tab pos="3227388" algn="l"/>
                <a:tab pos="5114925" algn="l"/>
              </a:tabLst>
            </a:pPr>
            <a:r>
              <a:rPr lang="en-US" altLang="en-US" sz="1600" dirty="0" smtClean="0"/>
              <a:t>	- Hydrological modelling</a:t>
            </a:r>
          </a:p>
          <a:p>
            <a:pPr marL="357188" indent="-357188" algn="l">
              <a:spcBef>
                <a:spcPts val="1200"/>
              </a:spcBef>
              <a:buAutoNum type="arabicPeriod"/>
            </a:pPr>
            <a:r>
              <a:rPr lang="en-US" altLang="en-US" sz="2200" b="1" dirty="0">
                <a:solidFill>
                  <a:srgbClr val="C00000"/>
                </a:solidFill>
              </a:rPr>
              <a:t>a</a:t>
            </a:r>
            <a:r>
              <a:rPr lang="en-US" altLang="en-US" sz="2200" b="1" dirty="0" smtClean="0">
                <a:solidFill>
                  <a:srgbClr val="C00000"/>
                </a:solidFill>
              </a:rPr>
              <a:t>dvantages</a:t>
            </a:r>
            <a:r>
              <a:rPr lang="en-US" altLang="en-US" sz="2200" b="1" dirty="0">
                <a:solidFill>
                  <a:srgbClr val="C00000"/>
                </a:solidFill>
              </a:rPr>
              <a:t>:</a:t>
            </a:r>
          </a:p>
          <a:p>
            <a:pPr marL="449263" lvl="1" indent="-1778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1800" dirty="0" smtClean="0"/>
              <a:t>Very </a:t>
            </a:r>
            <a:r>
              <a:rPr lang="en-US" altLang="en-US" sz="2200" b="1" dirty="0" smtClean="0">
                <a:solidFill>
                  <a:srgbClr val="008000"/>
                </a:solidFill>
              </a:rPr>
              <a:t>fast</a:t>
            </a:r>
            <a:r>
              <a:rPr lang="en-US" altLang="en-US" sz="2400" b="1" dirty="0" smtClean="0"/>
              <a:t> </a:t>
            </a:r>
            <a:r>
              <a:rPr lang="en-US" altLang="en-US" sz="1800" dirty="0" smtClean="0"/>
              <a:t>(compared to RCM, e.g.)</a:t>
            </a:r>
          </a:p>
          <a:p>
            <a:pPr marL="449263" lvl="1" indent="-1778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2200" b="1" dirty="0">
                <a:solidFill>
                  <a:srgbClr val="008000"/>
                </a:solidFill>
              </a:rPr>
              <a:t>a</a:t>
            </a:r>
            <a:r>
              <a:rPr lang="en-US" altLang="en-US" sz="2200" b="1" dirty="0" smtClean="0">
                <a:solidFill>
                  <a:srgbClr val="008000"/>
                </a:solidFill>
              </a:rPr>
              <a:t>rbitrarily </a:t>
            </a:r>
            <a:r>
              <a:rPr lang="en-US" altLang="en-US" sz="2200" b="1" dirty="0">
                <a:solidFill>
                  <a:srgbClr val="008000"/>
                </a:solidFill>
              </a:rPr>
              <a:t>long series </a:t>
            </a:r>
            <a:r>
              <a:rPr lang="en-US" altLang="en-US" sz="1800" dirty="0" smtClean="0"/>
              <a:t>may be produced</a:t>
            </a:r>
          </a:p>
          <a:p>
            <a:pPr marL="449263" lvl="1" indent="-1778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2200" b="1" dirty="0">
                <a:solidFill>
                  <a:srgbClr val="008000"/>
                </a:solidFill>
              </a:rPr>
              <a:t>m</a:t>
            </a:r>
            <a:r>
              <a:rPr lang="en-US" altLang="en-US" sz="2200" b="1" dirty="0" smtClean="0">
                <a:solidFill>
                  <a:srgbClr val="008000"/>
                </a:solidFill>
              </a:rPr>
              <a:t>ay produce data even for ungauged sites</a:t>
            </a:r>
            <a:r>
              <a:rPr lang="en-US" altLang="en-US" sz="2200" dirty="0" smtClean="0">
                <a:solidFill>
                  <a:srgbClr val="008000"/>
                </a:solidFill>
              </a:rPr>
              <a:t> </a:t>
            </a:r>
            <a:r>
              <a:rPr lang="en-US" altLang="en-US" sz="1800" b="1" dirty="0" smtClean="0"/>
              <a:t>(via WG interpolation)</a:t>
            </a:r>
          </a:p>
          <a:p>
            <a:pPr marL="449263" lvl="1" indent="-1778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1800" dirty="0"/>
              <a:t>m</a:t>
            </a:r>
            <a:r>
              <a:rPr lang="en-US" altLang="en-US" sz="1800" dirty="0" smtClean="0"/>
              <a:t>ay be easily </a:t>
            </a:r>
            <a:r>
              <a:rPr lang="en-US" altLang="en-US" sz="2200" b="1" dirty="0">
                <a:solidFill>
                  <a:srgbClr val="008000"/>
                </a:solidFill>
              </a:rPr>
              <a:t>linked with GCM or RCM-based CC scenarios and produce synthetic series representing future climate</a:t>
            </a:r>
            <a:r>
              <a:rPr lang="en-US" altLang="en-US" sz="1800" dirty="0" smtClean="0"/>
              <a:t>… </a:t>
            </a:r>
            <a:r>
              <a:rPr lang="en-US" altLang="en-US" sz="1800" i="1" dirty="0" smtClean="0"/>
              <a:t>(optionally, only selected characteristics / AVGs, STDs, CORs/ may be modified and </a:t>
            </a:r>
            <a:r>
              <a:rPr lang="en-US" altLang="en-US" sz="1800" b="1" i="1" dirty="0" smtClean="0"/>
              <a:t>sensitivity analysis </a:t>
            </a:r>
            <a:r>
              <a:rPr lang="en-US" altLang="en-US" sz="1800" i="1" dirty="0" smtClean="0"/>
              <a:t>may be made)</a:t>
            </a:r>
          </a:p>
          <a:p>
            <a:pPr lvl="1" algn="l">
              <a:buAutoNum type="arabicPeriod"/>
            </a:pPr>
            <a:endParaRPr lang="en-US" altLang="en-US" sz="1600" dirty="0"/>
          </a:p>
        </p:txBody>
      </p:sp>
    </p:spTree>
    <p:extLst>
      <p:ext uri="{BB962C8B-B14F-4D97-AF65-F5344CB8AC3E}">
        <p14:creationId xmlns:p14="http://schemas.microsoft.com/office/powerpoint/2010/main" val="4136050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00727"/>
          </a:xfrm>
          <a:solidFill>
            <a:srgbClr val="FFFF99"/>
          </a:solidFill>
        </p:spPr>
        <p:txBody>
          <a:bodyPr lIns="324000" tIns="360000">
            <a:normAutofit/>
          </a:bodyPr>
          <a:lstStyle/>
          <a:p>
            <a:pPr algn="ctr">
              <a:lnSpc>
                <a:spcPct val="100000"/>
              </a:lnSpc>
              <a:tabLst>
                <a:tab pos="2690813" algn="l"/>
              </a:tabLst>
            </a:pPr>
            <a:r>
              <a:rPr lang="en-US" sz="40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GRIMASA project (2018-2022)</a:t>
            </a:r>
            <a:endParaRPr lang="en-US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72533" y="1825625"/>
            <a:ext cx="8525934" cy="4351338"/>
          </a:xfrm>
        </p:spPr>
        <p:txBody>
          <a:bodyPr>
            <a:normAutofit/>
          </a:bodyPr>
          <a:lstStyle/>
          <a:p>
            <a:r>
              <a:rPr lang="en-US" sz="3200" b="1" u="sng" dirty="0" smtClean="0">
                <a:solidFill>
                  <a:srgbClr val="C00000"/>
                </a:solidFill>
              </a:rPr>
              <a:t>Main Aim</a:t>
            </a:r>
            <a:r>
              <a:rPr lang="en-US" sz="3200" b="1" dirty="0" smtClean="0">
                <a:solidFill>
                  <a:srgbClr val="C00000"/>
                </a:solidFill>
              </a:rPr>
              <a:t>: </a:t>
            </a:r>
            <a:r>
              <a:rPr lang="en-US" dirty="0" smtClean="0"/>
              <a:t>Development of the spatial weather generator, which will be able to produced “realistic” synthetic weather series for use in various applications</a:t>
            </a:r>
          </a:p>
          <a:p>
            <a:endParaRPr lang="en-US" dirty="0" smtClean="0"/>
          </a:p>
          <a:p>
            <a:r>
              <a:rPr lang="en-US" sz="3200" b="1" u="sng" dirty="0" smtClean="0">
                <a:solidFill>
                  <a:srgbClr val="C00000"/>
                </a:solidFill>
              </a:rPr>
              <a:t>Requirements</a:t>
            </a:r>
            <a:r>
              <a:rPr lang="en-US" sz="3200" b="1" dirty="0" smtClean="0"/>
              <a:t> </a:t>
            </a:r>
            <a:r>
              <a:rPr lang="en-US" dirty="0" smtClean="0"/>
              <a:t>on SPAGETTA generator:</a:t>
            </a:r>
            <a:endParaRPr lang="en-US" dirty="0"/>
          </a:p>
          <a:p>
            <a:pPr marL="896938" lvl="1" indent="-439738">
              <a:buFont typeface="Courier New" panose="02070309020205020404" pitchFamily="49" charset="0"/>
              <a:buChar char="o"/>
            </a:pPr>
            <a:r>
              <a:rPr lang="en-US" dirty="0" smtClean="0"/>
              <a:t>Multivariate</a:t>
            </a:r>
          </a:p>
          <a:p>
            <a:pPr marL="896938" lvl="1" indent="-439738">
              <a:buFont typeface="Courier New" panose="02070309020205020404" pitchFamily="49" charset="0"/>
              <a:buChar char="o"/>
            </a:pPr>
            <a:r>
              <a:rPr lang="en-US" dirty="0" smtClean="0"/>
              <a:t>Multisite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gidded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or 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irregularly distributed sites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896938" lvl="1" indent="-439738">
              <a:buFont typeface="Courier New" panose="02070309020205020404" pitchFamily="49" charset="0"/>
              <a:buChar char="o"/>
            </a:pPr>
            <a:r>
              <a:rPr lang="en-US" dirty="0" smtClean="0"/>
              <a:t>Various temporal and spatial scales</a:t>
            </a:r>
          </a:p>
          <a:p>
            <a:pPr lvl="2">
              <a:buFont typeface="Calibri" panose="020F0502020204030204" pitchFamily="34" charset="0"/>
              <a:buChar char="-"/>
            </a:pPr>
            <a:r>
              <a:rPr lang="en-US" u="sng" dirty="0" smtClean="0"/>
              <a:t>Temporal scale</a:t>
            </a:r>
            <a:r>
              <a:rPr lang="en-US" dirty="0" smtClean="0"/>
              <a:t>: annual / monthly / daily / hourly</a:t>
            </a:r>
          </a:p>
          <a:p>
            <a:pPr lvl="2">
              <a:buFont typeface="Calibri" panose="020F0502020204030204" pitchFamily="34" charset="0"/>
              <a:buChar char="-"/>
            </a:pPr>
            <a:r>
              <a:rPr lang="en-US" u="sng" dirty="0" smtClean="0"/>
              <a:t>Spatial scale</a:t>
            </a:r>
            <a:r>
              <a:rPr lang="en-US" dirty="0" smtClean="0"/>
              <a:t>: local (~ 1km) to continental scale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80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3999" cy="1177158"/>
          </a:xfrm>
          <a:solidFill>
            <a:srgbClr val="FFFF99"/>
          </a:solidFill>
        </p:spPr>
        <p:txBody>
          <a:bodyPr lIns="360000">
            <a:noAutofit/>
          </a:bodyPr>
          <a:lstStyle/>
          <a:p>
            <a:r>
              <a:rPr lang="en-GB" altLang="en-US" sz="3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SPAGETTA = </a:t>
            </a:r>
            <a:r>
              <a:rPr lang="en-GB" altLang="en-US" sz="3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altLang="en-US" sz="3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en-US" sz="3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parametric multi-variate spatial daily WG</a:t>
            </a:r>
            <a:endParaRPr lang="en-GB" altLang="en-US" sz="3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23825" y="1267110"/>
            <a:ext cx="9020174" cy="4565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85750" indent="-285750" defTabSz="611188">
              <a:tabLst>
                <a:tab pos="719138" algn="l"/>
                <a:tab pos="857250" algn="l"/>
                <a:tab pos="1701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047750" indent="-647700" defTabSz="611188">
              <a:tabLst>
                <a:tab pos="719138" algn="l"/>
                <a:tab pos="857250" algn="l"/>
                <a:tab pos="1701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619250" defTabSz="611188">
              <a:tabLst>
                <a:tab pos="719138" algn="l"/>
                <a:tab pos="857250" algn="l"/>
                <a:tab pos="1701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09750" defTabSz="611188">
              <a:tabLst>
                <a:tab pos="719138" algn="l"/>
                <a:tab pos="857250" algn="l"/>
                <a:tab pos="1701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00250" defTabSz="611188">
              <a:tabLst>
                <a:tab pos="719138" algn="l"/>
                <a:tab pos="857250" algn="l"/>
                <a:tab pos="1701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57450" defTabSz="611188" fontAlgn="base">
              <a:spcBef>
                <a:spcPct val="0"/>
              </a:spcBef>
              <a:spcAft>
                <a:spcPct val="0"/>
              </a:spcAft>
              <a:tabLst>
                <a:tab pos="719138" algn="l"/>
                <a:tab pos="857250" algn="l"/>
                <a:tab pos="1701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14650" defTabSz="611188" fontAlgn="base">
              <a:spcBef>
                <a:spcPct val="0"/>
              </a:spcBef>
              <a:spcAft>
                <a:spcPct val="0"/>
              </a:spcAft>
              <a:tabLst>
                <a:tab pos="719138" algn="l"/>
                <a:tab pos="857250" algn="l"/>
                <a:tab pos="1701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71850" defTabSz="611188" fontAlgn="base">
              <a:spcBef>
                <a:spcPct val="0"/>
              </a:spcBef>
              <a:spcAft>
                <a:spcPct val="0"/>
              </a:spcAft>
              <a:tabLst>
                <a:tab pos="719138" algn="l"/>
                <a:tab pos="857250" algn="l"/>
                <a:tab pos="1701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29050" defTabSz="611188" fontAlgn="base">
              <a:spcBef>
                <a:spcPct val="0"/>
              </a:spcBef>
              <a:spcAft>
                <a:spcPct val="0"/>
              </a:spcAft>
              <a:tabLst>
                <a:tab pos="719138" algn="l"/>
                <a:tab pos="857250" algn="l"/>
                <a:tab pos="1701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180975" indent="-180975" eaLnBrk="0" hangingPunct="0">
              <a:lnSpc>
                <a:spcPct val="95000"/>
              </a:lnSpc>
              <a:spcBef>
                <a:spcPct val="30000"/>
              </a:spcBef>
              <a:tabLst>
                <a:tab pos="714375" algn="l"/>
                <a:tab pos="719138" algn="l"/>
                <a:tab pos="857250" algn="l"/>
                <a:tab pos="1701800" algn="l"/>
              </a:tabLst>
            </a:pPr>
            <a:r>
              <a:rPr lang="en-US" altLang="en-US" sz="2000" b="0" dirty="0" smtClean="0"/>
              <a:t>multivariate </a:t>
            </a:r>
            <a:r>
              <a:rPr lang="en-GB" altLang="en-US" sz="2000" dirty="0" smtClean="0">
                <a:solidFill>
                  <a:srgbClr val="990000"/>
                </a:solidFill>
              </a:rPr>
              <a:t>AR(1</a:t>
            </a:r>
            <a:r>
              <a:rPr lang="en-GB" altLang="en-US" sz="2000" dirty="0">
                <a:solidFill>
                  <a:srgbClr val="990000"/>
                </a:solidFill>
              </a:rPr>
              <a:t>)</a:t>
            </a:r>
            <a:r>
              <a:rPr lang="en-GB" altLang="en-US" sz="2000" b="0" dirty="0"/>
              <a:t> </a:t>
            </a:r>
            <a:r>
              <a:rPr lang="en-GB" altLang="en-US" sz="2000" b="0" dirty="0" smtClean="0"/>
              <a:t>model:</a:t>
            </a:r>
            <a:endParaRPr lang="en-GB" altLang="en-US" sz="2000" b="0" dirty="0"/>
          </a:p>
          <a:p>
            <a:pPr marL="180975" lvl="1" indent="-180975" algn="ctr" eaLnBrk="0" hangingPunct="0">
              <a:lnSpc>
                <a:spcPct val="95000"/>
              </a:lnSpc>
              <a:spcBef>
                <a:spcPct val="30000"/>
              </a:spcBef>
              <a:tabLst>
                <a:tab pos="714375" algn="l"/>
                <a:tab pos="719138" algn="l"/>
                <a:tab pos="857250" algn="l"/>
                <a:tab pos="1701800" algn="l"/>
              </a:tabLst>
            </a:pPr>
            <a:r>
              <a:rPr lang="en-GB" altLang="en-US" sz="2200" b="0" dirty="0">
                <a:solidFill>
                  <a:srgbClr val="0033CC"/>
                </a:solidFill>
                <a:latin typeface="Times New Roman" panose="02020603050405020304" pitchFamily="18" charset="0"/>
              </a:rPr>
              <a:t>X*(t) = AX*(t)  +  Be</a:t>
            </a:r>
          </a:p>
          <a:p>
            <a:pPr marL="180975" lvl="1" indent="-180975" eaLnBrk="0" hangingPunct="0">
              <a:lnSpc>
                <a:spcPct val="95000"/>
              </a:lnSpc>
              <a:spcBef>
                <a:spcPct val="30000"/>
              </a:spcBef>
              <a:tabLst>
                <a:tab pos="714375" algn="l"/>
                <a:tab pos="719138" algn="l"/>
                <a:tab pos="857250" algn="l"/>
                <a:tab pos="1701800" algn="l"/>
              </a:tabLst>
            </a:pPr>
            <a:r>
              <a:rPr lang="cs-CZ" altLang="en-US" sz="1600" b="0" dirty="0">
                <a:solidFill>
                  <a:srgbClr val="000000"/>
                </a:solidFill>
              </a:rPr>
              <a:t>	</a:t>
            </a:r>
            <a:r>
              <a:rPr lang="en-GB" altLang="en-US" sz="1600" dirty="0" smtClean="0">
                <a:solidFill>
                  <a:srgbClr val="000000"/>
                </a:solidFill>
              </a:rPr>
              <a:t>where</a:t>
            </a:r>
            <a:endParaRPr lang="en-GB" altLang="en-US" sz="1600" b="0" dirty="0">
              <a:solidFill>
                <a:srgbClr val="000000"/>
              </a:solidFill>
            </a:endParaRPr>
          </a:p>
          <a:p>
            <a:pPr marL="180975" indent="-180975">
              <a:lnSpc>
                <a:spcPct val="95000"/>
              </a:lnSpc>
              <a:tabLst>
                <a:tab pos="714375" algn="l"/>
                <a:tab pos="719138" algn="l"/>
                <a:tab pos="857250" algn="l"/>
                <a:tab pos="1701800" algn="l"/>
              </a:tabLst>
            </a:pPr>
            <a:r>
              <a:rPr lang="en-GB" altLang="en-US" sz="1600" b="0" dirty="0">
                <a:solidFill>
                  <a:srgbClr val="000000"/>
                </a:solidFill>
              </a:rPr>
              <a:t>	       </a:t>
            </a:r>
            <a:r>
              <a:rPr lang="cs-CZ" altLang="en-US" sz="1600" b="0" dirty="0">
                <a:solidFill>
                  <a:srgbClr val="000000"/>
                </a:solidFill>
              </a:rPr>
              <a:t>	</a:t>
            </a:r>
            <a:r>
              <a:rPr lang="en-GB" altLang="en-US" sz="1600" b="0" dirty="0">
                <a:solidFill>
                  <a:srgbClr val="0033CC"/>
                </a:solidFill>
                <a:latin typeface="Times New Roman" panose="02020603050405020304" pitchFamily="18" charset="0"/>
              </a:rPr>
              <a:t>X*</a:t>
            </a:r>
            <a:r>
              <a:rPr lang="en-GB" altLang="en-US" sz="1600" b="0" baseline="-250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i</a:t>
            </a:r>
            <a:r>
              <a:rPr lang="en-GB" altLang="en-US" sz="1600" b="0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GB" altLang="en-US" sz="1600" b="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    = </a:t>
            </a:r>
            <a:r>
              <a:rPr lang="en-GB" altLang="en-US" sz="1600" b="0" dirty="0" smtClean="0">
                <a:solidFill>
                  <a:srgbClr val="000000"/>
                </a:solidFill>
              </a:rPr>
              <a:t>vector of </a:t>
            </a:r>
            <a:r>
              <a:rPr lang="en-GB" altLang="en-US" sz="1600" b="0" dirty="0" err="1" smtClean="0">
                <a:solidFill>
                  <a:srgbClr val="000000"/>
                </a:solidFill>
              </a:rPr>
              <a:t>standardi</a:t>
            </a:r>
            <a:r>
              <a:rPr lang="en-US" altLang="en-US" sz="1600" dirty="0" smtClean="0">
                <a:solidFill>
                  <a:srgbClr val="000000"/>
                </a:solidFill>
              </a:rPr>
              <a:t>zed</a:t>
            </a:r>
            <a:r>
              <a:rPr lang="cs-CZ" altLang="en-US" sz="1600" b="0" dirty="0" smtClean="0">
                <a:solidFill>
                  <a:srgbClr val="000000"/>
                </a:solidFill>
              </a:rPr>
              <a:t> </a:t>
            </a:r>
            <a:r>
              <a:rPr lang="en-US" altLang="en-US" sz="1600" b="0" dirty="0" smtClean="0">
                <a:solidFill>
                  <a:srgbClr val="000000"/>
                </a:solidFill>
              </a:rPr>
              <a:t>weather variables)</a:t>
            </a:r>
            <a:endParaRPr lang="en-GB" altLang="en-US" sz="1600" b="0" dirty="0">
              <a:solidFill>
                <a:srgbClr val="000000"/>
              </a:solidFill>
            </a:endParaRPr>
          </a:p>
          <a:p>
            <a:pPr marL="180975" lvl="1" indent="-180975">
              <a:lnSpc>
                <a:spcPct val="95000"/>
              </a:lnSpc>
              <a:tabLst>
                <a:tab pos="714375" algn="l"/>
                <a:tab pos="719138" algn="l"/>
                <a:tab pos="857250" algn="l"/>
                <a:tab pos="1701800" algn="l"/>
              </a:tabLst>
            </a:pPr>
            <a:r>
              <a:rPr lang="en-GB" altLang="en-US" sz="1600" b="0" dirty="0">
                <a:solidFill>
                  <a:srgbClr val="000000"/>
                </a:solidFill>
              </a:rPr>
              <a:t>	</a:t>
            </a:r>
            <a:r>
              <a:rPr lang="cs-CZ" altLang="en-US" sz="1600" b="0" dirty="0">
                <a:solidFill>
                  <a:srgbClr val="000000"/>
                </a:solidFill>
              </a:rPr>
              <a:t>	</a:t>
            </a:r>
            <a:r>
              <a:rPr lang="en-GB" altLang="en-US" sz="1600" b="0" dirty="0">
                <a:solidFill>
                  <a:srgbClr val="0033CC"/>
                </a:solidFill>
                <a:latin typeface="Times New Roman" panose="02020603050405020304" pitchFamily="18" charset="0"/>
              </a:rPr>
              <a:t>e </a:t>
            </a:r>
            <a:r>
              <a:rPr lang="en-GB" altLang="en-US" sz="1600" b="0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       </a:t>
            </a:r>
            <a:r>
              <a:rPr lang="en-GB" altLang="en-US" sz="1600" b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=</a:t>
            </a:r>
            <a:r>
              <a:rPr lang="en-GB" altLang="en-US" sz="1600" b="0" dirty="0" smtClean="0">
                <a:solidFill>
                  <a:srgbClr val="000000"/>
                </a:solidFill>
              </a:rPr>
              <a:t> </a:t>
            </a:r>
            <a:r>
              <a:rPr lang="en-GB" altLang="en-US" sz="1600" b="0" dirty="0">
                <a:solidFill>
                  <a:srgbClr val="000000"/>
                </a:solidFill>
              </a:rPr>
              <a:t>white noise</a:t>
            </a:r>
          </a:p>
          <a:p>
            <a:pPr marL="180975" lvl="1" indent="-180975">
              <a:lnSpc>
                <a:spcPct val="95000"/>
              </a:lnSpc>
              <a:tabLst>
                <a:tab pos="714375" algn="l"/>
                <a:tab pos="719138" algn="l"/>
                <a:tab pos="857250" algn="l"/>
                <a:tab pos="1701800" algn="l"/>
              </a:tabLst>
            </a:pPr>
            <a:r>
              <a:rPr lang="cs-CZ" altLang="en-US" sz="1600" b="0" dirty="0">
                <a:solidFill>
                  <a:srgbClr val="000000"/>
                </a:solidFill>
              </a:rPr>
              <a:t>		</a:t>
            </a:r>
            <a:r>
              <a:rPr lang="en-GB" altLang="en-US" sz="1600" b="0" dirty="0">
                <a:solidFill>
                  <a:srgbClr val="0033CC"/>
                </a:solidFill>
                <a:latin typeface="Times New Roman" panose="02020603050405020304" pitchFamily="18" charset="0"/>
              </a:rPr>
              <a:t>A, B</a:t>
            </a:r>
            <a:r>
              <a:rPr lang="en-GB" altLang="en-US" sz="16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GB" altLang="en-US" sz="1600" b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 = </a:t>
            </a:r>
            <a:r>
              <a:rPr lang="en-GB" altLang="en-US" sz="16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[</a:t>
            </a:r>
            <a:r>
              <a:rPr lang="en-GB" altLang="en-US" sz="1600" b="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k</a:t>
            </a:r>
            <a:r>
              <a:rPr lang="en-GB" altLang="en-US" sz="16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x </a:t>
            </a:r>
            <a:r>
              <a:rPr lang="en-GB" altLang="en-US" sz="1600" b="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k</a:t>
            </a:r>
            <a:r>
              <a:rPr lang="en-GB" altLang="en-US" sz="16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]</a:t>
            </a:r>
            <a:r>
              <a:rPr lang="en-GB" altLang="en-US" sz="1600" b="0" dirty="0">
                <a:solidFill>
                  <a:srgbClr val="000000"/>
                </a:solidFill>
              </a:rPr>
              <a:t> </a:t>
            </a:r>
            <a:r>
              <a:rPr lang="en-GB" altLang="en-US" sz="1600" b="0" dirty="0" smtClean="0">
                <a:solidFill>
                  <a:srgbClr val="000000"/>
                </a:solidFill>
              </a:rPr>
              <a:t>matrices derived from </a:t>
            </a:r>
            <a:r>
              <a:rPr lang="en-GB" altLang="en-US" sz="1600" b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COV(X</a:t>
            </a:r>
            <a:r>
              <a:rPr lang="en-GB" altLang="en-US" sz="16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)</a:t>
            </a:r>
            <a:r>
              <a:rPr lang="en-GB" altLang="en-US" sz="1600" b="0" dirty="0">
                <a:solidFill>
                  <a:srgbClr val="000000"/>
                </a:solidFill>
              </a:rPr>
              <a:t> </a:t>
            </a:r>
            <a:r>
              <a:rPr lang="en-GB" altLang="en-US" sz="1600" b="0" dirty="0" smtClean="0">
                <a:solidFill>
                  <a:srgbClr val="000000"/>
                </a:solidFill>
              </a:rPr>
              <a:t>and </a:t>
            </a:r>
            <a:r>
              <a:rPr lang="en-GB" altLang="en-US" sz="16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LagCOV</a:t>
            </a:r>
            <a:r>
              <a:rPr lang="en-GB" altLang="en-US" sz="16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(X</a:t>
            </a:r>
            <a:r>
              <a:rPr lang="en-GB" altLang="en-US" sz="1600" b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)</a:t>
            </a:r>
            <a:r>
              <a:rPr lang="en-GB" altLang="en-US" sz="1600" b="0" dirty="0"/>
              <a:t>	</a:t>
            </a:r>
            <a:r>
              <a:rPr lang="cs-CZ" altLang="en-US" b="0" dirty="0"/>
              <a:t>		</a:t>
            </a:r>
            <a:endParaRPr lang="en-US" altLang="en-US" b="0" dirty="0" smtClean="0"/>
          </a:p>
          <a:p>
            <a:pPr marL="180975" lvl="1" indent="-180975">
              <a:lnSpc>
                <a:spcPct val="95000"/>
              </a:lnSpc>
              <a:tabLst>
                <a:tab pos="714375" algn="l"/>
                <a:tab pos="719138" algn="l"/>
                <a:tab pos="857250" algn="l"/>
                <a:tab pos="1701800" algn="l"/>
              </a:tabLst>
            </a:pPr>
            <a:endParaRPr lang="en-US" altLang="en-US" b="0" dirty="0">
              <a:solidFill>
                <a:srgbClr val="000000"/>
              </a:solidFill>
            </a:endParaRPr>
          </a:p>
          <a:p>
            <a:pPr marL="361950" lvl="1" indent="-361950">
              <a:lnSpc>
                <a:spcPct val="95000"/>
              </a:lnSpc>
              <a:tabLst>
                <a:tab pos="714375" algn="l"/>
                <a:tab pos="719138" algn="l"/>
                <a:tab pos="857250" algn="l"/>
                <a:tab pos="1701800" algn="l"/>
              </a:tabLst>
            </a:pPr>
            <a:r>
              <a:rPr lang="cs-CZ" altLang="en-US" b="0" dirty="0" smtClean="0">
                <a:solidFill>
                  <a:srgbClr val="000000"/>
                </a:solidFill>
                <a:sym typeface="Symbol" panose="05050102010706020507" pitchFamily="18" charset="2"/>
              </a:rPr>
              <a:t></a:t>
            </a:r>
            <a:r>
              <a:rPr lang="en-US" altLang="en-US" b="0" dirty="0" smtClean="0">
                <a:solidFill>
                  <a:srgbClr val="000000"/>
                </a:solidFill>
                <a:sym typeface="Symbol" panose="05050102010706020507" pitchFamily="18" charset="2"/>
              </a:rPr>
              <a:t> </a:t>
            </a:r>
            <a:r>
              <a:rPr lang="en-US" altLang="en-US" sz="2000" b="1" dirty="0">
                <a:solidFill>
                  <a:srgbClr val="008000"/>
                </a:solidFill>
                <a:sym typeface="Symbol" panose="05050102010706020507" pitchFamily="18" charset="2"/>
              </a:rPr>
              <a:t>Dimension:  </a:t>
            </a:r>
            <a:r>
              <a:rPr lang="en-US" altLang="en-US" b="1" dirty="0" smtClean="0">
                <a:solidFill>
                  <a:srgbClr val="000000"/>
                </a:solidFill>
                <a:sym typeface="Symbol" panose="05050102010706020507" pitchFamily="18" charset="2"/>
              </a:rPr>
              <a:t>k</a:t>
            </a:r>
            <a:r>
              <a:rPr lang="en-US" altLang="en-US" b="0" dirty="0" smtClean="0">
                <a:solidFill>
                  <a:srgbClr val="000000"/>
                </a:solidFill>
                <a:sym typeface="Symbol" panose="05050102010706020507" pitchFamily="18" charset="2"/>
              </a:rPr>
              <a:t> = n(</a:t>
            </a:r>
            <a:r>
              <a:rPr lang="en-US" altLang="en-US" b="0" dirty="0" err="1" smtClean="0">
                <a:solidFill>
                  <a:srgbClr val="000000"/>
                </a:solidFill>
                <a:sym typeface="Symbol" panose="05050102010706020507" pitchFamily="18" charset="2"/>
              </a:rPr>
              <a:t>vars</a:t>
            </a:r>
            <a:r>
              <a:rPr lang="en-US" altLang="en-US" b="0" dirty="0" smtClean="0">
                <a:solidFill>
                  <a:srgbClr val="000000"/>
                </a:solidFill>
                <a:sym typeface="Symbol" panose="05050102010706020507" pitchFamily="18" charset="2"/>
              </a:rPr>
              <a:t>) X  n(grid-points) (&lt; 1500; </a:t>
            </a:r>
            <a:r>
              <a:rPr lang="en-US" altLang="en-US" b="0" dirty="0" smtClean="0">
                <a:solidFill>
                  <a:srgbClr val="FF0000"/>
                </a:solidFill>
                <a:sym typeface="Symbol" panose="05050102010706020507" pitchFamily="18" charset="2"/>
              </a:rPr>
              <a:t>→</a:t>
            </a:r>
            <a:r>
              <a:rPr lang="en-US" altLang="en-US" b="0" i="1" dirty="0" smtClean="0">
                <a:solidFill>
                  <a:srgbClr val="FF0000"/>
                </a:solidFill>
                <a:sym typeface="Symbol" panose="05050102010706020507" pitchFamily="18" charset="2"/>
              </a:rPr>
              <a:t> 2 </a:t>
            </a:r>
            <a:r>
              <a:rPr lang="en-US" altLang="en-US" b="0" i="1" dirty="0" err="1" smtClean="0">
                <a:solidFill>
                  <a:srgbClr val="FF0000"/>
                </a:solidFill>
                <a:sym typeface="Symbol" panose="05050102010706020507" pitchFamily="18" charset="2"/>
              </a:rPr>
              <a:t>mil.numbers</a:t>
            </a:r>
            <a:r>
              <a:rPr lang="en-US" altLang="en-US" b="0" i="1" dirty="0" smtClean="0">
                <a:solidFill>
                  <a:srgbClr val="FF0000"/>
                </a:solidFill>
                <a:sym typeface="Symbol" panose="05050102010706020507" pitchFamily="18" charset="2"/>
              </a:rPr>
              <a:t> </a:t>
            </a:r>
            <a:r>
              <a:rPr lang="en-US" altLang="en-US" i="1" dirty="0">
                <a:solidFill>
                  <a:srgbClr val="FF0000"/>
                </a:solidFill>
                <a:sym typeface="Symbol" panose="05050102010706020507" pitchFamily="18" charset="2"/>
              </a:rPr>
              <a:t>i</a:t>
            </a:r>
            <a:r>
              <a:rPr lang="en-US" altLang="en-US" b="0" i="1" dirty="0" smtClean="0">
                <a:solidFill>
                  <a:srgbClr val="FF0000"/>
                </a:solidFill>
                <a:sym typeface="Symbol" panose="05050102010706020507" pitchFamily="18" charset="2"/>
              </a:rPr>
              <a:t>n matrices!)</a:t>
            </a:r>
          </a:p>
          <a:p>
            <a:pPr marL="361950" lvl="1" indent="-361950">
              <a:lnSpc>
                <a:spcPct val="95000"/>
              </a:lnSpc>
              <a:tabLst>
                <a:tab pos="714375" algn="l"/>
                <a:tab pos="719138" algn="l"/>
                <a:tab pos="857250" algn="l"/>
                <a:tab pos="1701800" algn="l"/>
              </a:tabLst>
            </a:pPr>
            <a:endParaRPr lang="en-GB" altLang="en-US" b="0" dirty="0" smtClean="0">
              <a:solidFill>
                <a:srgbClr val="000000"/>
              </a:solidFill>
            </a:endParaRPr>
          </a:p>
          <a:p>
            <a:pPr marL="361950" lvl="1" indent="-361950">
              <a:lnSpc>
                <a:spcPct val="95000"/>
              </a:lnSpc>
              <a:tabLst>
                <a:tab pos="714375" algn="l"/>
                <a:tab pos="719138" algn="l"/>
                <a:tab pos="857250" algn="l"/>
                <a:tab pos="1701800" algn="l"/>
              </a:tabLst>
            </a:pPr>
            <a:r>
              <a:rPr lang="cs-CZ" altLang="en-US" b="0" dirty="0" smtClean="0">
                <a:solidFill>
                  <a:srgbClr val="000000"/>
                </a:solidFill>
                <a:sym typeface="Symbol" panose="05050102010706020507" pitchFamily="18" charset="2"/>
              </a:rPr>
              <a:t></a:t>
            </a:r>
            <a:r>
              <a:rPr lang="en-US" altLang="en-US" b="0" dirty="0" smtClean="0">
                <a:solidFill>
                  <a:srgbClr val="000000"/>
                </a:solidFill>
                <a:sym typeface="Symbol" panose="05050102010706020507" pitchFamily="18" charset="2"/>
              </a:rPr>
              <a:t> </a:t>
            </a:r>
            <a:r>
              <a:rPr lang="en-US" altLang="en-US" sz="2000" b="1" dirty="0" smtClean="0">
                <a:solidFill>
                  <a:srgbClr val="008000"/>
                </a:solidFill>
              </a:rPr>
              <a:t>Time step </a:t>
            </a:r>
            <a:r>
              <a:rPr lang="en-US" altLang="en-US" b="0" dirty="0" smtClean="0">
                <a:solidFill>
                  <a:srgbClr val="000000"/>
                </a:solidFill>
              </a:rPr>
              <a:t>= mostly 1 day (may be also 1 month or 1 year)</a:t>
            </a:r>
          </a:p>
          <a:p>
            <a:pPr marL="361950" lvl="1" indent="-361950">
              <a:lnSpc>
                <a:spcPct val="95000"/>
              </a:lnSpc>
              <a:tabLst>
                <a:tab pos="714375" algn="l"/>
                <a:tab pos="719138" algn="l"/>
                <a:tab pos="857250" algn="l"/>
                <a:tab pos="1701800" algn="l"/>
              </a:tabLst>
            </a:pPr>
            <a:endParaRPr lang="en-GB" altLang="en-US" b="0" dirty="0" smtClean="0">
              <a:solidFill>
                <a:srgbClr val="000000"/>
              </a:solidFill>
            </a:endParaRPr>
          </a:p>
          <a:p>
            <a:pPr marL="361950" lvl="1" indent="-361950">
              <a:lnSpc>
                <a:spcPct val="95000"/>
              </a:lnSpc>
              <a:tabLst>
                <a:tab pos="714375" algn="l"/>
                <a:tab pos="719138" algn="l"/>
                <a:tab pos="857250" algn="l"/>
                <a:tab pos="1701800" algn="l"/>
              </a:tabLst>
            </a:pPr>
            <a:r>
              <a:rPr lang="cs-CZ" altLang="en-US" b="0" dirty="0" smtClean="0">
                <a:solidFill>
                  <a:srgbClr val="000000"/>
                </a:solidFill>
                <a:sym typeface="Symbol" panose="05050102010706020507" pitchFamily="18" charset="2"/>
              </a:rPr>
              <a:t></a:t>
            </a:r>
            <a:r>
              <a:rPr lang="en-US" altLang="en-US" b="0" dirty="0" smtClean="0">
                <a:solidFill>
                  <a:srgbClr val="000000"/>
                </a:solidFill>
                <a:sym typeface="Symbol" panose="05050102010706020507" pitchFamily="18" charset="2"/>
              </a:rPr>
              <a:t>  </a:t>
            </a:r>
            <a:r>
              <a:rPr lang="en-GB" altLang="en-US" sz="2000" b="1" dirty="0" smtClean="0">
                <a:solidFill>
                  <a:srgbClr val="008000"/>
                </a:solidFill>
              </a:rPr>
              <a:t>Conditioned </a:t>
            </a:r>
            <a:r>
              <a:rPr lang="en-GB" altLang="en-US" sz="2000" b="1" dirty="0">
                <a:solidFill>
                  <a:srgbClr val="008000"/>
                </a:solidFill>
              </a:rPr>
              <a:t>on precipitation occurrence </a:t>
            </a:r>
            <a:r>
              <a:rPr lang="en-GB" altLang="en-US" dirty="0" smtClean="0">
                <a:solidFill>
                  <a:srgbClr val="000000"/>
                </a:solidFill>
              </a:rPr>
              <a:t>modelled using spatially correlated Gaussian stream transformed into binaries</a:t>
            </a:r>
          </a:p>
          <a:p>
            <a:pPr marL="361950" lvl="1" indent="-361950">
              <a:lnSpc>
                <a:spcPct val="95000"/>
              </a:lnSpc>
              <a:tabLst>
                <a:tab pos="714375" algn="l"/>
                <a:tab pos="719138" algn="l"/>
                <a:tab pos="857250" algn="l"/>
                <a:tab pos="1701800" algn="l"/>
              </a:tabLst>
            </a:pPr>
            <a:endParaRPr lang="en-GB" altLang="en-US" dirty="0" smtClean="0">
              <a:solidFill>
                <a:srgbClr val="000000"/>
              </a:solidFill>
            </a:endParaRPr>
          </a:p>
          <a:p>
            <a:pPr marL="361950" lvl="1" indent="-361950">
              <a:lnSpc>
                <a:spcPct val="95000"/>
              </a:lnSpc>
              <a:tabLst>
                <a:tab pos="714375" algn="l"/>
                <a:tab pos="719138" algn="l"/>
                <a:tab pos="857250" algn="l"/>
                <a:tab pos="1701800" algn="l"/>
              </a:tabLst>
            </a:pPr>
            <a:r>
              <a:rPr lang="cs-CZ" altLang="en-US" b="0" dirty="0" smtClean="0">
                <a:solidFill>
                  <a:srgbClr val="000000"/>
                </a:solidFill>
                <a:sym typeface="Symbol" panose="05050102010706020507" pitchFamily="18" charset="2"/>
              </a:rPr>
              <a:t></a:t>
            </a:r>
            <a:r>
              <a:rPr lang="en-US" altLang="en-US" b="0" dirty="0" smtClean="0">
                <a:solidFill>
                  <a:srgbClr val="000000"/>
                </a:solidFill>
                <a:sym typeface="Symbol" panose="05050102010706020507" pitchFamily="18" charset="2"/>
              </a:rPr>
              <a:t>  </a:t>
            </a:r>
            <a:r>
              <a:rPr lang="en-US" altLang="en-US" b="0" dirty="0" smtClean="0">
                <a:solidFill>
                  <a:srgbClr val="000000"/>
                </a:solidFill>
              </a:rPr>
              <a:t>SPAGETTA is based on spatializing (using D. Wilks’ approach) single site </a:t>
            </a:r>
            <a:r>
              <a:rPr lang="en-US" altLang="en-US" b="0" dirty="0" err="1" smtClean="0">
                <a:solidFill>
                  <a:srgbClr val="000000"/>
                </a:solidFill>
              </a:rPr>
              <a:t>M&amp;Rfi</a:t>
            </a:r>
            <a:r>
              <a:rPr lang="en-US" altLang="en-US" b="0" dirty="0" smtClean="0">
                <a:solidFill>
                  <a:srgbClr val="000000"/>
                </a:solidFill>
              </a:rPr>
              <a:t> generator</a:t>
            </a:r>
            <a:endParaRPr lang="en-GB" altLang="en-US" dirty="0" smtClean="0">
              <a:solidFill>
                <a:srgbClr val="000000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215473" y="1657979"/>
            <a:ext cx="2984360" cy="462224"/>
          </a:xfrm>
          <a:prstGeom prst="roundRect">
            <a:avLst/>
          </a:prstGeom>
          <a:noFill/>
          <a:ln w="5080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27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7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-1"/>
            <a:ext cx="9144000" cy="828676"/>
          </a:xfrm>
          <a:solidFill>
            <a:srgbClr val="FFFF99"/>
          </a:solidFill>
          <a:ln/>
        </p:spPr>
        <p:txBody>
          <a:bodyPr lIns="360000" tIns="180000" anchor="t" anchorCtr="0">
            <a:noAutofit/>
          </a:bodyPr>
          <a:lstStyle/>
          <a:p>
            <a:pPr>
              <a:lnSpc>
                <a:spcPct val="100000"/>
              </a:lnSpc>
              <a:spcBef>
                <a:spcPts val="2400"/>
              </a:spcBef>
              <a:tabLst>
                <a:tab pos="3143250" algn="l"/>
                <a:tab pos="5743575" algn="l"/>
              </a:tabLst>
            </a:pPr>
            <a:r>
              <a:rPr lang="en-US" alt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Step 1: </a:t>
            </a:r>
            <a:r>
              <a:rPr lang="en-US" altLang="en-US" sz="32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Multi-site single-variate generator</a:t>
            </a:r>
            <a:br>
              <a:rPr lang="en-US" altLang="en-US" sz="32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1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sz="1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Experiment:</a:t>
            </a:r>
            <a:r>
              <a:rPr lang="en-US" altLang="en-US" sz="2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alt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X = Temperature</a:t>
            </a:r>
            <a:br>
              <a:rPr lang="en-US" alt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8 EU areas	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E-OBS  </a:t>
            </a:r>
            <a:r>
              <a:rPr lang="en-US" altLang="en-US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vs.</a:t>
            </a:r>
            <a:r>
              <a:rPr lang="en-US" alt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WG  </a:t>
            </a:r>
            <a:r>
              <a:rPr lang="en-US" altLang="en-US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vs</a:t>
            </a:r>
            <a:r>
              <a:rPr lang="en-US" alt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19 RCMs</a:t>
            </a:r>
            <a:r>
              <a:rPr lang="en-US" altLang="en-US" sz="2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sz="2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1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sz="1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</a:t>
            </a:r>
            <a:r>
              <a:rPr lang="en-US" altLang="en-US" sz="2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validation </a:t>
            </a:r>
            <a:r>
              <a:rPr lang="en-US" altLang="en-US" sz="2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in terms of</a:t>
            </a:r>
            <a:r>
              <a:rPr lang="en-US" alt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spatial hot Days/Spells;</a:t>
            </a:r>
            <a:br>
              <a:rPr lang="en-US" alt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alt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&amp; future vs. now</a:t>
            </a:r>
            <a:endParaRPr lang="en-GB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9029" name="Text Box 5"/>
          <p:cNvSpPr txBox="1">
            <a:spLocks noChangeArrowheads="1"/>
          </p:cNvSpPr>
          <p:nvPr/>
        </p:nvSpPr>
        <p:spPr bwMode="auto">
          <a:xfrm>
            <a:off x="6927850" y="6149975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GB" altLang="en-US" b="0"/>
          </a:p>
        </p:txBody>
      </p:sp>
      <p:pic>
        <p:nvPicPr>
          <p:cNvPr id="129030" name="Picture 6" descr="SPAGETTA-8Region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95" y="3276600"/>
            <a:ext cx="5798453" cy="344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Bent-Up Arrow 3"/>
          <p:cNvSpPr/>
          <p:nvPr/>
        </p:nvSpPr>
        <p:spPr>
          <a:xfrm rot="10800000">
            <a:off x="387925" y="1533235"/>
            <a:ext cx="2992583" cy="1743364"/>
          </a:xfrm>
          <a:prstGeom prst="bentUpArrow">
            <a:avLst>
              <a:gd name="adj1" fmla="val 4868"/>
              <a:gd name="adj2" fmla="val 14669"/>
              <a:gd name="adj3" fmla="val 2447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706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42" name="Rectangle 6"/>
          <p:cNvSpPr>
            <a:spLocks noChangeArrowheads="1"/>
          </p:cNvSpPr>
          <p:nvPr/>
        </p:nvSpPr>
        <p:spPr bwMode="auto">
          <a:xfrm>
            <a:off x="67941" y="119453"/>
            <a:ext cx="2747571" cy="6419891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80000" anchor="t" anchorCtr="0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US" altLang="en-US" sz="3200" b="1" dirty="0" smtClean="0">
                <a:solidFill>
                  <a:srgbClr val="0033CC"/>
                </a:solidFill>
              </a:rPr>
              <a:t>Spatial </a:t>
            </a:r>
            <a:endParaRPr lang="en-US" altLang="en-US" sz="3200" b="1" dirty="0" smtClean="0">
              <a:solidFill>
                <a:srgbClr val="0033CC"/>
              </a:solidFill>
            </a:endParaRPr>
          </a:p>
          <a:p>
            <a:pPr algn="l"/>
            <a:r>
              <a:rPr lang="en-US" altLang="en-US" sz="3200" b="1" dirty="0" smtClean="0">
                <a:solidFill>
                  <a:srgbClr val="0033CC"/>
                </a:solidFill>
              </a:rPr>
              <a:t>Hot</a:t>
            </a:r>
            <a:r>
              <a:rPr lang="en-US" altLang="en-US" sz="3200" b="1" dirty="0" smtClean="0">
                <a:solidFill>
                  <a:srgbClr val="0033CC"/>
                </a:solidFill>
              </a:rPr>
              <a:t> </a:t>
            </a:r>
            <a:r>
              <a:rPr lang="en-US" altLang="en-US" sz="3200" b="1" dirty="0" smtClean="0">
                <a:solidFill>
                  <a:srgbClr val="0033CC"/>
                </a:solidFill>
              </a:rPr>
              <a:t>Days</a:t>
            </a:r>
          </a:p>
          <a:p>
            <a:pPr algn="l"/>
            <a:endParaRPr lang="en-US" altLang="en-US" sz="3200" b="1" dirty="0">
              <a:solidFill>
                <a:srgbClr val="0033CC"/>
              </a:solidFill>
            </a:endParaRPr>
          </a:p>
          <a:p>
            <a:pPr algn="l"/>
            <a:r>
              <a:rPr lang="en-US" altLang="en-US" sz="3200" b="1" dirty="0" smtClean="0">
                <a:solidFill>
                  <a:srgbClr val="0033CC"/>
                </a:solidFill>
              </a:rPr>
              <a:t>Spatial</a:t>
            </a:r>
          </a:p>
          <a:p>
            <a:pPr algn="l"/>
            <a:r>
              <a:rPr lang="en-US" altLang="en-US" sz="3200" b="1" dirty="0" smtClean="0">
                <a:solidFill>
                  <a:srgbClr val="0033CC"/>
                </a:solidFill>
              </a:rPr>
              <a:t>Hot </a:t>
            </a:r>
            <a:r>
              <a:rPr lang="en-US" altLang="en-US" sz="3200" b="1" dirty="0" smtClean="0">
                <a:solidFill>
                  <a:srgbClr val="0033CC"/>
                </a:solidFill>
              </a:rPr>
              <a:t>spells</a:t>
            </a:r>
          </a:p>
          <a:p>
            <a:pPr algn="l"/>
            <a:endParaRPr lang="en-US" altLang="en-US" sz="3200" b="1" dirty="0">
              <a:solidFill>
                <a:srgbClr val="0033CC"/>
              </a:solidFill>
            </a:endParaRPr>
          </a:p>
          <a:p>
            <a:pPr algn="l"/>
            <a:endParaRPr lang="en-US" altLang="en-US" sz="3200" b="1" dirty="0" smtClean="0">
              <a:solidFill>
                <a:srgbClr val="0033CC"/>
              </a:solidFill>
            </a:endParaRPr>
          </a:p>
          <a:p>
            <a:pPr algn="l"/>
            <a:r>
              <a:rPr lang="en-US" altLang="en-US" sz="2800" b="1" dirty="0" smtClean="0">
                <a:solidFill>
                  <a:srgbClr val="0033CC"/>
                </a:solidFill>
              </a:rPr>
              <a:t>graphs show:</a:t>
            </a:r>
            <a:endParaRPr lang="en-US" altLang="en-US" sz="2800" b="1" dirty="0" smtClean="0">
              <a:solidFill>
                <a:srgbClr val="0033CC"/>
              </a:solidFill>
            </a:endParaRPr>
          </a:p>
          <a:p>
            <a:pPr algn="l">
              <a:spcBef>
                <a:spcPts val="1800"/>
              </a:spcBef>
            </a:pPr>
            <a:r>
              <a:rPr lang="en-US" altLang="en-US" sz="2400" b="1" dirty="0" smtClean="0">
                <a:solidFill>
                  <a:schemeClr val="tx1"/>
                </a:solidFill>
              </a:rPr>
              <a:t>- 8 EU regions</a:t>
            </a:r>
          </a:p>
          <a:p>
            <a:pPr algn="l">
              <a:spcBef>
                <a:spcPts val="600"/>
              </a:spcBef>
            </a:pPr>
            <a:r>
              <a:rPr lang="en-US" altLang="en-US" sz="2400" b="1" dirty="0" smtClean="0">
                <a:solidFill>
                  <a:schemeClr val="tx1"/>
                </a:solidFill>
              </a:rPr>
              <a:t>- WG</a:t>
            </a:r>
            <a:r>
              <a:rPr lang="en-US" altLang="en-US" sz="2400" dirty="0" smtClean="0">
                <a:solidFill>
                  <a:schemeClr val="tx1"/>
                </a:solidFill>
              </a:rPr>
              <a:t> </a:t>
            </a:r>
            <a:r>
              <a:rPr lang="en-US" altLang="en-US" sz="2400" i="1" dirty="0" smtClean="0">
                <a:solidFill>
                  <a:schemeClr val="tx1"/>
                </a:solidFill>
              </a:rPr>
              <a:t> </a:t>
            </a:r>
            <a:r>
              <a:rPr lang="en-US" altLang="en-US" sz="2400" i="1" dirty="0">
                <a:solidFill>
                  <a:schemeClr val="tx1"/>
                </a:solidFill>
              </a:rPr>
              <a:t>vs.</a:t>
            </a:r>
            <a:r>
              <a:rPr lang="en-US" altLang="en-US" sz="2400" dirty="0">
                <a:solidFill>
                  <a:schemeClr val="tx1"/>
                </a:solidFill>
              </a:rPr>
              <a:t> </a:t>
            </a:r>
            <a:r>
              <a:rPr lang="en-US" altLang="en-US" sz="2400" b="1" dirty="0" smtClean="0">
                <a:solidFill>
                  <a:schemeClr val="tx1"/>
                </a:solidFill>
              </a:rPr>
              <a:t>19RCMs</a:t>
            </a:r>
          </a:p>
          <a:p>
            <a:pPr algn="l">
              <a:spcBef>
                <a:spcPts val="600"/>
              </a:spcBef>
            </a:pPr>
            <a:r>
              <a:rPr lang="en-US" altLang="en-US" sz="2400" b="1" dirty="0" smtClean="0">
                <a:solidFill>
                  <a:schemeClr val="tx1"/>
                </a:solidFill>
              </a:rPr>
              <a:t>- Now </a:t>
            </a:r>
            <a:r>
              <a:rPr lang="en-US" altLang="en-US" sz="2400" i="1" dirty="0" smtClean="0">
                <a:solidFill>
                  <a:schemeClr val="tx1"/>
                </a:solidFill>
              </a:rPr>
              <a:t>vs. </a:t>
            </a:r>
            <a:r>
              <a:rPr lang="en-US" altLang="en-US" sz="2400" b="1" dirty="0" smtClean="0">
                <a:solidFill>
                  <a:schemeClr val="tx1"/>
                </a:solidFill>
              </a:rPr>
              <a:t>Future</a:t>
            </a:r>
            <a:r>
              <a:rPr lang="en-US" altLang="en-US" sz="2400" dirty="0" smtClean="0">
                <a:solidFill>
                  <a:schemeClr val="tx1"/>
                </a:solidFill>
              </a:rPr>
              <a:t> </a:t>
            </a:r>
            <a:endParaRPr lang="en-GB" altLang="en-US" sz="240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9" r="3596" b="-1965"/>
          <a:stretch/>
        </p:blipFill>
        <p:spPr>
          <a:xfrm>
            <a:off x="2854036" y="0"/>
            <a:ext cx="6241222" cy="353669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41" t="2547" r="3141" b="957"/>
          <a:stretch/>
        </p:blipFill>
        <p:spPr>
          <a:xfrm>
            <a:off x="2640790" y="3398979"/>
            <a:ext cx="6492991" cy="3442691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2004291" y="905164"/>
            <a:ext cx="1385454" cy="9236"/>
          </a:xfrm>
          <a:prstGeom prst="straightConnector1">
            <a:avLst/>
          </a:prstGeom>
          <a:ln w="698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219766" y="2780145"/>
            <a:ext cx="1169979" cy="756547"/>
          </a:xfrm>
          <a:prstGeom prst="straightConnector1">
            <a:avLst/>
          </a:prstGeom>
          <a:ln w="698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>
            <a:off x="67941" y="314036"/>
            <a:ext cx="1936350" cy="110836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96503" y="1700110"/>
            <a:ext cx="2123263" cy="123705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13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7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-1"/>
            <a:ext cx="9144000" cy="847726"/>
          </a:xfrm>
          <a:solidFill>
            <a:srgbClr val="FFFF99"/>
          </a:solidFill>
          <a:ln/>
        </p:spPr>
        <p:txBody>
          <a:bodyPr lIns="324000" tIns="216000" rIns="108000" anchor="t" anchorCtr="0">
            <a:noAutofit/>
          </a:bodyPr>
          <a:lstStyle/>
          <a:p>
            <a:pPr>
              <a:spcBef>
                <a:spcPts val="1800"/>
              </a:spcBef>
              <a:tabLst>
                <a:tab pos="1343025" algn="l"/>
              </a:tabLst>
            </a:pPr>
            <a:r>
              <a:rPr lang="en-US" alt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Step </a:t>
            </a:r>
            <a:r>
              <a:rPr lang="en-US" alt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2:  </a:t>
            </a:r>
            <a:r>
              <a:rPr lang="en-US" altLang="en-US" sz="2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adding precipitation</a:t>
            </a:r>
            <a:br>
              <a:rPr lang="en-US" altLang="en-US" sz="2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sz="2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8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Precipitation</a:t>
            </a:r>
            <a:r>
              <a:rPr lang="en-US" altLang="en-US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~ </a:t>
            </a:r>
            <a:r>
              <a:rPr lang="en-US" alt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separate multivariate Gaussian stream</a:t>
            </a:r>
            <a:br>
              <a:rPr lang="en-US" alt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r>
              <a:rPr lang="en-US" alt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generated by AR(1) model 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and converted into PREC     </a:t>
            </a:r>
            <a:b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r>
              <a:rPr lang="en-US" alt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occurences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&amp; PREC amounts (gamma distributed)</a:t>
            </a:r>
            <a:b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sz="2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Experiment</a:t>
            </a:r>
            <a:r>
              <a:rPr lang="en-US" altLang="en-US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similar as </a:t>
            </a: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previous </a:t>
            </a:r>
            <a:r>
              <a:rPr lang="en-US" alt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(8 EU areas, same data</a:t>
            </a:r>
            <a:r>
              <a:rPr lang="en-US" alt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altLang="en-US" sz="2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but:</a:t>
            </a:r>
            <a:r>
              <a:rPr lang="en-US" alt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altLang="en-US" sz="2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2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 = TEMP &amp; PREC</a:t>
            </a:r>
            <a:br>
              <a:rPr lang="en-US" altLang="en-US" sz="2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alt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u="sng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validation indices</a:t>
            </a:r>
            <a:r>
              <a:rPr lang="en-US" altLang="en-US" sz="2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spatial compound</a:t>
            </a:r>
            <a:br>
              <a:rPr lang="en-US" altLang="en-US" sz="2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	</a:t>
            </a:r>
            <a:r>
              <a:rPr lang="en-US" altLang="en-US" sz="2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TEMP-PREC </a:t>
            </a:r>
            <a:r>
              <a:rPr lang="en-US" altLang="en-US" sz="2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Days/Spells (e.g. </a:t>
            </a:r>
            <a:r>
              <a:rPr lang="en-US" altLang="en-US" sz="2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hot-dry spells)</a:t>
            </a:r>
            <a:endParaRPr lang="en-GB" altLang="en-US" sz="24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9029" name="Text Box 5"/>
          <p:cNvSpPr txBox="1">
            <a:spLocks noChangeArrowheads="1"/>
          </p:cNvSpPr>
          <p:nvPr/>
        </p:nvSpPr>
        <p:spPr bwMode="auto">
          <a:xfrm>
            <a:off x="6050397" y="6149975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GB" altLang="en-US" b="0"/>
          </a:p>
        </p:txBody>
      </p:sp>
      <p:pic>
        <p:nvPicPr>
          <p:cNvPr id="129030" name="Picture 6" descr="SPAGETTA-8Region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383" y="4394538"/>
            <a:ext cx="3953164" cy="235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9032" name="Text Box 8"/>
          <p:cNvSpPr txBox="1">
            <a:spLocks noChangeArrowheads="1"/>
          </p:cNvSpPr>
          <p:nvPr/>
        </p:nvSpPr>
        <p:spPr bwMode="auto">
          <a:xfrm>
            <a:off x="530587" y="4436964"/>
            <a:ext cx="7735960" cy="2308324"/>
          </a:xfrm>
          <a:prstGeom prst="rect">
            <a:avLst/>
          </a:prstGeom>
          <a:noFill/>
          <a:ln w="60325">
            <a:solidFill>
              <a:srgbClr val="96969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Ins="3960000">
            <a:noAutofit/>
          </a:bodyPr>
          <a:lstStyle>
            <a:lvl1pPr defTabSz="611188">
              <a:tabLst>
                <a:tab pos="719138" algn="l"/>
                <a:tab pos="857250" algn="l"/>
                <a:tab pos="1701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047750" indent="-868363" defTabSz="611188">
              <a:tabLst>
                <a:tab pos="719138" algn="l"/>
                <a:tab pos="857250" algn="l"/>
                <a:tab pos="1701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619250" defTabSz="611188">
              <a:tabLst>
                <a:tab pos="719138" algn="l"/>
                <a:tab pos="857250" algn="l"/>
                <a:tab pos="1701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09750" defTabSz="611188">
              <a:tabLst>
                <a:tab pos="719138" algn="l"/>
                <a:tab pos="857250" algn="l"/>
                <a:tab pos="1701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00250" defTabSz="611188">
              <a:tabLst>
                <a:tab pos="719138" algn="l"/>
                <a:tab pos="857250" algn="l"/>
                <a:tab pos="1701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57450" defTabSz="611188" fontAlgn="base">
              <a:spcBef>
                <a:spcPct val="0"/>
              </a:spcBef>
              <a:spcAft>
                <a:spcPct val="0"/>
              </a:spcAft>
              <a:tabLst>
                <a:tab pos="719138" algn="l"/>
                <a:tab pos="857250" algn="l"/>
                <a:tab pos="1701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14650" defTabSz="611188" fontAlgn="base">
              <a:spcBef>
                <a:spcPct val="0"/>
              </a:spcBef>
              <a:spcAft>
                <a:spcPct val="0"/>
              </a:spcAft>
              <a:tabLst>
                <a:tab pos="719138" algn="l"/>
                <a:tab pos="857250" algn="l"/>
                <a:tab pos="1701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71850" defTabSz="611188" fontAlgn="base">
              <a:spcBef>
                <a:spcPct val="0"/>
              </a:spcBef>
              <a:spcAft>
                <a:spcPct val="0"/>
              </a:spcAft>
              <a:tabLst>
                <a:tab pos="719138" algn="l"/>
                <a:tab pos="857250" algn="l"/>
                <a:tab pos="1701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29050" defTabSz="611188" fontAlgn="base">
              <a:spcBef>
                <a:spcPct val="0"/>
              </a:spcBef>
              <a:spcAft>
                <a:spcPct val="0"/>
              </a:spcAft>
              <a:tabLst>
                <a:tab pos="719138" algn="l"/>
                <a:tab pos="857250" algn="l"/>
                <a:tab pos="1701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en-US" sz="2000" b="1" dirty="0">
                <a:solidFill>
                  <a:srgbClr val="990000"/>
                </a:solidFill>
              </a:rPr>
              <a:t>DATA:</a:t>
            </a:r>
            <a:r>
              <a:rPr lang="cs-CZ" altLang="en-US" sz="2000" b="1" dirty="0"/>
              <a:t> </a:t>
            </a:r>
          </a:p>
          <a:p>
            <a:r>
              <a:rPr lang="cs-CZ" altLang="en-US" sz="1600" b="1" dirty="0">
                <a:solidFill>
                  <a:srgbClr val="0033CC"/>
                </a:solidFill>
              </a:rPr>
              <a:t>calibration of WG: </a:t>
            </a:r>
            <a:r>
              <a:rPr lang="en-US" altLang="en-US" sz="1600" b="1" dirty="0">
                <a:solidFill>
                  <a:srgbClr val="0033CC"/>
                </a:solidFill>
              </a:rPr>
              <a:t>EOBS-13.1</a:t>
            </a:r>
          </a:p>
          <a:p>
            <a:r>
              <a:rPr lang="en-US" altLang="en-US" sz="1600" b="0" dirty="0"/>
              <a:t>(</a:t>
            </a:r>
            <a:r>
              <a:rPr lang="cs-CZ" altLang="en-US" sz="1600" b="0" dirty="0"/>
              <a:t>TAVG &amp; PREC</a:t>
            </a:r>
            <a:r>
              <a:rPr lang="en-US" altLang="en-US" sz="1600" b="0" dirty="0"/>
              <a:t>; </a:t>
            </a:r>
            <a:r>
              <a:rPr lang="cs-CZ" altLang="en-US" sz="1600" b="0" dirty="0"/>
              <a:t>0.5º version regridded into 1º resolution); calibration period = 1961-90. </a:t>
            </a:r>
            <a:endParaRPr lang="en-US" altLang="en-US" sz="1600" b="0" dirty="0" smtClean="0"/>
          </a:p>
          <a:p>
            <a:endParaRPr lang="cs-CZ" altLang="en-US" sz="1600" dirty="0"/>
          </a:p>
          <a:p>
            <a:r>
              <a:rPr lang="en-US" altLang="en-US" sz="1600" b="1" dirty="0" smtClean="0">
                <a:solidFill>
                  <a:srgbClr val="0033CC"/>
                </a:solidFill>
              </a:rPr>
              <a:t>19 </a:t>
            </a:r>
            <a:r>
              <a:rPr lang="en-US" altLang="en-US" sz="1600" b="1" dirty="0">
                <a:solidFill>
                  <a:srgbClr val="0033CC"/>
                </a:solidFill>
              </a:rPr>
              <a:t>RCM simulations from </a:t>
            </a:r>
            <a:r>
              <a:rPr lang="cs-CZ" altLang="en-US" sz="1600" b="1" dirty="0">
                <a:solidFill>
                  <a:srgbClr val="0033CC"/>
                </a:solidFill>
              </a:rPr>
              <a:t>CORDEX </a:t>
            </a:r>
            <a:r>
              <a:rPr lang="cs-CZ" altLang="en-US" sz="1600" b="1" dirty="0" smtClean="0">
                <a:solidFill>
                  <a:srgbClr val="0033CC"/>
                </a:solidFill>
              </a:rPr>
              <a:t>EUR-44 </a:t>
            </a:r>
            <a:r>
              <a:rPr lang="cs-CZ" altLang="en-US" sz="1600" b="0" dirty="0"/>
              <a:t>regridded into double resolution</a:t>
            </a:r>
            <a:endParaRPr lang="en-US" altLang="en-US" sz="1600" b="0" dirty="0"/>
          </a:p>
        </p:txBody>
      </p:sp>
      <p:sp>
        <p:nvSpPr>
          <p:cNvPr id="2" name="Arc 1"/>
          <p:cNvSpPr/>
          <p:nvPr/>
        </p:nvSpPr>
        <p:spPr>
          <a:xfrm>
            <a:off x="7841676" y="2355274"/>
            <a:ext cx="1136072" cy="3676072"/>
          </a:xfrm>
          <a:prstGeom prst="arc">
            <a:avLst>
              <a:gd name="adj1" fmla="val 17141729"/>
              <a:gd name="adj2" fmla="val 5607182"/>
            </a:avLst>
          </a:prstGeom>
          <a:noFill/>
          <a:ln w="63500">
            <a:solidFill>
              <a:srgbClr val="FF0000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186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/>
          <p:cNvSpPr>
            <a:spLocks noGrp="1" noChangeArrowheads="1"/>
          </p:cNvSpPr>
          <p:nvPr>
            <p:ph type="title"/>
          </p:nvPr>
        </p:nvSpPr>
        <p:spPr>
          <a:xfrm rot="16200000">
            <a:off x="-3200400" y="3200400"/>
            <a:ext cx="6858000" cy="457200"/>
          </a:xfrm>
          <a:solidFill>
            <a:srgbClr val="FFFF99"/>
          </a:solidFill>
        </p:spPr>
        <p:txBody>
          <a:bodyPr>
            <a:noAutofit/>
          </a:bodyPr>
          <a:lstStyle/>
          <a:p>
            <a:r>
              <a:rPr lang="en-US" altLang="en-US" sz="1800" b="1" dirty="0">
                <a:solidFill>
                  <a:srgbClr val="990000"/>
                </a:solidFill>
              </a:rPr>
              <a:t>OBS – WG - RCMs: </a:t>
            </a:r>
            <a:r>
              <a:rPr lang="en-US" altLang="en-US" sz="1800" b="1" dirty="0" smtClean="0">
                <a:solidFill>
                  <a:srgbClr val="990000"/>
                </a:solidFill>
              </a:rPr>
              <a:t>T-P compound events</a:t>
            </a:r>
            <a:r>
              <a:rPr lang="en-US" altLang="en-US" sz="2400" b="1" dirty="0" smtClean="0">
                <a:solidFill>
                  <a:srgbClr val="990000"/>
                </a:solidFill>
              </a:rPr>
              <a:t> </a:t>
            </a:r>
            <a:r>
              <a:rPr lang="en-US" altLang="en-US" sz="3200" b="1" dirty="0">
                <a:solidFill>
                  <a:srgbClr val="990000"/>
                </a:solidFill>
              </a:rPr>
              <a:t> </a:t>
            </a:r>
            <a:r>
              <a:rPr lang="en-US" altLang="en-US" sz="3200" b="1" dirty="0" smtClean="0">
                <a:solidFill>
                  <a:srgbClr val="990000"/>
                </a:solidFill>
              </a:rPr>
              <a:t> </a:t>
            </a:r>
            <a:r>
              <a:rPr lang="en-US" altLang="en-US" sz="27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NOW &amp; FUTURE</a:t>
            </a:r>
            <a:endParaRPr lang="en-GB" altLang="en-US" sz="27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0644" name="Text Box 4"/>
          <p:cNvSpPr txBox="1">
            <a:spLocks noChangeArrowheads="1"/>
          </p:cNvSpPr>
          <p:nvPr/>
        </p:nvSpPr>
        <p:spPr bwMode="auto">
          <a:xfrm>
            <a:off x="6927850" y="625633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GB" altLang="en-US" b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75" y="257175"/>
            <a:ext cx="8362949" cy="660082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838325" y="0"/>
            <a:ext cx="2419350" cy="257175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 R Y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495925" y="1"/>
            <a:ext cx="2381250" cy="257174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 E T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00486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7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328465"/>
            <a:ext cx="9144000" cy="841904"/>
          </a:xfrm>
          <a:solidFill>
            <a:srgbClr val="FFFF99"/>
          </a:solidFill>
          <a:ln/>
        </p:spPr>
        <p:txBody>
          <a:bodyPr lIns="180000" tIns="144000" anchor="t" anchorCtr="0">
            <a:noAutofit/>
          </a:bodyPr>
          <a:lstStyle/>
          <a:p>
            <a:pPr>
              <a:spcBef>
                <a:spcPts val="1200"/>
              </a:spcBef>
              <a:tabLst>
                <a:tab pos="1884363" algn="l"/>
              </a:tabLst>
            </a:pPr>
            <a:r>
              <a:rPr lang="en-US" alt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Step 3: </a:t>
            </a:r>
            <a:r>
              <a:rPr lang="en-US" altLang="en-US" sz="32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Adding more variables</a:t>
            </a:r>
            <a:br>
              <a:rPr lang="en-US" altLang="en-US" sz="32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sz="2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sz="2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sz="2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sz="2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Experiment: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modelling Fire Weather Index time series 2 regions</a:t>
            </a:r>
            <a:b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FWI = f(</a:t>
            </a:r>
            <a:r>
              <a:rPr lang="en-US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T,P,Hum,Wind</a:t>
            </a: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b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● </a:t>
            </a: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OBS 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vs. WG vs. </a:t>
            </a: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RCM</a:t>
            </a:r>
            <a:b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● 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 regions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000" dirty="0"/>
              <a:t/>
            </a:r>
            <a:br>
              <a:rPr lang="en-US" altLang="en-US" sz="2000" dirty="0"/>
            </a:br>
            <a:endParaRPr lang="en-GB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9029" name="Text Box 5"/>
          <p:cNvSpPr txBox="1">
            <a:spLocks noChangeArrowheads="1"/>
          </p:cNvSpPr>
          <p:nvPr/>
        </p:nvSpPr>
        <p:spPr bwMode="auto">
          <a:xfrm>
            <a:off x="6927850" y="6380875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GB" altLang="en-US" b="0"/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204849" y="1170369"/>
            <a:ext cx="8804829" cy="830997"/>
          </a:xfrm>
          <a:prstGeom prst="rect">
            <a:avLst/>
          </a:prstGeom>
          <a:noFill/>
          <a:ln w="603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611188">
              <a:tabLst>
                <a:tab pos="719138" algn="l"/>
                <a:tab pos="857250" algn="l"/>
                <a:tab pos="1701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047750" indent="-868363" defTabSz="611188">
              <a:tabLst>
                <a:tab pos="719138" algn="l"/>
                <a:tab pos="857250" algn="l"/>
                <a:tab pos="1701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619250" defTabSz="611188">
              <a:tabLst>
                <a:tab pos="719138" algn="l"/>
                <a:tab pos="857250" algn="l"/>
                <a:tab pos="1701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09750" defTabSz="611188">
              <a:tabLst>
                <a:tab pos="719138" algn="l"/>
                <a:tab pos="857250" algn="l"/>
                <a:tab pos="1701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00250" defTabSz="611188">
              <a:tabLst>
                <a:tab pos="719138" algn="l"/>
                <a:tab pos="857250" algn="l"/>
                <a:tab pos="1701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57450" defTabSz="611188" fontAlgn="base">
              <a:spcBef>
                <a:spcPct val="0"/>
              </a:spcBef>
              <a:spcAft>
                <a:spcPct val="0"/>
              </a:spcAft>
              <a:tabLst>
                <a:tab pos="719138" algn="l"/>
                <a:tab pos="857250" algn="l"/>
                <a:tab pos="1701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14650" defTabSz="611188" fontAlgn="base">
              <a:spcBef>
                <a:spcPct val="0"/>
              </a:spcBef>
              <a:spcAft>
                <a:spcPct val="0"/>
              </a:spcAft>
              <a:tabLst>
                <a:tab pos="719138" algn="l"/>
                <a:tab pos="857250" algn="l"/>
                <a:tab pos="1701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71850" defTabSz="611188" fontAlgn="base">
              <a:spcBef>
                <a:spcPct val="0"/>
              </a:spcBef>
              <a:spcAft>
                <a:spcPct val="0"/>
              </a:spcAft>
              <a:tabLst>
                <a:tab pos="719138" algn="l"/>
                <a:tab pos="857250" algn="l"/>
                <a:tab pos="1701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29050" defTabSz="611188" fontAlgn="base">
              <a:spcBef>
                <a:spcPct val="0"/>
              </a:spcBef>
              <a:spcAft>
                <a:spcPct val="0"/>
              </a:spcAft>
              <a:tabLst>
                <a:tab pos="719138" algn="l"/>
                <a:tab pos="857250" algn="l"/>
                <a:tab pos="1701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400" b="1" dirty="0" smtClean="0">
                <a:solidFill>
                  <a:srgbClr val="990000"/>
                </a:solidFill>
              </a:rPr>
              <a:t>!!! Quantile </a:t>
            </a:r>
            <a:r>
              <a:rPr lang="en-US" altLang="en-US" sz="2400" b="1" dirty="0" smtClean="0">
                <a:solidFill>
                  <a:srgbClr val="990000"/>
                </a:solidFill>
              </a:rPr>
              <a:t>mapping </a:t>
            </a:r>
            <a:r>
              <a:rPr lang="en-US" altLang="en-US" sz="2400" b="1" dirty="0" smtClean="0">
                <a:solidFill>
                  <a:srgbClr val="990000"/>
                </a:solidFill>
              </a:rPr>
              <a:t>transformations implemented </a:t>
            </a:r>
            <a:r>
              <a:rPr lang="en-US" altLang="en-US" sz="2400" dirty="0" smtClean="0"/>
              <a:t>to allow </a:t>
            </a:r>
            <a:r>
              <a:rPr lang="en-US" altLang="en-US" sz="2400" b="1" dirty="0" smtClean="0"/>
              <a:t>for significantly </a:t>
            </a:r>
            <a:r>
              <a:rPr lang="en-US" altLang="en-US" sz="2400" b="1" dirty="0" smtClean="0"/>
              <a:t>non-Gaussian variables</a:t>
            </a:r>
            <a:r>
              <a:rPr lang="en-US" altLang="en-US" sz="2400" dirty="0" smtClean="0"/>
              <a:t> (wind, humidity)</a:t>
            </a:r>
            <a:endParaRPr lang="en-US" altLang="en-US" sz="2400" b="0" dirty="0"/>
          </a:p>
        </p:txBody>
      </p:sp>
      <p:sp>
        <p:nvSpPr>
          <p:cNvPr id="8" name="TextBox 7"/>
          <p:cNvSpPr txBox="1"/>
          <p:nvPr/>
        </p:nvSpPr>
        <p:spPr>
          <a:xfrm>
            <a:off x="7218462" y="3067153"/>
            <a:ext cx="184731" cy="1751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538" dirty="0"/>
          </a:p>
        </p:txBody>
      </p:sp>
      <p:sp>
        <p:nvSpPr>
          <p:cNvPr id="9" name="Rectangle 8"/>
          <p:cNvSpPr/>
          <p:nvPr/>
        </p:nvSpPr>
        <p:spPr>
          <a:xfrm>
            <a:off x="3325091" y="3011365"/>
            <a:ext cx="5684588" cy="3815193"/>
          </a:xfrm>
          <a:prstGeom prst="rect">
            <a:avLst/>
          </a:prstGeom>
          <a:solidFill>
            <a:srgbClr val="FFFFCC"/>
          </a:solidFill>
          <a:ln w="88900">
            <a:solidFill>
              <a:schemeClr val="bg1">
                <a:lumMod val="65000"/>
              </a:schemeClr>
            </a:solidFill>
          </a:ln>
        </p:spPr>
        <p:txBody>
          <a:bodyPr wrap="square" lIns="75302" tIns="75302" rIns="75302" bIns="75302">
            <a:noAutofit/>
          </a:bodyPr>
          <a:lstStyle/>
          <a:p>
            <a:pPr marL="108151" indent="-108151" algn="just">
              <a:spcBef>
                <a:spcPts val="598"/>
              </a:spcBef>
            </a:pPr>
            <a:r>
              <a:rPr lang="en-US" sz="837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OBS </a:t>
            </a:r>
            <a:r>
              <a:rPr lang="en-US" sz="837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(observations):</a:t>
            </a:r>
            <a:r>
              <a:rPr lang="en-US" sz="837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85 stations representing </a:t>
            </a:r>
            <a:r>
              <a:rPr lang="en-US" sz="837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Czechia</a:t>
            </a:r>
            <a:r>
              <a:rPr lang="en-US" sz="837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+ 15 stations representing Sardinia</a:t>
            </a:r>
          </a:p>
          <a:p>
            <a:pPr marL="108151" indent="-108151" algn="just">
              <a:spcBef>
                <a:spcPts val="598"/>
              </a:spcBef>
            </a:pPr>
            <a:r>
              <a:rPr lang="en-US" sz="837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RCMs:</a:t>
            </a:r>
            <a:r>
              <a:rPr lang="en-US" sz="837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8 RCM simulations (historical &amp; RCP85, EUR-11 domain; CORDEX database; conditioned on availability of the four variables: </a:t>
            </a:r>
            <a:r>
              <a:rPr lang="en-US" sz="837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Tmax</a:t>
            </a:r>
            <a:r>
              <a:rPr lang="en-US" sz="837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837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Prec</a:t>
            </a:r>
            <a:r>
              <a:rPr lang="en-US" sz="837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837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RelHum</a:t>
            </a:r>
            <a:r>
              <a:rPr lang="en-US" sz="837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Wind). </a:t>
            </a:r>
            <a:r>
              <a:rPr lang="en-US" sz="837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BASELINE</a:t>
            </a:r>
            <a:r>
              <a:rPr lang="en-US" sz="837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= 1971-2000; </a:t>
            </a:r>
            <a:r>
              <a:rPr lang="en-US" sz="837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FUTURE</a:t>
            </a:r>
            <a:r>
              <a:rPr lang="en-US" sz="837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= 2070-99. For </a:t>
            </a:r>
            <a:r>
              <a:rPr lang="en-US" sz="837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Czechia</a:t>
            </a:r>
            <a:r>
              <a:rPr lang="en-US" sz="837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both raw and bias-corrected versions of RCMs were available.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091" y="4489573"/>
            <a:ext cx="3585240" cy="220042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0280" y="3685771"/>
            <a:ext cx="1987636" cy="302111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426691" y="3685771"/>
            <a:ext cx="3345933" cy="865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598"/>
              </a:spcBef>
            </a:pPr>
            <a:r>
              <a:rPr lang="en-US" sz="837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To allow more conclusive comparisons, we made adjustments to the density of RCM grid-points (in Sardinia) and cropped original target region (</a:t>
            </a:r>
            <a:r>
              <a:rPr lang="en-US" sz="837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Czechia</a:t>
            </a:r>
            <a:r>
              <a:rPr lang="en-US" sz="837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), so that number of grid-points is not so large (SPAGETTA tends to crash when number of grid-pints exceeded ~100), and number of RCM grid-points is about the same as number of available weather stations.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526735" y="4563496"/>
            <a:ext cx="816665" cy="2855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56" dirty="0" err="1">
                <a:latin typeface="Arial" panose="020B0604020202020204" pitchFamily="34" charset="0"/>
                <a:cs typeface="Arial" panose="020B0604020202020204" pitchFamily="34" charset="0"/>
              </a:rPr>
              <a:t>Czechia</a:t>
            </a:r>
            <a:endParaRPr lang="en-US" sz="95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100015" y="6055337"/>
            <a:ext cx="740255" cy="2129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56" dirty="0">
                <a:latin typeface="Arial" panose="020B0604020202020204" pitchFamily="34" charset="0"/>
                <a:cs typeface="Arial" panose="020B0604020202020204" pitchFamily="34" charset="0"/>
              </a:rPr>
              <a:t>Sardinia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1745673" y="4322619"/>
            <a:ext cx="1579255" cy="30396"/>
          </a:xfrm>
          <a:prstGeom prst="straightConnector1">
            <a:avLst/>
          </a:prstGeom>
          <a:ln w="698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3035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14755</TotalTime>
  <Words>2389</Words>
  <Application>Microsoft Office PowerPoint</Application>
  <PresentationFormat>On-screen Show (4:3)</PresentationFormat>
  <Paragraphs>205</Paragraphs>
  <Slides>18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Calibri Light</vt:lpstr>
      <vt:lpstr>Courier New</vt:lpstr>
      <vt:lpstr>Symbol</vt:lpstr>
      <vt:lpstr>Times New Roman</vt:lpstr>
      <vt:lpstr>Wingdings</vt:lpstr>
      <vt:lpstr>Office Theme</vt:lpstr>
      <vt:lpstr>The Spatial Weather Generator SPAGETTA: Hard Times  of its Adolescence</vt:lpstr>
      <vt:lpstr> weather generators</vt:lpstr>
      <vt:lpstr>GRIMASA project (2018-2022)</vt:lpstr>
      <vt:lpstr>SPAGETTA =  parametric multi-variate spatial daily WG</vt:lpstr>
      <vt:lpstr>Step 1: Multi-site single-variate generator  Experiment: X = Temperature  8 EU areas   E-OBS  vs.  WG  vs 19 RCMs                 validation in terms of: spatial hot Days/Spells;   &amp; future vs. now</vt:lpstr>
      <vt:lpstr>PowerPoint Presentation</vt:lpstr>
      <vt:lpstr>    Step 2:  adding precipitation  Precipitation ~ separate multivariate Gaussian stream              generated by AR(1) model and converted into PREC                   occurences &amp; PREC amounts (gamma distributed)  Experiment: similar as previous (8 EU areas, same data)      but:   X = TEMP &amp; PREC    validation indices: spatial compound                            TEMP-PREC Days/Spells (e.g. hot-dry spells)</vt:lpstr>
      <vt:lpstr>OBS – WG - RCMs: T-P compound events   NOW &amp; FUTURE</vt:lpstr>
      <vt:lpstr>Step 3: Adding more variables     Experiment: modelling Fire Weather Index time series 2 regions   ● FWI = f(T,P,Hum,Wind)  ● OBS vs. WG vs. RCM  ● 2 regions  </vt:lpstr>
      <vt:lpstr>PowerPoint Presentation</vt:lpstr>
      <vt:lpstr>PowerPoint Presentation</vt:lpstr>
      <vt:lpstr>PowerPoint Presentation</vt:lpstr>
      <vt:lpstr>PowerPoint Presentation</vt:lpstr>
      <vt:lpstr>… and NOW, SPAGETTA is requested to provide realistic synthetic weather data for CC impacts projects…  … but, quality of synthetic weather series is not satisfactory …  … what are the main problems and how to solve them?</vt:lpstr>
      <vt:lpstr>SPAGETTA in Adolescence: Problem #1</vt:lpstr>
      <vt:lpstr>PowerPoint Presentation</vt:lpstr>
      <vt:lpstr>END</vt:lpstr>
      <vt:lpstr>List of papers and conference presentation related to SPAGETTA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Q1: How be included in Damocles? Q: any suggestion for how to make it different or better? Q2: opimal formulation of “my” compound events Q3: any expert on FWI here? Q4: any SPEI+Pascal  expert here? (interested in subroutines for SPEI</dc:title>
  <dc:creator>Martin Dubrovsky</dc:creator>
  <cp:lastModifiedBy>Martin Dubrovsky</cp:lastModifiedBy>
  <cp:revision>278</cp:revision>
  <dcterms:created xsi:type="dcterms:W3CDTF">2019-04-03T13:58:16Z</dcterms:created>
  <dcterms:modified xsi:type="dcterms:W3CDTF">2022-05-26T10:01:36Z</dcterms:modified>
</cp:coreProperties>
</file>