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  <p:sldMasterId id="2147483752" r:id="rId2"/>
    <p:sldMasterId id="2147483710" r:id="rId3"/>
    <p:sldMasterId id="2147483694" r:id="rId4"/>
  </p:sldMasterIdLst>
  <p:notesMasterIdLst>
    <p:notesMasterId r:id="rId21"/>
  </p:notesMasterIdLst>
  <p:handoutMasterIdLst>
    <p:handoutMasterId r:id="rId22"/>
  </p:handoutMasterIdLst>
  <p:sldIdLst>
    <p:sldId id="260" r:id="rId5"/>
    <p:sldId id="300" r:id="rId6"/>
    <p:sldId id="263" r:id="rId7"/>
    <p:sldId id="267" r:id="rId8"/>
    <p:sldId id="294" r:id="rId9"/>
    <p:sldId id="265" r:id="rId10"/>
    <p:sldId id="306" r:id="rId11"/>
    <p:sldId id="285" r:id="rId12"/>
    <p:sldId id="299" r:id="rId13"/>
    <p:sldId id="304" r:id="rId14"/>
    <p:sldId id="298" r:id="rId15"/>
    <p:sldId id="305" r:id="rId16"/>
    <p:sldId id="297" r:id="rId17"/>
    <p:sldId id="274" r:id="rId18"/>
    <p:sldId id="307" r:id="rId19"/>
    <p:sldId id="301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Fredriksson" initials="JF" lastIdx="1" clrIdx="0">
    <p:extLst>
      <p:ext uri="{19B8F6BF-5375-455C-9EA6-DF929625EA0E}">
        <p15:presenceInfo xmlns:p15="http://schemas.microsoft.com/office/powerpoint/2012/main" userId="1cbe7eb32fabec9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4719" autoAdjust="0"/>
  </p:normalViewPr>
  <p:slideViewPr>
    <p:cSldViewPr>
      <p:cViewPr varScale="1">
        <p:scale>
          <a:sx n="75" d="100"/>
          <a:sy n="75" d="100"/>
        </p:scale>
        <p:origin x="24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5DE67-2EA6-4809-AA89-F57164F32371}" type="datetimeFigureOut">
              <a:rPr lang="sv-SE" smtClean="0"/>
              <a:t>2022-05-24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444FA-FFCC-46FC-9553-688432611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9202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2022-05-24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73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681D6-F710-42E2-BE1C-62A60DD7CB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8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Zooma in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681D6-F710-42E2-BE1C-62A60DD7CB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681D6-F710-42E2-BE1C-62A60DD7CB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6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Zooma in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681D6-F710-42E2-BE1C-62A60DD7CB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D0C60A7-BAD5-4867-8E0A-F763105FA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9" b="19153"/>
          <a:stretch/>
        </p:blipFill>
        <p:spPr>
          <a:xfrm>
            <a:off x="2436000" y="954000"/>
            <a:ext cx="9756000" cy="5904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43565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1412776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2834776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3B1545A-3337-4A23-B7A2-062B044DC4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613" y="4014862"/>
            <a:ext cx="8840787" cy="1147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7D3CC452-7B58-4703-91B5-3853189714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A8EC6F1-EB72-4912-A5AA-0B5C3848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6DD4685C-0D3A-41D6-9064-86C303463B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32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526424"/>
            <a:ext cx="10598400" cy="431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7496C3D-6476-474A-AE3B-C20F23ED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4139FAE-C4C3-4926-B6F8-EA525D7D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480E0FF-3D32-455E-8FFA-6F7E7C3B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0C954C2-1515-4B76-94D6-E64A89EF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4BD8867-D65A-4C78-BF38-14C044BF5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2E31F5E-1B7B-4993-9279-ECD1AD7D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78710A-3B86-45F4-B2A6-651A896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E91932-968A-4E0A-A84A-8C0D119C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9F5030-710F-4652-ADD8-0A374D85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620688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542288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620688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E533EC-706E-482E-86AC-BE986242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C9B6B77-301B-4E44-9BB5-D72E69BD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3505030-86FF-498A-BEA9-FBAE87D7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620688"/>
            <a:ext cx="10598400" cy="52565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86CBA0-F8A4-4DD1-AE40-A9559127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5061356-5398-48F0-A603-750BB854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8C012F-ED4B-47BF-A48E-AC6DE5CD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 hidden="1">
            <a:extLst>
              <a:ext uri="{FF2B5EF4-FFF2-40B4-BE49-F238E27FC236}">
                <a16:creationId xmlns:a16="http://schemas.microsoft.com/office/drawing/2014/main" id="{C19288B6-5472-4AFB-81DE-44C80FD59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Blank layoutsida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95576DC-9EB9-44EA-AD58-FDA634F1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3A0FE2-1782-4343-AB1C-4F56360F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B0F76D4-0E20-4259-BD54-E8478C99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6BD678B-6B33-4CEE-92FB-54AE5FAF8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 b="19186"/>
          <a:stretch/>
        </p:blipFill>
        <p:spPr>
          <a:xfrm>
            <a:off x="2431921" y="954000"/>
            <a:ext cx="9756000" cy="5903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52B95B1-BF8D-47F4-818D-81BF775EC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613" y="3859213"/>
            <a:ext cx="8840787" cy="11668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42543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1412776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2834776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3B1545A-3337-4A23-B7A2-062B044DC4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613" y="4014862"/>
            <a:ext cx="8840787" cy="1147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79D73153-B2A9-46E6-B26A-63C153FF14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1726236-CEE3-40F9-80D0-31016B05C3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1B2C5CAC-FC27-4B58-859F-43CBE04080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443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526424"/>
            <a:ext cx="10598400" cy="431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7669515-4251-4E48-8D8B-E1DED8BD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B3C47A-1157-419C-968B-C5BD9062C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88B8E9-9CF6-41D0-AB03-A8B4B88F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1412776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2834776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4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3B1545A-3337-4A23-B7A2-062B044DC4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613" y="4014862"/>
            <a:ext cx="8840787" cy="1147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DC0DD00-1A22-4FD7-9073-2D04CCA1E8B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5F50A2-FC82-49AF-97B2-60ABE6125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31DF219-E4C5-4A13-A199-D8F76725DF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837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B804ADB-9E1A-4919-AC49-A55B7E7B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DD77CDB-C0E3-48F8-8291-6E95EAC7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05F4A5-25F7-4552-8599-30A0E694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98399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526424"/>
            <a:ext cx="10598400" cy="4316400"/>
          </a:xfrm>
        </p:spPr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6EF7D0A-2B49-47A5-AB8B-453CE898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798227-66D5-400F-89B4-FDF56AF9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B9CB915-677D-43E3-B137-DBB82A8F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639272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560872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639272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B2F4FC5-B199-4A42-87CF-96D1297D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30B50C2-5999-4453-BD0B-DB492038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45C88E0-C99F-447E-BBA0-67107DD2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620688"/>
            <a:ext cx="10598400" cy="52565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A46E9D-FEA4-4373-9BBF-F2C1CE0A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AB252AE-9453-4133-9A9E-2DCD5C39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B0F7BDE-3075-4190-BE48-9C5D23D9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 hidden="1">
            <a:extLst>
              <a:ext uri="{FF2B5EF4-FFF2-40B4-BE49-F238E27FC236}">
                <a16:creationId xmlns:a16="http://schemas.microsoft.com/office/drawing/2014/main" id="{668BE3D8-0A67-489F-86C9-8DB9E8AB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</a:rPr>
              <a:t>Blank layoutsida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0211EB7-D261-444E-81B7-D05533EB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2EA1AAE-8BF8-452E-8B5A-99B20CD7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DA0D9E8-99B1-41A8-B358-4D333AB2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F768EF4-D123-4416-B47C-9365CC4D3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" r="2746" b="22416"/>
          <a:stretch/>
        </p:blipFill>
        <p:spPr>
          <a:xfrm>
            <a:off x="3552000" y="476672"/>
            <a:ext cx="8640000" cy="6372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812269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1412776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2834776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3B1545A-3337-4A23-B7A2-062B044DC4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4613" y="4014862"/>
            <a:ext cx="8840787" cy="1147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A2F2B885-92D8-4B89-974A-CB784234AAF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527AB6F-7F8C-453D-821C-D931CEB6B7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380E8CC2-C1BF-4137-97E3-A064E1CB48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445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526424"/>
            <a:ext cx="10598400" cy="431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9" name="Platshållare för datum 18">
            <a:extLst>
              <a:ext uri="{FF2B5EF4-FFF2-40B4-BE49-F238E27FC236}">
                <a16:creationId xmlns:a16="http://schemas.microsoft.com/office/drawing/2014/main" id="{27E98A7E-A850-4990-8A16-F2773D03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20" name="Platshållare för sidfot 19">
            <a:extLst>
              <a:ext uri="{FF2B5EF4-FFF2-40B4-BE49-F238E27FC236}">
                <a16:creationId xmlns:a16="http://schemas.microsoft.com/office/drawing/2014/main" id="{B994EDE9-CF6E-4A9A-A88E-7BEA9FB3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21" name="Platshållare för bildnummer 20">
            <a:extLst>
              <a:ext uri="{FF2B5EF4-FFF2-40B4-BE49-F238E27FC236}">
                <a16:creationId xmlns:a16="http://schemas.microsoft.com/office/drawing/2014/main" id="{B798F6A1-EF9F-4488-9E7A-C2B42CB3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100E07D6-988A-4F17-8E1F-2D9F1713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A066B64E-00AF-45F3-B18D-6D6324AD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37ECFBA4-B45B-409D-B593-B8AAE0FD8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F472DA35-BF6A-44BC-A042-F7233795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F7C22D27-929E-4D72-BB58-B2986454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AA4FAD2A-78B6-4855-9607-9207C30F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90419E3D-2B66-42B5-A4AC-7D18C384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852A456F-BFE4-4C3A-A7FF-86377E23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2C1592C-F6C8-4652-898E-25C67E39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620688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542288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620688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34E154C-C3F4-4959-9CFB-C29A76F2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66C729-6FA5-44E3-947D-9D9E11B2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E6FAD130-E9E3-4477-96E4-28D18F43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620688"/>
            <a:ext cx="10598400" cy="431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05E41D03-3160-44CE-879B-61C80A21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DE76212F-2F05-4823-873E-9B4C7A89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BEBA3871-55BC-4785-B59D-2558884C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 hidden="1">
            <a:extLst>
              <a:ext uri="{FF2B5EF4-FFF2-40B4-BE49-F238E27FC236}">
                <a16:creationId xmlns:a16="http://schemas.microsoft.com/office/drawing/2014/main" id="{702C4DB3-A860-49FA-89A0-DB0CA41C8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</a:rPr>
              <a:t>Blank layoutsida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EB3E826-A8EC-4694-852E-6F314C5E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1E13F1A-0056-4BEF-9986-FA4DAC36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CF132AD-3900-4F3A-B206-BADDBCD0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61173" cy="79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526424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AD98AFE-6ADC-4AA1-BCBD-F00E0CED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2C849CE-8AED-4280-8F91-1F8359B0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B89BA13-57EF-4A12-996B-21A0BE17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1D6C0C7-18BE-4DBD-9A68-AEA25D06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D71D090-42C7-4AC0-B427-F25729DB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A317A4-5611-4733-BAAC-AC81DE0B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620688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542288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620688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81AED24-AEC1-4877-88B5-88586228E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FB29A56-8A1F-451B-88F3-D8F713AF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43A6901-03D7-4BC3-A49E-DA2FB829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620687"/>
            <a:ext cx="10598400" cy="525623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B4853A-609A-4C5D-8CF3-0DC403CA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98B1D26-D176-4062-A996-EEE375744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6D5B82-655B-42B7-9641-F7AAC317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 hidden="1">
            <a:extLst>
              <a:ext uri="{FF2B5EF4-FFF2-40B4-BE49-F238E27FC236}">
                <a16:creationId xmlns:a16="http://schemas.microsoft.com/office/drawing/2014/main" id="{84C0B301-53A2-4DF2-A89F-ADBEDC7DF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Blank layoutsida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DB91D43-1337-4720-B78A-0A235210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9CA499B-5F2A-4EB1-B666-3D271265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8096128-0C34-471F-B8F6-4F608F7D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F74F012-2219-4744-8E1A-29B2762BF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" b="22383"/>
          <a:stretch/>
        </p:blipFill>
        <p:spPr>
          <a:xfrm>
            <a:off x="3552000" y="486000"/>
            <a:ext cx="8640000" cy="6372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700" b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3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03729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604440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526424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4" name="Bild 13" descr="Logotyp Stockholm universitet.">
            <a:extLst>
              <a:ext uri="{FF2B5EF4-FFF2-40B4-BE49-F238E27FC236}">
                <a16:creationId xmlns:a16="http://schemas.microsoft.com/office/drawing/2014/main" id="{DF5421BA-7CA3-4247-9A19-077C4ADF4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32" y="5993968"/>
            <a:ext cx="1911504" cy="576000"/>
          </a:xfrm>
          <a:prstGeom prst="rect">
            <a:avLst/>
          </a:prstGeom>
        </p:spPr>
      </p:pic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5655E91B-7D1D-4B6F-9921-04207DB13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22" name="Platshållare för sidfot 4">
            <a:extLst>
              <a:ext uri="{FF2B5EF4-FFF2-40B4-BE49-F238E27FC236}">
                <a16:creationId xmlns:a16="http://schemas.microsoft.com/office/drawing/2014/main" id="{1E706E60-D15A-481C-B9B3-45E1056FB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/>
              <a:t>/Namn Namn, Institution eller liknande</a:t>
            </a:r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ED64EB8E-8FA4-45E3-845C-477691BF0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048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29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840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100" b="1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2" pos="483">
          <p15:clr>
            <a:srgbClr val="F26B43"/>
          </p15:clr>
        </p15:guide>
        <p15:guide id="3" orient="horz" pos="3702">
          <p15:clr>
            <a:srgbClr val="F26B43"/>
          </p15:clr>
        </p15:guide>
        <p15:guide id="4" pos="71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98398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526424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4" name="Bild 13" descr="Logotyp Stockholm universitet.">
            <a:extLst>
              <a:ext uri="{FF2B5EF4-FFF2-40B4-BE49-F238E27FC236}">
                <a16:creationId xmlns:a16="http://schemas.microsoft.com/office/drawing/2014/main" id="{DAF2BED4-627E-4242-BE1B-4970861388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32" y="5993968"/>
            <a:ext cx="1911504" cy="576000"/>
          </a:xfrm>
          <a:prstGeom prst="rect">
            <a:avLst/>
          </a:prstGeom>
        </p:spPr>
      </p:pic>
      <p:sp>
        <p:nvSpPr>
          <p:cNvPr id="16" name="Platshållare för datum 3">
            <a:extLst>
              <a:ext uri="{FF2B5EF4-FFF2-40B4-BE49-F238E27FC236}">
                <a16:creationId xmlns:a16="http://schemas.microsoft.com/office/drawing/2014/main" id="{C89BF1BF-41FF-4FEA-8E24-DE6483017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8755106F-31AF-4824-A7AA-F69B23232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/>
              <a:t>/Namn Namn, Institution eller liknande</a:t>
            </a:r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E452B55A-699A-4B0A-99B6-E3F4ADFC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048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41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842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100" b="1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accent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98399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526424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" name="Bild 2" descr="Logotyp Stockholm universitet.">
            <a:extLst>
              <a:ext uri="{FF2B5EF4-FFF2-40B4-BE49-F238E27FC236}">
                <a16:creationId xmlns:a16="http://schemas.microsoft.com/office/drawing/2014/main" id="{8B2FA105-5FC0-4805-A3DB-E54A086EED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00" y="5994000"/>
            <a:ext cx="1906432" cy="576000"/>
          </a:xfrm>
          <a:prstGeom prst="rect">
            <a:avLst/>
          </a:prstGeom>
        </p:spPr>
      </p:pic>
      <p:sp>
        <p:nvSpPr>
          <p:cNvPr id="17" name="Platshållare för datum 3">
            <a:extLst>
              <a:ext uri="{FF2B5EF4-FFF2-40B4-BE49-F238E27FC236}">
                <a16:creationId xmlns:a16="http://schemas.microsoft.com/office/drawing/2014/main" id="{FF26CA54-099F-472C-92E4-5712ECB87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18" name="Platshållare för sidfot 4">
            <a:extLst>
              <a:ext uri="{FF2B5EF4-FFF2-40B4-BE49-F238E27FC236}">
                <a16:creationId xmlns:a16="http://schemas.microsoft.com/office/drawing/2014/main" id="{9D465E89-113D-4F09-ACFE-301185D8D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/>
              <a:t>/Namn Namn, Institution eller liknande</a:t>
            </a:r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id="{AFFB95B5-9D44-4928-A3EC-1BD7DC9A3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048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34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43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100" b="1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620688"/>
            <a:ext cx="10598399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526424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8" name="Bild 17" descr="Logotyp Stockholm universitet.">
            <a:extLst>
              <a:ext uri="{FF2B5EF4-FFF2-40B4-BE49-F238E27FC236}">
                <a16:creationId xmlns:a16="http://schemas.microsoft.com/office/drawing/2014/main" id="{6FB623C7-F28C-4D24-8C65-A140A53754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000" y="5994000"/>
            <a:ext cx="1906432" cy="576000"/>
          </a:xfrm>
          <a:prstGeom prst="rect">
            <a:avLst/>
          </a:prstGeom>
        </p:spPr>
      </p:pic>
      <p:sp>
        <p:nvSpPr>
          <p:cNvPr id="19" name="Platshållare för datum 3">
            <a:extLst>
              <a:ext uri="{FF2B5EF4-FFF2-40B4-BE49-F238E27FC236}">
                <a16:creationId xmlns:a16="http://schemas.microsoft.com/office/drawing/2014/main" id="{A0BC8DAA-6237-460C-B165-B654D9D2D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282000"/>
            <a:ext cx="93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852FDD08-4791-44F6-8CAA-2A34E4C51B9B}" type="datetime1">
              <a:rPr lang="sv-SE" smtClean="0"/>
              <a:pPr/>
              <a:t>2022-05-24</a:t>
            </a:fld>
            <a:endParaRPr lang="sv-SE" dirty="0"/>
          </a:p>
        </p:txBody>
      </p:sp>
      <p:sp>
        <p:nvSpPr>
          <p:cNvPr id="20" name="Platshållare för sidfot 4">
            <a:extLst>
              <a:ext uri="{FF2B5EF4-FFF2-40B4-BE49-F238E27FC236}">
                <a16:creationId xmlns:a16="http://schemas.microsoft.com/office/drawing/2014/main" id="{95C4B997-EDD6-429B-9DA1-894486A7A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3888" y="6282000"/>
            <a:ext cx="7068616" cy="280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r>
              <a:rPr lang="sv-SE"/>
              <a:t>/Namn Namn, Institution eller liknande</a:t>
            </a:r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id="{81F8044B-EE65-4098-A859-CC6E8A844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048" y="6282000"/>
            <a:ext cx="5760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72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84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100" b="1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doi/10.1073/pnas.1323156111#con1" TargetMode="External"/><Relationship Id="rId7" Type="http://schemas.openxmlformats.org/officeDocument/2006/relationships/hyperlink" Target="https://doi.org/10.1073/pnas.132315611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nas.org/doi/10.1073/pnas.1323156111#con4" TargetMode="External"/><Relationship Id="rId5" Type="http://schemas.openxmlformats.org/officeDocument/2006/relationships/hyperlink" Target="https://www.pnas.org/doi/10.1073/pnas.1323156111#con3" TargetMode="External"/><Relationship Id="rId4" Type="http://schemas.openxmlformats.org/officeDocument/2006/relationships/hyperlink" Target="https://www.pnas.org/doi/10.1073/pnas.1323156111#con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7F32BED-9571-45E6-A2D7-F67796EED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98C063C8-4BBE-4AE1-A3EC-FDB852C5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92696"/>
            <a:ext cx="10604440" cy="795600"/>
          </a:xfrm>
        </p:spPr>
        <p:txBody>
          <a:bodyPr>
            <a:noAutofit/>
          </a:bodyPr>
          <a:lstStyle/>
          <a:p>
            <a:pPr algn="ctr"/>
            <a:r>
              <a:rPr lang="sv-SE" sz="5400" dirty="0" err="1"/>
              <a:t>Hidden</a:t>
            </a:r>
            <a:r>
              <a:rPr lang="sv-SE" sz="5400" dirty="0"/>
              <a:t> </a:t>
            </a:r>
            <a:r>
              <a:rPr lang="sv-SE" sz="5400" dirty="0" err="1"/>
              <a:t>Hypoxia</a:t>
            </a:r>
            <a:r>
              <a:rPr lang="sv-SE" sz="5400" dirty="0"/>
              <a:t> in </a:t>
            </a:r>
            <a:r>
              <a:rPr lang="sv-SE" sz="5400" dirty="0" err="1"/>
              <a:t>Coastal</a:t>
            </a:r>
            <a:r>
              <a:rPr lang="sv-SE" sz="5400" dirty="0"/>
              <a:t> Waters</a:t>
            </a:r>
            <a:endParaRPr lang="en-US" sz="5400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F9FD692-21C9-45B0-9658-2D0AD9790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156" y="1628800"/>
            <a:ext cx="8352928" cy="7888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v-SE" sz="2400" dirty="0">
                <a:solidFill>
                  <a:schemeClr val="bg1"/>
                </a:solidFill>
              </a:rPr>
              <a:t>Presenter: Jonas Fredriksson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bg1"/>
                </a:solidFill>
              </a:rPr>
              <a:t>Co-</a:t>
            </a:r>
            <a:r>
              <a:rPr lang="sv-SE" sz="2400" dirty="0" err="1">
                <a:solidFill>
                  <a:schemeClr val="bg1"/>
                </a:solidFill>
              </a:rPr>
              <a:t>authors</a:t>
            </a:r>
            <a:r>
              <a:rPr lang="sv-SE" sz="2400" dirty="0">
                <a:solidFill>
                  <a:schemeClr val="bg1"/>
                </a:solidFill>
              </a:rPr>
              <a:t>: Karl </a:t>
            </a:r>
            <a:r>
              <a:rPr lang="sv-SE" sz="2400" dirty="0" err="1">
                <a:solidFill>
                  <a:schemeClr val="bg1"/>
                </a:solidFill>
              </a:rPr>
              <a:t>Attard</a:t>
            </a:r>
            <a:r>
              <a:rPr lang="sv-SE" sz="2400" dirty="0">
                <a:solidFill>
                  <a:schemeClr val="bg1"/>
                </a:solidFill>
              </a:rPr>
              <a:t>, Christian </a:t>
            </a:r>
            <a:r>
              <a:rPr lang="sv-SE" sz="2400" dirty="0" err="1">
                <a:solidFill>
                  <a:schemeClr val="bg1"/>
                </a:solidFill>
              </a:rPr>
              <a:t>Stranne</a:t>
            </a:r>
            <a:r>
              <a:rPr lang="sv-SE" sz="2400" dirty="0">
                <a:solidFill>
                  <a:schemeClr val="bg1"/>
                </a:solidFill>
              </a:rPr>
              <a:t>, and Volker Brüchert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84B9237-917D-48E8-82FB-E4F05FCC7A60}"/>
              </a:ext>
            </a:extLst>
          </p:cNvPr>
          <p:cNvSpPr txBox="1"/>
          <p:nvPr/>
        </p:nvSpPr>
        <p:spPr>
          <a:xfrm>
            <a:off x="8348056" y="6495757"/>
            <a:ext cx="22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Photo: Petter Hällberg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38E1FEA-FF2E-4404-B244-FAA09E198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95" y="4570084"/>
            <a:ext cx="1631504" cy="228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2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36F197-33EB-EED6-B0F7-CDF84D8962C2}"/>
              </a:ext>
            </a:extLst>
          </p:cNvPr>
          <p:cNvGrpSpPr/>
          <p:nvPr/>
        </p:nvGrpSpPr>
        <p:grpSpPr>
          <a:xfrm>
            <a:off x="1115737" y="1911238"/>
            <a:ext cx="9817723" cy="3377941"/>
            <a:chOff x="260558" y="1769847"/>
            <a:chExt cx="9817723" cy="3413666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4EB35383-EB1D-4448-BE00-6B3F78AEC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841"/>
            <a:stretch/>
          </p:blipFill>
          <p:spPr>
            <a:xfrm>
              <a:off x="260558" y="1771141"/>
              <a:ext cx="3636542" cy="3412372"/>
            </a:xfrm>
            <a:prstGeom prst="rect">
              <a:avLst/>
            </a:prstGeom>
          </p:spPr>
        </p:pic>
        <p:pic>
          <p:nvPicPr>
            <p:cNvPr id="20" name="Bildobjekt 14">
              <a:extLst>
                <a:ext uri="{FF2B5EF4-FFF2-40B4-BE49-F238E27FC236}">
                  <a16:creationId xmlns:a16="http://schemas.microsoft.com/office/drawing/2014/main" id="{41DED381-0FAD-F832-536D-B3FE09AB8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110"/>
            <a:stretch/>
          </p:blipFill>
          <p:spPr>
            <a:xfrm>
              <a:off x="6939991" y="1771108"/>
              <a:ext cx="3138290" cy="3412372"/>
            </a:xfrm>
            <a:prstGeom prst="rect">
              <a:avLst/>
            </a:prstGeom>
          </p:spPr>
        </p:pic>
        <p:pic>
          <p:nvPicPr>
            <p:cNvPr id="21" name="Bildobjekt 14">
              <a:extLst>
                <a:ext uri="{FF2B5EF4-FFF2-40B4-BE49-F238E27FC236}">
                  <a16:creationId xmlns:a16="http://schemas.microsoft.com/office/drawing/2014/main" id="{B6D1086F-E10A-0575-02F6-24F160F18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893" r="33728"/>
            <a:stretch/>
          </p:blipFill>
          <p:spPr>
            <a:xfrm>
              <a:off x="3720627" y="1769847"/>
              <a:ext cx="3312099" cy="3412372"/>
            </a:xfrm>
            <a:prstGeom prst="rect">
              <a:avLst/>
            </a:prstGeom>
          </p:spPr>
        </p:pic>
      </p:grpSp>
      <p:sp>
        <p:nvSpPr>
          <p:cNvPr id="4" name="Rubrik 1">
            <a:extLst>
              <a:ext uri="{FF2B5EF4-FFF2-40B4-BE49-F238E27FC236}">
                <a16:creationId xmlns:a16="http://schemas.microsoft.com/office/drawing/2014/main" id="{7936746D-71DF-47A8-92A4-91BD3195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48124"/>
            <a:ext cx="10658399" cy="658330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dirty="0"/>
              <a:t>Benthic Oxygen Dynamics</a:t>
            </a:r>
            <a:endParaRPr lang="en-US" sz="4000" dirty="0"/>
          </a:p>
        </p:txBody>
      </p:sp>
      <p:sp>
        <p:nvSpPr>
          <p:cNvPr id="5" name="Platshållare för bildnummer 2">
            <a:extLst>
              <a:ext uri="{FF2B5EF4-FFF2-40B4-BE49-F238E27FC236}">
                <a16:creationId xmlns:a16="http://schemas.microsoft.com/office/drawing/2014/main" id="{E28EABE1-DA31-4794-A263-2497D5E3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B1AEE16-9C4E-4E60-B396-F361E9B0F19B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367DCAC2-CEEC-4661-851C-24F07CA74F49}"/>
              </a:ext>
            </a:extLst>
          </p:cNvPr>
          <p:cNvSpPr/>
          <p:nvPr/>
        </p:nvSpPr>
        <p:spPr>
          <a:xfrm>
            <a:off x="2731288" y="3192244"/>
            <a:ext cx="481991" cy="5236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4C92D901-F1C3-4A14-BA3E-E79946F7935B}"/>
              </a:ext>
            </a:extLst>
          </p:cNvPr>
          <p:cNvSpPr/>
          <p:nvPr/>
        </p:nvSpPr>
        <p:spPr>
          <a:xfrm>
            <a:off x="5256894" y="3622715"/>
            <a:ext cx="481991" cy="5236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7C9BD445-BD29-4E56-B5D0-39ACAB425CF6}"/>
              </a:ext>
            </a:extLst>
          </p:cNvPr>
          <p:cNvSpPr/>
          <p:nvPr/>
        </p:nvSpPr>
        <p:spPr>
          <a:xfrm>
            <a:off x="6738185" y="3736585"/>
            <a:ext cx="481991" cy="5236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7477A3A2-C413-45B2-BF18-99F7A699752F}"/>
              </a:ext>
            </a:extLst>
          </p:cNvPr>
          <p:cNvSpPr/>
          <p:nvPr/>
        </p:nvSpPr>
        <p:spPr>
          <a:xfrm>
            <a:off x="8029560" y="4188089"/>
            <a:ext cx="481991" cy="5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2248097D-890F-46C7-A5BA-4DD601F3C9E6}"/>
              </a:ext>
            </a:extLst>
          </p:cNvPr>
          <p:cNvSpPr/>
          <p:nvPr/>
        </p:nvSpPr>
        <p:spPr>
          <a:xfrm>
            <a:off x="8573222" y="4201219"/>
            <a:ext cx="481991" cy="5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8BDBAEB8-0965-4256-BDCD-F2CA54A0E379}"/>
              </a:ext>
            </a:extLst>
          </p:cNvPr>
          <p:cNvSpPr/>
          <p:nvPr/>
        </p:nvSpPr>
        <p:spPr>
          <a:xfrm>
            <a:off x="9271350" y="4298099"/>
            <a:ext cx="481991" cy="5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DF5665DB-A6CC-48DB-B828-B915F9908434}"/>
              </a:ext>
            </a:extLst>
          </p:cNvPr>
          <p:cNvSpPr/>
          <p:nvPr/>
        </p:nvSpPr>
        <p:spPr>
          <a:xfrm>
            <a:off x="3870497" y="3112065"/>
            <a:ext cx="481991" cy="5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436200F8-E889-4D69-9E22-24C14C60CCBB}"/>
              </a:ext>
            </a:extLst>
          </p:cNvPr>
          <p:cNvSpPr/>
          <p:nvPr/>
        </p:nvSpPr>
        <p:spPr>
          <a:xfrm>
            <a:off x="7276843" y="3768240"/>
            <a:ext cx="481991" cy="523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1EF5552-4D76-40EC-B874-21351437D3DE}"/>
              </a:ext>
            </a:extLst>
          </p:cNvPr>
          <p:cNvSpPr txBox="1"/>
          <p:nvPr/>
        </p:nvSpPr>
        <p:spPr>
          <a:xfrm>
            <a:off x="4865789" y="2047952"/>
            <a:ext cx="345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Due to changes in lateral transport</a:t>
            </a:r>
            <a:endParaRPr lang="en-US" dirty="0"/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554D802A-2478-4703-88AE-0C2CAE2CF480}"/>
              </a:ext>
            </a:extLst>
          </p:cNvPr>
          <p:cNvCxnSpPr>
            <a:cxnSpLocks/>
          </p:cNvCxnSpPr>
          <p:nvPr/>
        </p:nvCxnSpPr>
        <p:spPr>
          <a:xfrm flipH="1">
            <a:off x="5076128" y="2354759"/>
            <a:ext cx="1056955" cy="1249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EA01F9CE-D34E-451D-A428-D4E083BE58FC}"/>
              </a:ext>
            </a:extLst>
          </p:cNvPr>
          <p:cNvCxnSpPr>
            <a:cxnSpLocks/>
          </p:cNvCxnSpPr>
          <p:nvPr/>
        </p:nvCxnSpPr>
        <p:spPr>
          <a:xfrm flipH="1">
            <a:off x="5889945" y="2378006"/>
            <a:ext cx="301703" cy="1257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2D5AA9A7-F3E6-4287-B565-26800D33AF31}"/>
              </a:ext>
            </a:extLst>
          </p:cNvPr>
          <p:cNvCxnSpPr>
            <a:cxnSpLocks/>
          </p:cNvCxnSpPr>
          <p:nvPr/>
        </p:nvCxnSpPr>
        <p:spPr>
          <a:xfrm>
            <a:off x="6243501" y="2399904"/>
            <a:ext cx="252556" cy="1316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ruta 8">
            <a:extLst>
              <a:ext uri="{FF2B5EF4-FFF2-40B4-BE49-F238E27FC236}">
                <a16:creationId xmlns:a16="http://schemas.microsoft.com/office/drawing/2014/main" id="{43A03542-DEB3-87D4-891C-CCE3EDBF3823}"/>
              </a:ext>
            </a:extLst>
          </p:cNvPr>
          <p:cNvSpPr txBox="1"/>
          <p:nvPr/>
        </p:nvSpPr>
        <p:spPr>
          <a:xfrm>
            <a:off x="5483932" y="53807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F9A86-2873-011C-6A90-BD1B10F83DD9}"/>
              </a:ext>
            </a:extLst>
          </p:cNvPr>
          <p:cNvSpPr txBox="1"/>
          <p:nvPr/>
        </p:nvSpPr>
        <p:spPr>
          <a:xfrm>
            <a:off x="886204" y="987909"/>
            <a:ext cx="4095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Stationary optodes.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Measuring ~every 2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Located 6 and 26 cm from the seafloor</a:t>
            </a:r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8A0523-68AB-38A5-40CB-CC7C72E8494D}"/>
              </a:ext>
            </a:extLst>
          </p:cNvPr>
          <p:cNvGrpSpPr/>
          <p:nvPr/>
        </p:nvGrpSpPr>
        <p:grpSpPr>
          <a:xfrm>
            <a:off x="6979180" y="1254680"/>
            <a:ext cx="4919654" cy="2865963"/>
            <a:chOff x="6979180" y="1254680"/>
            <a:chExt cx="4919654" cy="28659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5D52F4-0B24-8F5B-1F95-4F2604955E9D}"/>
                </a:ext>
              </a:extLst>
            </p:cNvPr>
            <p:cNvSpPr txBox="1"/>
            <p:nvPr/>
          </p:nvSpPr>
          <p:spPr>
            <a:xfrm>
              <a:off x="8896537" y="1254680"/>
              <a:ext cx="30022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Convergece/Divergence</a:t>
              </a:r>
            </a:p>
            <a:p>
              <a:r>
                <a:rPr lang="sv-SE" dirty="0"/>
                <a:t> of bottom waters when </a:t>
              </a:r>
            </a:p>
            <a:p>
              <a:r>
                <a:rPr lang="sv-SE" dirty="0"/>
                <a:t>the currents change direction </a:t>
              </a:r>
              <a:endParaRPr lang="en-GB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2CD9D2D-B1D8-0ED7-B11C-1D2EC3E5BA4D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6979180" y="1716345"/>
              <a:ext cx="1917357" cy="1999571"/>
            </a:xfrm>
            <a:prstGeom prst="straightConnector1">
              <a:avLst/>
            </a:prstGeom>
            <a:ln>
              <a:solidFill>
                <a:schemeClr val="accent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6D25A0B-5D60-7618-5161-590E2BA866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6537" y="2090447"/>
              <a:ext cx="1209836" cy="20301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6D3DEB-0087-83A0-0711-D8857AF954B6}"/>
              </a:ext>
            </a:extLst>
          </p:cNvPr>
          <p:cNvGrpSpPr/>
          <p:nvPr/>
        </p:nvGrpSpPr>
        <p:grpSpPr>
          <a:xfrm>
            <a:off x="9630207" y="3438531"/>
            <a:ext cx="2946513" cy="1051506"/>
            <a:chOff x="9630207" y="3438531"/>
            <a:chExt cx="2946513" cy="1051506"/>
          </a:xfrm>
        </p:grpSpPr>
        <p:cxnSp>
          <p:nvCxnSpPr>
            <p:cNvPr id="3" name="Rak pilkoppling 2">
              <a:extLst>
                <a:ext uri="{FF2B5EF4-FFF2-40B4-BE49-F238E27FC236}">
                  <a16:creationId xmlns:a16="http://schemas.microsoft.com/office/drawing/2014/main" id="{CF8F67DD-EBD6-4DF9-B673-4C7946296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0207" y="3751249"/>
              <a:ext cx="1080121" cy="7387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FD7D19-CEBC-4188-83EC-BEF4A6B4A98B}"/>
                </a:ext>
              </a:extLst>
            </p:cNvPr>
            <p:cNvSpPr txBox="1"/>
            <p:nvPr/>
          </p:nvSpPr>
          <p:spPr>
            <a:xfrm>
              <a:off x="10291279" y="3438531"/>
              <a:ext cx="2285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Resuspension event</a:t>
              </a:r>
            </a:p>
            <a:p>
              <a:r>
                <a:rPr lang="en-GB" dirty="0"/>
                <a:t>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8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0AE4E-AE11-4B9F-B38A-AB2648E31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3861048"/>
            <a:ext cx="9073008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4000" dirty="0"/>
              <a:t>Thank You</a:t>
            </a:r>
          </a:p>
          <a:p>
            <a:pPr marL="0" indent="0" algn="ctr">
              <a:buNone/>
            </a:pPr>
            <a:r>
              <a:rPr lang="sv-SE" dirty="0"/>
              <a:t>Questions?</a:t>
            </a:r>
            <a:endParaRPr lang="en-US" dirty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887C5326-97C5-FA01-3664-8F7429977A39}"/>
              </a:ext>
            </a:extLst>
          </p:cNvPr>
          <p:cNvSpPr txBox="1">
            <a:spLocks/>
          </p:cNvSpPr>
          <p:nvPr/>
        </p:nvSpPr>
        <p:spPr>
          <a:xfrm>
            <a:off x="983432" y="404664"/>
            <a:ext cx="9073008" cy="3312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accent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Verdana" pitchFamily="34" charset="0"/>
              <a:buNone/>
            </a:pPr>
            <a:r>
              <a:rPr lang="en-US" sz="16000" dirty="0"/>
              <a:t>Take Home Message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Transient bottom water hypoxia can occur virtually undetected by conventional methods.</a:t>
            </a:r>
          </a:p>
          <a:p>
            <a:pPr lvl="1">
              <a:lnSpc>
                <a:spcPct val="120000"/>
              </a:lnSpc>
            </a:pPr>
            <a:r>
              <a:rPr lang="en-US" sz="7800" dirty="0"/>
              <a:t>The extent of coastal hypoxia is underestimated.</a:t>
            </a:r>
          </a:p>
          <a:p>
            <a:r>
              <a:rPr lang="en-US" sz="8000" dirty="0"/>
              <a:t>Short time scale hypoxic events occur ubiquitously near the sediment water interface.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Changes are mainly due to physical drivers. However, short term resuspension events can leave long lasting effect on oxygen uptake rates. </a:t>
            </a:r>
          </a:p>
          <a:p>
            <a:pPr lvl="1">
              <a:lnSpc>
                <a:spcPct val="120000"/>
              </a:lnSpc>
            </a:pPr>
            <a:r>
              <a:rPr lang="en-US" sz="7800" dirty="0"/>
              <a:t>This dynamic is not captured by in vitro nor benthic box experiments.</a:t>
            </a:r>
          </a:p>
          <a:p>
            <a:pPr lvl="1"/>
            <a:endParaRPr lang="en-US" sz="78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459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56FF-05B7-F15A-0A23-8E923B9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Bonus slides for the intrepid downloader.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AA364-43F7-ECBB-0FBB-7A99983A7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05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0AE4E-AE11-4B9F-B38A-AB2648E31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96" y="476672"/>
            <a:ext cx="9073008" cy="606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4000" dirty="0" err="1"/>
              <a:t>Future</a:t>
            </a:r>
            <a:r>
              <a:rPr lang="sv-SE" sz="4000" dirty="0"/>
              <a:t> </a:t>
            </a:r>
            <a:r>
              <a:rPr lang="sv-SE" sz="4000" dirty="0" err="1"/>
              <a:t>work</a:t>
            </a:r>
            <a:endParaRPr lang="en-US" sz="40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EA4E966-31B9-4337-9197-6C98817307F0}"/>
              </a:ext>
            </a:extLst>
          </p:cNvPr>
          <p:cNvSpPr txBox="1"/>
          <p:nvPr/>
        </p:nvSpPr>
        <p:spPr>
          <a:xfrm>
            <a:off x="1271464" y="1484784"/>
            <a:ext cx="9505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We</a:t>
            </a:r>
            <a:r>
              <a:rPr lang="sv-SE" sz="2800" dirty="0"/>
              <a:t> </a:t>
            </a:r>
            <a:r>
              <a:rPr lang="sv-SE" sz="2800" dirty="0" err="1"/>
              <a:t>are</a:t>
            </a:r>
            <a:r>
              <a:rPr lang="sv-SE" sz="2800" dirty="0"/>
              <a:t> </a:t>
            </a:r>
            <a:r>
              <a:rPr lang="sv-SE" sz="2800" dirty="0" err="1"/>
              <a:t>currently</a:t>
            </a:r>
            <a:r>
              <a:rPr lang="sv-SE" sz="2800" dirty="0"/>
              <a:t> </a:t>
            </a:r>
            <a:r>
              <a:rPr lang="sv-SE" sz="2800" dirty="0" err="1"/>
              <a:t>working</a:t>
            </a:r>
            <a:r>
              <a:rPr lang="sv-SE" sz="2800" dirty="0"/>
              <a:t> on </a:t>
            </a:r>
            <a:r>
              <a:rPr lang="sv-SE" sz="2800" dirty="0" err="1"/>
              <a:t>correlating</a:t>
            </a:r>
            <a:r>
              <a:rPr lang="sv-SE" sz="2800" dirty="0"/>
              <a:t> </a:t>
            </a:r>
            <a:r>
              <a:rPr lang="sv-SE" sz="2800" dirty="0" err="1"/>
              <a:t>oceanographic</a:t>
            </a:r>
            <a:r>
              <a:rPr lang="sv-SE" sz="2800" dirty="0"/>
              <a:t> drivers and </a:t>
            </a:r>
            <a:r>
              <a:rPr lang="sv-SE" sz="2800" dirty="0" err="1"/>
              <a:t>how</a:t>
            </a:r>
            <a:r>
              <a:rPr lang="sv-SE" sz="2800" dirty="0"/>
              <a:t> </a:t>
            </a:r>
            <a:r>
              <a:rPr lang="sv-SE" sz="2800" dirty="0" err="1"/>
              <a:t>they</a:t>
            </a:r>
            <a:r>
              <a:rPr lang="sv-SE" sz="2800" dirty="0"/>
              <a:t> </a:t>
            </a:r>
            <a:r>
              <a:rPr lang="sv-SE" sz="2800" dirty="0" err="1"/>
              <a:t>correlate</a:t>
            </a:r>
            <a:r>
              <a:rPr lang="sv-SE" sz="2800" dirty="0"/>
              <a:t> </a:t>
            </a:r>
            <a:r>
              <a:rPr lang="sv-SE" sz="2800" dirty="0" err="1"/>
              <a:t>with</a:t>
            </a:r>
            <a:r>
              <a:rPr lang="sv-SE" sz="2800" dirty="0"/>
              <a:t> </a:t>
            </a:r>
            <a:r>
              <a:rPr lang="sv-SE" sz="2800" dirty="0" err="1"/>
              <a:t>changes</a:t>
            </a:r>
            <a:r>
              <a:rPr lang="sv-SE" sz="2800" dirty="0"/>
              <a:t> in </a:t>
            </a:r>
            <a:r>
              <a:rPr lang="sv-SE" sz="2800" dirty="0" err="1"/>
              <a:t>benthic</a:t>
            </a:r>
            <a:r>
              <a:rPr lang="sv-SE" sz="2800" dirty="0"/>
              <a:t> oxygen.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Expanded</a:t>
            </a:r>
            <a:r>
              <a:rPr lang="sv-SE" sz="2800" dirty="0"/>
              <a:t> </a:t>
            </a:r>
            <a:r>
              <a:rPr lang="sv-SE" sz="2800" dirty="0" err="1"/>
              <a:t>collection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field</a:t>
            </a:r>
            <a:r>
              <a:rPr lang="sv-SE" sz="2800" dirty="0"/>
              <a:t> data </a:t>
            </a:r>
            <a:r>
              <a:rPr lang="sv-SE" sz="2800" dirty="0" err="1"/>
              <a:t>encompassing</a:t>
            </a:r>
            <a:r>
              <a:rPr lang="sv-SE" sz="2800" dirty="0"/>
              <a:t> spring to fall.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Further</a:t>
            </a:r>
            <a:r>
              <a:rPr lang="sv-SE" sz="2800" dirty="0"/>
              <a:t>:</a:t>
            </a:r>
          </a:p>
          <a:p>
            <a:r>
              <a:rPr lang="sv-SE" sz="2800" dirty="0"/>
              <a:t>	</a:t>
            </a:r>
            <a:r>
              <a:rPr lang="sv-SE" sz="2800" dirty="0" err="1"/>
              <a:t>Modelling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costal</a:t>
            </a:r>
            <a:r>
              <a:rPr lang="sv-SE" sz="2800" dirty="0"/>
              <a:t> </a:t>
            </a:r>
            <a:r>
              <a:rPr lang="sv-SE" sz="2800" dirty="0" err="1"/>
              <a:t>currents</a:t>
            </a:r>
            <a:r>
              <a:rPr lang="sv-SE" sz="2800" dirty="0"/>
              <a:t> </a:t>
            </a:r>
            <a:r>
              <a:rPr lang="sv-SE" sz="2800" dirty="0" err="1"/>
              <a:t>can</a:t>
            </a:r>
            <a:r>
              <a:rPr lang="sv-SE" sz="2800" dirty="0"/>
              <a:t> </a:t>
            </a:r>
            <a:r>
              <a:rPr lang="sv-SE" sz="2800" dirty="0" err="1"/>
              <a:t>help</a:t>
            </a:r>
            <a:r>
              <a:rPr lang="sv-SE" sz="2800" dirty="0"/>
              <a:t> </a:t>
            </a:r>
            <a:r>
              <a:rPr lang="sv-SE" sz="2800" dirty="0" err="1"/>
              <a:t>identify</a:t>
            </a:r>
            <a:r>
              <a:rPr lang="sv-SE" sz="2800" dirty="0"/>
              <a:t> areas </a:t>
            </a:r>
            <a:r>
              <a:rPr lang="sv-SE" sz="2800" dirty="0" err="1"/>
              <a:t>with</a:t>
            </a:r>
            <a:r>
              <a:rPr lang="sv-SE" sz="2800" dirty="0"/>
              <a:t> 	</a:t>
            </a:r>
            <a:r>
              <a:rPr lang="sv-SE" sz="2800" dirty="0" err="1"/>
              <a:t>low</a:t>
            </a:r>
            <a:r>
              <a:rPr lang="sv-SE" sz="2800" dirty="0"/>
              <a:t> </a:t>
            </a:r>
            <a:r>
              <a:rPr lang="sv-SE" sz="2800" dirty="0" err="1"/>
              <a:t>effective</a:t>
            </a:r>
            <a:r>
              <a:rPr lang="sv-SE" sz="2800" dirty="0"/>
              <a:t> </a:t>
            </a:r>
            <a:r>
              <a:rPr lang="sv-SE" sz="2800" dirty="0" err="1"/>
              <a:t>water</a:t>
            </a:r>
            <a:r>
              <a:rPr lang="sv-SE" sz="2800" dirty="0"/>
              <a:t> transport.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859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004BF61-877F-4495-80BC-DD094B596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93"/>
          <a:stretch/>
        </p:blipFill>
        <p:spPr bwMode="auto">
          <a:xfrm>
            <a:off x="1378565" y="163697"/>
            <a:ext cx="10369372" cy="597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07CBAC2-0642-48C0-B213-719B5A2D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EE16-9C4E-4E60-B396-F361E9B0F19B}" type="slidenum">
              <a:rPr lang="en-US" smtClean="0"/>
              <a:t>14</a:t>
            </a:fld>
            <a:endParaRPr lang="en-US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445891F-3535-4539-BA3B-FB05D61EAB53}"/>
              </a:ext>
            </a:extLst>
          </p:cNvPr>
          <p:cNvSpPr txBox="1"/>
          <p:nvPr/>
        </p:nvSpPr>
        <p:spPr>
          <a:xfrm>
            <a:off x="526344" y="6140280"/>
            <a:ext cx="85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Low</a:t>
            </a:r>
            <a:r>
              <a:rPr lang="sv-SE" dirty="0"/>
              <a:t> O</a:t>
            </a:r>
            <a:r>
              <a:rPr lang="sv-SE" sz="1200" dirty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9613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562266A-B396-4AC1-95CA-4A9AA807D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8029"/>
          <a:stretch/>
        </p:blipFill>
        <p:spPr>
          <a:xfrm>
            <a:off x="609842" y="2659256"/>
            <a:ext cx="4032444" cy="3433059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62EF70B-CDCC-4267-A317-8547D4D6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EE16-9C4E-4E60-B396-F361E9B0F19B}" type="slidenum">
              <a:rPr lang="en-US" smtClean="0"/>
              <a:t>15</a:t>
            </a:fld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510330E-4839-4907-9F60-54DAD1D9F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5" y="348388"/>
            <a:ext cx="1736828" cy="554399"/>
          </a:xfrm>
          <a:prstGeom prst="rect">
            <a:avLst/>
          </a:prstGeom>
        </p:spPr>
      </p:pic>
      <p:pic>
        <p:nvPicPr>
          <p:cNvPr id="6" name="Platshållare för innehåll 3">
            <a:extLst>
              <a:ext uri="{FF2B5EF4-FFF2-40B4-BE49-F238E27FC236}">
                <a16:creationId xmlns:a16="http://schemas.microsoft.com/office/drawing/2014/main" id="{FEFFBA4B-4F8A-4D19-A2F3-E797511D34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2905"/>
          <a:stretch/>
        </p:blipFill>
        <p:spPr bwMode="auto">
          <a:xfrm>
            <a:off x="0" y="148698"/>
            <a:ext cx="13505591" cy="3264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latshållare för innehåll 3">
            <a:extLst>
              <a:ext uri="{FF2B5EF4-FFF2-40B4-BE49-F238E27FC236}">
                <a16:creationId xmlns:a16="http://schemas.microsoft.com/office/drawing/2014/main" id="{CD9E6CC0-8C1D-43DE-90AE-60834B512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65" t="18208"/>
          <a:stretch/>
        </p:blipFill>
        <p:spPr>
          <a:xfrm>
            <a:off x="8112222" y="3213528"/>
            <a:ext cx="3469937" cy="2807969"/>
          </a:xfrm>
          <a:prstGeom prst="rect">
            <a:avLst/>
          </a:prstGeom>
        </p:spPr>
      </p:pic>
      <p:pic>
        <p:nvPicPr>
          <p:cNvPr id="8" name="Platshållare för innehåll 3">
            <a:extLst>
              <a:ext uri="{FF2B5EF4-FFF2-40B4-BE49-F238E27FC236}">
                <a16:creationId xmlns:a16="http://schemas.microsoft.com/office/drawing/2014/main" id="{71968C50-7848-4A5E-B116-E13660D7D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9" r="34424"/>
          <a:stretch/>
        </p:blipFill>
        <p:spPr>
          <a:xfrm>
            <a:off x="4426856" y="2659256"/>
            <a:ext cx="3685366" cy="34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9">
            <a:extLst>
              <a:ext uri="{FF2B5EF4-FFF2-40B4-BE49-F238E27FC236}">
                <a16:creationId xmlns:a16="http://schemas.microsoft.com/office/drawing/2014/main" id="{BE8006D4-AA9B-02C5-6117-8E56A94C0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5870"/>
            <a:ext cx="5143500" cy="6858000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9FC7169C-6DC3-0350-4733-59E85BDD1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4" r="18107"/>
          <a:stretch/>
        </p:blipFill>
        <p:spPr>
          <a:xfrm>
            <a:off x="1487488" y="-25400"/>
            <a:ext cx="453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8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https://www.pnas.org/cms/10.1073/pnas.1323156111/asset/1afed323-8880-4fcd-853f-c7594ca0cbf0/assets/graphic/pnas.1323156111fig02.jpeg">
            <a:extLst>
              <a:ext uri="{FF2B5EF4-FFF2-40B4-BE49-F238E27FC236}">
                <a16:creationId xmlns:a16="http://schemas.microsoft.com/office/drawing/2014/main" id="{F804677C-AB7C-4130-9B20-1536805E8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196752"/>
            <a:ext cx="7369345" cy="49052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D7AC035-0B9E-4577-AC47-737DF00B6DFA}"/>
              </a:ext>
            </a:extLst>
          </p:cNvPr>
          <p:cNvSpPr/>
          <p:nvPr/>
        </p:nvSpPr>
        <p:spPr>
          <a:xfrm>
            <a:off x="3575720" y="6259169"/>
            <a:ext cx="8717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Jacob Carstensen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Jesper H. Andersen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Bo G. Gustafsson</a:t>
            </a:r>
            <a:r>
              <a:rPr lang="en-US" dirty="0"/>
              <a:t>, and </a:t>
            </a:r>
            <a:r>
              <a:rPr lang="en-US" dirty="0">
                <a:hlinkClick r:id="rId6"/>
              </a:rPr>
              <a:t>Daniel J. Conley</a:t>
            </a:r>
            <a:r>
              <a:rPr lang="en-US" dirty="0"/>
              <a:t> (PNAS, 2014)   </a:t>
            </a:r>
            <a:r>
              <a:rPr lang="en-US" dirty="0">
                <a:hlinkClick r:id="rId7"/>
              </a:rPr>
              <a:t>https://doi.org/10.1073/pnas.1323156111</a:t>
            </a:r>
            <a:endParaRPr lang="en-US" dirty="0"/>
          </a:p>
        </p:txBody>
      </p:sp>
      <p:sp>
        <p:nvSpPr>
          <p:cNvPr id="7" name="Rubrik 3">
            <a:extLst>
              <a:ext uri="{FF2B5EF4-FFF2-40B4-BE49-F238E27FC236}">
                <a16:creationId xmlns:a16="http://schemas.microsoft.com/office/drawing/2014/main" id="{6050683C-9DB6-4EC8-9B42-835FE6A5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80" y="0"/>
            <a:ext cx="10604440" cy="1221894"/>
          </a:xfrm>
        </p:spPr>
        <p:txBody>
          <a:bodyPr>
            <a:noAutofit/>
          </a:bodyPr>
          <a:lstStyle/>
          <a:p>
            <a:pPr algn="ctr"/>
            <a:r>
              <a:rPr lang="sv-SE" sz="4000" dirty="0"/>
              <a:t>Oxygen deficient areas have increased in the Baltic Sea during the last century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083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0AE4E-AE11-4B9F-B38A-AB2648E31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495361"/>
            <a:ext cx="9073008" cy="606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4000" dirty="0" err="1"/>
              <a:t>What</a:t>
            </a:r>
            <a:r>
              <a:rPr lang="sv-SE" sz="4000" dirty="0"/>
              <a:t> do </a:t>
            </a:r>
            <a:r>
              <a:rPr lang="sv-SE" sz="4000" dirty="0" err="1"/>
              <a:t>we</a:t>
            </a:r>
            <a:r>
              <a:rPr lang="sv-SE" sz="4000" dirty="0"/>
              <a:t> </a:t>
            </a:r>
            <a:r>
              <a:rPr lang="sv-SE" sz="4000" dirty="0" err="1"/>
              <a:t>mean</a:t>
            </a:r>
            <a:r>
              <a:rPr lang="sv-SE" sz="4000" dirty="0"/>
              <a:t> </a:t>
            </a:r>
            <a:r>
              <a:rPr lang="sv-SE" sz="4000" dirty="0" err="1"/>
              <a:t>with</a:t>
            </a:r>
            <a:r>
              <a:rPr lang="sv-SE" sz="4000" dirty="0"/>
              <a:t> ”</a:t>
            </a:r>
            <a:r>
              <a:rPr lang="sv-SE" sz="4000" dirty="0" err="1"/>
              <a:t>Hidden</a:t>
            </a:r>
            <a:r>
              <a:rPr lang="sv-SE" sz="4000" dirty="0"/>
              <a:t> </a:t>
            </a:r>
            <a:r>
              <a:rPr lang="sv-SE" sz="4000" dirty="0" err="1"/>
              <a:t>hypoxia</a:t>
            </a:r>
            <a:r>
              <a:rPr lang="sv-SE" sz="4000" dirty="0"/>
              <a:t>”?</a:t>
            </a:r>
            <a:endParaRPr lang="en-US" sz="40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EA4E966-31B9-4337-9197-6C98817307F0}"/>
              </a:ext>
            </a:extLst>
          </p:cNvPr>
          <p:cNvSpPr txBox="1"/>
          <p:nvPr/>
        </p:nvSpPr>
        <p:spPr>
          <a:xfrm>
            <a:off x="1271464" y="1484784"/>
            <a:ext cx="9505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Many</a:t>
            </a:r>
            <a:r>
              <a:rPr lang="sv-SE" sz="2800" dirty="0"/>
              <a:t> </a:t>
            </a:r>
            <a:r>
              <a:rPr lang="sv-SE" sz="2800" dirty="0" err="1"/>
              <a:t>measurements</a:t>
            </a:r>
            <a:r>
              <a:rPr lang="sv-SE" sz="2800" dirty="0"/>
              <a:t> taken from a </a:t>
            </a:r>
            <a:r>
              <a:rPr lang="sv-SE" sz="2800" dirty="0" err="1"/>
              <a:t>ship</a:t>
            </a:r>
            <a:r>
              <a:rPr lang="sv-SE" sz="2800" dirty="0"/>
              <a:t> </a:t>
            </a:r>
            <a:r>
              <a:rPr lang="sv-SE" sz="2800" dirty="0" err="1"/>
              <a:t>will</a:t>
            </a:r>
            <a:r>
              <a:rPr lang="sv-SE" sz="2800" dirty="0"/>
              <a:t> </a:t>
            </a:r>
            <a:r>
              <a:rPr lang="sv-SE" sz="2800" dirty="0" err="1"/>
              <a:t>overestimate</a:t>
            </a:r>
            <a:r>
              <a:rPr lang="sv-SE" sz="2800" dirty="0"/>
              <a:t> </a:t>
            </a:r>
            <a:r>
              <a:rPr lang="sv-SE" sz="2800" dirty="0" err="1"/>
              <a:t>benthic</a:t>
            </a:r>
            <a:r>
              <a:rPr lang="sv-SE" sz="2800" dirty="0"/>
              <a:t> oxygen </a:t>
            </a:r>
            <a:r>
              <a:rPr lang="sv-SE" sz="2800" dirty="0" err="1"/>
              <a:t>availability</a:t>
            </a:r>
            <a:r>
              <a:rPr lang="sv-SE" sz="2800" dirty="0"/>
              <a:t>. </a:t>
            </a:r>
            <a:r>
              <a:rPr lang="sv-SE" sz="2800" dirty="0" err="1"/>
              <a:t>Sometimes</a:t>
            </a:r>
            <a:r>
              <a:rPr lang="sv-SE" sz="2800" dirty="0"/>
              <a:t> </a:t>
            </a:r>
            <a:r>
              <a:rPr lang="sv-SE" sz="2800" dirty="0" err="1"/>
              <a:t>grossly</a:t>
            </a:r>
            <a:r>
              <a:rPr lang="sv-SE" sz="2800" dirty="0"/>
              <a:t>. And </a:t>
            </a:r>
            <a:r>
              <a:rPr lang="sv-SE" sz="2800" dirty="0" err="1"/>
              <a:t>can</a:t>
            </a:r>
            <a:r>
              <a:rPr lang="sv-SE" sz="2800" dirty="0"/>
              <a:t> not be ”</a:t>
            </a:r>
            <a:r>
              <a:rPr lang="sv-SE" sz="2800" dirty="0" err="1"/>
              <a:t>seen</a:t>
            </a:r>
            <a:r>
              <a:rPr lang="sv-SE" sz="2800" dirty="0"/>
              <a:t>” </a:t>
            </a:r>
            <a:r>
              <a:rPr lang="sv-SE" sz="2800" dirty="0" err="1"/>
              <a:t>through</a:t>
            </a:r>
            <a:r>
              <a:rPr lang="sv-SE" sz="2800" dirty="0"/>
              <a:t> </a:t>
            </a:r>
            <a:r>
              <a:rPr lang="sv-SE" sz="2800" dirty="0" err="1"/>
              <a:t>conventional</a:t>
            </a:r>
            <a:r>
              <a:rPr lang="sv-SE" sz="2800" dirty="0"/>
              <a:t> </a:t>
            </a:r>
            <a:r>
              <a:rPr lang="sv-SE" sz="2800" dirty="0" err="1"/>
              <a:t>monitoring</a:t>
            </a:r>
            <a:r>
              <a:rPr lang="sv-SE" sz="2800" dirty="0"/>
              <a:t>.</a:t>
            </a:r>
            <a:endParaRPr lang="en-US" sz="28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10F3580-4988-428A-B5BE-7EF469F9E701}"/>
              </a:ext>
            </a:extLst>
          </p:cNvPr>
          <p:cNvSpPr txBox="1"/>
          <p:nvPr/>
        </p:nvSpPr>
        <p:spPr>
          <a:xfrm>
            <a:off x="1343472" y="3284984"/>
            <a:ext cx="950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Transient</a:t>
            </a:r>
            <a:r>
              <a:rPr lang="sv-SE" sz="2800" dirty="0"/>
              <a:t> short </a:t>
            </a:r>
            <a:r>
              <a:rPr lang="sv-SE" sz="2800" dirty="0" err="1"/>
              <a:t>time</a:t>
            </a:r>
            <a:r>
              <a:rPr lang="sv-SE" sz="2800" dirty="0"/>
              <a:t> </a:t>
            </a:r>
            <a:r>
              <a:rPr lang="sv-SE" sz="2800" dirty="0" err="1"/>
              <a:t>low</a:t>
            </a:r>
            <a:r>
              <a:rPr lang="sv-SE" sz="2800" dirty="0"/>
              <a:t> oxygen events </a:t>
            </a:r>
            <a:r>
              <a:rPr lang="sv-SE" sz="2800" dirty="0" err="1"/>
              <a:t>that</a:t>
            </a:r>
            <a:r>
              <a:rPr lang="sv-SE" sz="2800" dirty="0"/>
              <a:t> </a:t>
            </a:r>
            <a:r>
              <a:rPr lang="sv-SE" sz="2800" dirty="0" err="1"/>
              <a:t>occur</a:t>
            </a:r>
            <a:r>
              <a:rPr lang="sv-SE" sz="2800" dirty="0"/>
              <a:t> </a:t>
            </a:r>
            <a:r>
              <a:rPr lang="sv-SE" sz="2800" dirty="0" err="1"/>
              <a:t>within</a:t>
            </a:r>
            <a:r>
              <a:rPr lang="sv-SE" sz="2800" dirty="0"/>
              <a:t> a </a:t>
            </a:r>
            <a:r>
              <a:rPr lang="sv-SE" sz="2800" dirty="0" err="1"/>
              <a:t>few</a:t>
            </a:r>
            <a:r>
              <a:rPr lang="sv-SE" sz="2800" dirty="0"/>
              <a:t> centimeters </a:t>
            </a:r>
            <a:r>
              <a:rPr lang="sv-SE" sz="2800" dirty="0" err="1"/>
              <a:t>of</a:t>
            </a:r>
            <a:r>
              <a:rPr lang="sv-SE" sz="2800" dirty="0"/>
              <a:t> the sediment </a:t>
            </a:r>
            <a:r>
              <a:rPr lang="sv-SE" sz="2800" dirty="0" err="1"/>
              <a:t>surface</a:t>
            </a:r>
            <a:r>
              <a:rPr lang="sv-SE" sz="2800" dirty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7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>
            <a:extLst>
              <a:ext uri="{FF2B5EF4-FFF2-40B4-BE49-F238E27FC236}">
                <a16:creationId xmlns:a16="http://schemas.microsoft.com/office/drawing/2014/main" id="{EFE3CE95-28D8-4871-9836-931B27ECF23E}"/>
              </a:ext>
            </a:extLst>
          </p:cNvPr>
          <p:cNvGrpSpPr/>
          <p:nvPr/>
        </p:nvGrpSpPr>
        <p:grpSpPr>
          <a:xfrm>
            <a:off x="1294936" y="951496"/>
            <a:ext cx="9602128" cy="4955008"/>
            <a:chOff x="1271465" y="764704"/>
            <a:chExt cx="9602128" cy="4955008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2F71E5BB-71DC-46BD-8A1D-B5F08A773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48" y="764704"/>
              <a:ext cx="6145745" cy="4955008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5CF4DFCA-8CAE-4F3B-B3B5-3A3890AB5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465" y="764704"/>
              <a:ext cx="6267320" cy="4955008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6B60C80D-52DC-40CA-872D-9A5A6E91E6BF}"/>
                </a:ext>
              </a:extLst>
            </p:cNvPr>
            <p:cNvSpPr/>
            <p:nvPr/>
          </p:nvSpPr>
          <p:spPr>
            <a:xfrm>
              <a:off x="5087888" y="2420888"/>
              <a:ext cx="79610" cy="1792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0445E932-ECFF-4B1B-8CC7-A23B4843599E}"/>
              </a:ext>
            </a:extLst>
          </p:cNvPr>
          <p:cNvSpPr txBox="1"/>
          <p:nvPr/>
        </p:nvSpPr>
        <p:spPr>
          <a:xfrm>
            <a:off x="4780348" y="253008"/>
            <a:ext cx="1953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 err="1"/>
              <a:t>Location</a:t>
            </a:r>
            <a:endParaRPr lang="en-US" sz="40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3423B5C-C056-4022-9976-301539670170}"/>
              </a:ext>
            </a:extLst>
          </p:cNvPr>
          <p:cNvSpPr txBox="1"/>
          <p:nvPr/>
        </p:nvSpPr>
        <p:spPr>
          <a:xfrm>
            <a:off x="4066323" y="2109298"/>
            <a:ext cx="92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Sweden</a:t>
            </a:r>
            <a:endParaRPr lang="en-US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EDBDEBF-CC24-409A-B849-0D43559967C6}"/>
              </a:ext>
            </a:extLst>
          </p:cNvPr>
          <p:cNvSpPr txBox="1"/>
          <p:nvPr/>
        </p:nvSpPr>
        <p:spPr>
          <a:xfrm>
            <a:off x="6312024" y="12687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Finland</a:t>
            </a:r>
            <a:endParaRPr lang="en-US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C28705A-8DF3-43A5-8320-8C7191787688}"/>
              </a:ext>
            </a:extLst>
          </p:cNvPr>
          <p:cNvSpPr txBox="1"/>
          <p:nvPr/>
        </p:nvSpPr>
        <p:spPr>
          <a:xfrm>
            <a:off x="6720602" y="210929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Estonia</a:t>
            </a:r>
            <a:endParaRPr lang="en-US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D5A5CC8-5949-4B64-A33D-B7F7579747E7}"/>
              </a:ext>
            </a:extLst>
          </p:cNvPr>
          <p:cNvSpPr txBox="1"/>
          <p:nvPr/>
        </p:nvSpPr>
        <p:spPr>
          <a:xfrm>
            <a:off x="6720602" y="32183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Latvia</a:t>
            </a:r>
            <a:endParaRPr lang="en-US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3F16BF7-73BC-477F-801B-1EC84A05F89D}"/>
              </a:ext>
            </a:extLst>
          </p:cNvPr>
          <p:cNvSpPr txBox="1"/>
          <p:nvPr/>
        </p:nvSpPr>
        <p:spPr>
          <a:xfrm>
            <a:off x="6601369" y="410145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Lithuania</a:t>
            </a:r>
            <a:endParaRPr lang="en-US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4DE9F93-6EF1-4DDE-8CC2-91F429B53794}"/>
              </a:ext>
            </a:extLst>
          </p:cNvPr>
          <p:cNvSpPr txBox="1"/>
          <p:nvPr/>
        </p:nvSpPr>
        <p:spPr>
          <a:xfrm>
            <a:off x="5023892" y="53732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Poland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3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E27DF26-7494-4120-82D4-1870A46C8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8" t="4672" r="10631"/>
          <a:stretch/>
        </p:blipFill>
        <p:spPr>
          <a:xfrm>
            <a:off x="5951984" y="-199889"/>
            <a:ext cx="6240016" cy="7257778"/>
          </a:xfrm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3C790D-11E9-46FB-A471-60397163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EE16-9C4E-4E60-B396-F361E9B0F19B}" type="slidenum">
              <a:rPr lang="en-US" smtClean="0"/>
              <a:t>5</a:t>
            </a:fld>
            <a:endParaRPr lang="en-US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0078AEE-260C-44DC-8707-268805BE9BC4}"/>
              </a:ext>
            </a:extLst>
          </p:cNvPr>
          <p:cNvSpPr txBox="1"/>
          <p:nvPr/>
        </p:nvSpPr>
        <p:spPr>
          <a:xfrm>
            <a:off x="23450" y="184572"/>
            <a:ext cx="571970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dirty="0"/>
              <a:t>Lander instrument load</a:t>
            </a:r>
          </a:p>
          <a:p>
            <a:r>
              <a:rPr lang="sv-SE" sz="2400" dirty="0"/>
              <a:t>Lander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Eddy correlation system</a:t>
            </a:r>
          </a:p>
          <a:p>
            <a:endParaRPr lang="sv-SE" sz="2400" dirty="0"/>
          </a:p>
          <a:p>
            <a:r>
              <a:rPr lang="sv-SE" sz="2400" dirty="0"/>
              <a:t>Lander 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Downlooking high frequency ADCP, 2 MHz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CTD, Profiling 0-40 cm above the seafloor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2 </a:t>
            </a:r>
            <a:r>
              <a:rPr lang="sv-SE" sz="2400" dirty="0" err="1"/>
              <a:t>Aandera</a:t>
            </a:r>
            <a:r>
              <a:rPr lang="sv-SE" sz="2400" dirty="0"/>
              <a:t> oxygen optodes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12-channel peristaltic pump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B4C787-78A3-9EF5-E52E-593901C93E8C}"/>
              </a:ext>
            </a:extLst>
          </p:cNvPr>
          <p:cNvGrpSpPr/>
          <p:nvPr/>
        </p:nvGrpSpPr>
        <p:grpSpPr>
          <a:xfrm>
            <a:off x="6240016" y="1052736"/>
            <a:ext cx="2215476" cy="2880320"/>
            <a:chOff x="6240016" y="1052736"/>
            <a:chExt cx="2215476" cy="28803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4CD034-765C-8DA2-6E07-AD60A6AE803D}"/>
                </a:ext>
              </a:extLst>
            </p:cNvPr>
            <p:cNvSpPr txBox="1"/>
            <p:nvPr/>
          </p:nvSpPr>
          <p:spPr>
            <a:xfrm>
              <a:off x="6240016" y="1052736"/>
              <a:ext cx="7200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ADCP</a:t>
              </a:r>
              <a:endParaRPr lang="en-GB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F3B6B7E-0260-01E4-3619-22602537A8BC}"/>
                </a:ext>
              </a:extLst>
            </p:cNvPr>
            <p:cNvCxnSpPr>
              <a:cxnSpLocks/>
            </p:cNvCxnSpPr>
            <p:nvPr/>
          </p:nvCxnSpPr>
          <p:spPr>
            <a:xfrm>
              <a:off x="6943324" y="1237402"/>
              <a:ext cx="1512168" cy="269565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B6BE45-9C72-3A8D-89D5-54A914CEEE37}"/>
              </a:ext>
            </a:extLst>
          </p:cNvPr>
          <p:cNvSpPr txBox="1"/>
          <p:nvPr/>
        </p:nvSpPr>
        <p:spPr>
          <a:xfrm>
            <a:off x="10988008" y="683404"/>
            <a:ext cx="10846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Slider for vertical profiling 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C75AF9-0EF2-D3BC-4579-6E01842775B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0001205" y="1145069"/>
            <a:ext cx="986803" cy="35800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025476-F370-F0B0-6E23-A479ACC7A587}"/>
              </a:ext>
            </a:extLst>
          </p:cNvPr>
          <p:cNvGrpSpPr/>
          <p:nvPr/>
        </p:nvGrpSpPr>
        <p:grpSpPr>
          <a:xfrm>
            <a:off x="6224645" y="4025192"/>
            <a:ext cx="1808586" cy="2766540"/>
            <a:chOff x="6233031" y="-1067670"/>
            <a:chExt cx="1808586" cy="276654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A23459-5C99-ED2D-154B-F031F7363FC7}"/>
                </a:ext>
              </a:extLst>
            </p:cNvPr>
            <p:cNvSpPr txBox="1"/>
            <p:nvPr/>
          </p:nvSpPr>
          <p:spPr>
            <a:xfrm>
              <a:off x="6233031" y="1329538"/>
              <a:ext cx="18085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Peristaltic pump</a:t>
              </a:r>
              <a:endParaRPr lang="en-GB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E9AD95-EF21-8AB3-B0AB-FB65C0C524B0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7047190" y="-1067670"/>
              <a:ext cx="90134" cy="239720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991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56BB54A4-1E92-409C-93C4-CBE57226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3" t="41075" r="34993" b="42511"/>
          <a:stretch/>
        </p:blipFill>
        <p:spPr bwMode="auto">
          <a:xfrm>
            <a:off x="4079776" y="685901"/>
            <a:ext cx="3822872" cy="3031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latshållare för innehåll 3">
            <a:extLst>
              <a:ext uri="{FF2B5EF4-FFF2-40B4-BE49-F238E27FC236}">
                <a16:creationId xmlns:a16="http://schemas.microsoft.com/office/drawing/2014/main" id="{542DEC16-5B25-4C23-AB19-82890FF2C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41360" r="92947" b="42971"/>
          <a:stretch/>
        </p:blipFill>
        <p:spPr bwMode="auto">
          <a:xfrm>
            <a:off x="3431704" y="823516"/>
            <a:ext cx="576064" cy="2893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37731FD-80B1-4ECB-A273-AE2B0D05C3B4}"/>
              </a:ext>
            </a:extLst>
          </p:cNvPr>
          <p:cNvSpPr txBox="1"/>
          <p:nvPr/>
        </p:nvSpPr>
        <p:spPr>
          <a:xfrm>
            <a:off x="1490732" y="186330"/>
            <a:ext cx="9210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/>
              <a:t>Regular</a:t>
            </a:r>
            <a:r>
              <a:rPr lang="sv-SE" sz="3200" dirty="0"/>
              <a:t> </a:t>
            </a:r>
            <a:r>
              <a:rPr lang="sv-SE" sz="3200" dirty="0" err="1"/>
              <a:t>Water</a:t>
            </a:r>
            <a:r>
              <a:rPr lang="sv-SE" sz="3200" dirty="0"/>
              <a:t> </a:t>
            </a:r>
            <a:r>
              <a:rPr lang="sv-SE" sz="3200" dirty="0" err="1"/>
              <a:t>column</a:t>
            </a:r>
            <a:r>
              <a:rPr lang="sv-SE" sz="3200" dirty="0"/>
              <a:t> and ”</a:t>
            </a:r>
            <a:r>
              <a:rPr lang="sv-SE" sz="3200" dirty="0" err="1"/>
              <a:t>benthic-lander</a:t>
            </a:r>
            <a:r>
              <a:rPr lang="sv-SE" sz="3200" dirty="0"/>
              <a:t>” CTD </a:t>
            </a:r>
            <a:r>
              <a:rPr lang="sv-SE" sz="3200" dirty="0" err="1"/>
              <a:t>casts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218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56BB54A4-1E92-409C-93C4-CBE57226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1" t="41075" r="34993" b="26135"/>
          <a:stretch/>
        </p:blipFill>
        <p:spPr bwMode="auto">
          <a:xfrm>
            <a:off x="3990572" y="685900"/>
            <a:ext cx="3912076" cy="6055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latshållare för innehåll 3">
            <a:extLst>
              <a:ext uri="{FF2B5EF4-FFF2-40B4-BE49-F238E27FC236}">
                <a16:creationId xmlns:a16="http://schemas.microsoft.com/office/drawing/2014/main" id="{542DEC16-5B25-4C23-AB19-82890FF2C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41360" r="93077" b="25850"/>
          <a:stretch/>
        </p:blipFill>
        <p:spPr bwMode="auto">
          <a:xfrm>
            <a:off x="3431704" y="823515"/>
            <a:ext cx="558868" cy="6055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latshållare för innehåll 3">
            <a:extLst>
              <a:ext uri="{FF2B5EF4-FFF2-40B4-BE49-F238E27FC236}">
                <a16:creationId xmlns:a16="http://schemas.microsoft.com/office/drawing/2014/main" id="{3C112824-EA1A-4B58-B0E2-F396D5A0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4" t="41360" r="5816" b="25850"/>
          <a:stretch/>
        </p:blipFill>
        <p:spPr bwMode="auto">
          <a:xfrm>
            <a:off x="7902648" y="823515"/>
            <a:ext cx="209576" cy="6055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37731FD-80B1-4ECB-A273-AE2B0D05C3B4}"/>
              </a:ext>
            </a:extLst>
          </p:cNvPr>
          <p:cNvSpPr txBox="1"/>
          <p:nvPr/>
        </p:nvSpPr>
        <p:spPr>
          <a:xfrm>
            <a:off x="1490732" y="186330"/>
            <a:ext cx="9210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/>
              <a:t>Regular</a:t>
            </a:r>
            <a:r>
              <a:rPr lang="sv-SE" sz="3200" dirty="0"/>
              <a:t> </a:t>
            </a:r>
            <a:r>
              <a:rPr lang="sv-SE" sz="3200" dirty="0" err="1"/>
              <a:t>Water</a:t>
            </a:r>
            <a:r>
              <a:rPr lang="sv-SE" sz="3200" dirty="0"/>
              <a:t> </a:t>
            </a:r>
            <a:r>
              <a:rPr lang="sv-SE" sz="3200" dirty="0" err="1"/>
              <a:t>column</a:t>
            </a:r>
            <a:r>
              <a:rPr lang="sv-SE" sz="3200" dirty="0"/>
              <a:t> and ”</a:t>
            </a:r>
            <a:r>
              <a:rPr lang="sv-SE" sz="3200" dirty="0" err="1"/>
              <a:t>benthic-lander</a:t>
            </a:r>
            <a:r>
              <a:rPr lang="sv-SE" sz="3200" dirty="0"/>
              <a:t>” CTD </a:t>
            </a:r>
            <a:r>
              <a:rPr lang="sv-SE" sz="3200" dirty="0" err="1"/>
              <a:t>casts</a:t>
            </a:r>
            <a:endParaRPr lang="en-US" sz="3200" dirty="0"/>
          </a:p>
        </p:txBody>
      </p:sp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B1FFEF1A-5954-9CED-36B1-0E06F76A7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1" t="58250" r="34993" b="26135"/>
          <a:stretch/>
        </p:blipFill>
        <p:spPr bwMode="auto">
          <a:xfrm>
            <a:off x="3991893" y="3861048"/>
            <a:ext cx="3912076" cy="2883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208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>
            <a:extLst>
              <a:ext uri="{FF2B5EF4-FFF2-40B4-BE49-F238E27FC236}">
                <a16:creationId xmlns:a16="http://schemas.microsoft.com/office/drawing/2014/main" id="{CD9E6CC0-8C1D-43DE-90AE-60834B512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55" t="18208"/>
          <a:stretch/>
        </p:blipFill>
        <p:spPr>
          <a:xfrm>
            <a:off x="7464188" y="2185546"/>
            <a:ext cx="3254550" cy="2807969"/>
          </a:xfrm>
          <a:prstGeom prst="rect">
            <a:avLst/>
          </a:prstGeom>
        </p:spPr>
      </p:pic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562266A-B396-4AC1-95CA-4A9AA807D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8029"/>
          <a:stretch/>
        </p:blipFill>
        <p:spPr>
          <a:xfrm>
            <a:off x="191344" y="1556792"/>
            <a:ext cx="4032444" cy="3433059"/>
          </a:xfrm>
          <a:prstGeom prst="rect">
            <a:avLst/>
          </a:prstGeom>
        </p:spPr>
      </p:pic>
      <p:pic>
        <p:nvPicPr>
          <p:cNvPr id="8" name="Platshållare för innehåll 3">
            <a:extLst>
              <a:ext uri="{FF2B5EF4-FFF2-40B4-BE49-F238E27FC236}">
                <a16:creationId xmlns:a16="http://schemas.microsoft.com/office/drawing/2014/main" id="{71968C50-7848-4A5E-B116-E13660D7D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83" r="34424"/>
          <a:stretch/>
        </p:blipFill>
        <p:spPr>
          <a:xfrm>
            <a:off x="3994209" y="1555693"/>
            <a:ext cx="3469979" cy="343305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47C4CED-EDB6-46DE-B0D9-1A256B6755CA}"/>
              </a:ext>
            </a:extLst>
          </p:cNvPr>
          <p:cNvSpPr txBox="1"/>
          <p:nvPr/>
        </p:nvSpPr>
        <p:spPr>
          <a:xfrm>
            <a:off x="1972111" y="233584"/>
            <a:ext cx="7514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200" dirty="0" err="1"/>
              <a:t>Benthic</a:t>
            </a:r>
            <a:r>
              <a:rPr lang="sv-SE" sz="3200" dirty="0"/>
              <a:t> oxygen </a:t>
            </a:r>
            <a:r>
              <a:rPr lang="sv-SE" sz="3200" dirty="0" err="1"/>
              <a:t>concentrations</a:t>
            </a:r>
            <a:r>
              <a:rPr lang="sv-SE" sz="3200" dirty="0"/>
              <a:t> </a:t>
            </a:r>
          </a:p>
          <a:p>
            <a:pPr algn="ctr"/>
            <a:r>
              <a:rPr lang="sv-SE" sz="3200" dirty="0" err="1"/>
              <a:t>measured</a:t>
            </a:r>
            <a:r>
              <a:rPr lang="sv-SE" sz="3200" dirty="0"/>
              <a:t> 6 and 26 </a:t>
            </a:r>
            <a:r>
              <a:rPr lang="sv-SE" sz="3200" dirty="0" err="1"/>
              <a:t>cm’s</a:t>
            </a:r>
            <a:r>
              <a:rPr lang="sv-SE" sz="3200" dirty="0"/>
              <a:t> </a:t>
            </a:r>
            <a:r>
              <a:rPr lang="sv-SE" sz="3200" dirty="0" err="1"/>
              <a:t>above</a:t>
            </a:r>
            <a:r>
              <a:rPr lang="sv-SE" sz="3200" dirty="0"/>
              <a:t> the </a:t>
            </a:r>
            <a:r>
              <a:rPr lang="sv-SE" sz="3200" dirty="0" err="1"/>
              <a:t>sea</a:t>
            </a:r>
            <a:r>
              <a:rPr lang="sv-SE" sz="3200" dirty="0"/>
              <a:t> </a:t>
            </a:r>
            <a:r>
              <a:rPr lang="sv-SE" sz="3200" dirty="0" err="1"/>
              <a:t>floor</a:t>
            </a:r>
            <a:endParaRPr lang="sv-SE" sz="3200" dirty="0"/>
          </a:p>
          <a:p>
            <a:pPr algn="ctr"/>
            <a:r>
              <a:rPr lang="sv-SE" sz="3200" dirty="0"/>
              <a:t>For 3 </a:t>
            </a:r>
            <a:r>
              <a:rPr lang="sv-SE" sz="3200" dirty="0" err="1"/>
              <a:t>deployments</a:t>
            </a:r>
            <a:endParaRPr lang="en-US" sz="32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29072D7-2E14-4E66-935A-18764DF0A49E}"/>
              </a:ext>
            </a:extLst>
          </p:cNvPr>
          <p:cNvSpPr txBox="1"/>
          <p:nvPr/>
        </p:nvSpPr>
        <p:spPr>
          <a:xfrm>
            <a:off x="4613073" y="5048977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D12F38EB-E680-415A-8D8B-0F042C01382A}"/>
              </a:ext>
            </a:extLst>
          </p:cNvPr>
          <p:cNvCxnSpPr>
            <a:cxnSpLocks/>
          </p:cNvCxnSpPr>
          <p:nvPr/>
        </p:nvCxnSpPr>
        <p:spPr>
          <a:xfrm>
            <a:off x="597958" y="4531771"/>
            <a:ext cx="11101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AC655668-76C7-4031-918C-CFBC20CD870E}"/>
              </a:ext>
            </a:extLst>
          </p:cNvPr>
          <p:cNvSpPr txBox="1"/>
          <p:nvPr/>
        </p:nvSpPr>
        <p:spPr>
          <a:xfrm>
            <a:off x="10902807" y="4208605"/>
            <a:ext cx="154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Limit for </a:t>
            </a:r>
            <a:r>
              <a:rPr lang="sv-SE" dirty="0" err="1"/>
              <a:t>hypoxia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4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336A8356-8D4E-4B8B-834C-F6378DEC8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14"/>
          <a:stretch/>
        </p:blipFill>
        <p:spPr>
          <a:xfrm>
            <a:off x="1594493" y="1311901"/>
            <a:ext cx="9003013" cy="4596426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77F9E0DC-746E-43A3-82AD-8E2FCB0C9D3F}"/>
              </a:ext>
            </a:extLst>
          </p:cNvPr>
          <p:cNvSpPr/>
          <p:nvPr/>
        </p:nvSpPr>
        <p:spPr>
          <a:xfrm>
            <a:off x="9480376" y="3861048"/>
            <a:ext cx="504056" cy="194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42A9FF-C263-47A0-B9E9-89C095EDE121}"/>
              </a:ext>
            </a:extLst>
          </p:cNvPr>
          <p:cNvSpPr txBox="1"/>
          <p:nvPr/>
        </p:nvSpPr>
        <p:spPr>
          <a:xfrm>
            <a:off x="4026939" y="234683"/>
            <a:ext cx="37196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200" dirty="0" err="1"/>
              <a:t>Benthic</a:t>
            </a:r>
            <a:r>
              <a:rPr lang="sv-SE" sz="3200" dirty="0"/>
              <a:t> CTD </a:t>
            </a:r>
            <a:r>
              <a:rPr lang="sv-SE" sz="3200" dirty="0" err="1"/>
              <a:t>profiles</a:t>
            </a:r>
            <a:endParaRPr lang="sv-SE" sz="3200" dirty="0"/>
          </a:p>
          <a:p>
            <a:pPr algn="ctr"/>
            <a:r>
              <a:rPr lang="sv-SE" sz="3200" dirty="0"/>
              <a:t>Oxygen and </a:t>
            </a:r>
            <a:r>
              <a:rPr lang="sv-SE" sz="3200" dirty="0" err="1"/>
              <a:t>Turbidity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16C6E-957A-47FC-50AB-5BF9BC485918}"/>
              </a:ext>
            </a:extLst>
          </p:cNvPr>
          <p:cNvSpPr txBox="1"/>
          <p:nvPr/>
        </p:nvSpPr>
        <p:spPr>
          <a:xfrm>
            <a:off x="2180623" y="2422579"/>
            <a:ext cx="331236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Very well mixed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Oxygen gradients only develop close to the sediment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Intermittent anoxia within ~3cm of the sediment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Strong transient resuspension event</a:t>
            </a:r>
          </a:p>
        </p:txBody>
      </p:sp>
    </p:spTree>
    <p:extLst>
      <p:ext uri="{BB962C8B-B14F-4D97-AF65-F5344CB8AC3E}">
        <p14:creationId xmlns:p14="http://schemas.microsoft.com/office/powerpoint/2010/main" val="11872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SU vit eld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Mall Forskning 16 9.potx" id="{D4F5DCFA-79C4-48CE-A557-8DD3DF002B7B}" vid="{160400BE-6AA7-4251-94D1-153D4CF3927F}"/>
    </a:ext>
  </a:extLst>
</a:theme>
</file>

<file path=ppt/theme/theme2.xml><?xml version="1.0" encoding="utf-8"?>
<a:theme xmlns:a="http://schemas.openxmlformats.org/drawingml/2006/main" name="SU vit olivkvist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Mall Forskning 16 9.potx" id="{D4F5DCFA-79C4-48CE-A557-8DD3DF002B7B}" vid="{EE79B0A4-5DE4-4C0E-80CB-525FA9A3FF86}"/>
    </a:ext>
  </a:extLst>
</a:theme>
</file>

<file path=ppt/theme/theme3.xml><?xml version="1.0" encoding="utf-8"?>
<a:theme xmlns:a="http://schemas.openxmlformats.org/drawingml/2006/main" name="SU blå eld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Mall Forskning 16 9.potx" id="{D4F5DCFA-79C4-48CE-A557-8DD3DF002B7B}" vid="{60975674-158B-4529-BBB3-C84E820CB5AB}"/>
    </a:ext>
  </a:extLst>
</a:theme>
</file>

<file path=ppt/theme/theme4.xml><?xml version="1.0" encoding="utf-8"?>
<a:theme xmlns:a="http://schemas.openxmlformats.org/drawingml/2006/main" name="SU blå olivkvist">
  <a:themeElements>
    <a:clrScheme name="SU PowerPoint">
      <a:dk1>
        <a:srgbClr val="000000"/>
      </a:dk1>
      <a:lt1>
        <a:srgbClr val="FFFFFF"/>
      </a:lt1>
      <a:dk2>
        <a:srgbClr val="1A1A1A"/>
      </a:dk2>
      <a:lt2>
        <a:srgbClr val="808080"/>
      </a:lt2>
      <a:accent1>
        <a:srgbClr val="002F5F"/>
      </a:accent1>
      <a:accent2>
        <a:srgbClr val="ACDEE6"/>
      </a:accent2>
      <a:accent3>
        <a:srgbClr val="9BB2CE"/>
      </a:accent3>
      <a:accent4>
        <a:srgbClr val="EB7125"/>
      </a:accent4>
      <a:accent5>
        <a:srgbClr val="4C4C4C"/>
      </a:accent5>
      <a:accent6>
        <a:srgbClr val="DADAD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 Mall Forskning 16 9.potx" id="{D4F5DCFA-79C4-48CE-A557-8DD3DF002B7B}" vid="{48B3D154-F438-46BA-AB37-FE6D59A6F318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 Mall Forskning 16 9</Template>
  <TotalTime>572</TotalTime>
  <Words>430</Words>
  <Application>Microsoft Office PowerPoint</Application>
  <PresentationFormat>Widescreen</PresentationFormat>
  <Paragraphs>79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Verdana</vt:lpstr>
      <vt:lpstr>SU vit eld</vt:lpstr>
      <vt:lpstr>SU vit olivkvist</vt:lpstr>
      <vt:lpstr>SU blå eld</vt:lpstr>
      <vt:lpstr>SU blå olivkvist</vt:lpstr>
      <vt:lpstr>Hidden Hypoxia in Coastal Waters</vt:lpstr>
      <vt:lpstr>Oxygen deficient areas have increased in the Baltic Sea during the last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Benthic Oxygen Dynamics</vt:lpstr>
      <vt:lpstr>PowerPoint Presentation</vt:lpstr>
      <vt:lpstr>Bonus slides for the intrepid downloader.</vt:lpstr>
      <vt:lpstr>PowerPoint Presentation</vt:lpstr>
      <vt:lpstr>PowerPoint Presentation</vt:lpstr>
      <vt:lpstr>PowerPoint Presentation</vt:lpstr>
      <vt:lpstr>PowerPoint Presentation</vt:lpstr>
    </vt:vector>
  </TitlesOfParts>
  <Company>Stockholms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Jonas Fredriksson</dc:creator>
  <dc:description>ver 1.9.2 Learningpoint 2021</dc:description>
  <cp:lastModifiedBy>Jonas Fredriksson</cp:lastModifiedBy>
  <cp:revision>44</cp:revision>
  <dcterms:created xsi:type="dcterms:W3CDTF">2022-05-18T15:16:20Z</dcterms:created>
  <dcterms:modified xsi:type="dcterms:W3CDTF">2022-05-24T19:15:20Z</dcterms:modified>
  <cp:version>1.9.2</cp:version>
</cp:coreProperties>
</file>