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334" r:id="rId5"/>
    <p:sldId id="298" r:id="rId6"/>
    <p:sldId id="329" r:id="rId7"/>
    <p:sldId id="328" r:id="rId8"/>
    <p:sldId id="330" r:id="rId9"/>
    <p:sldId id="323" r:id="rId10"/>
    <p:sldId id="331" r:id="rId11"/>
    <p:sldId id="325" r:id="rId12"/>
    <p:sldId id="332" r:id="rId13"/>
    <p:sldId id="326" r:id="rId14"/>
    <p:sldId id="327" r:id="rId1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CBCBCB"/>
    <a:srgbClr val="BBC968"/>
    <a:srgbClr val="FFFFFF"/>
    <a:srgbClr val="0069B4"/>
    <a:srgbClr val="B0C050"/>
    <a:srgbClr val="A5B838"/>
    <a:srgbClr val="00A2F5"/>
    <a:srgbClr val="000000"/>
    <a:srgbClr val="7E8C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5097" autoAdjust="0"/>
  </p:normalViewPr>
  <p:slideViewPr>
    <p:cSldViewPr snapToGrid="0">
      <p:cViewPr varScale="1">
        <p:scale>
          <a:sx n="77" d="100"/>
          <a:sy n="77" d="100"/>
        </p:scale>
        <p:origin x="787" y="6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277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0CB070B-93E8-4E3F-93BA-4C6F4F890423}" type="datetime1">
              <a:rPr lang="es-ES" smtClean="0"/>
              <a:t>25/05/2022</a:t>
            </a:fld>
            <a:endParaRPr lang="es-ES"/>
          </a:p>
        </p:txBody>
      </p:sp>
      <p:sp>
        <p:nvSpPr>
          <p:cNvPr id="4" name="Marcador de pie de pá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t>‹Nº›</a:t>
            </a:fld>
            <a:endParaRPr lang="es-E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9EAA754-C899-4020-AF30-0F80416D4F92}" type="datetime1">
              <a:rPr lang="es-ES" noProof="0" smtClean="0"/>
              <a:t>25/05/2022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s-ES" noProof="0" smtClean="0"/>
              <a:t>‹Nº›</a:t>
            </a:fld>
            <a:endParaRPr lang="es-E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Tree>
    <p:extLst>
      <p:ext uri="{BB962C8B-B14F-4D97-AF65-F5344CB8AC3E}">
        <p14:creationId xmlns:p14="http://schemas.microsoft.com/office/powerpoint/2010/main" val="25776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Tree>
    <p:extLst>
      <p:ext uri="{BB962C8B-B14F-4D97-AF65-F5344CB8AC3E}">
        <p14:creationId xmlns:p14="http://schemas.microsoft.com/office/powerpoint/2010/main" val="53655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Tree>
    <p:extLst>
      <p:ext uri="{BB962C8B-B14F-4D97-AF65-F5344CB8AC3E}">
        <p14:creationId xmlns:p14="http://schemas.microsoft.com/office/powerpoint/2010/main" val="295786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Tree>
    <p:extLst>
      <p:ext uri="{BB962C8B-B14F-4D97-AF65-F5344CB8AC3E}">
        <p14:creationId xmlns:p14="http://schemas.microsoft.com/office/powerpoint/2010/main" val="384475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Tree>
    <p:extLst>
      <p:ext uri="{BB962C8B-B14F-4D97-AF65-F5344CB8AC3E}">
        <p14:creationId xmlns:p14="http://schemas.microsoft.com/office/powerpoint/2010/main" val="321643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Tree>
    <p:extLst>
      <p:ext uri="{BB962C8B-B14F-4D97-AF65-F5344CB8AC3E}">
        <p14:creationId xmlns:p14="http://schemas.microsoft.com/office/powerpoint/2010/main" val="132819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Tree>
    <p:extLst>
      <p:ext uri="{BB962C8B-B14F-4D97-AF65-F5344CB8AC3E}">
        <p14:creationId xmlns:p14="http://schemas.microsoft.com/office/powerpoint/2010/main" val="2250500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Tree>
    <p:extLst>
      <p:ext uri="{BB962C8B-B14F-4D97-AF65-F5344CB8AC3E}">
        <p14:creationId xmlns:p14="http://schemas.microsoft.com/office/powerpoint/2010/main" val="170998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Tree>
    <p:extLst>
      <p:ext uri="{BB962C8B-B14F-4D97-AF65-F5344CB8AC3E}">
        <p14:creationId xmlns:p14="http://schemas.microsoft.com/office/powerpoint/2010/main" val="283016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Tree>
    <p:extLst>
      <p:ext uri="{BB962C8B-B14F-4D97-AF65-F5344CB8AC3E}">
        <p14:creationId xmlns:p14="http://schemas.microsoft.com/office/powerpoint/2010/main" val="1883838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Tree>
    <p:extLst>
      <p:ext uri="{BB962C8B-B14F-4D97-AF65-F5344CB8AC3E}">
        <p14:creationId xmlns:p14="http://schemas.microsoft.com/office/powerpoint/2010/main" val="356895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pequeña">
    <p:spTree>
      <p:nvGrpSpPr>
        <p:cNvPr id="1" name=""/>
        <p:cNvGrpSpPr/>
        <p:nvPr/>
      </p:nvGrpSpPr>
      <p:grpSpPr>
        <a:xfrm>
          <a:off x="0" y="0"/>
          <a:ext cx="0" cy="0"/>
          <a:chOff x="0" y="0"/>
          <a:chExt cx="0" cy="0"/>
        </a:xfrm>
      </p:grpSpPr>
      <p:sp>
        <p:nvSpPr>
          <p:cNvPr id="9" name="Marcador de posición de imagen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tx1"/>
                </a:solidFill>
                <a:latin typeface="+mj-lt"/>
              </a:defRPr>
            </a:lvl1pPr>
          </a:lstStyle>
          <a:p>
            <a:pPr rtl="0"/>
            <a:r>
              <a:rPr lang="es-ES" noProof="0"/>
              <a:t>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7" name="Rectángul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a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s-ES" noProof="0"/>
              <a:t>Haga clic para editar el título de la página</a:t>
            </a:r>
          </a:p>
        </p:txBody>
      </p:sp>
      <p:sp>
        <p:nvSpPr>
          <p:cNvPr id="9" name="Subtítu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texto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a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s-ES" noProof="0"/>
              <a:t>Haga clic para editar el título de la página</a:t>
            </a:r>
          </a:p>
        </p:txBody>
      </p:sp>
      <p:sp>
        <p:nvSpPr>
          <p:cNvPr id="10" name="Subtítu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texto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texto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sub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es-ES" noProof="0"/>
              <a:t>Haga clic para editar el título de la página</a:t>
            </a:r>
          </a:p>
        </p:txBody>
      </p:sp>
      <p:sp>
        <p:nvSpPr>
          <p:cNvPr id="5" name="Subtítu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pie de página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endParaRPr lang="es-ES" noProof="0"/>
          </a:p>
        </p:txBody>
      </p:sp>
      <p:sp>
        <p:nvSpPr>
          <p:cNvPr id="4" name="Marcador de posición de número de diapositiva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endParaRPr lang="es-ES" noProof="0"/>
          </a:p>
        </p:txBody>
      </p:sp>
      <p:sp>
        <p:nvSpPr>
          <p:cNvPr id="2" name="Marcador de número de diapositiva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es-ES" noProof="0" smtClean="0"/>
              <a:pPr rtl="0"/>
              <a:t>‹Nº›</a:t>
            </a:fld>
            <a:endParaRPr lang="es-ES" noProof="0"/>
          </a:p>
        </p:txBody>
      </p:sp>
      <p:sp>
        <p:nvSpPr>
          <p:cNvPr id="9" name="Subtítulo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6" name="Título 5">
            <a:extLst>
              <a:ext uri="{FF2B5EF4-FFF2-40B4-BE49-F238E27FC236}">
                <a16:creationId xmlns:a16="http://schemas.microsoft.com/office/drawing/2014/main" id="{6F4F2BBF-F210-4954-9C73-A0030AACDDFE}"/>
              </a:ext>
            </a:extLst>
          </p:cNvPr>
          <p:cNvSpPr>
            <a:spLocks noGrp="1"/>
          </p:cNvSpPr>
          <p:nvPr>
            <p:ph type="title"/>
          </p:nvPr>
        </p:nvSpPr>
        <p:spPr>
          <a:xfrm>
            <a:off x="6532775" y="993303"/>
            <a:ext cx="5053936" cy="2513468"/>
          </a:xfrm>
        </p:spPr>
        <p:txBody>
          <a:bodyPr rtlCol="0"/>
          <a:lstStyle>
            <a:lvl1pPr>
              <a:defRPr sz="5400" cap="none">
                <a:solidFill>
                  <a:schemeClr val="bg1"/>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122777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s-ES" noProof="0"/>
              <a:t>Haga clic para editar el título de la página</a:t>
            </a:r>
          </a:p>
        </p:txBody>
      </p:sp>
      <p:sp>
        <p:nvSpPr>
          <p:cNvPr id="5" name="Marcador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10" name="Marcador de contenido 2">
            <a:extLst>
              <a:ext uri="{FF2B5EF4-FFF2-40B4-BE49-F238E27FC236}">
                <a16:creationId xmlns:a16="http://schemas.microsoft.com/office/drawing/2014/main" id="{FD1EE834-4B70-4715-8346-1C0298347EE0}"/>
              </a:ext>
            </a:extLst>
          </p:cNvPr>
          <p:cNvSpPr>
            <a:spLocks noGrp="1"/>
          </p:cNvSpPr>
          <p:nvPr>
            <p:ph idx="1" hasCustomPrompt="1"/>
          </p:nvPr>
        </p:nvSpPr>
        <p:spPr>
          <a:xfrm>
            <a:off x="432000" y="1046375"/>
            <a:ext cx="9198000" cy="513058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28008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s-ES" noProof="0"/>
              <a:t>Haga clic para editar el título de la página</a:t>
            </a:r>
          </a:p>
        </p:txBody>
      </p:sp>
      <p:sp>
        <p:nvSpPr>
          <p:cNvPr id="5" name="Marcador de posición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7" name="Marcador de contenido 2">
            <a:extLst>
              <a:ext uri="{FF2B5EF4-FFF2-40B4-BE49-F238E27FC236}">
                <a16:creationId xmlns:a16="http://schemas.microsoft.com/office/drawing/2014/main" id="{EAE43F4C-1A64-4197-A44B-E6EB874E243B}"/>
              </a:ext>
            </a:extLst>
          </p:cNvPr>
          <p:cNvSpPr>
            <a:spLocks noGrp="1"/>
          </p:cNvSpPr>
          <p:nvPr>
            <p:ph sz="half" idx="1" hasCustomPrompt="1"/>
          </p:nvPr>
        </p:nvSpPr>
        <p:spPr>
          <a:xfrm>
            <a:off x="432000" y="1046376"/>
            <a:ext cx="4435831" cy="513058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osición de contenido 3">
            <a:extLst>
              <a:ext uri="{FF2B5EF4-FFF2-40B4-BE49-F238E27FC236}">
                <a16:creationId xmlns:a16="http://schemas.microsoft.com/office/drawing/2014/main" id="{D7B3F5B8-DC28-4878-AC9F-D434D7542D8F}"/>
              </a:ext>
            </a:extLst>
          </p:cNvPr>
          <p:cNvSpPr>
            <a:spLocks noGrp="1"/>
          </p:cNvSpPr>
          <p:nvPr>
            <p:ph sz="half" idx="2" hasCustomPrompt="1"/>
          </p:nvPr>
        </p:nvSpPr>
        <p:spPr>
          <a:xfrm>
            <a:off x="5194169" y="1046376"/>
            <a:ext cx="4435831" cy="513058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5743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s-ES" noProof="0"/>
              <a:t>Haga clic para editar el título de la página</a:t>
            </a:r>
          </a:p>
        </p:txBody>
      </p:sp>
      <p:sp>
        <p:nvSpPr>
          <p:cNvPr id="5" name="Marcador de posición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7" name="Marcador de texto 2">
            <a:extLst>
              <a:ext uri="{FF2B5EF4-FFF2-40B4-BE49-F238E27FC236}">
                <a16:creationId xmlns:a16="http://schemas.microsoft.com/office/drawing/2014/main" id="{CB97B01E-88B2-448F-BD96-A1AAFA39AC1E}"/>
              </a:ext>
            </a:extLst>
          </p:cNvPr>
          <p:cNvSpPr>
            <a:spLocks noGrp="1"/>
          </p:cNvSpPr>
          <p:nvPr>
            <p:ph type="body" idx="1" hasCustomPrompt="1"/>
          </p:nvPr>
        </p:nvSpPr>
        <p:spPr>
          <a:xfrm>
            <a:off x="43200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8" name="Marcador de posición de texto 4">
            <a:extLst>
              <a:ext uri="{FF2B5EF4-FFF2-40B4-BE49-F238E27FC236}">
                <a16:creationId xmlns:a16="http://schemas.microsoft.com/office/drawing/2014/main" id="{40BADDE2-4EE6-41B4-804C-EBF680128B40}"/>
              </a:ext>
            </a:extLst>
          </p:cNvPr>
          <p:cNvSpPr>
            <a:spLocks noGrp="1"/>
          </p:cNvSpPr>
          <p:nvPr>
            <p:ph type="body" sz="quarter" idx="3" hasCustomPrompt="1"/>
          </p:nvPr>
        </p:nvSpPr>
        <p:spPr>
          <a:xfrm>
            <a:off x="519516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9" name="Marcador de posición de contenido 3">
            <a:extLst>
              <a:ext uri="{FF2B5EF4-FFF2-40B4-BE49-F238E27FC236}">
                <a16:creationId xmlns:a16="http://schemas.microsoft.com/office/drawing/2014/main" id="{BB0A14E0-899D-4594-BC9E-AE89BF0D3AB7}"/>
              </a:ext>
            </a:extLst>
          </p:cNvPr>
          <p:cNvSpPr>
            <a:spLocks noGrp="1"/>
          </p:cNvSpPr>
          <p:nvPr>
            <p:ph sz="half" idx="2" hasCustomPrompt="1"/>
          </p:nvPr>
        </p:nvSpPr>
        <p:spPr>
          <a:xfrm>
            <a:off x="432001" y="2096752"/>
            <a:ext cx="4434840" cy="409291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contenido 5">
            <a:extLst>
              <a:ext uri="{FF2B5EF4-FFF2-40B4-BE49-F238E27FC236}">
                <a16:creationId xmlns:a16="http://schemas.microsoft.com/office/drawing/2014/main" id="{2C699014-D902-4E9A-80CD-8D2BCFE67097}"/>
              </a:ext>
            </a:extLst>
          </p:cNvPr>
          <p:cNvSpPr>
            <a:spLocks noGrp="1"/>
          </p:cNvSpPr>
          <p:nvPr>
            <p:ph sz="quarter" idx="4" hasCustomPrompt="1"/>
          </p:nvPr>
        </p:nvSpPr>
        <p:spPr>
          <a:xfrm>
            <a:off x="5195160" y="2096752"/>
            <a:ext cx="4434840" cy="409291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86346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8" name="Título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s-ES" noProof="0"/>
              <a:t>Haga clic para modificar el estilo de título del patrón</a:t>
            </a:r>
          </a:p>
        </p:txBody>
      </p:sp>
      <p:sp>
        <p:nvSpPr>
          <p:cNvPr id="9" name="Marcador de posición de texto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0" name="Marcador de posición de contenido 2">
            <a:extLst>
              <a:ext uri="{FF2B5EF4-FFF2-40B4-BE49-F238E27FC236}">
                <a16:creationId xmlns:a16="http://schemas.microsoft.com/office/drawing/2014/main" id="{79F53EF1-D412-467C-B7CE-30536F140AE1}"/>
              </a:ext>
            </a:extLst>
          </p:cNvPr>
          <p:cNvSpPr>
            <a:spLocks noGrp="1"/>
          </p:cNvSpPr>
          <p:nvPr>
            <p:ph idx="1" hasCustomPrompt="1"/>
          </p:nvPr>
        </p:nvSpPr>
        <p:spPr>
          <a:xfrm>
            <a:off x="3770722" y="457201"/>
            <a:ext cx="6023727" cy="5726784"/>
          </a:xfrm>
        </p:spPr>
        <p:txBody>
          <a:bodyPr rtlCol="0"/>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872000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8" name="Título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s-ES" noProof="0"/>
              <a:t>Haga clic para modificar el estilo de título del patrón</a:t>
            </a:r>
          </a:p>
        </p:txBody>
      </p:sp>
      <p:sp>
        <p:nvSpPr>
          <p:cNvPr id="9" name="Marcador de posición de texto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2" name="Marcador de posición de imagen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Tree>
    <p:extLst>
      <p:ext uri="{BB962C8B-B14F-4D97-AF65-F5344CB8AC3E}">
        <p14:creationId xmlns:p14="http://schemas.microsoft.com/office/powerpoint/2010/main" val="30214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s-ES" noProof="0"/>
              <a:t>Haga clic para editar el título de la página</a:t>
            </a:r>
          </a:p>
        </p:txBody>
      </p:sp>
      <p:sp>
        <p:nvSpPr>
          <p:cNvPr id="5" name="Marcador de posición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5377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l título">
    <p:bg bwMode="auto">
      <p:bgPr>
        <a:solidFill>
          <a:schemeClr val="bg1"/>
        </a:solid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s-ES" noProof="0"/>
              <a:t>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7" name="Rectángul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número de diapositiva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endParaRPr lang="es-ES" noProof="0"/>
          </a:p>
        </p:txBody>
      </p:sp>
      <p:sp>
        <p:nvSpPr>
          <p:cNvPr id="3" name="Marcador de número de diapositiva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grande">
    <p:bg>
      <p:bgPr>
        <a:solidFill>
          <a:schemeClr val="bg1"/>
        </a:solidFill>
        <a:effectLst/>
      </p:bgPr>
    </p:bg>
    <p:spTree>
      <p:nvGrpSpPr>
        <p:cNvPr id="1" name=""/>
        <p:cNvGrpSpPr/>
        <p:nvPr/>
      </p:nvGrpSpPr>
      <p:grpSpPr>
        <a:xfrm>
          <a:off x="0" y="0"/>
          <a:ext cx="0" cy="0"/>
          <a:chOff x="0" y="0"/>
          <a:chExt cx="0" cy="0"/>
        </a:xfrm>
      </p:grpSpPr>
      <p:sp>
        <p:nvSpPr>
          <p:cNvPr id="9" name="Marcador de posición de imagen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s-ES" noProof="0"/>
              <a:t>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7" name="Rectángul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número de diapositiva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de contenido 1">
    <p:spTree>
      <p:nvGrpSpPr>
        <p:cNvPr id="1" name=""/>
        <p:cNvGrpSpPr/>
        <p:nvPr/>
      </p:nvGrpSpPr>
      <p:grpSpPr>
        <a:xfrm>
          <a:off x="0" y="0"/>
          <a:ext cx="0" cy="0"/>
          <a:chOff x="0" y="0"/>
          <a:chExt cx="0" cy="0"/>
        </a:xfrm>
      </p:grpSpPr>
      <p:sp>
        <p:nvSpPr>
          <p:cNvPr id="8" name="Marcador de posición de imagen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rtlCol="0"/>
          <a:lstStyle>
            <a:lvl1pPr algn="r">
              <a:defRPr>
                <a:solidFill>
                  <a:schemeClr val="tx1"/>
                </a:solidFill>
              </a:defRPr>
            </a:lvl1pPr>
          </a:lstStyle>
          <a:p>
            <a:pPr rtl="0"/>
            <a:r>
              <a:rPr lang="es-ES" noProof="0"/>
              <a:t>Haga clic para editar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endParaRPr lang="es-ES" noProof="0"/>
          </a:p>
        </p:txBody>
      </p:sp>
      <p:sp>
        <p:nvSpPr>
          <p:cNvPr id="5" name="Marcador de posición de número de diapositiva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de contenido 2">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endParaRPr lang="es-ES" noProof="0"/>
          </a:p>
        </p:txBody>
      </p:sp>
      <p:sp>
        <p:nvSpPr>
          <p:cNvPr id="5" name="Marcador de posición de número de diapositiva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es-ES" noProof="0" smtClean="0"/>
              <a:pPr rtl="0"/>
              <a:t>‹Nº›</a:t>
            </a:fld>
            <a:endParaRPr lang="es-ES" noProof="0"/>
          </a:p>
        </p:txBody>
      </p:sp>
      <p:sp>
        <p:nvSpPr>
          <p:cNvPr id="9" name="Marcador de posición de imagen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6" name="Título 5">
            <a:extLst>
              <a:ext uri="{FF2B5EF4-FFF2-40B4-BE49-F238E27FC236}">
                <a16:creationId xmlns:a16="http://schemas.microsoft.com/office/drawing/2014/main" id="{7F4F1543-153D-4F77-A4A9-C9BBA1C2052E}"/>
              </a:ext>
            </a:extLst>
          </p:cNvPr>
          <p:cNvSpPr>
            <a:spLocks noGrp="1"/>
          </p:cNvSpPr>
          <p:nvPr>
            <p:ph type="title" hasCustomPrompt="1"/>
          </p:nvPr>
        </p:nvSpPr>
        <p:spPr>
          <a:xfrm>
            <a:off x="432000" y="432000"/>
            <a:ext cx="9131100" cy="432000"/>
          </a:xfrm>
        </p:spPr>
        <p:txBody>
          <a:bodyPr rtlCol="0"/>
          <a:lstStyle/>
          <a:p>
            <a:pPr rtl="0"/>
            <a:r>
              <a:rPr lang="es-ES" noProof="0"/>
              <a:t>Haga clic para editar el estilo de título del patrón</a:t>
            </a:r>
          </a:p>
        </p:txBody>
      </p:sp>
      <p:sp>
        <p:nvSpPr>
          <p:cNvPr id="11" name="Subtítulo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con sub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s-ES" noProof="0"/>
              <a:t>Haga clic para editar el título de la página</a:t>
            </a:r>
          </a:p>
        </p:txBody>
      </p:sp>
      <p:sp>
        <p:nvSpPr>
          <p:cNvPr id="9" name="Subtítu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mparación izquierdo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mparación izquierdo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es-ES" noProof="0"/>
              <a:t>Editar estilos de texto del patrón</a:t>
            </a:r>
          </a:p>
        </p:txBody>
      </p:sp>
      <p:sp>
        <p:nvSpPr>
          <p:cNvPr id="8" name="Marcador de posición de texto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grafía grande">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Escriba la leyenda</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endParaRPr lang="es-ES" noProof="0"/>
          </a:p>
        </p:txBody>
      </p:sp>
      <p:sp>
        <p:nvSpPr>
          <p:cNvPr id="2" name="Marcador de número de diapositiva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es-ES" noProof="0" smtClean="0"/>
              <a:pPr rtl="0"/>
              <a:t>‹Nº›</a:t>
            </a:fld>
            <a:endParaRPr lang="es-ES" noProof="0"/>
          </a:p>
        </p:txBody>
      </p:sp>
      <p:sp>
        <p:nvSpPr>
          <p:cNvPr id="5" name="Título 4">
            <a:extLst>
              <a:ext uri="{FF2B5EF4-FFF2-40B4-BE49-F238E27FC236}">
                <a16:creationId xmlns:a16="http://schemas.microsoft.com/office/drawing/2014/main" id="{16EFF903-F1F3-440A-B12C-9FD51606B03D}"/>
              </a:ext>
            </a:extLst>
          </p:cNvPr>
          <p:cNvSpPr>
            <a:spLocks noGrp="1"/>
          </p:cNvSpPr>
          <p:nvPr>
            <p:ph type="title" hasCustomPrompt="1"/>
          </p:nvPr>
        </p:nvSpPr>
        <p:spPr/>
        <p:txBody>
          <a:bodyPr rtlCol="0"/>
          <a:lstStyle/>
          <a:p>
            <a:pPr rtl="0"/>
            <a:r>
              <a:rPr lang="es-ES" noProof="0"/>
              <a:t>Haga clic para editar el estilo de título del patrón</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apositiva de agradecimien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es-ES" noProof="0"/>
              <a:t>Gracias</a:t>
            </a:r>
          </a:p>
        </p:txBody>
      </p:sp>
      <p:sp>
        <p:nvSpPr>
          <p:cNvPr id="7" name="Rectángul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Marcador de texto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es-ES" noProof="0"/>
              <a:t>Nombre completo</a:t>
            </a:r>
          </a:p>
        </p:txBody>
      </p:sp>
      <p:sp>
        <p:nvSpPr>
          <p:cNvPr id="12" name="Marcador de texto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s-ES" noProof="0"/>
              <a:t>Número de teléfono</a:t>
            </a:r>
          </a:p>
        </p:txBody>
      </p:sp>
      <p:sp>
        <p:nvSpPr>
          <p:cNvPr id="13" name="Marcador de texto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s-ES" noProof="0"/>
              <a:t>Identificador de red social o correo electrónico</a:t>
            </a:r>
          </a:p>
        </p:txBody>
      </p:sp>
      <p:sp>
        <p:nvSpPr>
          <p:cNvPr id="14" name="Marcador de texto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Sitio web de la empresa</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sub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es-ES" noProof="0"/>
              <a:t>Haga clic para editar el título de la página</a:t>
            </a:r>
          </a:p>
        </p:txBody>
      </p:sp>
      <p:sp>
        <p:nvSpPr>
          <p:cNvPr id="7" name="Subtítu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endParaRPr lang="es-ES" noProof="0"/>
          </a:p>
        </p:txBody>
      </p:sp>
      <p:sp>
        <p:nvSpPr>
          <p:cNvPr id="5" name="Marcador de posición de número de diapositiva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es-ES" noProof="0"/>
              <a:t>Haga clic para editar el título de la página</a:t>
            </a:r>
          </a:p>
        </p:txBody>
      </p:sp>
      <p:sp>
        <p:nvSpPr>
          <p:cNvPr id="3" name="Marcador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endParaRPr lang="es-ES" noProof="0"/>
          </a:p>
        </p:txBody>
      </p:sp>
      <p:sp>
        <p:nvSpPr>
          <p:cNvPr id="6" name="Marcador de número de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es-ES" noProof="0" smtClean="0"/>
              <a:pPr rtl="0"/>
              <a:t>‹Nº›</a:t>
            </a:fld>
            <a:endParaRPr lang="es-ES" noProof="0"/>
          </a:p>
        </p:txBody>
      </p:sp>
      <p:sp>
        <p:nvSpPr>
          <p:cNvPr id="4" name="Cuadro de texto 3">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rtl="0">
              <a:lnSpc>
                <a:spcPts val="1400"/>
              </a:lnSpc>
            </a:pPr>
            <a:r>
              <a:rPr lang="es-ES" sz="1600" b="1" spc="-100" noProof="0">
                <a:solidFill>
                  <a:schemeClr val="tx1">
                    <a:lumMod val="50000"/>
                    <a:lumOff val="50000"/>
                  </a:schemeClr>
                </a:solidFill>
                <a:latin typeface="Corbel" panose="020B0503020204020204" pitchFamily="34" charset="0"/>
              </a:rPr>
              <a:t>WOODGROVE</a:t>
            </a:r>
            <a:r>
              <a:rPr lang="es-ES" sz="1600" b="1" spc="-100" noProof="0">
                <a:solidFill>
                  <a:schemeClr val="accent1"/>
                </a:solidFill>
                <a:latin typeface="Corbel" panose="020B0503020204020204" pitchFamily="34" charset="0"/>
              </a:rPr>
              <a:t> </a:t>
            </a:r>
            <a:r>
              <a:rPr lang="es-ES" sz="1600" b="1" spc="-100" noProof="0">
                <a:solidFill>
                  <a:schemeClr val="tx1"/>
                </a:solidFill>
                <a:latin typeface="Corbel" panose="020B0503020204020204" pitchFamily="34" charset="0"/>
              </a:rPr>
              <a:t>BANK</a:t>
            </a:r>
          </a:p>
        </p:txBody>
      </p:sp>
      <p:sp>
        <p:nvSpPr>
          <p:cNvPr id="8" name="Rectángulo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66" r:id="rId13"/>
    <p:sldLayoutId id="2147483667" r:id="rId14"/>
    <p:sldLayoutId id="2147483668" r:id="rId15"/>
    <p:sldLayoutId id="2147483669" r:id="rId16"/>
    <p:sldLayoutId id="2147483670" r:id="rId17"/>
    <p:sldLayoutId id="2147483671" r:id="rId18"/>
    <p:sldLayoutId id="2147483672" r:id="rId19"/>
    <p:sldLayoutId id="2147483655" r:id="rId20"/>
  </p:sldLayoutIdLst>
  <p:hf hd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witter.com/climatoclab" TargetMode="External"/><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hyperlink" Target="mailto:eduardo.utrabo@ext.uv.es" TargetMode="External"/><Relationship Id="rId21" Type="http://schemas.openxmlformats.org/officeDocument/2006/relationships/image" Target="../media/image14.jpg"/><Relationship Id="rId7" Type="http://schemas.openxmlformats.org/officeDocument/2006/relationships/image" Target="../media/image3.png"/><Relationship Id="rId12" Type="http://schemas.openxmlformats.org/officeDocument/2006/relationships/hyperlink" Target="https://meetingorganizer.copernicus.org/EGU22/EGU22-7497.html" TargetMode="External"/><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https://climatoclab.csic.es/" TargetMode="External"/><Relationship Id="rId11" Type="http://schemas.openxmlformats.org/officeDocument/2006/relationships/image" Target="../media/image5.png"/><Relationship Id="rId5" Type="http://schemas.openxmlformats.org/officeDocument/2006/relationships/image" Target="../media/image2.svg"/><Relationship Id="rId15" Type="http://schemas.openxmlformats.org/officeDocument/2006/relationships/image" Target="../media/image8.png"/><Relationship Id="rId10" Type="http://schemas.openxmlformats.org/officeDocument/2006/relationships/hyperlink" Target="https://www.instagram.com/climatoclab/" TargetMode="External"/><Relationship Id="rId19" Type="http://schemas.openxmlformats.org/officeDocument/2006/relationships/image" Target="../media/image12.jfif"/><Relationship Id="rId4" Type="http://schemas.openxmlformats.org/officeDocument/2006/relationships/image" Target="../media/image1.png"/><Relationship Id="rId9" Type="http://schemas.openxmlformats.org/officeDocument/2006/relationships/image" Target="../media/image4.png"/><Relationship Id="rId14" Type="http://schemas.openxmlformats.org/officeDocument/2006/relationships/image" Target="../media/image7.jpg"/><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40.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38.png"/><Relationship Id="rId5" Type="http://schemas.openxmlformats.org/officeDocument/2006/relationships/image" Target="../media/image49.png"/><Relationship Id="rId10" Type="http://schemas.openxmlformats.org/officeDocument/2006/relationships/image" Target="../media/image37.png"/><Relationship Id="rId4" Type="http://schemas.openxmlformats.org/officeDocument/2006/relationships/image" Target="../media/image48.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29/2020JD033881" TargetMode="External"/><Relationship Id="rId7" Type="http://schemas.openxmlformats.org/officeDocument/2006/relationships/image" Target="../media/image55.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hyperlink" Target="https://doi.org/10.1016/j.atmosres.2022.106153" TargetMode="External"/><Relationship Id="rId4" Type="http://schemas.openxmlformats.org/officeDocument/2006/relationships/hyperlink" Target="https://doi.org/10.1029/2020JD03353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7.sv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0.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38.png"/><Relationship Id="rId5" Type="http://schemas.openxmlformats.org/officeDocument/2006/relationships/image" Target="../media/image43.png"/><Relationship Id="rId10" Type="http://schemas.openxmlformats.org/officeDocument/2006/relationships/image" Target="../media/image37.png"/><Relationship Id="rId4" Type="http://schemas.openxmlformats.org/officeDocument/2006/relationships/image" Target="../media/image42.pn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Forma libre: forma 57">
            <a:extLst>
              <a:ext uri="{FF2B5EF4-FFF2-40B4-BE49-F238E27FC236}">
                <a16:creationId xmlns:a16="http://schemas.microsoft.com/office/drawing/2014/main" id="{C7BAEC1B-EDB6-499C-88A9-EED1B035E02E}"/>
              </a:ext>
            </a:extLst>
          </p:cNvPr>
          <p:cNvSpPr/>
          <p:nvPr/>
        </p:nvSpPr>
        <p:spPr>
          <a:xfrm>
            <a:off x="-1452003" y="3060268"/>
            <a:ext cx="16410948" cy="4826229"/>
          </a:xfrm>
          <a:custGeom>
            <a:avLst/>
            <a:gdLst>
              <a:gd name="connsiteX0" fmla="*/ 699649 w 16410948"/>
              <a:gd name="connsiteY0" fmla="*/ 2206215 h 4826229"/>
              <a:gd name="connsiteX1" fmla="*/ 1891841 w 16410948"/>
              <a:gd name="connsiteY1" fmla="*/ 7025 h 4826229"/>
              <a:gd name="connsiteX2" fmla="*/ 3234504 w 16410948"/>
              <a:gd name="connsiteY2" fmla="*/ 1500159 h 4826229"/>
              <a:gd name="connsiteX3" fmla="*/ 4021583 w 16410948"/>
              <a:gd name="connsiteY3" fmla="*/ 1291815 h 4826229"/>
              <a:gd name="connsiteX4" fmla="*/ 4496145 w 16410948"/>
              <a:gd name="connsiteY4" fmla="*/ 1280240 h 4826229"/>
              <a:gd name="connsiteX5" fmla="*/ 5398970 w 16410948"/>
              <a:gd name="connsiteY5" fmla="*/ 2240939 h 4826229"/>
              <a:gd name="connsiteX6" fmla="*/ 6649036 w 16410948"/>
              <a:gd name="connsiteY6" fmla="*/ 1916848 h 4826229"/>
              <a:gd name="connsiteX7" fmla="*/ 7412965 w 16410948"/>
              <a:gd name="connsiteY7" fmla="*/ 2113617 h 4826229"/>
              <a:gd name="connsiteX8" fmla="*/ 8419962 w 16410948"/>
              <a:gd name="connsiteY8" fmla="*/ 2044169 h 4826229"/>
              <a:gd name="connsiteX9" fmla="*/ 8732479 w 16410948"/>
              <a:gd name="connsiteY9" fmla="*/ 2484007 h 4826229"/>
              <a:gd name="connsiteX10" fmla="*/ 9727902 w 16410948"/>
              <a:gd name="connsiteY10" fmla="*/ 2368260 h 4826229"/>
              <a:gd name="connsiteX11" fmla="*/ 10966393 w 16410948"/>
              <a:gd name="connsiteY11" fmla="*/ 1176068 h 4826229"/>
              <a:gd name="connsiteX12" fmla="*/ 12332206 w 16410948"/>
              <a:gd name="connsiteY12" fmla="*/ 1338114 h 4826229"/>
              <a:gd name="connsiteX13" fmla="*/ 14056833 w 16410948"/>
              <a:gd name="connsiteY13" fmla="*/ 608909 h 4826229"/>
              <a:gd name="connsiteX14" fmla="*/ 15492094 w 16410948"/>
              <a:gd name="connsiteY14" fmla="*/ 1488585 h 4826229"/>
              <a:gd name="connsiteX15" fmla="*/ 15237451 w 16410948"/>
              <a:gd name="connsiteY15" fmla="*/ 4498002 h 4826229"/>
              <a:gd name="connsiteX16" fmla="*/ 1278383 w 16410948"/>
              <a:gd name="connsiteY16" fmla="*/ 4486428 h 4826229"/>
              <a:gd name="connsiteX17" fmla="*/ 699649 w 16410948"/>
              <a:gd name="connsiteY17" fmla="*/ 2206215 h 482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10948" h="4826229">
                <a:moveTo>
                  <a:pt x="699649" y="2206215"/>
                </a:moveTo>
                <a:cubicBezTo>
                  <a:pt x="801892" y="1459648"/>
                  <a:pt x="1469365" y="124701"/>
                  <a:pt x="1891841" y="7025"/>
                </a:cubicBezTo>
                <a:cubicBezTo>
                  <a:pt x="2314317" y="-110651"/>
                  <a:pt x="2879547" y="1286027"/>
                  <a:pt x="3234504" y="1500159"/>
                </a:cubicBezTo>
                <a:cubicBezTo>
                  <a:pt x="3589461" y="1714291"/>
                  <a:pt x="3811310" y="1328468"/>
                  <a:pt x="4021583" y="1291815"/>
                </a:cubicBezTo>
                <a:cubicBezTo>
                  <a:pt x="4231856" y="1255162"/>
                  <a:pt x="4266581" y="1122053"/>
                  <a:pt x="4496145" y="1280240"/>
                </a:cubicBezTo>
                <a:cubicBezTo>
                  <a:pt x="4725709" y="1438427"/>
                  <a:pt x="5040155" y="2134838"/>
                  <a:pt x="5398970" y="2240939"/>
                </a:cubicBezTo>
                <a:cubicBezTo>
                  <a:pt x="5757785" y="2347040"/>
                  <a:pt x="6313370" y="1938068"/>
                  <a:pt x="6649036" y="1916848"/>
                </a:cubicBezTo>
                <a:cubicBezTo>
                  <a:pt x="6984702" y="1895628"/>
                  <a:pt x="7117811" y="2092397"/>
                  <a:pt x="7412965" y="2113617"/>
                </a:cubicBezTo>
                <a:cubicBezTo>
                  <a:pt x="7708119" y="2134837"/>
                  <a:pt x="8200043" y="1982437"/>
                  <a:pt x="8419962" y="2044169"/>
                </a:cubicBezTo>
                <a:cubicBezTo>
                  <a:pt x="8639881" y="2105901"/>
                  <a:pt x="8514489" y="2429992"/>
                  <a:pt x="8732479" y="2484007"/>
                </a:cubicBezTo>
                <a:cubicBezTo>
                  <a:pt x="8950469" y="2538022"/>
                  <a:pt x="9355583" y="2586250"/>
                  <a:pt x="9727902" y="2368260"/>
                </a:cubicBezTo>
                <a:cubicBezTo>
                  <a:pt x="10100221" y="2150270"/>
                  <a:pt x="10532342" y="1347759"/>
                  <a:pt x="10966393" y="1176068"/>
                </a:cubicBezTo>
                <a:cubicBezTo>
                  <a:pt x="11400444" y="1004377"/>
                  <a:pt x="11817133" y="1432641"/>
                  <a:pt x="12332206" y="1338114"/>
                </a:cubicBezTo>
                <a:cubicBezTo>
                  <a:pt x="12847279" y="1243587"/>
                  <a:pt x="13530185" y="583830"/>
                  <a:pt x="14056833" y="608909"/>
                </a:cubicBezTo>
                <a:cubicBezTo>
                  <a:pt x="14583481" y="633987"/>
                  <a:pt x="15295324" y="840403"/>
                  <a:pt x="15492094" y="1488585"/>
                </a:cubicBezTo>
                <a:cubicBezTo>
                  <a:pt x="15688864" y="2136767"/>
                  <a:pt x="17606403" y="3998362"/>
                  <a:pt x="15237451" y="4498002"/>
                </a:cubicBezTo>
                <a:cubicBezTo>
                  <a:pt x="12868499" y="4997643"/>
                  <a:pt x="3697492" y="4872251"/>
                  <a:pt x="1278383" y="4486428"/>
                </a:cubicBezTo>
                <a:cubicBezTo>
                  <a:pt x="-1140726" y="4100605"/>
                  <a:pt x="597406" y="2952782"/>
                  <a:pt x="699649" y="2206215"/>
                </a:cubicBezTo>
                <a:close/>
              </a:path>
            </a:pathLst>
          </a:custGeom>
          <a:solidFill>
            <a:srgbClr val="A5B838">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9" name="Forma libre: forma 28">
            <a:extLst>
              <a:ext uri="{FF2B5EF4-FFF2-40B4-BE49-F238E27FC236}">
                <a16:creationId xmlns:a16="http://schemas.microsoft.com/office/drawing/2014/main" id="{F0BFC26B-F073-4E35-A883-0300CA37373A}"/>
              </a:ext>
            </a:extLst>
          </p:cNvPr>
          <p:cNvSpPr/>
          <p:nvPr/>
        </p:nvSpPr>
        <p:spPr>
          <a:xfrm>
            <a:off x="-1537119" y="4477302"/>
            <a:ext cx="15802033" cy="3275524"/>
          </a:xfrm>
          <a:custGeom>
            <a:avLst/>
            <a:gdLst>
              <a:gd name="connsiteX0" fmla="*/ 472248 w 15802033"/>
              <a:gd name="connsiteY0" fmla="*/ 1286524 h 3275524"/>
              <a:gd name="connsiteX1" fmla="*/ 2868208 w 15802033"/>
              <a:gd name="connsiteY1" fmla="*/ 48033 h 3275524"/>
              <a:gd name="connsiteX2" fmla="*/ 5403063 w 15802033"/>
              <a:gd name="connsiteY2" fmla="*/ 1344397 h 3275524"/>
              <a:gd name="connsiteX3" fmla="*/ 7278162 w 15802033"/>
              <a:gd name="connsiteY3" fmla="*/ 823536 h 3275524"/>
              <a:gd name="connsiteX4" fmla="*/ 9384754 w 15802033"/>
              <a:gd name="connsiteY4" fmla="*/ 1274949 h 3275524"/>
              <a:gd name="connsiteX5" fmla="*/ 10403327 w 15802033"/>
              <a:gd name="connsiteY5" fmla="*/ 788812 h 3275524"/>
              <a:gd name="connsiteX6" fmla="*/ 11144106 w 15802033"/>
              <a:gd name="connsiteY6" fmla="*/ 1136053 h 3275524"/>
              <a:gd name="connsiteX7" fmla="*/ 12787711 w 15802033"/>
              <a:gd name="connsiteY7" fmla="*/ 1734 h 3275524"/>
              <a:gd name="connsiteX8" fmla="*/ 15010051 w 15802033"/>
              <a:gd name="connsiteY8" fmla="*/ 1436995 h 3275524"/>
              <a:gd name="connsiteX9" fmla="*/ 14593362 w 15802033"/>
              <a:gd name="connsiteY9" fmla="*/ 3057450 h 3275524"/>
              <a:gd name="connsiteX10" fmla="*/ 1467671 w 15802033"/>
              <a:gd name="connsiteY10" fmla="*/ 3069025 h 3275524"/>
              <a:gd name="connsiteX11" fmla="*/ 472248 w 15802033"/>
              <a:gd name="connsiteY11" fmla="*/ 1286524 h 327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02033" h="3275524">
                <a:moveTo>
                  <a:pt x="472248" y="1286524"/>
                </a:moveTo>
                <a:cubicBezTo>
                  <a:pt x="705671" y="783025"/>
                  <a:pt x="2046406" y="38388"/>
                  <a:pt x="2868208" y="48033"/>
                </a:cubicBezTo>
                <a:cubicBezTo>
                  <a:pt x="3690010" y="57678"/>
                  <a:pt x="4668071" y="1215147"/>
                  <a:pt x="5403063" y="1344397"/>
                </a:cubicBezTo>
                <a:cubicBezTo>
                  <a:pt x="6138055" y="1473647"/>
                  <a:pt x="6614547" y="835111"/>
                  <a:pt x="7278162" y="823536"/>
                </a:cubicBezTo>
                <a:cubicBezTo>
                  <a:pt x="7941777" y="811961"/>
                  <a:pt x="8863893" y="1280736"/>
                  <a:pt x="9384754" y="1274949"/>
                </a:cubicBezTo>
                <a:cubicBezTo>
                  <a:pt x="9905615" y="1269162"/>
                  <a:pt x="10110102" y="811961"/>
                  <a:pt x="10403327" y="788812"/>
                </a:cubicBezTo>
                <a:cubicBezTo>
                  <a:pt x="10696552" y="765663"/>
                  <a:pt x="10746709" y="1267233"/>
                  <a:pt x="11144106" y="1136053"/>
                </a:cubicBezTo>
                <a:cubicBezTo>
                  <a:pt x="11541503" y="1004873"/>
                  <a:pt x="12143387" y="-48423"/>
                  <a:pt x="12787711" y="1734"/>
                </a:cubicBezTo>
                <a:cubicBezTo>
                  <a:pt x="13432035" y="51891"/>
                  <a:pt x="14709109" y="927709"/>
                  <a:pt x="15010051" y="1436995"/>
                </a:cubicBezTo>
                <a:cubicBezTo>
                  <a:pt x="15310993" y="1946281"/>
                  <a:pt x="16850425" y="2785445"/>
                  <a:pt x="14593362" y="3057450"/>
                </a:cubicBezTo>
                <a:cubicBezTo>
                  <a:pt x="12336299" y="3329455"/>
                  <a:pt x="3819261" y="3362250"/>
                  <a:pt x="1467671" y="3069025"/>
                </a:cubicBezTo>
                <a:cubicBezTo>
                  <a:pt x="-883919" y="2775800"/>
                  <a:pt x="238825" y="1790023"/>
                  <a:pt x="472248" y="1286524"/>
                </a:cubicBezTo>
                <a:close/>
              </a:path>
            </a:pathLst>
          </a:custGeom>
          <a:solidFill>
            <a:srgbClr val="B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6" name="Cuadro de texto 15">
            <a:extLst>
              <a:ext uri="{FF2B5EF4-FFF2-40B4-BE49-F238E27FC236}">
                <a16:creationId xmlns:a16="http://schemas.microsoft.com/office/drawing/2014/main" id="{E2F2BFDF-E9F2-4569-A9F2-E1FFCB7FB82D}"/>
              </a:ext>
            </a:extLst>
          </p:cNvPr>
          <p:cNvSpPr txBox="1"/>
          <p:nvPr/>
        </p:nvSpPr>
        <p:spPr>
          <a:xfrm>
            <a:off x="2068486" y="1857763"/>
            <a:ext cx="8135972" cy="550018"/>
          </a:xfrm>
          <a:prstGeom prst="rect">
            <a:avLst/>
          </a:prstGeom>
          <a:noFill/>
        </p:spPr>
        <p:txBody>
          <a:bodyPr wrap="square" lIns="0" tIns="36000" rIns="0" bIns="0" rtlCol="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s-ES" sz="2100" b="1" i="0" u="none" strike="noStrike" kern="1200" cap="none" spc="-100" normalizeH="0" baseline="0" noProof="0" dirty="0">
                <a:ln>
                  <a:noFill/>
                </a:ln>
                <a:solidFill>
                  <a:srgbClr val="000000">
                    <a:lumMod val="65000"/>
                    <a:lumOff val="35000"/>
                  </a:srgbClr>
                </a:solidFill>
                <a:effectLst/>
                <a:uLnTx/>
                <a:uFillTx/>
                <a:latin typeface="Trebuchet MS" panose="020B0603020202020204" pitchFamily="34" charset="0"/>
                <a:ea typeface="+mn-ea"/>
                <a:cs typeface="+mn-cs"/>
              </a:rPr>
              <a:t>Eduardo Utrabo-Carazo</a:t>
            </a:r>
            <a:r>
              <a:rPr kumimoji="0" lang="es-ES" sz="2100" b="1" i="0" u="none" strike="noStrike" kern="1200" cap="none" spc="-100" normalizeH="0" baseline="30000" noProof="0" dirty="0">
                <a:ln>
                  <a:noFill/>
                </a:ln>
                <a:solidFill>
                  <a:srgbClr val="000000">
                    <a:lumMod val="65000"/>
                    <a:lumOff val="35000"/>
                  </a:srgbClr>
                </a:solidFill>
                <a:effectLst/>
                <a:uLnTx/>
                <a:uFillTx/>
                <a:latin typeface="Trebuchet MS" panose="020B0603020202020204" pitchFamily="34" charset="0"/>
                <a:ea typeface="+mn-ea"/>
                <a:cs typeface="+mn-cs"/>
              </a:rPr>
              <a:t>1,2</a:t>
            </a:r>
            <a:r>
              <a:rPr kumimoji="0" lang="es-ES" sz="2100" b="1" i="0" u="none" strike="noStrike" kern="1200" cap="none" spc="-100" normalizeH="0" baseline="0" noProof="0" dirty="0">
                <a:ln>
                  <a:noFill/>
                </a:ln>
                <a:solidFill>
                  <a:srgbClr val="000000">
                    <a:lumMod val="65000"/>
                    <a:lumOff val="35000"/>
                  </a:srgbClr>
                </a:solidFill>
                <a:effectLst/>
                <a:uLnTx/>
                <a:uFillTx/>
                <a:latin typeface="Trebuchet MS" panose="020B0603020202020204" pitchFamily="34" charset="0"/>
                <a:ea typeface="+mn-ea"/>
                <a:cs typeface="+mn-cs"/>
              </a:rPr>
              <a:t>, Cesar Azorin-Molina</a:t>
            </a:r>
            <a:r>
              <a:rPr kumimoji="0" lang="es-ES" sz="2100" b="1" i="0" u="none" strike="noStrike" kern="1200" cap="none" spc="-100" normalizeH="0" baseline="30000" noProof="0" dirty="0">
                <a:ln>
                  <a:noFill/>
                </a:ln>
                <a:solidFill>
                  <a:srgbClr val="000000">
                    <a:lumMod val="65000"/>
                    <a:lumOff val="35000"/>
                  </a:srgbClr>
                </a:solidFill>
                <a:effectLst/>
                <a:uLnTx/>
                <a:uFillTx/>
                <a:latin typeface="Trebuchet MS" panose="020B0603020202020204" pitchFamily="34" charset="0"/>
                <a:ea typeface="+mn-ea"/>
                <a:cs typeface="+mn-cs"/>
              </a:rPr>
              <a:t>1</a:t>
            </a:r>
            <a:r>
              <a:rPr kumimoji="0" lang="es-ES" sz="2100" b="1" i="0" u="none" strike="noStrike" kern="1200" cap="none" spc="-100" normalizeH="0" baseline="0" noProof="0" dirty="0">
                <a:ln>
                  <a:noFill/>
                </a:ln>
                <a:solidFill>
                  <a:srgbClr val="000000">
                    <a:lumMod val="65000"/>
                    <a:lumOff val="35000"/>
                  </a:srgbClr>
                </a:solidFill>
                <a:effectLst/>
                <a:uLnTx/>
                <a:uFillTx/>
                <a:latin typeface="Trebuchet MS" panose="020B0603020202020204" pitchFamily="34" charset="0"/>
                <a:ea typeface="+mn-ea"/>
                <a:cs typeface="+mn-cs"/>
              </a:rPr>
              <a:t>, Robert J. H. Dunn</a:t>
            </a:r>
            <a:r>
              <a:rPr kumimoji="0" lang="es-ES" sz="2100" b="1" i="0" u="none" strike="noStrike" kern="1200" cap="none" spc="-100" normalizeH="0" baseline="30000" noProof="0" dirty="0">
                <a:ln>
                  <a:noFill/>
                </a:ln>
                <a:solidFill>
                  <a:srgbClr val="000000">
                    <a:lumMod val="65000"/>
                    <a:lumOff val="35000"/>
                  </a:srgbClr>
                </a:solidFill>
                <a:effectLst/>
                <a:uLnTx/>
                <a:uFillTx/>
                <a:latin typeface="Trebuchet MS" panose="020B0603020202020204" pitchFamily="34" charset="0"/>
                <a:ea typeface="+mn-ea"/>
                <a:cs typeface="+mn-cs"/>
              </a:rPr>
              <a:t>3</a:t>
            </a:r>
            <a:r>
              <a:rPr kumimoji="0" lang="es-ES" sz="2100" b="1" i="0" u="none" strike="noStrike" kern="1200" cap="none" spc="-100" normalizeH="0" baseline="0" noProof="0" dirty="0">
                <a:ln>
                  <a:noFill/>
                </a:ln>
                <a:solidFill>
                  <a:srgbClr val="000000">
                    <a:lumMod val="65000"/>
                    <a:lumOff val="35000"/>
                  </a:srgbClr>
                </a:solidFill>
                <a:effectLst/>
                <a:uLnTx/>
                <a:uFillTx/>
                <a:latin typeface="Trebuchet MS" panose="020B0603020202020204" pitchFamily="34" charset="0"/>
                <a:ea typeface="+mn-ea"/>
                <a:cs typeface="+mn-cs"/>
              </a:rPr>
              <a:t>, Enric Aguilar</a:t>
            </a:r>
            <a:r>
              <a:rPr kumimoji="0" lang="es-ES" sz="2100" b="1" i="0" u="none" strike="noStrike" kern="1200" cap="none" spc="-100" normalizeH="0" baseline="30000" noProof="0" dirty="0">
                <a:ln>
                  <a:noFill/>
                </a:ln>
                <a:solidFill>
                  <a:srgbClr val="000000">
                    <a:lumMod val="65000"/>
                    <a:lumOff val="35000"/>
                  </a:srgbClr>
                </a:solidFill>
                <a:effectLst/>
                <a:uLnTx/>
                <a:uFillTx/>
                <a:latin typeface="Trebuchet MS" panose="020B0603020202020204" pitchFamily="34" charset="0"/>
                <a:ea typeface="+mn-ea"/>
                <a:cs typeface="+mn-cs"/>
              </a:rPr>
              <a:t>4</a:t>
            </a:r>
            <a:r>
              <a:rPr kumimoji="0" lang="es-ES" sz="2100" b="1" i="0" u="none" strike="noStrike" kern="1200" cap="none" spc="-100" normalizeH="0" baseline="0" noProof="0" dirty="0">
                <a:ln>
                  <a:noFill/>
                </a:ln>
                <a:solidFill>
                  <a:srgbClr val="000000">
                    <a:lumMod val="65000"/>
                    <a:lumOff val="35000"/>
                  </a:srgbClr>
                </a:solidFill>
                <a:effectLst/>
                <a:uLnTx/>
                <a:uFillTx/>
                <a:latin typeface="Trebuchet MS" panose="020B0603020202020204" pitchFamily="34" charset="0"/>
                <a:ea typeface="+mn-ea"/>
                <a:cs typeface="+mn-cs"/>
              </a:rPr>
              <a:t>, Manola Brunet</a:t>
            </a:r>
            <a:r>
              <a:rPr kumimoji="0" lang="es-ES" sz="2100" b="1" i="0" u="none" strike="noStrike" kern="1200" cap="none" spc="-100" normalizeH="0" baseline="30000" noProof="0" dirty="0">
                <a:ln>
                  <a:noFill/>
                </a:ln>
                <a:solidFill>
                  <a:srgbClr val="000000">
                    <a:lumMod val="65000"/>
                    <a:lumOff val="35000"/>
                  </a:srgbClr>
                </a:solidFill>
                <a:effectLst/>
                <a:uLnTx/>
                <a:uFillTx/>
                <a:latin typeface="Trebuchet MS" panose="020B0603020202020204" pitchFamily="34" charset="0"/>
                <a:ea typeface="+mn-ea"/>
                <a:cs typeface="+mn-cs"/>
              </a:rPr>
              <a:t>4</a:t>
            </a:r>
          </a:p>
        </p:txBody>
      </p:sp>
      <p:sp>
        <p:nvSpPr>
          <p:cNvPr id="3" name="Título 2">
            <a:extLst>
              <a:ext uri="{FF2B5EF4-FFF2-40B4-BE49-F238E27FC236}">
                <a16:creationId xmlns:a16="http://schemas.microsoft.com/office/drawing/2014/main" id="{200B3D2B-613A-41BE-987D-E6A1324B456D}"/>
              </a:ext>
            </a:extLst>
          </p:cNvPr>
          <p:cNvSpPr>
            <a:spLocks noGrp="1"/>
          </p:cNvSpPr>
          <p:nvPr>
            <p:ph type="ctrTitle"/>
          </p:nvPr>
        </p:nvSpPr>
        <p:spPr>
          <a:xfrm>
            <a:off x="2087338" y="280083"/>
            <a:ext cx="8189048" cy="1323759"/>
          </a:xfrm>
        </p:spPr>
        <p:txBody>
          <a:bodyPr rtlCol="0"/>
          <a:lstStyle/>
          <a:p>
            <a:pPr algn="ctr">
              <a:lnSpc>
                <a:spcPct val="100000"/>
              </a:lnSpc>
            </a:pPr>
            <a:r>
              <a:rPr lang="en-US" sz="3000" b="0" cap="none" dirty="0">
                <a:latin typeface="Verdana Pro" panose="020B0604030504040204" pitchFamily="34" charset="0"/>
                <a:ea typeface="Verdana" panose="020B0604030504040204" pitchFamily="34" charset="0"/>
              </a:rPr>
              <a:t>Effects of sudden stratospheric warmings on the observed near-surface wind speed in the northern hemisphere, 1961-2021</a:t>
            </a:r>
            <a:endParaRPr lang="es-ES" sz="3000" b="0" cap="none" dirty="0">
              <a:latin typeface="Verdana Pro" panose="020B0604030504040204" pitchFamily="34" charset="0"/>
              <a:ea typeface="Verdana" panose="020B0604030504040204" pitchFamily="34" charset="0"/>
            </a:endParaRPr>
          </a:p>
        </p:txBody>
      </p:sp>
      <p:cxnSp>
        <p:nvCxnSpPr>
          <p:cNvPr id="11" name="Conector recto 10">
            <a:extLst>
              <a:ext uri="{FF2B5EF4-FFF2-40B4-BE49-F238E27FC236}">
                <a16:creationId xmlns:a16="http://schemas.microsoft.com/office/drawing/2014/main" id="{2B39C42D-E3AE-4406-A410-2C2052E53D96}"/>
              </a:ext>
            </a:extLst>
          </p:cNvPr>
          <p:cNvCxnSpPr/>
          <p:nvPr/>
        </p:nvCxnSpPr>
        <p:spPr>
          <a:xfrm>
            <a:off x="9924000" y="0"/>
            <a:ext cx="2268000" cy="0"/>
          </a:xfrm>
          <a:prstGeom prst="line">
            <a:avLst/>
          </a:prstGeom>
          <a:ln w="123825">
            <a:solidFill>
              <a:schemeClr val="tx1"/>
            </a:solidFill>
            <a:bevel/>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A9A3771B-9F10-4A5D-93EA-7235A4C62B8F}"/>
              </a:ext>
            </a:extLst>
          </p:cNvPr>
          <p:cNvCxnSpPr>
            <a:cxnSpLocks/>
          </p:cNvCxnSpPr>
          <p:nvPr/>
        </p:nvCxnSpPr>
        <p:spPr>
          <a:xfrm>
            <a:off x="0" y="6840000"/>
            <a:ext cx="12192000" cy="0"/>
          </a:xfrm>
          <a:prstGeom prst="line">
            <a:avLst/>
          </a:prstGeom>
          <a:ln w="107950">
            <a:solidFill>
              <a:schemeClr val="tx1"/>
            </a:solidFill>
            <a:beve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0B322E40-F9A4-4441-8841-FC490D3C7515}"/>
              </a:ext>
            </a:extLst>
          </p:cNvPr>
          <p:cNvCxnSpPr/>
          <p:nvPr/>
        </p:nvCxnSpPr>
        <p:spPr>
          <a:xfrm>
            <a:off x="12192000" y="0"/>
            <a:ext cx="0" cy="684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áfico 17" descr="Correo electrónico contorno">
            <a:hlinkClick r:id="rId3"/>
            <a:extLst>
              <a:ext uri="{FF2B5EF4-FFF2-40B4-BE49-F238E27FC236}">
                <a16:creationId xmlns:a16="http://schemas.microsoft.com/office/drawing/2014/main" id="{B83E80BC-D428-49AF-9B96-2B021C6416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34512" y="4230222"/>
            <a:ext cx="417932" cy="417932"/>
          </a:xfrm>
          <a:prstGeom prst="rect">
            <a:avLst/>
          </a:prstGeom>
        </p:spPr>
      </p:pic>
      <p:sp>
        <p:nvSpPr>
          <p:cNvPr id="20" name="CuadroTexto 19">
            <a:extLst>
              <a:ext uri="{FF2B5EF4-FFF2-40B4-BE49-F238E27FC236}">
                <a16:creationId xmlns:a16="http://schemas.microsoft.com/office/drawing/2014/main" id="{15461C79-1665-48FA-BCB5-221F539EEC15}"/>
              </a:ext>
            </a:extLst>
          </p:cNvPr>
          <p:cNvSpPr txBox="1"/>
          <p:nvPr/>
        </p:nvSpPr>
        <p:spPr>
          <a:xfrm>
            <a:off x="5096569" y="4267775"/>
            <a:ext cx="275721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100" normalizeH="0" baseline="0" noProof="0" dirty="0">
                <a:ln>
                  <a:noFill/>
                </a:ln>
                <a:solidFill>
                  <a:srgbClr val="000000"/>
                </a:solidFill>
                <a:effectLst/>
                <a:uLnTx/>
                <a:uFillTx/>
                <a:latin typeface="Trebuchet MS" panose="020B0603020202020204" pitchFamily="34" charset="0"/>
                <a:ea typeface="+mn-ea"/>
                <a:cs typeface="+mn-cs"/>
              </a:rPr>
              <a:t>eduardo.utrabo@ext.uv.es</a:t>
            </a:r>
            <a:endParaRPr kumimoji="0" lang="es-E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pic>
        <p:nvPicPr>
          <p:cNvPr id="21" name="Imagen 20" descr="Imagen que contiene Logotipo&#10;&#10;Descripción generada automáticamente">
            <a:hlinkClick r:id="rId6"/>
            <a:extLst>
              <a:ext uri="{FF2B5EF4-FFF2-40B4-BE49-F238E27FC236}">
                <a16:creationId xmlns:a16="http://schemas.microsoft.com/office/drawing/2014/main" id="{3ED825EF-523C-45B3-8287-4FA8F138C2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716" y="5718069"/>
            <a:ext cx="931438" cy="931438"/>
          </a:xfrm>
          <a:prstGeom prst="rect">
            <a:avLst/>
          </a:prstGeom>
          <a:effectLst>
            <a:outerShdw blurRad="50800" dist="38100" dir="5400000" algn="t" rotWithShape="0">
              <a:prstClr val="black">
                <a:alpha val="40000"/>
              </a:prstClr>
            </a:outerShdw>
          </a:effectLst>
        </p:spPr>
      </p:pic>
      <p:sp>
        <p:nvSpPr>
          <p:cNvPr id="22" name="CuadroTexto 21">
            <a:hlinkClick r:id="rId8"/>
            <a:extLst>
              <a:ext uri="{FF2B5EF4-FFF2-40B4-BE49-F238E27FC236}">
                <a16:creationId xmlns:a16="http://schemas.microsoft.com/office/drawing/2014/main" id="{FDA561E7-E504-42EF-A830-4E3D78F22359}"/>
              </a:ext>
            </a:extLst>
          </p:cNvPr>
          <p:cNvSpPr txBox="1"/>
          <p:nvPr/>
        </p:nvSpPr>
        <p:spPr>
          <a:xfrm>
            <a:off x="769274" y="6050994"/>
            <a:ext cx="1723767" cy="323165"/>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100" normalizeH="0" baseline="0" noProof="0" dirty="0">
                <a:ln>
                  <a:noFill/>
                </a:ln>
                <a:solidFill>
                  <a:srgbClr val="000000">
                    <a:lumMod val="65000"/>
                    <a:lumOff val="35000"/>
                  </a:srgbClr>
                </a:solidFill>
                <a:effectLst/>
                <a:uLnTx/>
                <a:uFillTx/>
                <a:latin typeface="Trebuchet MS" panose="020B0603020202020204" pitchFamily="34" charset="0"/>
                <a:ea typeface="+mn-ea"/>
                <a:cs typeface="+mn-cs"/>
              </a:rPr>
              <a:t>@ClimatocLab</a:t>
            </a:r>
            <a:endParaRPr kumimoji="0" lang="es-ES" sz="15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24" name="Imagen 23" descr="Dibujo de una persona&#10;&#10;Descripción generada automáticamente con confianza media">
            <a:hlinkClick r:id="rId8"/>
            <a:extLst>
              <a:ext uri="{FF2B5EF4-FFF2-40B4-BE49-F238E27FC236}">
                <a16:creationId xmlns:a16="http://schemas.microsoft.com/office/drawing/2014/main" id="{472A2D63-FE8F-4AA3-9D65-30A3954987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3217" y="6126225"/>
            <a:ext cx="307025" cy="172701"/>
          </a:xfrm>
          <a:prstGeom prst="rect">
            <a:avLst/>
          </a:prstGeom>
          <a:effectLst>
            <a:outerShdw blurRad="50800" dist="38100" dir="5400000" algn="t" rotWithShape="0">
              <a:prstClr val="black">
                <a:alpha val="40000"/>
              </a:prstClr>
            </a:outerShdw>
          </a:effectLst>
        </p:spPr>
      </p:pic>
      <p:pic>
        <p:nvPicPr>
          <p:cNvPr id="25" name="Imagen 24" descr="Icono&#10;&#10;Descripción generada automáticamente">
            <a:hlinkClick r:id="rId10"/>
            <a:extLst>
              <a:ext uri="{FF2B5EF4-FFF2-40B4-BE49-F238E27FC236}">
                <a16:creationId xmlns:a16="http://schemas.microsoft.com/office/drawing/2014/main" id="{4D9C37B9-B32C-4AE7-B20D-9886D68A896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75168" y="6105311"/>
            <a:ext cx="239423" cy="239423"/>
          </a:xfrm>
          <a:prstGeom prst="rect">
            <a:avLst/>
          </a:prstGeom>
          <a:effectLst>
            <a:outerShdw blurRad="50800" dist="38100" dir="5400000" algn="t" rotWithShape="0">
              <a:prstClr val="black">
                <a:alpha val="40000"/>
              </a:prstClr>
            </a:outerShdw>
          </a:effectLst>
        </p:spPr>
      </p:pic>
      <p:cxnSp>
        <p:nvCxnSpPr>
          <p:cNvPr id="33" name="Conector recto 32">
            <a:extLst>
              <a:ext uri="{FF2B5EF4-FFF2-40B4-BE49-F238E27FC236}">
                <a16:creationId xmlns:a16="http://schemas.microsoft.com/office/drawing/2014/main" id="{898725E6-91D4-4787-912B-F9A75C0CB0E2}"/>
              </a:ext>
            </a:extLst>
          </p:cNvPr>
          <p:cNvCxnSpPr>
            <a:cxnSpLocks/>
          </p:cNvCxnSpPr>
          <p:nvPr/>
        </p:nvCxnSpPr>
        <p:spPr>
          <a:xfrm flipV="1">
            <a:off x="11575" y="17999"/>
            <a:ext cx="0" cy="6840001"/>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upo 43">
            <a:extLst>
              <a:ext uri="{FF2B5EF4-FFF2-40B4-BE49-F238E27FC236}">
                <a16:creationId xmlns:a16="http://schemas.microsoft.com/office/drawing/2014/main" id="{995ACD1D-81BE-489A-8387-4EA080D4F137}"/>
              </a:ext>
            </a:extLst>
          </p:cNvPr>
          <p:cNvGrpSpPr/>
          <p:nvPr/>
        </p:nvGrpSpPr>
        <p:grpSpPr>
          <a:xfrm>
            <a:off x="513588" y="2271823"/>
            <a:ext cx="1484717" cy="1467773"/>
            <a:chOff x="249807" y="1307841"/>
            <a:chExt cx="2543667" cy="2542368"/>
          </a:xfrm>
        </p:grpSpPr>
        <p:sp>
          <p:nvSpPr>
            <p:cNvPr id="42" name="Círculo: vacío 41">
              <a:extLst>
                <a:ext uri="{FF2B5EF4-FFF2-40B4-BE49-F238E27FC236}">
                  <a16:creationId xmlns:a16="http://schemas.microsoft.com/office/drawing/2014/main" id="{2B96D5B5-ED4E-49F8-AA7E-9BFDD5833543}"/>
                </a:ext>
              </a:extLst>
            </p:cNvPr>
            <p:cNvSpPr/>
            <p:nvPr/>
          </p:nvSpPr>
          <p:spPr>
            <a:xfrm>
              <a:off x="249807" y="1307841"/>
              <a:ext cx="2543667" cy="2542368"/>
            </a:xfrm>
            <a:prstGeom prst="donut">
              <a:avLst>
                <a:gd name="adj" fmla="val 461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Times New Roman"/>
                <a:ea typeface="+mn-ea"/>
                <a:cs typeface="+mn-cs"/>
              </a:endParaRPr>
            </a:p>
          </p:txBody>
        </p:sp>
        <p:grpSp>
          <p:nvGrpSpPr>
            <p:cNvPr id="43" name="Grupo 42">
              <a:extLst>
                <a:ext uri="{FF2B5EF4-FFF2-40B4-BE49-F238E27FC236}">
                  <a16:creationId xmlns:a16="http://schemas.microsoft.com/office/drawing/2014/main" id="{21E52ECB-486F-455D-AA50-399BE2770A97}"/>
                </a:ext>
              </a:extLst>
            </p:cNvPr>
            <p:cNvGrpSpPr/>
            <p:nvPr/>
          </p:nvGrpSpPr>
          <p:grpSpPr>
            <a:xfrm>
              <a:off x="249807" y="1370467"/>
              <a:ext cx="1610066" cy="2415703"/>
              <a:chOff x="249807" y="1370467"/>
              <a:chExt cx="1610066" cy="2415703"/>
            </a:xfrm>
          </p:grpSpPr>
          <p:sp>
            <p:nvSpPr>
              <p:cNvPr id="39" name="Diagrama de flujo: terminador 38">
                <a:extLst>
                  <a:ext uri="{FF2B5EF4-FFF2-40B4-BE49-F238E27FC236}">
                    <a16:creationId xmlns:a16="http://schemas.microsoft.com/office/drawing/2014/main" id="{CDE704C6-E1A4-4AB7-BF9C-F281B1EDF056}"/>
                  </a:ext>
                </a:extLst>
              </p:cNvPr>
              <p:cNvSpPr/>
              <p:nvPr/>
            </p:nvSpPr>
            <p:spPr>
              <a:xfrm>
                <a:off x="249807" y="2492187"/>
                <a:ext cx="1261641" cy="1492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0075 w 28200"/>
                  <a:gd name="connsiteY0" fmla="*/ 0 h 21600"/>
                  <a:gd name="connsiteX1" fmla="*/ 24725 w 28200"/>
                  <a:gd name="connsiteY1" fmla="*/ 0 h 21600"/>
                  <a:gd name="connsiteX2" fmla="*/ 28200 w 28200"/>
                  <a:gd name="connsiteY2" fmla="*/ 10800 h 21600"/>
                  <a:gd name="connsiteX3" fmla="*/ 24725 w 28200"/>
                  <a:gd name="connsiteY3" fmla="*/ 21600 h 21600"/>
                  <a:gd name="connsiteX4" fmla="*/ 10075 w 28200"/>
                  <a:gd name="connsiteY4" fmla="*/ 21600 h 21600"/>
                  <a:gd name="connsiteX5" fmla="*/ 0 w 28200"/>
                  <a:gd name="connsiteY5" fmla="*/ 10800 h 21600"/>
                  <a:gd name="connsiteX6" fmla="*/ 10075 w 28200"/>
                  <a:gd name="connsiteY6" fmla="*/ 0 h 21600"/>
                  <a:gd name="connsiteX0" fmla="*/ 10075 w 41200"/>
                  <a:gd name="connsiteY0" fmla="*/ 0 h 21600"/>
                  <a:gd name="connsiteX1" fmla="*/ 24725 w 41200"/>
                  <a:gd name="connsiteY1" fmla="*/ 0 h 21600"/>
                  <a:gd name="connsiteX2" fmla="*/ 41200 w 41200"/>
                  <a:gd name="connsiteY2" fmla="*/ 11880 h 21600"/>
                  <a:gd name="connsiteX3" fmla="*/ 24725 w 41200"/>
                  <a:gd name="connsiteY3" fmla="*/ 21600 h 21600"/>
                  <a:gd name="connsiteX4" fmla="*/ 10075 w 41200"/>
                  <a:gd name="connsiteY4" fmla="*/ 21600 h 21600"/>
                  <a:gd name="connsiteX5" fmla="*/ 0 w 41200"/>
                  <a:gd name="connsiteY5" fmla="*/ 10800 h 21600"/>
                  <a:gd name="connsiteX6" fmla="*/ 10075 w 412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00" h="21600">
                    <a:moveTo>
                      <a:pt x="10075" y="0"/>
                    </a:moveTo>
                    <a:lnTo>
                      <a:pt x="24725" y="0"/>
                    </a:lnTo>
                    <a:cubicBezTo>
                      <a:pt x="26644" y="0"/>
                      <a:pt x="41200" y="5915"/>
                      <a:pt x="41200" y="11880"/>
                    </a:cubicBezTo>
                    <a:cubicBezTo>
                      <a:pt x="41200" y="17845"/>
                      <a:pt x="26644" y="21600"/>
                      <a:pt x="24725" y="21600"/>
                    </a:cubicBezTo>
                    <a:lnTo>
                      <a:pt x="10075" y="21600"/>
                    </a:lnTo>
                    <a:cubicBezTo>
                      <a:pt x="8156" y="21600"/>
                      <a:pt x="0" y="16765"/>
                      <a:pt x="0" y="10800"/>
                    </a:cubicBezTo>
                    <a:cubicBezTo>
                      <a:pt x="0" y="4835"/>
                      <a:pt x="8156" y="0"/>
                      <a:pt x="1007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40" name="Diagrama de flujo: terminador 38">
                <a:extLst>
                  <a:ext uri="{FF2B5EF4-FFF2-40B4-BE49-F238E27FC236}">
                    <a16:creationId xmlns:a16="http://schemas.microsoft.com/office/drawing/2014/main" id="{9A6DB611-F7E2-4319-867C-B333D220BFB2}"/>
                  </a:ext>
                </a:extLst>
              </p:cNvPr>
              <p:cNvSpPr/>
              <p:nvPr/>
            </p:nvSpPr>
            <p:spPr>
              <a:xfrm rot="6840000">
                <a:off x="1154427" y="1926663"/>
                <a:ext cx="1261641" cy="1492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0075 w 28200"/>
                  <a:gd name="connsiteY0" fmla="*/ 0 h 21600"/>
                  <a:gd name="connsiteX1" fmla="*/ 24725 w 28200"/>
                  <a:gd name="connsiteY1" fmla="*/ 0 h 21600"/>
                  <a:gd name="connsiteX2" fmla="*/ 28200 w 28200"/>
                  <a:gd name="connsiteY2" fmla="*/ 10800 h 21600"/>
                  <a:gd name="connsiteX3" fmla="*/ 24725 w 28200"/>
                  <a:gd name="connsiteY3" fmla="*/ 21600 h 21600"/>
                  <a:gd name="connsiteX4" fmla="*/ 10075 w 28200"/>
                  <a:gd name="connsiteY4" fmla="*/ 21600 h 21600"/>
                  <a:gd name="connsiteX5" fmla="*/ 0 w 28200"/>
                  <a:gd name="connsiteY5" fmla="*/ 10800 h 21600"/>
                  <a:gd name="connsiteX6" fmla="*/ 10075 w 28200"/>
                  <a:gd name="connsiteY6" fmla="*/ 0 h 21600"/>
                  <a:gd name="connsiteX0" fmla="*/ 10075 w 41200"/>
                  <a:gd name="connsiteY0" fmla="*/ 0 h 21600"/>
                  <a:gd name="connsiteX1" fmla="*/ 24725 w 41200"/>
                  <a:gd name="connsiteY1" fmla="*/ 0 h 21600"/>
                  <a:gd name="connsiteX2" fmla="*/ 41200 w 41200"/>
                  <a:gd name="connsiteY2" fmla="*/ 11880 h 21600"/>
                  <a:gd name="connsiteX3" fmla="*/ 24725 w 41200"/>
                  <a:gd name="connsiteY3" fmla="*/ 21600 h 21600"/>
                  <a:gd name="connsiteX4" fmla="*/ 10075 w 41200"/>
                  <a:gd name="connsiteY4" fmla="*/ 21600 h 21600"/>
                  <a:gd name="connsiteX5" fmla="*/ 0 w 41200"/>
                  <a:gd name="connsiteY5" fmla="*/ 10800 h 21600"/>
                  <a:gd name="connsiteX6" fmla="*/ 10075 w 412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00" h="21600">
                    <a:moveTo>
                      <a:pt x="10075" y="0"/>
                    </a:moveTo>
                    <a:lnTo>
                      <a:pt x="24725" y="0"/>
                    </a:lnTo>
                    <a:cubicBezTo>
                      <a:pt x="26644" y="0"/>
                      <a:pt x="41200" y="5915"/>
                      <a:pt x="41200" y="11880"/>
                    </a:cubicBezTo>
                    <a:cubicBezTo>
                      <a:pt x="41200" y="17845"/>
                      <a:pt x="26644" y="21600"/>
                      <a:pt x="24725" y="21600"/>
                    </a:cubicBezTo>
                    <a:lnTo>
                      <a:pt x="10075" y="21600"/>
                    </a:lnTo>
                    <a:cubicBezTo>
                      <a:pt x="8156" y="21600"/>
                      <a:pt x="0" y="16765"/>
                      <a:pt x="0" y="10800"/>
                    </a:cubicBezTo>
                    <a:cubicBezTo>
                      <a:pt x="0" y="4835"/>
                      <a:pt x="8156" y="0"/>
                      <a:pt x="1007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41" name="Diagrama de flujo: terminador 38">
                <a:extLst>
                  <a:ext uri="{FF2B5EF4-FFF2-40B4-BE49-F238E27FC236}">
                    <a16:creationId xmlns:a16="http://schemas.microsoft.com/office/drawing/2014/main" id="{9703C8EA-98A7-40BA-8B28-406CD70A4F73}"/>
                  </a:ext>
                </a:extLst>
              </p:cNvPr>
              <p:cNvSpPr/>
              <p:nvPr/>
            </p:nvSpPr>
            <p:spPr>
              <a:xfrm rot="-6840000">
                <a:off x="1141757" y="3080725"/>
                <a:ext cx="1261641" cy="1492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0075 w 28200"/>
                  <a:gd name="connsiteY0" fmla="*/ 0 h 21600"/>
                  <a:gd name="connsiteX1" fmla="*/ 24725 w 28200"/>
                  <a:gd name="connsiteY1" fmla="*/ 0 h 21600"/>
                  <a:gd name="connsiteX2" fmla="*/ 28200 w 28200"/>
                  <a:gd name="connsiteY2" fmla="*/ 10800 h 21600"/>
                  <a:gd name="connsiteX3" fmla="*/ 24725 w 28200"/>
                  <a:gd name="connsiteY3" fmla="*/ 21600 h 21600"/>
                  <a:gd name="connsiteX4" fmla="*/ 10075 w 28200"/>
                  <a:gd name="connsiteY4" fmla="*/ 21600 h 21600"/>
                  <a:gd name="connsiteX5" fmla="*/ 0 w 28200"/>
                  <a:gd name="connsiteY5" fmla="*/ 10800 h 21600"/>
                  <a:gd name="connsiteX6" fmla="*/ 10075 w 28200"/>
                  <a:gd name="connsiteY6" fmla="*/ 0 h 21600"/>
                  <a:gd name="connsiteX0" fmla="*/ 10075 w 41200"/>
                  <a:gd name="connsiteY0" fmla="*/ 0 h 21600"/>
                  <a:gd name="connsiteX1" fmla="*/ 24725 w 41200"/>
                  <a:gd name="connsiteY1" fmla="*/ 0 h 21600"/>
                  <a:gd name="connsiteX2" fmla="*/ 41200 w 41200"/>
                  <a:gd name="connsiteY2" fmla="*/ 11880 h 21600"/>
                  <a:gd name="connsiteX3" fmla="*/ 24725 w 41200"/>
                  <a:gd name="connsiteY3" fmla="*/ 21600 h 21600"/>
                  <a:gd name="connsiteX4" fmla="*/ 10075 w 41200"/>
                  <a:gd name="connsiteY4" fmla="*/ 21600 h 21600"/>
                  <a:gd name="connsiteX5" fmla="*/ 0 w 41200"/>
                  <a:gd name="connsiteY5" fmla="*/ 10800 h 21600"/>
                  <a:gd name="connsiteX6" fmla="*/ 10075 w 412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00" h="21600">
                    <a:moveTo>
                      <a:pt x="10075" y="0"/>
                    </a:moveTo>
                    <a:lnTo>
                      <a:pt x="24725" y="0"/>
                    </a:lnTo>
                    <a:cubicBezTo>
                      <a:pt x="26644" y="0"/>
                      <a:pt x="41200" y="5915"/>
                      <a:pt x="41200" y="11880"/>
                    </a:cubicBezTo>
                    <a:cubicBezTo>
                      <a:pt x="41200" y="17845"/>
                      <a:pt x="26644" y="21600"/>
                      <a:pt x="24725" y="21600"/>
                    </a:cubicBezTo>
                    <a:lnTo>
                      <a:pt x="10075" y="21600"/>
                    </a:lnTo>
                    <a:cubicBezTo>
                      <a:pt x="8156" y="21600"/>
                      <a:pt x="0" y="16765"/>
                      <a:pt x="0" y="10800"/>
                    </a:cubicBezTo>
                    <a:cubicBezTo>
                      <a:pt x="0" y="4835"/>
                      <a:pt x="8156" y="0"/>
                      <a:pt x="1007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grpSp>
      <p:grpSp>
        <p:nvGrpSpPr>
          <p:cNvPr id="47" name="Grupo 46">
            <a:extLst>
              <a:ext uri="{FF2B5EF4-FFF2-40B4-BE49-F238E27FC236}">
                <a16:creationId xmlns:a16="http://schemas.microsoft.com/office/drawing/2014/main" id="{99A915F3-BF63-48FF-973D-658CAB8DDAFA}"/>
              </a:ext>
            </a:extLst>
          </p:cNvPr>
          <p:cNvGrpSpPr/>
          <p:nvPr/>
        </p:nvGrpSpPr>
        <p:grpSpPr>
          <a:xfrm>
            <a:off x="1207166" y="2977936"/>
            <a:ext cx="112420" cy="1568859"/>
            <a:chOff x="1151822" y="2059193"/>
            <a:chExt cx="200627" cy="2487603"/>
          </a:xfrm>
        </p:grpSpPr>
        <p:sp>
          <p:nvSpPr>
            <p:cNvPr id="45" name="Trapecio 44">
              <a:extLst>
                <a:ext uri="{FF2B5EF4-FFF2-40B4-BE49-F238E27FC236}">
                  <a16:creationId xmlns:a16="http://schemas.microsoft.com/office/drawing/2014/main" id="{1E2E17F3-90BC-4C26-92CF-27AC1B90FF52}"/>
                </a:ext>
              </a:extLst>
            </p:cNvPr>
            <p:cNvSpPr/>
            <p:nvPr/>
          </p:nvSpPr>
          <p:spPr>
            <a:xfrm>
              <a:off x="1151822" y="2176445"/>
              <a:ext cx="200627" cy="2370351"/>
            </a:xfrm>
            <a:custGeom>
              <a:avLst/>
              <a:gdLst>
                <a:gd name="connsiteX0" fmla="*/ 0 w 200627"/>
                <a:gd name="connsiteY0" fmla="*/ 2370351 h 2370351"/>
                <a:gd name="connsiteX1" fmla="*/ 50157 w 200627"/>
                <a:gd name="connsiteY1" fmla="*/ 0 h 2370351"/>
                <a:gd name="connsiteX2" fmla="*/ 150470 w 200627"/>
                <a:gd name="connsiteY2" fmla="*/ 0 h 2370351"/>
                <a:gd name="connsiteX3" fmla="*/ 200627 w 200627"/>
                <a:gd name="connsiteY3" fmla="*/ 2370351 h 2370351"/>
                <a:gd name="connsiteX4" fmla="*/ 0 w 200627"/>
                <a:gd name="connsiteY4" fmla="*/ 2370351 h 2370351"/>
                <a:gd name="connsiteX0" fmla="*/ 0 w 200627"/>
                <a:gd name="connsiteY0" fmla="*/ 2370351 h 2370351"/>
                <a:gd name="connsiteX1" fmla="*/ 73307 w 200627"/>
                <a:gd name="connsiteY1" fmla="*/ 0 h 2370351"/>
                <a:gd name="connsiteX2" fmla="*/ 150470 w 200627"/>
                <a:gd name="connsiteY2" fmla="*/ 0 h 2370351"/>
                <a:gd name="connsiteX3" fmla="*/ 200627 w 200627"/>
                <a:gd name="connsiteY3" fmla="*/ 2370351 h 2370351"/>
                <a:gd name="connsiteX4" fmla="*/ 0 w 200627"/>
                <a:gd name="connsiteY4" fmla="*/ 2370351 h 2370351"/>
                <a:gd name="connsiteX0" fmla="*/ 0 w 200627"/>
                <a:gd name="connsiteY0" fmla="*/ 2370351 h 2370351"/>
                <a:gd name="connsiteX1" fmla="*/ 73307 w 200627"/>
                <a:gd name="connsiteY1" fmla="*/ 0 h 2370351"/>
                <a:gd name="connsiteX2" fmla="*/ 127321 w 200627"/>
                <a:gd name="connsiteY2" fmla="*/ 0 h 2370351"/>
                <a:gd name="connsiteX3" fmla="*/ 200627 w 200627"/>
                <a:gd name="connsiteY3" fmla="*/ 2370351 h 2370351"/>
                <a:gd name="connsiteX4" fmla="*/ 0 w 200627"/>
                <a:gd name="connsiteY4" fmla="*/ 2370351 h 2370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27" h="2370351">
                  <a:moveTo>
                    <a:pt x="0" y="2370351"/>
                  </a:moveTo>
                  <a:lnTo>
                    <a:pt x="73307" y="0"/>
                  </a:lnTo>
                  <a:lnTo>
                    <a:pt x="127321" y="0"/>
                  </a:lnTo>
                  <a:lnTo>
                    <a:pt x="200627" y="2370351"/>
                  </a:lnTo>
                  <a:lnTo>
                    <a:pt x="0" y="237035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46" name="Elipse 45">
              <a:extLst>
                <a:ext uri="{FF2B5EF4-FFF2-40B4-BE49-F238E27FC236}">
                  <a16:creationId xmlns:a16="http://schemas.microsoft.com/office/drawing/2014/main" id="{933ECD97-F899-4505-9491-C5E6990FDD84}"/>
                </a:ext>
              </a:extLst>
            </p:cNvPr>
            <p:cNvSpPr/>
            <p:nvPr/>
          </p:nvSpPr>
          <p:spPr>
            <a:xfrm>
              <a:off x="1174973" y="2059193"/>
              <a:ext cx="150418" cy="1271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Times New Roman"/>
                <a:ea typeface="+mn-ea"/>
                <a:cs typeface="+mn-cs"/>
              </a:endParaRPr>
            </a:p>
          </p:txBody>
        </p:sp>
      </p:grpSp>
      <p:grpSp>
        <p:nvGrpSpPr>
          <p:cNvPr id="48" name="Grupo 47">
            <a:extLst>
              <a:ext uri="{FF2B5EF4-FFF2-40B4-BE49-F238E27FC236}">
                <a16:creationId xmlns:a16="http://schemas.microsoft.com/office/drawing/2014/main" id="{D20F616B-84AA-47A7-A5AD-19AAB426B6F2}"/>
              </a:ext>
            </a:extLst>
          </p:cNvPr>
          <p:cNvGrpSpPr/>
          <p:nvPr/>
        </p:nvGrpSpPr>
        <p:grpSpPr>
          <a:xfrm>
            <a:off x="11211850" y="3133101"/>
            <a:ext cx="129078" cy="1364466"/>
            <a:chOff x="1151822" y="2059193"/>
            <a:chExt cx="200627" cy="2487603"/>
          </a:xfrm>
        </p:grpSpPr>
        <p:sp>
          <p:nvSpPr>
            <p:cNvPr id="49" name="Trapecio 44">
              <a:extLst>
                <a:ext uri="{FF2B5EF4-FFF2-40B4-BE49-F238E27FC236}">
                  <a16:creationId xmlns:a16="http://schemas.microsoft.com/office/drawing/2014/main" id="{346E4B1B-83F0-4A9F-94A5-7065CD619EC3}"/>
                </a:ext>
              </a:extLst>
            </p:cNvPr>
            <p:cNvSpPr/>
            <p:nvPr/>
          </p:nvSpPr>
          <p:spPr>
            <a:xfrm>
              <a:off x="1151822" y="2176445"/>
              <a:ext cx="200627" cy="2370351"/>
            </a:xfrm>
            <a:custGeom>
              <a:avLst/>
              <a:gdLst>
                <a:gd name="connsiteX0" fmla="*/ 0 w 200627"/>
                <a:gd name="connsiteY0" fmla="*/ 2370351 h 2370351"/>
                <a:gd name="connsiteX1" fmla="*/ 50157 w 200627"/>
                <a:gd name="connsiteY1" fmla="*/ 0 h 2370351"/>
                <a:gd name="connsiteX2" fmla="*/ 150470 w 200627"/>
                <a:gd name="connsiteY2" fmla="*/ 0 h 2370351"/>
                <a:gd name="connsiteX3" fmla="*/ 200627 w 200627"/>
                <a:gd name="connsiteY3" fmla="*/ 2370351 h 2370351"/>
                <a:gd name="connsiteX4" fmla="*/ 0 w 200627"/>
                <a:gd name="connsiteY4" fmla="*/ 2370351 h 2370351"/>
                <a:gd name="connsiteX0" fmla="*/ 0 w 200627"/>
                <a:gd name="connsiteY0" fmla="*/ 2370351 h 2370351"/>
                <a:gd name="connsiteX1" fmla="*/ 73307 w 200627"/>
                <a:gd name="connsiteY1" fmla="*/ 0 h 2370351"/>
                <a:gd name="connsiteX2" fmla="*/ 150470 w 200627"/>
                <a:gd name="connsiteY2" fmla="*/ 0 h 2370351"/>
                <a:gd name="connsiteX3" fmla="*/ 200627 w 200627"/>
                <a:gd name="connsiteY3" fmla="*/ 2370351 h 2370351"/>
                <a:gd name="connsiteX4" fmla="*/ 0 w 200627"/>
                <a:gd name="connsiteY4" fmla="*/ 2370351 h 2370351"/>
                <a:gd name="connsiteX0" fmla="*/ 0 w 200627"/>
                <a:gd name="connsiteY0" fmla="*/ 2370351 h 2370351"/>
                <a:gd name="connsiteX1" fmla="*/ 73307 w 200627"/>
                <a:gd name="connsiteY1" fmla="*/ 0 h 2370351"/>
                <a:gd name="connsiteX2" fmla="*/ 127321 w 200627"/>
                <a:gd name="connsiteY2" fmla="*/ 0 h 2370351"/>
                <a:gd name="connsiteX3" fmla="*/ 200627 w 200627"/>
                <a:gd name="connsiteY3" fmla="*/ 2370351 h 2370351"/>
                <a:gd name="connsiteX4" fmla="*/ 0 w 200627"/>
                <a:gd name="connsiteY4" fmla="*/ 2370351 h 2370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27" h="2370351">
                  <a:moveTo>
                    <a:pt x="0" y="2370351"/>
                  </a:moveTo>
                  <a:lnTo>
                    <a:pt x="73307" y="0"/>
                  </a:lnTo>
                  <a:lnTo>
                    <a:pt x="127321" y="0"/>
                  </a:lnTo>
                  <a:lnTo>
                    <a:pt x="200627" y="2370351"/>
                  </a:lnTo>
                  <a:lnTo>
                    <a:pt x="0" y="237035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0" name="Elipse 49">
              <a:extLst>
                <a:ext uri="{FF2B5EF4-FFF2-40B4-BE49-F238E27FC236}">
                  <a16:creationId xmlns:a16="http://schemas.microsoft.com/office/drawing/2014/main" id="{7D00D5CC-B7C3-4173-82BE-373656821C1E}"/>
                </a:ext>
              </a:extLst>
            </p:cNvPr>
            <p:cNvSpPr/>
            <p:nvPr/>
          </p:nvSpPr>
          <p:spPr>
            <a:xfrm>
              <a:off x="1174973" y="2059193"/>
              <a:ext cx="150418" cy="1271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Times New Roman"/>
                <a:ea typeface="+mn-ea"/>
                <a:cs typeface="+mn-cs"/>
              </a:endParaRPr>
            </a:p>
          </p:txBody>
        </p:sp>
      </p:grpSp>
      <p:grpSp>
        <p:nvGrpSpPr>
          <p:cNvPr id="51" name="Grupo 50">
            <a:extLst>
              <a:ext uri="{FF2B5EF4-FFF2-40B4-BE49-F238E27FC236}">
                <a16:creationId xmlns:a16="http://schemas.microsoft.com/office/drawing/2014/main" id="{AE796EC1-BD0E-4D4E-8A83-EBB796668D0D}"/>
              </a:ext>
            </a:extLst>
          </p:cNvPr>
          <p:cNvGrpSpPr/>
          <p:nvPr/>
        </p:nvGrpSpPr>
        <p:grpSpPr>
          <a:xfrm>
            <a:off x="10655626" y="2536850"/>
            <a:ext cx="1239012" cy="1260000"/>
            <a:chOff x="249807" y="1307841"/>
            <a:chExt cx="2543667" cy="2542368"/>
          </a:xfrm>
        </p:grpSpPr>
        <p:sp>
          <p:nvSpPr>
            <p:cNvPr id="52" name="Círculo: vacío 51">
              <a:extLst>
                <a:ext uri="{FF2B5EF4-FFF2-40B4-BE49-F238E27FC236}">
                  <a16:creationId xmlns:a16="http://schemas.microsoft.com/office/drawing/2014/main" id="{4BF50CDF-7C38-4C65-96A2-C8CA8B00E1A1}"/>
                </a:ext>
              </a:extLst>
            </p:cNvPr>
            <p:cNvSpPr/>
            <p:nvPr/>
          </p:nvSpPr>
          <p:spPr>
            <a:xfrm>
              <a:off x="249807" y="1307841"/>
              <a:ext cx="2543667" cy="2542368"/>
            </a:xfrm>
            <a:prstGeom prst="donut">
              <a:avLst>
                <a:gd name="adj" fmla="val 461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Times New Roman"/>
                <a:ea typeface="+mn-ea"/>
                <a:cs typeface="+mn-cs"/>
              </a:endParaRPr>
            </a:p>
          </p:txBody>
        </p:sp>
        <p:grpSp>
          <p:nvGrpSpPr>
            <p:cNvPr id="53" name="Grupo 52">
              <a:extLst>
                <a:ext uri="{FF2B5EF4-FFF2-40B4-BE49-F238E27FC236}">
                  <a16:creationId xmlns:a16="http://schemas.microsoft.com/office/drawing/2014/main" id="{1143FAEE-7E0F-4283-B686-4FF30F0691FE}"/>
                </a:ext>
              </a:extLst>
            </p:cNvPr>
            <p:cNvGrpSpPr/>
            <p:nvPr/>
          </p:nvGrpSpPr>
          <p:grpSpPr>
            <a:xfrm>
              <a:off x="249807" y="1370467"/>
              <a:ext cx="1610066" cy="2415703"/>
              <a:chOff x="249807" y="1370467"/>
              <a:chExt cx="1610066" cy="2415703"/>
            </a:xfrm>
          </p:grpSpPr>
          <p:sp>
            <p:nvSpPr>
              <p:cNvPr id="54" name="Diagrama de flujo: terminador 38">
                <a:extLst>
                  <a:ext uri="{FF2B5EF4-FFF2-40B4-BE49-F238E27FC236}">
                    <a16:creationId xmlns:a16="http://schemas.microsoft.com/office/drawing/2014/main" id="{E8936780-599D-4138-8F83-92DBFB426739}"/>
                  </a:ext>
                </a:extLst>
              </p:cNvPr>
              <p:cNvSpPr/>
              <p:nvPr/>
            </p:nvSpPr>
            <p:spPr>
              <a:xfrm>
                <a:off x="249807" y="2492187"/>
                <a:ext cx="1261641" cy="1492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0075 w 28200"/>
                  <a:gd name="connsiteY0" fmla="*/ 0 h 21600"/>
                  <a:gd name="connsiteX1" fmla="*/ 24725 w 28200"/>
                  <a:gd name="connsiteY1" fmla="*/ 0 h 21600"/>
                  <a:gd name="connsiteX2" fmla="*/ 28200 w 28200"/>
                  <a:gd name="connsiteY2" fmla="*/ 10800 h 21600"/>
                  <a:gd name="connsiteX3" fmla="*/ 24725 w 28200"/>
                  <a:gd name="connsiteY3" fmla="*/ 21600 h 21600"/>
                  <a:gd name="connsiteX4" fmla="*/ 10075 w 28200"/>
                  <a:gd name="connsiteY4" fmla="*/ 21600 h 21600"/>
                  <a:gd name="connsiteX5" fmla="*/ 0 w 28200"/>
                  <a:gd name="connsiteY5" fmla="*/ 10800 h 21600"/>
                  <a:gd name="connsiteX6" fmla="*/ 10075 w 28200"/>
                  <a:gd name="connsiteY6" fmla="*/ 0 h 21600"/>
                  <a:gd name="connsiteX0" fmla="*/ 10075 w 41200"/>
                  <a:gd name="connsiteY0" fmla="*/ 0 h 21600"/>
                  <a:gd name="connsiteX1" fmla="*/ 24725 w 41200"/>
                  <a:gd name="connsiteY1" fmla="*/ 0 h 21600"/>
                  <a:gd name="connsiteX2" fmla="*/ 41200 w 41200"/>
                  <a:gd name="connsiteY2" fmla="*/ 11880 h 21600"/>
                  <a:gd name="connsiteX3" fmla="*/ 24725 w 41200"/>
                  <a:gd name="connsiteY3" fmla="*/ 21600 h 21600"/>
                  <a:gd name="connsiteX4" fmla="*/ 10075 w 41200"/>
                  <a:gd name="connsiteY4" fmla="*/ 21600 h 21600"/>
                  <a:gd name="connsiteX5" fmla="*/ 0 w 41200"/>
                  <a:gd name="connsiteY5" fmla="*/ 10800 h 21600"/>
                  <a:gd name="connsiteX6" fmla="*/ 10075 w 412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00" h="21600">
                    <a:moveTo>
                      <a:pt x="10075" y="0"/>
                    </a:moveTo>
                    <a:lnTo>
                      <a:pt x="24725" y="0"/>
                    </a:lnTo>
                    <a:cubicBezTo>
                      <a:pt x="26644" y="0"/>
                      <a:pt x="41200" y="5915"/>
                      <a:pt x="41200" y="11880"/>
                    </a:cubicBezTo>
                    <a:cubicBezTo>
                      <a:pt x="41200" y="17845"/>
                      <a:pt x="26644" y="21600"/>
                      <a:pt x="24725" y="21600"/>
                    </a:cubicBezTo>
                    <a:lnTo>
                      <a:pt x="10075" y="21600"/>
                    </a:lnTo>
                    <a:cubicBezTo>
                      <a:pt x="8156" y="21600"/>
                      <a:pt x="0" y="16765"/>
                      <a:pt x="0" y="10800"/>
                    </a:cubicBezTo>
                    <a:cubicBezTo>
                      <a:pt x="0" y="4835"/>
                      <a:pt x="8156" y="0"/>
                      <a:pt x="1007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5" name="Diagrama de flujo: terminador 38">
                <a:extLst>
                  <a:ext uri="{FF2B5EF4-FFF2-40B4-BE49-F238E27FC236}">
                    <a16:creationId xmlns:a16="http://schemas.microsoft.com/office/drawing/2014/main" id="{16F210B9-1D24-4E60-9D0D-C0D501B10D7E}"/>
                  </a:ext>
                </a:extLst>
              </p:cNvPr>
              <p:cNvSpPr/>
              <p:nvPr/>
            </p:nvSpPr>
            <p:spPr>
              <a:xfrm rot="6840000">
                <a:off x="1154427" y="1926663"/>
                <a:ext cx="1261641" cy="1492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0075 w 28200"/>
                  <a:gd name="connsiteY0" fmla="*/ 0 h 21600"/>
                  <a:gd name="connsiteX1" fmla="*/ 24725 w 28200"/>
                  <a:gd name="connsiteY1" fmla="*/ 0 h 21600"/>
                  <a:gd name="connsiteX2" fmla="*/ 28200 w 28200"/>
                  <a:gd name="connsiteY2" fmla="*/ 10800 h 21600"/>
                  <a:gd name="connsiteX3" fmla="*/ 24725 w 28200"/>
                  <a:gd name="connsiteY3" fmla="*/ 21600 h 21600"/>
                  <a:gd name="connsiteX4" fmla="*/ 10075 w 28200"/>
                  <a:gd name="connsiteY4" fmla="*/ 21600 h 21600"/>
                  <a:gd name="connsiteX5" fmla="*/ 0 w 28200"/>
                  <a:gd name="connsiteY5" fmla="*/ 10800 h 21600"/>
                  <a:gd name="connsiteX6" fmla="*/ 10075 w 28200"/>
                  <a:gd name="connsiteY6" fmla="*/ 0 h 21600"/>
                  <a:gd name="connsiteX0" fmla="*/ 10075 w 41200"/>
                  <a:gd name="connsiteY0" fmla="*/ 0 h 21600"/>
                  <a:gd name="connsiteX1" fmla="*/ 24725 w 41200"/>
                  <a:gd name="connsiteY1" fmla="*/ 0 h 21600"/>
                  <a:gd name="connsiteX2" fmla="*/ 41200 w 41200"/>
                  <a:gd name="connsiteY2" fmla="*/ 11880 h 21600"/>
                  <a:gd name="connsiteX3" fmla="*/ 24725 w 41200"/>
                  <a:gd name="connsiteY3" fmla="*/ 21600 h 21600"/>
                  <a:gd name="connsiteX4" fmla="*/ 10075 w 41200"/>
                  <a:gd name="connsiteY4" fmla="*/ 21600 h 21600"/>
                  <a:gd name="connsiteX5" fmla="*/ 0 w 41200"/>
                  <a:gd name="connsiteY5" fmla="*/ 10800 h 21600"/>
                  <a:gd name="connsiteX6" fmla="*/ 10075 w 412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00" h="21600">
                    <a:moveTo>
                      <a:pt x="10075" y="0"/>
                    </a:moveTo>
                    <a:lnTo>
                      <a:pt x="24725" y="0"/>
                    </a:lnTo>
                    <a:cubicBezTo>
                      <a:pt x="26644" y="0"/>
                      <a:pt x="41200" y="5915"/>
                      <a:pt x="41200" y="11880"/>
                    </a:cubicBezTo>
                    <a:cubicBezTo>
                      <a:pt x="41200" y="17845"/>
                      <a:pt x="26644" y="21600"/>
                      <a:pt x="24725" y="21600"/>
                    </a:cubicBezTo>
                    <a:lnTo>
                      <a:pt x="10075" y="21600"/>
                    </a:lnTo>
                    <a:cubicBezTo>
                      <a:pt x="8156" y="21600"/>
                      <a:pt x="0" y="16765"/>
                      <a:pt x="0" y="10800"/>
                    </a:cubicBezTo>
                    <a:cubicBezTo>
                      <a:pt x="0" y="4835"/>
                      <a:pt x="8156" y="0"/>
                      <a:pt x="1007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6" name="Diagrama de flujo: terminador 38">
                <a:extLst>
                  <a:ext uri="{FF2B5EF4-FFF2-40B4-BE49-F238E27FC236}">
                    <a16:creationId xmlns:a16="http://schemas.microsoft.com/office/drawing/2014/main" id="{E0AA8E8A-BAE3-44D8-BC4C-B2047A7344B7}"/>
                  </a:ext>
                </a:extLst>
              </p:cNvPr>
              <p:cNvSpPr/>
              <p:nvPr/>
            </p:nvSpPr>
            <p:spPr>
              <a:xfrm rot="-6840000">
                <a:off x="1141757" y="3080725"/>
                <a:ext cx="1261641" cy="1492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0075 w 28200"/>
                  <a:gd name="connsiteY0" fmla="*/ 0 h 21600"/>
                  <a:gd name="connsiteX1" fmla="*/ 24725 w 28200"/>
                  <a:gd name="connsiteY1" fmla="*/ 0 h 21600"/>
                  <a:gd name="connsiteX2" fmla="*/ 28200 w 28200"/>
                  <a:gd name="connsiteY2" fmla="*/ 10800 h 21600"/>
                  <a:gd name="connsiteX3" fmla="*/ 24725 w 28200"/>
                  <a:gd name="connsiteY3" fmla="*/ 21600 h 21600"/>
                  <a:gd name="connsiteX4" fmla="*/ 10075 w 28200"/>
                  <a:gd name="connsiteY4" fmla="*/ 21600 h 21600"/>
                  <a:gd name="connsiteX5" fmla="*/ 0 w 28200"/>
                  <a:gd name="connsiteY5" fmla="*/ 10800 h 21600"/>
                  <a:gd name="connsiteX6" fmla="*/ 10075 w 28200"/>
                  <a:gd name="connsiteY6" fmla="*/ 0 h 21600"/>
                  <a:gd name="connsiteX0" fmla="*/ 10075 w 41200"/>
                  <a:gd name="connsiteY0" fmla="*/ 0 h 21600"/>
                  <a:gd name="connsiteX1" fmla="*/ 24725 w 41200"/>
                  <a:gd name="connsiteY1" fmla="*/ 0 h 21600"/>
                  <a:gd name="connsiteX2" fmla="*/ 41200 w 41200"/>
                  <a:gd name="connsiteY2" fmla="*/ 11880 h 21600"/>
                  <a:gd name="connsiteX3" fmla="*/ 24725 w 41200"/>
                  <a:gd name="connsiteY3" fmla="*/ 21600 h 21600"/>
                  <a:gd name="connsiteX4" fmla="*/ 10075 w 41200"/>
                  <a:gd name="connsiteY4" fmla="*/ 21600 h 21600"/>
                  <a:gd name="connsiteX5" fmla="*/ 0 w 41200"/>
                  <a:gd name="connsiteY5" fmla="*/ 10800 h 21600"/>
                  <a:gd name="connsiteX6" fmla="*/ 10075 w 412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00" h="21600">
                    <a:moveTo>
                      <a:pt x="10075" y="0"/>
                    </a:moveTo>
                    <a:lnTo>
                      <a:pt x="24725" y="0"/>
                    </a:lnTo>
                    <a:cubicBezTo>
                      <a:pt x="26644" y="0"/>
                      <a:pt x="41200" y="5915"/>
                      <a:pt x="41200" y="11880"/>
                    </a:cubicBezTo>
                    <a:cubicBezTo>
                      <a:pt x="41200" y="17845"/>
                      <a:pt x="26644" y="21600"/>
                      <a:pt x="24725" y="21600"/>
                    </a:cubicBezTo>
                    <a:lnTo>
                      <a:pt x="10075" y="21600"/>
                    </a:lnTo>
                    <a:cubicBezTo>
                      <a:pt x="8156" y="21600"/>
                      <a:pt x="0" y="16765"/>
                      <a:pt x="0" y="10800"/>
                    </a:cubicBezTo>
                    <a:cubicBezTo>
                      <a:pt x="0" y="4835"/>
                      <a:pt x="8156" y="0"/>
                      <a:pt x="1007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grpSp>
      <p:grpSp>
        <p:nvGrpSpPr>
          <p:cNvPr id="60" name="Grupo 59">
            <a:extLst>
              <a:ext uri="{FF2B5EF4-FFF2-40B4-BE49-F238E27FC236}">
                <a16:creationId xmlns:a16="http://schemas.microsoft.com/office/drawing/2014/main" id="{28549646-3FB1-4B63-8AF1-98F8884D1E67}"/>
              </a:ext>
            </a:extLst>
          </p:cNvPr>
          <p:cNvGrpSpPr/>
          <p:nvPr/>
        </p:nvGrpSpPr>
        <p:grpSpPr>
          <a:xfrm>
            <a:off x="4108583" y="4816469"/>
            <a:ext cx="62017" cy="512983"/>
            <a:chOff x="1151822" y="2059193"/>
            <a:chExt cx="200627" cy="2487603"/>
          </a:xfrm>
        </p:grpSpPr>
        <p:sp>
          <p:nvSpPr>
            <p:cNvPr id="61" name="Trapecio 44">
              <a:extLst>
                <a:ext uri="{FF2B5EF4-FFF2-40B4-BE49-F238E27FC236}">
                  <a16:creationId xmlns:a16="http://schemas.microsoft.com/office/drawing/2014/main" id="{4C6A0172-7A85-48B5-8744-FF463787838F}"/>
                </a:ext>
              </a:extLst>
            </p:cNvPr>
            <p:cNvSpPr/>
            <p:nvPr/>
          </p:nvSpPr>
          <p:spPr>
            <a:xfrm>
              <a:off x="1151822" y="2176445"/>
              <a:ext cx="200627" cy="2370351"/>
            </a:xfrm>
            <a:custGeom>
              <a:avLst/>
              <a:gdLst>
                <a:gd name="connsiteX0" fmla="*/ 0 w 200627"/>
                <a:gd name="connsiteY0" fmla="*/ 2370351 h 2370351"/>
                <a:gd name="connsiteX1" fmla="*/ 50157 w 200627"/>
                <a:gd name="connsiteY1" fmla="*/ 0 h 2370351"/>
                <a:gd name="connsiteX2" fmla="*/ 150470 w 200627"/>
                <a:gd name="connsiteY2" fmla="*/ 0 h 2370351"/>
                <a:gd name="connsiteX3" fmla="*/ 200627 w 200627"/>
                <a:gd name="connsiteY3" fmla="*/ 2370351 h 2370351"/>
                <a:gd name="connsiteX4" fmla="*/ 0 w 200627"/>
                <a:gd name="connsiteY4" fmla="*/ 2370351 h 2370351"/>
                <a:gd name="connsiteX0" fmla="*/ 0 w 200627"/>
                <a:gd name="connsiteY0" fmla="*/ 2370351 h 2370351"/>
                <a:gd name="connsiteX1" fmla="*/ 73307 w 200627"/>
                <a:gd name="connsiteY1" fmla="*/ 0 h 2370351"/>
                <a:gd name="connsiteX2" fmla="*/ 150470 w 200627"/>
                <a:gd name="connsiteY2" fmla="*/ 0 h 2370351"/>
                <a:gd name="connsiteX3" fmla="*/ 200627 w 200627"/>
                <a:gd name="connsiteY3" fmla="*/ 2370351 h 2370351"/>
                <a:gd name="connsiteX4" fmla="*/ 0 w 200627"/>
                <a:gd name="connsiteY4" fmla="*/ 2370351 h 2370351"/>
                <a:gd name="connsiteX0" fmla="*/ 0 w 200627"/>
                <a:gd name="connsiteY0" fmla="*/ 2370351 h 2370351"/>
                <a:gd name="connsiteX1" fmla="*/ 73307 w 200627"/>
                <a:gd name="connsiteY1" fmla="*/ 0 h 2370351"/>
                <a:gd name="connsiteX2" fmla="*/ 127321 w 200627"/>
                <a:gd name="connsiteY2" fmla="*/ 0 h 2370351"/>
                <a:gd name="connsiteX3" fmla="*/ 200627 w 200627"/>
                <a:gd name="connsiteY3" fmla="*/ 2370351 h 2370351"/>
                <a:gd name="connsiteX4" fmla="*/ 0 w 200627"/>
                <a:gd name="connsiteY4" fmla="*/ 2370351 h 2370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27" h="2370351">
                  <a:moveTo>
                    <a:pt x="0" y="2370351"/>
                  </a:moveTo>
                  <a:lnTo>
                    <a:pt x="73307" y="0"/>
                  </a:lnTo>
                  <a:lnTo>
                    <a:pt x="127321" y="0"/>
                  </a:lnTo>
                  <a:lnTo>
                    <a:pt x="200627" y="2370351"/>
                  </a:lnTo>
                  <a:lnTo>
                    <a:pt x="0" y="237035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2" name="Elipse 61">
              <a:extLst>
                <a:ext uri="{FF2B5EF4-FFF2-40B4-BE49-F238E27FC236}">
                  <a16:creationId xmlns:a16="http://schemas.microsoft.com/office/drawing/2014/main" id="{0D5ABB6D-A708-41E6-9705-9C0403EFC3E4}"/>
                </a:ext>
              </a:extLst>
            </p:cNvPr>
            <p:cNvSpPr/>
            <p:nvPr/>
          </p:nvSpPr>
          <p:spPr>
            <a:xfrm>
              <a:off x="1174973" y="2059193"/>
              <a:ext cx="150418" cy="1271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Times New Roman"/>
                <a:ea typeface="+mn-ea"/>
                <a:cs typeface="+mn-cs"/>
              </a:endParaRPr>
            </a:p>
          </p:txBody>
        </p:sp>
      </p:grpSp>
      <p:grpSp>
        <p:nvGrpSpPr>
          <p:cNvPr id="63" name="Grupo 62">
            <a:extLst>
              <a:ext uri="{FF2B5EF4-FFF2-40B4-BE49-F238E27FC236}">
                <a16:creationId xmlns:a16="http://schemas.microsoft.com/office/drawing/2014/main" id="{525D2D8D-E471-4220-B77D-194720F1D8CC}"/>
              </a:ext>
            </a:extLst>
          </p:cNvPr>
          <p:cNvGrpSpPr/>
          <p:nvPr/>
        </p:nvGrpSpPr>
        <p:grpSpPr>
          <a:xfrm>
            <a:off x="7611743" y="5098665"/>
            <a:ext cx="441366" cy="419858"/>
            <a:chOff x="249807" y="1307841"/>
            <a:chExt cx="2543667" cy="2542368"/>
          </a:xfrm>
        </p:grpSpPr>
        <p:sp>
          <p:nvSpPr>
            <p:cNvPr id="64" name="Círculo: vacío 63">
              <a:extLst>
                <a:ext uri="{FF2B5EF4-FFF2-40B4-BE49-F238E27FC236}">
                  <a16:creationId xmlns:a16="http://schemas.microsoft.com/office/drawing/2014/main" id="{DC795321-4D61-48B3-96D7-6FCB7FEA1811}"/>
                </a:ext>
              </a:extLst>
            </p:cNvPr>
            <p:cNvSpPr/>
            <p:nvPr/>
          </p:nvSpPr>
          <p:spPr>
            <a:xfrm>
              <a:off x="249807" y="1307841"/>
              <a:ext cx="2543667" cy="2542368"/>
            </a:xfrm>
            <a:prstGeom prst="donut">
              <a:avLst>
                <a:gd name="adj" fmla="val 461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Times New Roman"/>
                <a:ea typeface="+mn-ea"/>
                <a:cs typeface="+mn-cs"/>
              </a:endParaRPr>
            </a:p>
          </p:txBody>
        </p:sp>
        <p:grpSp>
          <p:nvGrpSpPr>
            <p:cNvPr id="65" name="Grupo 64">
              <a:extLst>
                <a:ext uri="{FF2B5EF4-FFF2-40B4-BE49-F238E27FC236}">
                  <a16:creationId xmlns:a16="http://schemas.microsoft.com/office/drawing/2014/main" id="{2F378F4F-05B5-43A8-8FBF-A72C9AD36C6D}"/>
                </a:ext>
              </a:extLst>
            </p:cNvPr>
            <p:cNvGrpSpPr/>
            <p:nvPr/>
          </p:nvGrpSpPr>
          <p:grpSpPr>
            <a:xfrm>
              <a:off x="249807" y="1370467"/>
              <a:ext cx="1610066" cy="2415703"/>
              <a:chOff x="249807" y="1370467"/>
              <a:chExt cx="1610066" cy="2415703"/>
            </a:xfrm>
          </p:grpSpPr>
          <p:sp>
            <p:nvSpPr>
              <p:cNvPr id="66" name="Diagrama de flujo: terminador 38">
                <a:extLst>
                  <a:ext uri="{FF2B5EF4-FFF2-40B4-BE49-F238E27FC236}">
                    <a16:creationId xmlns:a16="http://schemas.microsoft.com/office/drawing/2014/main" id="{CAB13649-8174-4806-96B9-2A56305AE922}"/>
                  </a:ext>
                </a:extLst>
              </p:cNvPr>
              <p:cNvSpPr/>
              <p:nvPr/>
            </p:nvSpPr>
            <p:spPr>
              <a:xfrm>
                <a:off x="249807" y="2492187"/>
                <a:ext cx="1261641" cy="1492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0075 w 28200"/>
                  <a:gd name="connsiteY0" fmla="*/ 0 h 21600"/>
                  <a:gd name="connsiteX1" fmla="*/ 24725 w 28200"/>
                  <a:gd name="connsiteY1" fmla="*/ 0 h 21600"/>
                  <a:gd name="connsiteX2" fmla="*/ 28200 w 28200"/>
                  <a:gd name="connsiteY2" fmla="*/ 10800 h 21600"/>
                  <a:gd name="connsiteX3" fmla="*/ 24725 w 28200"/>
                  <a:gd name="connsiteY3" fmla="*/ 21600 h 21600"/>
                  <a:gd name="connsiteX4" fmla="*/ 10075 w 28200"/>
                  <a:gd name="connsiteY4" fmla="*/ 21600 h 21600"/>
                  <a:gd name="connsiteX5" fmla="*/ 0 w 28200"/>
                  <a:gd name="connsiteY5" fmla="*/ 10800 h 21600"/>
                  <a:gd name="connsiteX6" fmla="*/ 10075 w 28200"/>
                  <a:gd name="connsiteY6" fmla="*/ 0 h 21600"/>
                  <a:gd name="connsiteX0" fmla="*/ 10075 w 41200"/>
                  <a:gd name="connsiteY0" fmla="*/ 0 h 21600"/>
                  <a:gd name="connsiteX1" fmla="*/ 24725 w 41200"/>
                  <a:gd name="connsiteY1" fmla="*/ 0 h 21600"/>
                  <a:gd name="connsiteX2" fmla="*/ 41200 w 41200"/>
                  <a:gd name="connsiteY2" fmla="*/ 11880 h 21600"/>
                  <a:gd name="connsiteX3" fmla="*/ 24725 w 41200"/>
                  <a:gd name="connsiteY3" fmla="*/ 21600 h 21600"/>
                  <a:gd name="connsiteX4" fmla="*/ 10075 w 41200"/>
                  <a:gd name="connsiteY4" fmla="*/ 21600 h 21600"/>
                  <a:gd name="connsiteX5" fmla="*/ 0 w 41200"/>
                  <a:gd name="connsiteY5" fmla="*/ 10800 h 21600"/>
                  <a:gd name="connsiteX6" fmla="*/ 10075 w 412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00" h="21600">
                    <a:moveTo>
                      <a:pt x="10075" y="0"/>
                    </a:moveTo>
                    <a:lnTo>
                      <a:pt x="24725" y="0"/>
                    </a:lnTo>
                    <a:cubicBezTo>
                      <a:pt x="26644" y="0"/>
                      <a:pt x="41200" y="5915"/>
                      <a:pt x="41200" y="11880"/>
                    </a:cubicBezTo>
                    <a:cubicBezTo>
                      <a:pt x="41200" y="17845"/>
                      <a:pt x="26644" y="21600"/>
                      <a:pt x="24725" y="21600"/>
                    </a:cubicBezTo>
                    <a:lnTo>
                      <a:pt x="10075" y="21600"/>
                    </a:lnTo>
                    <a:cubicBezTo>
                      <a:pt x="8156" y="21600"/>
                      <a:pt x="0" y="16765"/>
                      <a:pt x="0" y="10800"/>
                    </a:cubicBezTo>
                    <a:cubicBezTo>
                      <a:pt x="0" y="4835"/>
                      <a:pt x="8156" y="0"/>
                      <a:pt x="1007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7" name="Diagrama de flujo: terminador 38">
                <a:extLst>
                  <a:ext uri="{FF2B5EF4-FFF2-40B4-BE49-F238E27FC236}">
                    <a16:creationId xmlns:a16="http://schemas.microsoft.com/office/drawing/2014/main" id="{9994CEBE-5B92-47DC-A42B-D1E19E93AC32}"/>
                  </a:ext>
                </a:extLst>
              </p:cNvPr>
              <p:cNvSpPr/>
              <p:nvPr/>
            </p:nvSpPr>
            <p:spPr>
              <a:xfrm rot="6840000">
                <a:off x="1154427" y="1926663"/>
                <a:ext cx="1261641" cy="1492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0075 w 28200"/>
                  <a:gd name="connsiteY0" fmla="*/ 0 h 21600"/>
                  <a:gd name="connsiteX1" fmla="*/ 24725 w 28200"/>
                  <a:gd name="connsiteY1" fmla="*/ 0 h 21600"/>
                  <a:gd name="connsiteX2" fmla="*/ 28200 w 28200"/>
                  <a:gd name="connsiteY2" fmla="*/ 10800 h 21600"/>
                  <a:gd name="connsiteX3" fmla="*/ 24725 w 28200"/>
                  <a:gd name="connsiteY3" fmla="*/ 21600 h 21600"/>
                  <a:gd name="connsiteX4" fmla="*/ 10075 w 28200"/>
                  <a:gd name="connsiteY4" fmla="*/ 21600 h 21600"/>
                  <a:gd name="connsiteX5" fmla="*/ 0 w 28200"/>
                  <a:gd name="connsiteY5" fmla="*/ 10800 h 21600"/>
                  <a:gd name="connsiteX6" fmla="*/ 10075 w 28200"/>
                  <a:gd name="connsiteY6" fmla="*/ 0 h 21600"/>
                  <a:gd name="connsiteX0" fmla="*/ 10075 w 41200"/>
                  <a:gd name="connsiteY0" fmla="*/ 0 h 21600"/>
                  <a:gd name="connsiteX1" fmla="*/ 24725 w 41200"/>
                  <a:gd name="connsiteY1" fmla="*/ 0 h 21600"/>
                  <a:gd name="connsiteX2" fmla="*/ 41200 w 41200"/>
                  <a:gd name="connsiteY2" fmla="*/ 11880 h 21600"/>
                  <a:gd name="connsiteX3" fmla="*/ 24725 w 41200"/>
                  <a:gd name="connsiteY3" fmla="*/ 21600 h 21600"/>
                  <a:gd name="connsiteX4" fmla="*/ 10075 w 41200"/>
                  <a:gd name="connsiteY4" fmla="*/ 21600 h 21600"/>
                  <a:gd name="connsiteX5" fmla="*/ 0 w 41200"/>
                  <a:gd name="connsiteY5" fmla="*/ 10800 h 21600"/>
                  <a:gd name="connsiteX6" fmla="*/ 10075 w 412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00" h="21600">
                    <a:moveTo>
                      <a:pt x="10075" y="0"/>
                    </a:moveTo>
                    <a:lnTo>
                      <a:pt x="24725" y="0"/>
                    </a:lnTo>
                    <a:cubicBezTo>
                      <a:pt x="26644" y="0"/>
                      <a:pt x="41200" y="5915"/>
                      <a:pt x="41200" y="11880"/>
                    </a:cubicBezTo>
                    <a:cubicBezTo>
                      <a:pt x="41200" y="17845"/>
                      <a:pt x="26644" y="21600"/>
                      <a:pt x="24725" y="21600"/>
                    </a:cubicBezTo>
                    <a:lnTo>
                      <a:pt x="10075" y="21600"/>
                    </a:lnTo>
                    <a:cubicBezTo>
                      <a:pt x="8156" y="21600"/>
                      <a:pt x="0" y="16765"/>
                      <a:pt x="0" y="10800"/>
                    </a:cubicBezTo>
                    <a:cubicBezTo>
                      <a:pt x="0" y="4835"/>
                      <a:pt x="8156" y="0"/>
                      <a:pt x="1007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8" name="Diagrama de flujo: terminador 38">
                <a:extLst>
                  <a:ext uri="{FF2B5EF4-FFF2-40B4-BE49-F238E27FC236}">
                    <a16:creationId xmlns:a16="http://schemas.microsoft.com/office/drawing/2014/main" id="{44610ECD-FA74-49DC-A599-15B6F51F0428}"/>
                  </a:ext>
                </a:extLst>
              </p:cNvPr>
              <p:cNvSpPr/>
              <p:nvPr/>
            </p:nvSpPr>
            <p:spPr>
              <a:xfrm rot="-6840000">
                <a:off x="1141757" y="3080725"/>
                <a:ext cx="1261641" cy="1492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0075 w 28200"/>
                  <a:gd name="connsiteY0" fmla="*/ 0 h 21600"/>
                  <a:gd name="connsiteX1" fmla="*/ 24725 w 28200"/>
                  <a:gd name="connsiteY1" fmla="*/ 0 h 21600"/>
                  <a:gd name="connsiteX2" fmla="*/ 28200 w 28200"/>
                  <a:gd name="connsiteY2" fmla="*/ 10800 h 21600"/>
                  <a:gd name="connsiteX3" fmla="*/ 24725 w 28200"/>
                  <a:gd name="connsiteY3" fmla="*/ 21600 h 21600"/>
                  <a:gd name="connsiteX4" fmla="*/ 10075 w 28200"/>
                  <a:gd name="connsiteY4" fmla="*/ 21600 h 21600"/>
                  <a:gd name="connsiteX5" fmla="*/ 0 w 28200"/>
                  <a:gd name="connsiteY5" fmla="*/ 10800 h 21600"/>
                  <a:gd name="connsiteX6" fmla="*/ 10075 w 28200"/>
                  <a:gd name="connsiteY6" fmla="*/ 0 h 21600"/>
                  <a:gd name="connsiteX0" fmla="*/ 10075 w 41200"/>
                  <a:gd name="connsiteY0" fmla="*/ 0 h 21600"/>
                  <a:gd name="connsiteX1" fmla="*/ 24725 w 41200"/>
                  <a:gd name="connsiteY1" fmla="*/ 0 h 21600"/>
                  <a:gd name="connsiteX2" fmla="*/ 41200 w 41200"/>
                  <a:gd name="connsiteY2" fmla="*/ 11880 h 21600"/>
                  <a:gd name="connsiteX3" fmla="*/ 24725 w 41200"/>
                  <a:gd name="connsiteY3" fmla="*/ 21600 h 21600"/>
                  <a:gd name="connsiteX4" fmla="*/ 10075 w 41200"/>
                  <a:gd name="connsiteY4" fmla="*/ 21600 h 21600"/>
                  <a:gd name="connsiteX5" fmla="*/ 0 w 41200"/>
                  <a:gd name="connsiteY5" fmla="*/ 10800 h 21600"/>
                  <a:gd name="connsiteX6" fmla="*/ 10075 w 412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00" h="21600">
                    <a:moveTo>
                      <a:pt x="10075" y="0"/>
                    </a:moveTo>
                    <a:lnTo>
                      <a:pt x="24725" y="0"/>
                    </a:lnTo>
                    <a:cubicBezTo>
                      <a:pt x="26644" y="0"/>
                      <a:pt x="41200" y="5915"/>
                      <a:pt x="41200" y="11880"/>
                    </a:cubicBezTo>
                    <a:cubicBezTo>
                      <a:pt x="41200" y="17845"/>
                      <a:pt x="26644" y="21600"/>
                      <a:pt x="24725" y="21600"/>
                    </a:cubicBezTo>
                    <a:lnTo>
                      <a:pt x="10075" y="21600"/>
                    </a:lnTo>
                    <a:cubicBezTo>
                      <a:pt x="8156" y="21600"/>
                      <a:pt x="0" y="16765"/>
                      <a:pt x="0" y="10800"/>
                    </a:cubicBezTo>
                    <a:cubicBezTo>
                      <a:pt x="0" y="4835"/>
                      <a:pt x="8156" y="0"/>
                      <a:pt x="1007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grpSp>
      <p:grpSp>
        <p:nvGrpSpPr>
          <p:cNvPr id="69" name="Grupo 68">
            <a:extLst>
              <a:ext uri="{FF2B5EF4-FFF2-40B4-BE49-F238E27FC236}">
                <a16:creationId xmlns:a16="http://schemas.microsoft.com/office/drawing/2014/main" id="{8B844ECF-72B3-4F0A-833F-1C5CB8A62075}"/>
              </a:ext>
            </a:extLst>
          </p:cNvPr>
          <p:cNvGrpSpPr/>
          <p:nvPr/>
        </p:nvGrpSpPr>
        <p:grpSpPr>
          <a:xfrm>
            <a:off x="3893105" y="4589564"/>
            <a:ext cx="494149" cy="475316"/>
            <a:chOff x="249807" y="1307841"/>
            <a:chExt cx="2543667" cy="2542368"/>
          </a:xfrm>
        </p:grpSpPr>
        <p:sp>
          <p:nvSpPr>
            <p:cNvPr id="70" name="Círculo: vacío 69">
              <a:extLst>
                <a:ext uri="{FF2B5EF4-FFF2-40B4-BE49-F238E27FC236}">
                  <a16:creationId xmlns:a16="http://schemas.microsoft.com/office/drawing/2014/main" id="{B2EC752E-A2E3-4491-A470-F1F8DFD857B0}"/>
                </a:ext>
              </a:extLst>
            </p:cNvPr>
            <p:cNvSpPr/>
            <p:nvPr/>
          </p:nvSpPr>
          <p:spPr>
            <a:xfrm>
              <a:off x="249807" y="1307841"/>
              <a:ext cx="2543667" cy="2542368"/>
            </a:xfrm>
            <a:prstGeom prst="donut">
              <a:avLst>
                <a:gd name="adj" fmla="val 461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Times New Roman"/>
                <a:ea typeface="+mn-ea"/>
                <a:cs typeface="+mn-cs"/>
              </a:endParaRPr>
            </a:p>
          </p:txBody>
        </p:sp>
        <p:grpSp>
          <p:nvGrpSpPr>
            <p:cNvPr id="71" name="Grupo 70">
              <a:extLst>
                <a:ext uri="{FF2B5EF4-FFF2-40B4-BE49-F238E27FC236}">
                  <a16:creationId xmlns:a16="http://schemas.microsoft.com/office/drawing/2014/main" id="{6F6B5B95-5AB7-40C3-A808-817409D86C3E}"/>
                </a:ext>
              </a:extLst>
            </p:cNvPr>
            <p:cNvGrpSpPr/>
            <p:nvPr/>
          </p:nvGrpSpPr>
          <p:grpSpPr>
            <a:xfrm>
              <a:off x="249807" y="1370467"/>
              <a:ext cx="1610066" cy="2415703"/>
              <a:chOff x="249807" y="1370467"/>
              <a:chExt cx="1610066" cy="2415703"/>
            </a:xfrm>
          </p:grpSpPr>
          <p:sp>
            <p:nvSpPr>
              <p:cNvPr id="72" name="Diagrama de flujo: terminador 38">
                <a:extLst>
                  <a:ext uri="{FF2B5EF4-FFF2-40B4-BE49-F238E27FC236}">
                    <a16:creationId xmlns:a16="http://schemas.microsoft.com/office/drawing/2014/main" id="{BE8AAB9A-299B-4EA9-9CEC-A393D91A7667}"/>
                  </a:ext>
                </a:extLst>
              </p:cNvPr>
              <p:cNvSpPr/>
              <p:nvPr/>
            </p:nvSpPr>
            <p:spPr>
              <a:xfrm>
                <a:off x="249807" y="2492187"/>
                <a:ext cx="1261641" cy="1492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0075 w 28200"/>
                  <a:gd name="connsiteY0" fmla="*/ 0 h 21600"/>
                  <a:gd name="connsiteX1" fmla="*/ 24725 w 28200"/>
                  <a:gd name="connsiteY1" fmla="*/ 0 h 21600"/>
                  <a:gd name="connsiteX2" fmla="*/ 28200 w 28200"/>
                  <a:gd name="connsiteY2" fmla="*/ 10800 h 21600"/>
                  <a:gd name="connsiteX3" fmla="*/ 24725 w 28200"/>
                  <a:gd name="connsiteY3" fmla="*/ 21600 h 21600"/>
                  <a:gd name="connsiteX4" fmla="*/ 10075 w 28200"/>
                  <a:gd name="connsiteY4" fmla="*/ 21600 h 21600"/>
                  <a:gd name="connsiteX5" fmla="*/ 0 w 28200"/>
                  <a:gd name="connsiteY5" fmla="*/ 10800 h 21600"/>
                  <a:gd name="connsiteX6" fmla="*/ 10075 w 28200"/>
                  <a:gd name="connsiteY6" fmla="*/ 0 h 21600"/>
                  <a:gd name="connsiteX0" fmla="*/ 10075 w 41200"/>
                  <a:gd name="connsiteY0" fmla="*/ 0 h 21600"/>
                  <a:gd name="connsiteX1" fmla="*/ 24725 w 41200"/>
                  <a:gd name="connsiteY1" fmla="*/ 0 h 21600"/>
                  <a:gd name="connsiteX2" fmla="*/ 41200 w 41200"/>
                  <a:gd name="connsiteY2" fmla="*/ 11880 h 21600"/>
                  <a:gd name="connsiteX3" fmla="*/ 24725 w 41200"/>
                  <a:gd name="connsiteY3" fmla="*/ 21600 h 21600"/>
                  <a:gd name="connsiteX4" fmla="*/ 10075 w 41200"/>
                  <a:gd name="connsiteY4" fmla="*/ 21600 h 21600"/>
                  <a:gd name="connsiteX5" fmla="*/ 0 w 41200"/>
                  <a:gd name="connsiteY5" fmla="*/ 10800 h 21600"/>
                  <a:gd name="connsiteX6" fmla="*/ 10075 w 412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00" h="21600">
                    <a:moveTo>
                      <a:pt x="10075" y="0"/>
                    </a:moveTo>
                    <a:lnTo>
                      <a:pt x="24725" y="0"/>
                    </a:lnTo>
                    <a:cubicBezTo>
                      <a:pt x="26644" y="0"/>
                      <a:pt x="41200" y="5915"/>
                      <a:pt x="41200" y="11880"/>
                    </a:cubicBezTo>
                    <a:cubicBezTo>
                      <a:pt x="41200" y="17845"/>
                      <a:pt x="26644" y="21600"/>
                      <a:pt x="24725" y="21600"/>
                    </a:cubicBezTo>
                    <a:lnTo>
                      <a:pt x="10075" y="21600"/>
                    </a:lnTo>
                    <a:cubicBezTo>
                      <a:pt x="8156" y="21600"/>
                      <a:pt x="0" y="16765"/>
                      <a:pt x="0" y="10800"/>
                    </a:cubicBezTo>
                    <a:cubicBezTo>
                      <a:pt x="0" y="4835"/>
                      <a:pt x="8156" y="0"/>
                      <a:pt x="1007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3" name="Diagrama de flujo: terminador 38">
                <a:extLst>
                  <a:ext uri="{FF2B5EF4-FFF2-40B4-BE49-F238E27FC236}">
                    <a16:creationId xmlns:a16="http://schemas.microsoft.com/office/drawing/2014/main" id="{57FC6099-2A90-4379-872B-D7CEAEC8C27F}"/>
                  </a:ext>
                </a:extLst>
              </p:cNvPr>
              <p:cNvSpPr/>
              <p:nvPr/>
            </p:nvSpPr>
            <p:spPr>
              <a:xfrm rot="6840000">
                <a:off x="1154427" y="1926663"/>
                <a:ext cx="1261641" cy="1492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0075 w 28200"/>
                  <a:gd name="connsiteY0" fmla="*/ 0 h 21600"/>
                  <a:gd name="connsiteX1" fmla="*/ 24725 w 28200"/>
                  <a:gd name="connsiteY1" fmla="*/ 0 h 21600"/>
                  <a:gd name="connsiteX2" fmla="*/ 28200 w 28200"/>
                  <a:gd name="connsiteY2" fmla="*/ 10800 h 21600"/>
                  <a:gd name="connsiteX3" fmla="*/ 24725 w 28200"/>
                  <a:gd name="connsiteY3" fmla="*/ 21600 h 21600"/>
                  <a:gd name="connsiteX4" fmla="*/ 10075 w 28200"/>
                  <a:gd name="connsiteY4" fmla="*/ 21600 h 21600"/>
                  <a:gd name="connsiteX5" fmla="*/ 0 w 28200"/>
                  <a:gd name="connsiteY5" fmla="*/ 10800 h 21600"/>
                  <a:gd name="connsiteX6" fmla="*/ 10075 w 28200"/>
                  <a:gd name="connsiteY6" fmla="*/ 0 h 21600"/>
                  <a:gd name="connsiteX0" fmla="*/ 10075 w 41200"/>
                  <a:gd name="connsiteY0" fmla="*/ 0 h 21600"/>
                  <a:gd name="connsiteX1" fmla="*/ 24725 w 41200"/>
                  <a:gd name="connsiteY1" fmla="*/ 0 h 21600"/>
                  <a:gd name="connsiteX2" fmla="*/ 41200 w 41200"/>
                  <a:gd name="connsiteY2" fmla="*/ 11880 h 21600"/>
                  <a:gd name="connsiteX3" fmla="*/ 24725 w 41200"/>
                  <a:gd name="connsiteY3" fmla="*/ 21600 h 21600"/>
                  <a:gd name="connsiteX4" fmla="*/ 10075 w 41200"/>
                  <a:gd name="connsiteY4" fmla="*/ 21600 h 21600"/>
                  <a:gd name="connsiteX5" fmla="*/ 0 w 41200"/>
                  <a:gd name="connsiteY5" fmla="*/ 10800 h 21600"/>
                  <a:gd name="connsiteX6" fmla="*/ 10075 w 412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00" h="21600">
                    <a:moveTo>
                      <a:pt x="10075" y="0"/>
                    </a:moveTo>
                    <a:lnTo>
                      <a:pt x="24725" y="0"/>
                    </a:lnTo>
                    <a:cubicBezTo>
                      <a:pt x="26644" y="0"/>
                      <a:pt x="41200" y="5915"/>
                      <a:pt x="41200" y="11880"/>
                    </a:cubicBezTo>
                    <a:cubicBezTo>
                      <a:pt x="41200" y="17845"/>
                      <a:pt x="26644" y="21600"/>
                      <a:pt x="24725" y="21600"/>
                    </a:cubicBezTo>
                    <a:lnTo>
                      <a:pt x="10075" y="21600"/>
                    </a:lnTo>
                    <a:cubicBezTo>
                      <a:pt x="8156" y="21600"/>
                      <a:pt x="0" y="16765"/>
                      <a:pt x="0" y="10800"/>
                    </a:cubicBezTo>
                    <a:cubicBezTo>
                      <a:pt x="0" y="4835"/>
                      <a:pt x="8156" y="0"/>
                      <a:pt x="1007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4" name="Diagrama de flujo: terminador 38">
                <a:extLst>
                  <a:ext uri="{FF2B5EF4-FFF2-40B4-BE49-F238E27FC236}">
                    <a16:creationId xmlns:a16="http://schemas.microsoft.com/office/drawing/2014/main" id="{E9BC8E5F-683E-4CF9-B8EE-9334D9C12787}"/>
                  </a:ext>
                </a:extLst>
              </p:cNvPr>
              <p:cNvSpPr/>
              <p:nvPr/>
            </p:nvSpPr>
            <p:spPr>
              <a:xfrm rot="-6840000">
                <a:off x="1141757" y="3080725"/>
                <a:ext cx="1261641" cy="1492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0075 w 28200"/>
                  <a:gd name="connsiteY0" fmla="*/ 0 h 21600"/>
                  <a:gd name="connsiteX1" fmla="*/ 24725 w 28200"/>
                  <a:gd name="connsiteY1" fmla="*/ 0 h 21600"/>
                  <a:gd name="connsiteX2" fmla="*/ 28200 w 28200"/>
                  <a:gd name="connsiteY2" fmla="*/ 10800 h 21600"/>
                  <a:gd name="connsiteX3" fmla="*/ 24725 w 28200"/>
                  <a:gd name="connsiteY3" fmla="*/ 21600 h 21600"/>
                  <a:gd name="connsiteX4" fmla="*/ 10075 w 28200"/>
                  <a:gd name="connsiteY4" fmla="*/ 21600 h 21600"/>
                  <a:gd name="connsiteX5" fmla="*/ 0 w 28200"/>
                  <a:gd name="connsiteY5" fmla="*/ 10800 h 21600"/>
                  <a:gd name="connsiteX6" fmla="*/ 10075 w 28200"/>
                  <a:gd name="connsiteY6" fmla="*/ 0 h 21600"/>
                  <a:gd name="connsiteX0" fmla="*/ 10075 w 41200"/>
                  <a:gd name="connsiteY0" fmla="*/ 0 h 21600"/>
                  <a:gd name="connsiteX1" fmla="*/ 24725 w 41200"/>
                  <a:gd name="connsiteY1" fmla="*/ 0 h 21600"/>
                  <a:gd name="connsiteX2" fmla="*/ 41200 w 41200"/>
                  <a:gd name="connsiteY2" fmla="*/ 11880 h 21600"/>
                  <a:gd name="connsiteX3" fmla="*/ 24725 w 41200"/>
                  <a:gd name="connsiteY3" fmla="*/ 21600 h 21600"/>
                  <a:gd name="connsiteX4" fmla="*/ 10075 w 41200"/>
                  <a:gd name="connsiteY4" fmla="*/ 21600 h 21600"/>
                  <a:gd name="connsiteX5" fmla="*/ 0 w 41200"/>
                  <a:gd name="connsiteY5" fmla="*/ 10800 h 21600"/>
                  <a:gd name="connsiteX6" fmla="*/ 10075 w 412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00" h="21600">
                    <a:moveTo>
                      <a:pt x="10075" y="0"/>
                    </a:moveTo>
                    <a:lnTo>
                      <a:pt x="24725" y="0"/>
                    </a:lnTo>
                    <a:cubicBezTo>
                      <a:pt x="26644" y="0"/>
                      <a:pt x="41200" y="5915"/>
                      <a:pt x="41200" y="11880"/>
                    </a:cubicBezTo>
                    <a:cubicBezTo>
                      <a:pt x="41200" y="17845"/>
                      <a:pt x="26644" y="21600"/>
                      <a:pt x="24725" y="21600"/>
                    </a:cubicBezTo>
                    <a:lnTo>
                      <a:pt x="10075" y="21600"/>
                    </a:lnTo>
                    <a:cubicBezTo>
                      <a:pt x="8156" y="21600"/>
                      <a:pt x="0" y="16765"/>
                      <a:pt x="0" y="10800"/>
                    </a:cubicBezTo>
                    <a:cubicBezTo>
                      <a:pt x="0" y="4835"/>
                      <a:pt x="8156" y="0"/>
                      <a:pt x="1007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grpSp>
      <p:grpSp>
        <p:nvGrpSpPr>
          <p:cNvPr id="75" name="Grupo 74">
            <a:extLst>
              <a:ext uri="{FF2B5EF4-FFF2-40B4-BE49-F238E27FC236}">
                <a16:creationId xmlns:a16="http://schemas.microsoft.com/office/drawing/2014/main" id="{DED4ADCA-F3B2-46C3-96F6-EBB880DB94A3}"/>
              </a:ext>
            </a:extLst>
          </p:cNvPr>
          <p:cNvGrpSpPr/>
          <p:nvPr/>
        </p:nvGrpSpPr>
        <p:grpSpPr>
          <a:xfrm>
            <a:off x="7815581" y="5299524"/>
            <a:ext cx="45719" cy="300284"/>
            <a:chOff x="1151822" y="2059193"/>
            <a:chExt cx="200627" cy="2487603"/>
          </a:xfrm>
        </p:grpSpPr>
        <p:sp>
          <p:nvSpPr>
            <p:cNvPr id="76" name="Trapecio 44">
              <a:extLst>
                <a:ext uri="{FF2B5EF4-FFF2-40B4-BE49-F238E27FC236}">
                  <a16:creationId xmlns:a16="http://schemas.microsoft.com/office/drawing/2014/main" id="{74188719-3A27-4C28-91AF-51CC7376A5AD}"/>
                </a:ext>
              </a:extLst>
            </p:cNvPr>
            <p:cNvSpPr/>
            <p:nvPr/>
          </p:nvSpPr>
          <p:spPr>
            <a:xfrm>
              <a:off x="1151822" y="2176445"/>
              <a:ext cx="200627" cy="2370351"/>
            </a:xfrm>
            <a:custGeom>
              <a:avLst/>
              <a:gdLst>
                <a:gd name="connsiteX0" fmla="*/ 0 w 200627"/>
                <a:gd name="connsiteY0" fmla="*/ 2370351 h 2370351"/>
                <a:gd name="connsiteX1" fmla="*/ 50157 w 200627"/>
                <a:gd name="connsiteY1" fmla="*/ 0 h 2370351"/>
                <a:gd name="connsiteX2" fmla="*/ 150470 w 200627"/>
                <a:gd name="connsiteY2" fmla="*/ 0 h 2370351"/>
                <a:gd name="connsiteX3" fmla="*/ 200627 w 200627"/>
                <a:gd name="connsiteY3" fmla="*/ 2370351 h 2370351"/>
                <a:gd name="connsiteX4" fmla="*/ 0 w 200627"/>
                <a:gd name="connsiteY4" fmla="*/ 2370351 h 2370351"/>
                <a:gd name="connsiteX0" fmla="*/ 0 w 200627"/>
                <a:gd name="connsiteY0" fmla="*/ 2370351 h 2370351"/>
                <a:gd name="connsiteX1" fmla="*/ 73307 w 200627"/>
                <a:gd name="connsiteY1" fmla="*/ 0 h 2370351"/>
                <a:gd name="connsiteX2" fmla="*/ 150470 w 200627"/>
                <a:gd name="connsiteY2" fmla="*/ 0 h 2370351"/>
                <a:gd name="connsiteX3" fmla="*/ 200627 w 200627"/>
                <a:gd name="connsiteY3" fmla="*/ 2370351 h 2370351"/>
                <a:gd name="connsiteX4" fmla="*/ 0 w 200627"/>
                <a:gd name="connsiteY4" fmla="*/ 2370351 h 2370351"/>
                <a:gd name="connsiteX0" fmla="*/ 0 w 200627"/>
                <a:gd name="connsiteY0" fmla="*/ 2370351 h 2370351"/>
                <a:gd name="connsiteX1" fmla="*/ 73307 w 200627"/>
                <a:gd name="connsiteY1" fmla="*/ 0 h 2370351"/>
                <a:gd name="connsiteX2" fmla="*/ 127321 w 200627"/>
                <a:gd name="connsiteY2" fmla="*/ 0 h 2370351"/>
                <a:gd name="connsiteX3" fmla="*/ 200627 w 200627"/>
                <a:gd name="connsiteY3" fmla="*/ 2370351 h 2370351"/>
                <a:gd name="connsiteX4" fmla="*/ 0 w 200627"/>
                <a:gd name="connsiteY4" fmla="*/ 2370351 h 2370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27" h="2370351">
                  <a:moveTo>
                    <a:pt x="0" y="2370351"/>
                  </a:moveTo>
                  <a:lnTo>
                    <a:pt x="73307" y="0"/>
                  </a:lnTo>
                  <a:lnTo>
                    <a:pt x="127321" y="0"/>
                  </a:lnTo>
                  <a:lnTo>
                    <a:pt x="200627" y="2370351"/>
                  </a:lnTo>
                  <a:lnTo>
                    <a:pt x="0" y="237035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7" name="Elipse 76">
              <a:extLst>
                <a:ext uri="{FF2B5EF4-FFF2-40B4-BE49-F238E27FC236}">
                  <a16:creationId xmlns:a16="http://schemas.microsoft.com/office/drawing/2014/main" id="{C72B41A0-60BA-4A8C-B071-DF2075822710}"/>
                </a:ext>
              </a:extLst>
            </p:cNvPr>
            <p:cNvSpPr/>
            <p:nvPr/>
          </p:nvSpPr>
          <p:spPr>
            <a:xfrm>
              <a:off x="1174973" y="2059193"/>
              <a:ext cx="150418" cy="1271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Times New Roman"/>
                <a:ea typeface="+mn-ea"/>
                <a:cs typeface="+mn-cs"/>
              </a:endParaRPr>
            </a:p>
          </p:txBody>
        </p:sp>
      </p:grpSp>
      <p:pic>
        <p:nvPicPr>
          <p:cNvPr id="30" name="Imagen 29" descr="Código QR&#10;&#10;Descripción generada automáticamente">
            <a:hlinkClick r:id="rId12"/>
            <a:extLst>
              <a:ext uri="{FF2B5EF4-FFF2-40B4-BE49-F238E27FC236}">
                <a16:creationId xmlns:a16="http://schemas.microsoft.com/office/drawing/2014/main" id="{D8555FF9-6751-2C24-287D-52B69CB45D3F}"/>
              </a:ext>
            </a:extLst>
          </p:cNvPr>
          <p:cNvPicPr>
            <a:picLocks noChangeAspect="1"/>
          </p:cNvPicPr>
          <p:nvPr/>
        </p:nvPicPr>
        <p:blipFill>
          <a:blip r:embed="rId13"/>
          <a:stretch>
            <a:fillRect/>
          </a:stretch>
        </p:blipFill>
        <p:spPr>
          <a:xfrm>
            <a:off x="10441835" y="261070"/>
            <a:ext cx="1562560" cy="1562560"/>
          </a:xfrm>
          <a:prstGeom prst="rect">
            <a:avLst/>
          </a:prstGeom>
        </p:spPr>
      </p:pic>
      <p:pic>
        <p:nvPicPr>
          <p:cNvPr id="104" name="Imagen 103" descr="Imagen que contiene Texto&#10;&#10;Descripción generada automáticamente">
            <a:extLst>
              <a:ext uri="{FF2B5EF4-FFF2-40B4-BE49-F238E27FC236}">
                <a16:creationId xmlns:a16="http://schemas.microsoft.com/office/drawing/2014/main" id="{3FB7C182-D16B-2BE8-AF9E-00EB521CB3A1}"/>
              </a:ext>
            </a:extLst>
          </p:cNvPr>
          <p:cNvPicPr>
            <a:picLocks noChangeAspect="1"/>
          </p:cNvPicPr>
          <p:nvPr/>
        </p:nvPicPr>
        <p:blipFill rotWithShape="1">
          <a:blip r:embed="rId14"/>
          <a:srcRect r="34767"/>
          <a:stretch/>
        </p:blipFill>
        <p:spPr>
          <a:xfrm>
            <a:off x="205889" y="283361"/>
            <a:ext cx="1951022" cy="781050"/>
          </a:xfrm>
          <a:prstGeom prst="rect">
            <a:avLst/>
          </a:prstGeom>
        </p:spPr>
      </p:pic>
      <p:pic>
        <p:nvPicPr>
          <p:cNvPr id="112" name="Imagen 111" descr="Logotipo&#10;&#10;Descripción generada automáticamente con confianza baja">
            <a:extLst>
              <a:ext uri="{FF2B5EF4-FFF2-40B4-BE49-F238E27FC236}">
                <a16:creationId xmlns:a16="http://schemas.microsoft.com/office/drawing/2014/main" id="{B93072DD-91D2-3C21-99DE-3967C1206626}"/>
              </a:ext>
            </a:extLst>
          </p:cNvPr>
          <p:cNvPicPr>
            <a:picLocks noChangeAspect="1"/>
          </p:cNvPicPr>
          <p:nvPr/>
        </p:nvPicPr>
        <p:blipFill rotWithShape="1">
          <a:blip r:embed="rId15"/>
          <a:srcRect l="2576" t="5408" r="2760" b="5834"/>
          <a:stretch/>
        </p:blipFill>
        <p:spPr>
          <a:xfrm>
            <a:off x="10501469" y="4795055"/>
            <a:ext cx="1579835" cy="1973206"/>
          </a:xfrm>
          <a:prstGeom prst="rect">
            <a:avLst/>
          </a:prstGeom>
        </p:spPr>
      </p:pic>
      <p:grpSp>
        <p:nvGrpSpPr>
          <p:cNvPr id="5" name="Grupo 4">
            <a:extLst>
              <a:ext uri="{FF2B5EF4-FFF2-40B4-BE49-F238E27FC236}">
                <a16:creationId xmlns:a16="http://schemas.microsoft.com/office/drawing/2014/main" id="{96AB5F3D-99A9-5382-78A5-2044D0DAA820}"/>
              </a:ext>
            </a:extLst>
          </p:cNvPr>
          <p:cNvGrpSpPr/>
          <p:nvPr/>
        </p:nvGrpSpPr>
        <p:grpSpPr>
          <a:xfrm>
            <a:off x="2045558" y="2587725"/>
            <a:ext cx="8273690" cy="1233927"/>
            <a:chOff x="2045558" y="2587725"/>
            <a:chExt cx="8273690" cy="1233927"/>
          </a:xfrm>
        </p:grpSpPr>
        <p:pic>
          <p:nvPicPr>
            <p:cNvPr id="78" name="Imagen 77" descr="Texto&#10;&#10;Descripción generada automáticamente con confianza baja">
              <a:extLst>
                <a:ext uri="{FF2B5EF4-FFF2-40B4-BE49-F238E27FC236}">
                  <a16:creationId xmlns:a16="http://schemas.microsoft.com/office/drawing/2014/main" id="{E0E48C94-60AC-F57A-9D37-2776711E961F}"/>
                </a:ext>
              </a:extLst>
            </p:cNvPr>
            <p:cNvPicPr>
              <a:picLocks noChangeAspect="1"/>
            </p:cNvPicPr>
            <p:nvPr/>
          </p:nvPicPr>
          <p:blipFill>
            <a:blip r:embed="rId16"/>
            <a:stretch>
              <a:fillRect/>
            </a:stretch>
          </p:blipFill>
          <p:spPr>
            <a:xfrm>
              <a:off x="8248942" y="2961217"/>
              <a:ext cx="2070306" cy="462980"/>
            </a:xfrm>
            <a:prstGeom prst="rect">
              <a:avLst/>
            </a:prstGeom>
          </p:spPr>
        </p:pic>
        <p:pic>
          <p:nvPicPr>
            <p:cNvPr id="79" name="Imagen 78">
              <a:extLst>
                <a:ext uri="{FF2B5EF4-FFF2-40B4-BE49-F238E27FC236}">
                  <a16:creationId xmlns:a16="http://schemas.microsoft.com/office/drawing/2014/main" id="{12C005AD-2083-CC3F-0C60-CD7F2B7772CE}"/>
                </a:ext>
              </a:extLst>
            </p:cNvPr>
            <p:cNvPicPr>
              <a:picLocks noChangeAspect="1"/>
            </p:cNvPicPr>
            <p:nvPr/>
          </p:nvPicPr>
          <p:blipFill rotWithShape="1">
            <a:blip r:embed="rId17"/>
            <a:srcRect l="24051" t="14287" r="29166" b="17022"/>
            <a:stretch/>
          </p:blipFill>
          <p:spPr>
            <a:xfrm>
              <a:off x="3199794" y="2688936"/>
              <a:ext cx="738926" cy="1124640"/>
            </a:xfrm>
            <a:prstGeom prst="rect">
              <a:avLst/>
            </a:prstGeom>
          </p:spPr>
        </p:pic>
        <p:pic>
          <p:nvPicPr>
            <p:cNvPr id="80" name="Imagen 79" descr="Imagen que contiene alimentos&#10;&#10;Descripción generada automáticamente">
              <a:extLst>
                <a:ext uri="{FF2B5EF4-FFF2-40B4-BE49-F238E27FC236}">
                  <a16:creationId xmlns:a16="http://schemas.microsoft.com/office/drawing/2014/main" id="{1AFBBC76-C46B-74F5-F837-26C549C81B6C}"/>
                </a:ext>
              </a:extLst>
            </p:cNvPr>
            <p:cNvPicPr>
              <a:picLocks noChangeAspect="1"/>
            </p:cNvPicPr>
            <p:nvPr/>
          </p:nvPicPr>
          <p:blipFill>
            <a:blip r:embed="rId18"/>
            <a:stretch>
              <a:fillRect/>
            </a:stretch>
          </p:blipFill>
          <p:spPr>
            <a:xfrm>
              <a:off x="6053471" y="2672602"/>
              <a:ext cx="1302755" cy="1124640"/>
            </a:xfrm>
            <a:prstGeom prst="rect">
              <a:avLst/>
            </a:prstGeom>
          </p:spPr>
        </p:pic>
        <p:sp>
          <p:nvSpPr>
            <p:cNvPr id="81" name="CuadroTexto 80">
              <a:extLst>
                <a:ext uri="{FF2B5EF4-FFF2-40B4-BE49-F238E27FC236}">
                  <a16:creationId xmlns:a16="http://schemas.microsoft.com/office/drawing/2014/main" id="{A28341C3-92D6-EE27-131E-45D0C46D65A7}"/>
                </a:ext>
              </a:extLst>
            </p:cNvPr>
            <p:cNvSpPr txBox="1"/>
            <p:nvPr/>
          </p:nvSpPr>
          <p:spPr>
            <a:xfrm>
              <a:off x="6074343" y="2603965"/>
              <a:ext cx="233313" cy="4739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100" normalizeH="0" baseline="30000" noProof="0" dirty="0">
                  <a:ln>
                    <a:noFill/>
                  </a:ln>
                  <a:solidFill>
                    <a:srgbClr val="000000">
                      <a:lumMod val="65000"/>
                      <a:lumOff val="35000"/>
                    </a:srgbClr>
                  </a:solidFill>
                  <a:effectLst/>
                  <a:uLnTx/>
                  <a:uFillTx/>
                  <a:latin typeface="Trebuchet MS" panose="020B0603020202020204" pitchFamily="34" charset="0"/>
                  <a:ea typeface="+mn-ea"/>
                  <a:cs typeface="+mn-cs"/>
                </a:rPr>
                <a:t>2</a:t>
              </a:r>
              <a:endParaRPr kumimoji="0" lang="es-ES" sz="22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2" name="CuadroTexto 81">
              <a:extLst>
                <a:ext uri="{FF2B5EF4-FFF2-40B4-BE49-F238E27FC236}">
                  <a16:creationId xmlns:a16="http://schemas.microsoft.com/office/drawing/2014/main" id="{6F740236-F20B-C234-133D-0F8D8C40C4BA}"/>
                </a:ext>
              </a:extLst>
            </p:cNvPr>
            <p:cNvSpPr txBox="1"/>
            <p:nvPr/>
          </p:nvSpPr>
          <p:spPr>
            <a:xfrm>
              <a:off x="8142285" y="2599578"/>
              <a:ext cx="233313" cy="4739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100" normalizeH="0" baseline="30000" noProof="0" dirty="0">
                  <a:ln>
                    <a:noFill/>
                  </a:ln>
                  <a:solidFill>
                    <a:srgbClr val="000000">
                      <a:lumMod val="65000"/>
                      <a:lumOff val="35000"/>
                    </a:srgbClr>
                  </a:solidFill>
                  <a:effectLst/>
                  <a:uLnTx/>
                  <a:uFillTx/>
                  <a:latin typeface="Trebuchet MS" panose="020B0603020202020204" pitchFamily="34" charset="0"/>
                  <a:ea typeface="+mn-ea"/>
                  <a:cs typeface="+mn-cs"/>
                </a:rPr>
                <a:t>4</a:t>
              </a:r>
              <a:endParaRPr kumimoji="0" lang="es-ES" sz="22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83" name="Imagen 82" descr="Imagen que contiene planta, flor&#10;&#10;Descripción generada automáticamente">
              <a:extLst>
                <a:ext uri="{FF2B5EF4-FFF2-40B4-BE49-F238E27FC236}">
                  <a16:creationId xmlns:a16="http://schemas.microsoft.com/office/drawing/2014/main" id="{B8792C83-9EA8-7014-D484-8E42B9313E34}"/>
                </a:ext>
              </a:extLst>
            </p:cNvPr>
            <p:cNvPicPr>
              <a:picLocks noChangeAspect="1"/>
            </p:cNvPicPr>
            <p:nvPr/>
          </p:nvPicPr>
          <p:blipFill>
            <a:blip r:embed="rId19"/>
            <a:stretch>
              <a:fillRect/>
            </a:stretch>
          </p:blipFill>
          <p:spPr>
            <a:xfrm>
              <a:off x="2197146" y="2677817"/>
              <a:ext cx="1015925" cy="1124640"/>
            </a:xfrm>
            <a:prstGeom prst="rect">
              <a:avLst/>
            </a:prstGeom>
          </p:spPr>
        </p:pic>
        <p:sp>
          <p:nvSpPr>
            <p:cNvPr id="84" name="CuadroTexto 83">
              <a:extLst>
                <a:ext uri="{FF2B5EF4-FFF2-40B4-BE49-F238E27FC236}">
                  <a16:creationId xmlns:a16="http://schemas.microsoft.com/office/drawing/2014/main" id="{DE759EB4-2E81-ED9B-D27A-D10369675FB8}"/>
                </a:ext>
              </a:extLst>
            </p:cNvPr>
            <p:cNvSpPr txBox="1"/>
            <p:nvPr/>
          </p:nvSpPr>
          <p:spPr>
            <a:xfrm>
              <a:off x="2045558" y="2587725"/>
              <a:ext cx="233313" cy="4739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100" normalizeH="0" baseline="30000" noProof="0" dirty="0">
                  <a:ln>
                    <a:noFill/>
                  </a:ln>
                  <a:solidFill>
                    <a:srgbClr val="000000">
                      <a:lumMod val="65000"/>
                      <a:lumOff val="35000"/>
                    </a:srgbClr>
                  </a:solidFill>
                  <a:effectLst/>
                  <a:uLnTx/>
                  <a:uFillTx/>
                  <a:latin typeface="Trebuchet MS" panose="020B0603020202020204" pitchFamily="34" charset="0"/>
                  <a:ea typeface="+mn-ea"/>
                  <a:cs typeface="+mn-cs"/>
                </a:rPr>
                <a:t>1</a:t>
              </a:r>
              <a:endParaRPr kumimoji="0" lang="es-ES" sz="22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5" name="CuadroTexto 84">
              <a:extLst>
                <a:ext uri="{FF2B5EF4-FFF2-40B4-BE49-F238E27FC236}">
                  <a16:creationId xmlns:a16="http://schemas.microsoft.com/office/drawing/2014/main" id="{865D2101-8A7F-97C4-CEB8-C97BF8E7C9E5}"/>
                </a:ext>
              </a:extLst>
            </p:cNvPr>
            <p:cNvSpPr txBox="1"/>
            <p:nvPr/>
          </p:nvSpPr>
          <p:spPr>
            <a:xfrm>
              <a:off x="7235008" y="2592873"/>
              <a:ext cx="233313" cy="4739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100" normalizeH="0" baseline="30000" noProof="0" dirty="0">
                  <a:ln>
                    <a:noFill/>
                  </a:ln>
                  <a:solidFill>
                    <a:srgbClr val="000000">
                      <a:lumMod val="65000"/>
                      <a:lumOff val="35000"/>
                    </a:srgbClr>
                  </a:solidFill>
                  <a:effectLst/>
                  <a:uLnTx/>
                  <a:uFillTx/>
                  <a:latin typeface="Trebuchet MS" panose="020B0603020202020204" pitchFamily="34" charset="0"/>
                  <a:ea typeface="+mn-ea"/>
                  <a:cs typeface="+mn-cs"/>
                </a:rPr>
                <a:t>3</a:t>
              </a:r>
              <a:endParaRPr kumimoji="0" lang="es-ES" sz="22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9" name="Imagen 8" descr="Logotipo&#10;&#10;Descripción generada automáticamente">
              <a:extLst>
                <a:ext uri="{FF2B5EF4-FFF2-40B4-BE49-F238E27FC236}">
                  <a16:creationId xmlns:a16="http://schemas.microsoft.com/office/drawing/2014/main" id="{D97BAEC9-8903-79E6-740B-795798E1D9FC}"/>
                </a:ext>
              </a:extLst>
            </p:cNvPr>
            <p:cNvPicPr>
              <a:picLocks noChangeAspect="1"/>
            </p:cNvPicPr>
            <p:nvPr/>
          </p:nvPicPr>
          <p:blipFill>
            <a:blip r:embed="rId20"/>
            <a:stretch>
              <a:fillRect/>
            </a:stretch>
          </p:blipFill>
          <p:spPr>
            <a:xfrm>
              <a:off x="7448267" y="2648833"/>
              <a:ext cx="715430" cy="1123224"/>
            </a:xfrm>
            <a:prstGeom prst="rect">
              <a:avLst/>
            </a:prstGeom>
          </p:spPr>
        </p:pic>
        <p:pic>
          <p:nvPicPr>
            <p:cNvPr id="4" name="Imagen 3" descr="Logotipo&#10;&#10;Descripción generada automáticamente">
              <a:extLst>
                <a:ext uri="{FF2B5EF4-FFF2-40B4-BE49-F238E27FC236}">
                  <a16:creationId xmlns:a16="http://schemas.microsoft.com/office/drawing/2014/main" id="{1D73C241-852E-E1B3-0DDD-E6F48DF4B32E}"/>
                </a:ext>
              </a:extLst>
            </p:cNvPr>
            <p:cNvPicPr>
              <a:picLocks noChangeAspect="1"/>
            </p:cNvPicPr>
            <p:nvPr/>
          </p:nvPicPr>
          <p:blipFill rotWithShape="1">
            <a:blip r:embed="rId21"/>
            <a:srcRect l="25588" t="10967" r="25768" b="14615"/>
            <a:stretch/>
          </p:blipFill>
          <p:spPr>
            <a:xfrm>
              <a:off x="3997165" y="2688279"/>
              <a:ext cx="1050191" cy="1124640"/>
            </a:xfrm>
            <a:prstGeom prst="rect">
              <a:avLst/>
            </a:prstGeom>
          </p:spPr>
        </p:pic>
        <p:pic>
          <p:nvPicPr>
            <p:cNvPr id="6" name="Imagen 5" descr="Texto, Logotipo&#10;&#10;Descripción generada automáticamente">
              <a:extLst>
                <a:ext uri="{FF2B5EF4-FFF2-40B4-BE49-F238E27FC236}">
                  <a16:creationId xmlns:a16="http://schemas.microsoft.com/office/drawing/2014/main" id="{F315709D-44FA-0C88-6647-04D2DC09CF39}"/>
                </a:ext>
              </a:extLst>
            </p:cNvPr>
            <p:cNvPicPr>
              <a:picLocks noChangeAspect="1"/>
            </p:cNvPicPr>
            <p:nvPr/>
          </p:nvPicPr>
          <p:blipFill rotWithShape="1">
            <a:blip r:embed="rId22"/>
            <a:srcRect l="26135" t="4492" r="26197" b="3040"/>
            <a:stretch/>
          </p:blipFill>
          <p:spPr>
            <a:xfrm>
              <a:off x="5104955" y="2687863"/>
              <a:ext cx="875630" cy="1133789"/>
            </a:xfrm>
            <a:prstGeom prst="rect">
              <a:avLst/>
            </a:prstGeom>
          </p:spPr>
        </p:pic>
      </p:grpSp>
      <p:pic>
        <p:nvPicPr>
          <p:cNvPr id="106" name="Imagen 105" descr="Imagen que contiene Texto&#10;&#10;Descripción generada automáticamente">
            <a:extLst>
              <a:ext uri="{FF2B5EF4-FFF2-40B4-BE49-F238E27FC236}">
                <a16:creationId xmlns:a16="http://schemas.microsoft.com/office/drawing/2014/main" id="{1EDAFD4A-FA8A-A45A-1EFB-FEF0A0AA1500}"/>
              </a:ext>
            </a:extLst>
          </p:cNvPr>
          <p:cNvPicPr>
            <a:picLocks noChangeAspect="1"/>
          </p:cNvPicPr>
          <p:nvPr/>
        </p:nvPicPr>
        <p:blipFill rotWithShape="1">
          <a:blip r:embed="rId14"/>
          <a:srcRect l="64708" t="16961" b="19034"/>
          <a:stretch/>
        </p:blipFill>
        <p:spPr>
          <a:xfrm>
            <a:off x="806741" y="881337"/>
            <a:ext cx="1055515" cy="499907"/>
          </a:xfrm>
          <a:prstGeom prst="rect">
            <a:avLst/>
          </a:prstGeom>
        </p:spPr>
      </p:pic>
      <p:sp>
        <p:nvSpPr>
          <p:cNvPr id="86" name="CuadroTexto 85">
            <a:extLst>
              <a:ext uri="{FF2B5EF4-FFF2-40B4-BE49-F238E27FC236}">
                <a16:creationId xmlns:a16="http://schemas.microsoft.com/office/drawing/2014/main" id="{3C9533F4-A088-366A-B3CF-16DF32A0A3E5}"/>
              </a:ext>
            </a:extLst>
          </p:cNvPr>
          <p:cNvSpPr txBox="1"/>
          <p:nvPr/>
        </p:nvSpPr>
        <p:spPr>
          <a:xfrm>
            <a:off x="2682804" y="5845751"/>
            <a:ext cx="787255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We acknowledge support from the FPI grant (PRE2019-090148), the IBER-STILLING project RTI2018-095749-A-100 (MCIU/AEI/FEDER,UE), the VENTS project AICO/2021/023 (GVA), the CSIC Interdisciplinary Thematic Platform PTI-CLIMA and Lorenzo </a:t>
            </a:r>
            <a:r>
              <a:rPr kumimoji="0" lang="en-US" sz="14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Arial" panose="020B0604020202020204" pitchFamily="34" charset="0"/>
              </a:rPr>
              <a:t>Minola</a:t>
            </a:r>
            <a:r>
              <a:rPr kumimoji="0" lang="en-US"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 for the Scandinavia data.</a:t>
            </a:r>
            <a:endParaRPr kumimoji="0" lang="en-GB"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868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4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51"/>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63"/>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ector recto 10">
            <a:extLst>
              <a:ext uri="{FF2B5EF4-FFF2-40B4-BE49-F238E27FC236}">
                <a16:creationId xmlns:a16="http://schemas.microsoft.com/office/drawing/2014/main" id="{2B39C42D-E3AE-4406-A410-2C2052E53D96}"/>
              </a:ext>
            </a:extLst>
          </p:cNvPr>
          <p:cNvCxnSpPr/>
          <p:nvPr/>
        </p:nvCxnSpPr>
        <p:spPr>
          <a:xfrm>
            <a:off x="9924000" y="0"/>
            <a:ext cx="2268000" cy="0"/>
          </a:xfrm>
          <a:prstGeom prst="line">
            <a:avLst/>
          </a:prstGeom>
          <a:ln w="123825">
            <a:solidFill>
              <a:schemeClr val="tx1"/>
            </a:solidFill>
            <a:bevel/>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A9A3771B-9F10-4A5D-93EA-7235A4C62B8F}"/>
              </a:ext>
            </a:extLst>
          </p:cNvPr>
          <p:cNvCxnSpPr/>
          <p:nvPr/>
        </p:nvCxnSpPr>
        <p:spPr>
          <a:xfrm>
            <a:off x="9924000" y="6840000"/>
            <a:ext cx="2268000" cy="0"/>
          </a:xfrm>
          <a:prstGeom prst="line">
            <a:avLst/>
          </a:prstGeom>
          <a:ln w="107950">
            <a:solidFill>
              <a:schemeClr val="tx1"/>
            </a:solidFill>
            <a:beve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0B322E40-F9A4-4441-8841-FC490D3C7515}"/>
              </a:ext>
            </a:extLst>
          </p:cNvPr>
          <p:cNvCxnSpPr/>
          <p:nvPr/>
        </p:nvCxnSpPr>
        <p:spPr>
          <a:xfrm>
            <a:off x="12192000" y="0"/>
            <a:ext cx="0" cy="684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E8566569-419B-FC59-5141-8177727B92F5}"/>
              </a:ext>
            </a:extLst>
          </p:cNvPr>
          <p:cNvSpPr txBox="1"/>
          <p:nvPr/>
        </p:nvSpPr>
        <p:spPr>
          <a:xfrm>
            <a:off x="743038" y="205268"/>
            <a:ext cx="2458151"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DPWG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anomalies</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after SSW</a:t>
            </a:r>
          </a:p>
        </p:txBody>
      </p:sp>
      <p:pic>
        <p:nvPicPr>
          <p:cNvPr id="3" name="Imagen 2">
            <a:extLst>
              <a:ext uri="{FF2B5EF4-FFF2-40B4-BE49-F238E27FC236}">
                <a16:creationId xmlns:a16="http://schemas.microsoft.com/office/drawing/2014/main" id="{28974DA0-E326-B7B3-6F66-274E8DDFACD6}"/>
              </a:ext>
            </a:extLst>
          </p:cNvPr>
          <p:cNvPicPr>
            <a:picLocks noChangeAspect="1"/>
          </p:cNvPicPr>
          <p:nvPr/>
        </p:nvPicPr>
        <p:blipFill rotWithShape="1">
          <a:blip r:embed="rId3"/>
          <a:srcRect l="3535" r="5555"/>
          <a:stretch/>
        </p:blipFill>
        <p:spPr>
          <a:xfrm>
            <a:off x="11195528" y="2096654"/>
            <a:ext cx="733092" cy="2948400"/>
          </a:xfrm>
          <a:prstGeom prst="rect">
            <a:avLst/>
          </a:prstGeom>
        </p:spPr>
      </p:pic>
      <p:pic>
        <p:nvPicPr>
          <p:cNvPr id="5" name="Imagen 4" descr="Imagen que contiene Patrón de fondo&#10;&#10;Descripción generada automáticamente">
            <a:extLst>
              <a:ext uri="{FF2B5EF4-FFF2-40B4-BE49-F238E27FC236}">
                <a16:creationId xmlns:a16="http://schemas.microsoft.com/office/drawing/2014/main" id="{21E7B649-0388-62DF-3EED-99122A2843DA}"/>
              </a:ext>
            </a:extLst>
          </p:cNvPr>
          <p:cNvPicPr>
            <a:picLocks noChangeAspect="1"/>
          </p:cNvPicPr>
          <p:nvPr/>
        </p:nvPicPr>
        <p:blipFill>
          <a:blip r:embed="rId4"/>
          <a:stretch>
            <a:fillRect/>
          </a:stretch>
        </p:blipFill>
        <p:spPr>
          <a:xfrm>
            <a:off x="141674" y="497656"/>
            <a:ext cx="3660880" cy="2894400"/>
          </a:xfrm>
          <a:prstGeom prst="rect">
            <a:avLst/>
          </a:prstGeom>
        </p:spPr>
      </p:pic>
      <p:pic>
        <p:nvPicPr>
          <p:cNvPr id="9" name="Imagen 8" descr="Imagen que contiene Diagrama&#10;&#10;Descripción generada automáticamente">
            <a:extLst>
              <a:ext uri="{FF2B5EF4-FFF2-40B4-BE49-F238E27FC236}">
                <a16:creationId xmlns:a16="http://schemas.microsoft.com/office/drawing/2014/main" id="{8202A449-D138-D28D-77F1-7BEF275C2D2F}"/>
              </a:ext>
            </a:extLst>
          </p:cNvPr>
          <p:cNvPicPr>
            <a:picLocks noChangeAspect="1"/>
          </p:cNvPicPr>
          <p:nvPr/>
        </p:nvPicPr>
        <p:blipFill>
          <a:blip r:embed="rId5"/>
          <a:stretch>
            <a:fillRect/>
          </a:stretch>
        </p:blipFill>
        <p:spPr>
          <a:xfrm>
            <a:off x="3793318" y="497656"/>
            <a:ext cx="3660880" cy="2894400"/>
          </a:xfrm>
          <a:prstGeom prst="rect">
            <a:avLst/>
          </a:prstGeom>
        </p:spPr>
      </p:pic>
      <p:pic>
        <p:nvPicPr>
          <p:cNvPr id="12" name="Imagen 11" descr="Diagrama&#10;&#10;Descripción generada automáticamente">
            <a:extLst>
              <a:ext uri="{FF2B5EF4-FFF2-40B4-BE49-F238E27FC236}">
                <a16:creationId xmlns:a16="http://schemas.microsoft.com/office/drawing/2014/main" id="{C57CD1F6-1F35-BD8F-D041-EC61F004E217}"/>
              </a:ext>
            </a:extLst>
          </p:cNvPr>
          <p:cNvPicPr>
            <a:picLocks noChangeAspect="1"/>
          </p:cNvPicPr>
          <p:nvPr/>
        </p:nvPicPr>
        <p:blipFill>
          <a:blip r:embed="rId6"/>
          <a:stretch>
            <a:fillRect/>
          </a:stretch>
        </p:blipFill>
        <p:spPr>
          <a:xfrm>
            <a:off x="7439005" y="497656"/>
            <a:ext cx="3660880" cy="2894400"/>
          </a:xfrm>
          <a:prstGeom prst="rect">
            <a:avLst/>
          </a:prstGeom>
        </p:spPr>
      </p:pic>
      <p:pic>
        <p:nvPicPr>
          <p:cNvPr id="16" name="Imagen 15" descr="Patrón de fondo&#10;&#10;Descripción generada automáticamente">
            <a:extLst>
              <a:ext uri="{FF2B5EF4-FFF2-40B4-BE49-F238E27FC236}">
                <a16:creationId xmlns:a16="http://schemas.microsoft.com/office/drawing/2014/main" id="{A802E5E5-6003-C684-1425-27CD78F2CB2D}"/>
              </a:ext>
            </a:extLst>
          </p:cNvPr>
          <p:cNvPicPr>
            <a:picLocks noChangeAspect="1"/>
          </p:cNvPicPr>
          <p:nvPr/>
        </p:nvPicPr>
        <p:blipFill>
          <a:blip r:embed="rId7"/>
          <a:stretch>
            <a:fillRect/>
          </a:stretch>
        </p:blipFill>
        <p:spPr>
          <a:xfrm>
            <a:off x="141674" y="3822909"/>
            <a:ext cx="3660880" cy="2894400"/>
          </a:xfrm>
          <a:prstGeom prst="rect">
            <a:avLst/>
          </a:prstGeom>
        </p:spPr>
      </p:pic>
      <p:pic>
        <p:nvPicPr>
          <p:cNvPr id="19" name="Imagen 18" descr="Forma, Patrón de fondo&#10;&#10;Descripción generada automáticamente">
            <a:extLst>
              <a:ext uri="{FF2B5EF4-FFF2-40B4-BE49-F238E27FC236}">
                <a16:creationId xmlns:a16="http://schemas.microsoft.com/office/drawing/2014/main" id="{2A3A1582-0864-A344-5E0B-F8077D364B57}"/>
              </a:ext>
            </a:extLst>
          </p:cNvPr>
          <p:cNvPicPr>
            <a:picLocks noChangeAspect="1"/>
          </p:cNvPicPr>
          <p:nvPr/>
        </p:nvPicPr>
        <p:blipFill>
          <a:blip r:embed="rId8"/>
          <a:stretch>
            <a:fillRect/>
          </a:stretch>
        </p:blipFill>
        <p:spPr>
          <a:xfrm>
            <a:off x="3793318" y="3822909"/>
            <a:ext cx="3660880" cy="2894400"/>
          </a:xfrm>
          <a:prstGeom prst="rect">
            <a:avLst/>
          </a:prstGeom>
        </p:spPr>
      </p:pic>
      <p:pic>
        <p:nvPicPr>
          <p:cNvPr id="21" name="Imagen 20" descr="Diagrama&#10;&#10;Descripción generada automáticamente con confianza media">
            <a:extLst>
              <a:ext uri="{FF2B5EF4-FFF2-40B4-BE49-F238E27FC236}">
                <a16:creationId xmlns:a16="http://schemas.microsoft.com/office/drawing/2014/main" id="{D140CED8-A049-698E-BA9B-83AAA3C3DE53}"/>
              </a:ext>
            </a:extLst>
          </p:cNvPr>
          <p:cNvPicPr>
            <a:picLocks noChangeAspect="1"/>
          </p:cNvPicPr>
          <p:nvPr/>
        </p:nvPicPr>
        <p:blipFill>
          <a:blip r:embed="rId9"/>
          <a:stretch>
            <a:fillRect/>
          </a:stretch>
        </p:blipFill>
        <p:spPr>
          <a:xfrm>
            <a:off x="7439005" y="3822909"/>
            <a:ext cx="3660880" cy="2894400"/>
          </a:xfrm>
          <a:prstGeom prst="rect">
            <a:avLst/>
          </a:prstGeom>
        </p:spPr>
      </p:pic>
      <p:sp>
        <p:nvSpPr>
          <p:cNvPr id="15" name="CuadroTexto 14">
            <a:extLst>
              <a:ext uri="{FF2B5EF4-FFF2-40B4-BE49-F238E27FC236}">
                <a16:creationId xmlns:a16="http://schemas.microsoft.com/office/drawing/2014/main" id="{4352DB69-EB88-9331-0468-E516E5B571A2}"/>
              </a:ext>
            </a:extLst>
          </p:cNvPr>
          <p:cNvSpPr txBox="1"/>
          <p:nvPr/>
        </p:nvSpPr>
        <p:spPr>
          <a:xfrm>
            <a:off x="4131323" y="205268"/>
            <a:ext cx="2984869"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DPWG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anomalies</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after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PolarVortex</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17" name="CuadroTexto 16">
            <a:extLst>
              <a:ext uri="{FF2B5EF4-FFF2-40B4-BE49-F238E27FC236}">
                <a16:creationId xmlns:a16="http://schemas.microsoft.com/office/drawing/2014/main" id="{44987248-F5BD-0DB8-77AD-A5C588FD6C9E}"/>
              </a:ext>
            </a:extLst>
          </p:cNvPr>
          <p:cNvSpPr txBox="1"/>
          <p:nvPr/>
        </p:nvSpPr>
        <p:spPr>
          <a:xfrm>
            <a:off x="7938991" y="205268"/>
            <a:ext cx="263476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DPWG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anomalies</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after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SSWno</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20" name="CuadroTexto 19">
            <a:extLst>
              <a:ext uri="{FF2B5EF4-FFF2-40B4-BE49-F238E27FC236}">
                <a16:creationId xmlns:a16="http://schemas.microsoft.com/office/drawing/2014/main" id="{416D3B43-5ACC-045E-0501-5195A73CDBDF}"/>
              </a:ext>
            </a:extLst>
          </p:cNvPr>
          <p:cNvSpPr txBox="1"/>
          <p:nvPr/>
        </p:nvSpPr>
        <p:spPr>
          <a:xfrm>
            <a:off x="11557637" y="1886575"/>
            <a:ext cx="473498" cy="246221"/>
          </a:xfrm>
          <a:prstGeom prst="rect">
            <a:avLst/>
          </a:prstGeom>
          <a:noFill/>
        </p:spPr>
        <p:txBody>
          <a:bodyPr wrap="square" lIns="0" tIns="0" rIns="0" bIns="0" rtlCol="0">
            <a:spAutoFit/>
          </a:bodyPr>
          <a:lstStyle/>
          <a:p>
            <a:r>
              <a:rPr lang="es-ES" sz="1600" dirty="0">
                <a:latin typeface="Gill Sans MT" panose="020B0502020104020203" pitchFamily="34" charset="0"/>
              </a:rPr>
              <a:t>m s</a:t>
            </a:r>
            <a:r>
              <a:rPr lang="es-ES" sz="1600" baseline="30000" dirty="0">
                <a:latin typeface="Gill Sans MT" panose="020B0502020104020203" pitchFamily="34" charset="0"/>
              </a:rPr>
              <a:t>-1</a:t>
            </a:r>
          </a:p>
        </p:txBody>
      </p:sp>
      <p:sp>
        <p:nvSpPr>
          <p:cNvPr id="24" name="CuadroTexto 23">
            <a:extLst>
              <a:ext uri="{FF2B5EF4-FFF2-40B4-BE49-F238E27FC236}">
                <a16:creationId xmlns:a16="http://schemas.microsoft.com/office/drawing/2014/main" id="{3E4FD57A-360D-9598-451E-D3F09B89986A}"/>
              </a:ext>
            </a:extLst>
          </p:cNvPr>
          <p:cNvSpPr txBox="1"/>
          <p:nvPr/>
        </p:nvSpPr>
        <p:spPr>
          <a:xfrm>
            <a:off x="697349" y="3528762"/>
            <a:ext cx="2549528"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Difference</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SSW -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PolarVortex</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25" name="CuadroTexto 24">
            <a:extLst>
              <a:ext uri="{FF2B5EF4-FFF2-40B4-BE49-F238E27FC236}">
                <a16:creationId xmlns:a16="http://schemas.microsoft.com/office/drawing/2014/main" id="{158696C6-4FF3-81FA-850E-DE8EB2F1610B}"/>
              </a:ext>
            </a:extLst>
          </p:cNvPr>
          <p:cNvSpPr txBox="1"/>
          <p:nvPr/>
        </p:nvSpPr>
        <p:spPr>
          <a:xfrm>
            <a:off x="4556223" y="3526384"/>
            <a:ext cx="216559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Difference</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SSW -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SSWno</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27" name="CuadroTexto 26">
            <a:extLst>
              <a:ext uri="{FF2B5EF4-FFF2-40B4-BE49-F238E27FC236}">
                <a16:creationId xmlns:a16="http://schemas.microsoft.com/office/drawing/2014/main" id="{1EB2243F-5E7D-C9A0-6953-2E2E638A7736}"/>
              </a:ext>
            </a:extLst>
          </p:cNvPr>
          <p:cNvSpPr txBox="1"/>
          <p:nvPr/>
        </p:nvSpPr>
        <p:spPr>
          <a:xfrm>
            <a:off x="7977923" y="3524475"/>
            <a:ext cx="2779237"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Difference</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PolarVortex</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SSWno</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pic>
        <p:nvPicPr>
          <p:cNvPr id="22" name="Imagen 21">
            <a:extLst>
              <a:ext uri="{FF2B5EF4-FFF2-40B4-BE49-F238E27FC236}">
                <a16:creationId xmlns:a16="http://schemas.microsoft.com/office/drawing/2014/main" id="{53BFA4DA-A8F8-9AB9-2C48-FE332DE12138}"/>
              </a:ext>
            </a:extLst>
          </p:cNvPr>
          <p:cNvPicPr>
            <a:picLocks noChangeAspect="1"/>
          </p:cNvPicPr>
          <p:nvPr/>
        </p:nvPicPr>
        <p:blipFill>
          <a:blip r:embed="rId10"/>
          <a:stretch>
            <a:fillRect/>
          </a:stretch>
        </p:blipFill>
        <p:spPr>
          <a:xfrm>
            <a:off x="11256906" y="386140"/>
            <a:ext cx="342900" cy="323850"/>
          </a:xfrm>
          <a:prstGeom prst="rect">
            <a:avLst/>
          </a:prstGeom>
        </p:spPr>
      </p:pic>
      <p:pic>
        <p:nvPicPr>
          <p:cNvPr id="23" name="Imagen 22">
            <a:extLst>
              <a:ext uri="{FF2B5EF4-FFF2-40B4-BE49-F238E27FC236}">
                <a16:creationId xmlns:a16="http://schemas.microsoft.com/office/drawing/2014/main" id="{FEABD460-437F-0932-E714-F09AD63BBF8C}"/>
              </a:ext>
            </a:extLst>
          </p:cNvPr>
          <p:cNvPicPr>
            <a:picLocks noChangeAspect="1"/>
          </p:cNvPicPr>
          <p:nvPr/>
        </p:nvPicPr>
        <p:blipFill>
          <a:blip r:embed="rId11"/>
          <a:stretch>
            <a:fillRect/>
          </a:stretch>
        </p:blipFill>
        <p:spPr>
          <a:xfrm>
            <a:off x="11273308" y="1124056"/>
            <a:ext cx="352425" cy="304800"/>
          </a:xfrm>
          <a:prstGeom prst="rect">
            <a:avLst/>
          </a:prstGeom>
        </p:spPr>
      </p:pic>
      <p:sp>
        <p:nvSpPr>
          <p:cNvPr id="26" name="CuadroTexto 25">
            <a:extLst>
              <a:ext uri="{FF2B5EF4-FFF2-40B4-BE49-F238E27FC236}">
                <a16:creationId xmlns:a16="http://schemas.microsoft.com/office/drawing/2014/main" id="{D58B3D35-41FA-0D3A-067F-A0E404D2E5B4}"/>
              </a:ext>
            </a:extLst>
          </p:cNvPr>
          <p:cNvSpPr txBox="1"/>
          <p:nvPr/>
        </p:nvSpPr>
        <p:spPr>
          <a:xfrm>
            <a:off x="11251526" y="805980"/>
            <a:ext cx="878021" cy="246221"/>
          </a:xfrm>
          <a:prstGeom prst="rect">
            <a:avLst/>
          </a:prstGeom>
          <a:noFill/>
        </p:spPr>
        <p:txBody>
          <a:bodyPr wrap="square" lIns="0" tIns="0" rIns="0" bIns="0" rtlCol="0">
            <a:spAutoFit/>
          </a:bodyPr>
          <a:lstStyle/>
          <a:p>
            <a:r>
              <a:rPr lang="es-ES" sz="1600" dirty="0" err="1">
                <a:latin typeface="Gill Sans MT" panose="020B0502020104020203" pitchFamily="34" charset="0"/>
              </a:rPr>
              <a:t>Significant</a:t>
            </a:r>
            <a:endParaRPr lang="es-ES" sz="1600" baseline="30000" dirty="0">
              <a:latin typeface="Gill Sans MT" panose="020B0502020104020203" pitchFamily="34" charset="0"/>
            </a:endParaRPr>
          </a:p>
        </p:txBody>
      </p:sp>
      <p:sp>
        <p:nvSpPr>
          <p:cNvPr id="28" name="CuadroTexto 27">
            <a:extLst>
              <a:ext uri="{FF2B5EF4-FFF2-40B4-BE49-F238E27FC236}">
                <a16:creationId xmlns:a16="http://schemas.microsoft.com/office/drawing/2014/main" id="{1CCBFFAE-69C0-7B79-B5C9-E1A4119F6E07}"/>
              </a:ext>
            </a:extLst>
          </p:cNvPr>
          <p:cNvSpPr txBox="1"/>
          <p:nvPr/>
        </p:nvSpPr>
        <p:spPr>
          <a:xfrm>
            <a:off x="10835442" y="114751"/>
            <a:ext cx="1250786" cy="246221"/>
          </a:xfrm>
          <a:prstGeom prst="rect">
            <a:avLst/>
          </a:prstGeom>
          <a:noFill/>
        </p:spPr>
        <p:txBody>
          <a:bodyPr wrap="square" lIns="0" tIns="0" rIns="0" bIns="0" rtlCol="0">
            <a:spAutoFit/>
          </a:bodyPr>
          <a:lstStyle/>
          <a:p>
            <a:r>
              <a:rPr lang="es-ES" sz="1600" dirty="0">
                <a:latin typeface="Gill Sans MT" panose="020B0502020104020203" pitchFamily="34" charset="0"/>
              </a:rPr>
              <a:t>Non-</a:t>
            </a:r>
            <a:r>
              <a:rPr lang="es-ES" sz="1600" dirty="0" err="1">
                <a:latin typeface="Gill Sans MT" panose="020B0502020104020203" pitchFamily="34" charset="0"/>
              </a:rPr>
              <a:t>significant</a:t>
            </a:r>
            <a:endParaRPr lang="es-ES" sz="1600" baseline="30000" dirty="0">
              <a:latin typeface="Gill Sans MT" panose="020B0502020104020203" pitchFamily="34" charset="0"/>
            </a:endParaRPr>
          </a:p>
        </p:txBody>
      </p:sp>
      <p:pic>
        <p:nvPicPr>
          <p:cNvPr id="29" name="Imagen 28">
            <a:extLst>
              <a:ext uri="{FF2B5EF4-FFF2-40B4-BE49-F238E27FC236}">
                <a16:creationId xmlns:a16="http://schemas.microsoft.com/office/drawing/2014/main" id="{47D289BB-BEEB-DB29-3238-E860968DCF02}"/>
              </a:ext>
            </a:extLst>
          </p:cNvPr>
          <p:cNvPicPr>
            <a:picLocks noChangeAspect="1"/>
          </p:cNvPicPr>
          <p:nvPr/>
        </p:nvPicPr>
        <p:blipFill>
          <a:blip r:embed="rId12"/>
          <a:stretch>
            <a:fillRect/>
          </a:stretch>
        </p:blipFill>
        <p:spPr>
          <a:xfrm>
            <a:off x="11617808" y="1118311"/>
            <a:ext cx="361950" cy="304800"/>
          </a:xfrm>
          <a:prstGeom prst="rect">
            <a:avLst/>
          </a:prstGeom>
        </p:spPr>
      </p:pic>
      <p:pic>
        <p:nvPicPr>
          <p:cNvPr id="30" name="Imagen 29">
            <a:extLst>
              <a:ext uri="{FF2B5EF4-FFF2-40B4-BE49-F238E27FC236}">
                <a16:creationId xmlns:a16="http://schemas.microsoft.com/office/drawing/2014/main" id="{D0DE340A-4CCA-EC25-65A6-CDC03DA5F3DD}"/>
              </a:ext>
            </a:extLst>
          </p:cNvPr>
          <p:cNvPicPr>
            <a:picLocks noChangeAspect="1"/>
          </p:cNvPicPr>
          <p:nvPr/>
        </p:nvPicPr>
        <p:blipFill>
          <a:blip r:embed="rId13"/>
          <a:stretch>
            <a:fillRect/>
          </a:stretch>
        </p:blipFill>
        <p:spPr>
          <a:xfrm>
            <a:off x="11580238" y="377360"/>
            <a:ext cx="371475" cy="342900"/>
          </a:xfrm>
          <a:prstGeom prst="rect">
            <a:avLst/>
          </a:prstGeom>
        </p:spPr>
      </p:pic>
    </p:spTree>
    <p:extLst>
      <p:ext uri="{BB962C8B-B14F-4D97-AF65-F5344CB8AC3E}">
        <p14:creationId xmlns:p14="http://schemas.microsoft.com/office/powerpoint/2010/main" val="18296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E9CDDF8C-6E53-C9E9-5DB2-75E431F16D41}"/>
              </a:ext>
            </a:extLst>
          </p:cNvPr>
          <p:cNvSpPr/>
          <p:nvPr/>
        </p:nvSpPr>
        <p:spPr>
          <a:xfrm>
            <a:off x="449914" y="527177"/>
            <a:ext cx="11046667" cy="5688793"/>
          </a:xfrm>
          <a:prstGeom prst="rect">
            <a:avLst/>
          </a:prstGeom>
          <a:solidFill>
            <a:srgbClr val="EEEEEE"/>
          </a:solid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recto 10">
            <a:extLst>
              <a:ext uri="{FF2B5EF4-FFF2-40B4-BE49-F238E27FC236}">
                <a16:creationId xmlns:a16="http://schemas.microsoft.com/office/drawing/2014/main" id="{2B39C42D-E3AE-4406-A410-2C2052E53D96}"/>
              </a:ext>
            </a:extLst>
          </p:cNvPr>
          <p:cNvCxnSpPr/>
          <p:nvPr/>
        </p:nvCxnSpPr>
        <p:spPr>
          <a:xfrm>
            <a:off x="9924000" y="0"/>
            <a:ext cx="2268000" cy="0"/>
          </a:xfrm>
          <a:prstGeom prst="line">
            <a:avLst/>
          </a:prstGeom>
          <a:ln w="123825">
            <a:solidFill>
              <a:schemeClr val="tx1"/>
            </a:solidFill>
            <a:bevel/>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A9A3771B-9F10-4A5D-93EA-7235A4C62B8F}"/>
              </a:ext>
            </a:extLst>
          </p:cNvPr>
          <p:cNvCxnSpPr/>
          <p:nvPr/>
        </p:nvCxnSpPr>
        <p:spPr>
          <a:xfrm>
            <a:off x="9924000" y="6840000"/>
            <a:ext cx="2268000" cy="0"/>
          </a:xfrm>
          <a:prstGeom prst="line">
            <a:avLst/>
          </a:prstGeom>
          <a:ln w="107950">
            <a:solidFill>
              <a:schemeClr val="tx1"/>
            </a:solidFill>
            <a:beve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0B322E40-F9A4-4441-8841-FC490D3C7515}"/>
              </a:ext>
            </a:extLst>
          </p:cNvPr>
          <p:cNvCxnSpPr/>
          <p:nvPr/>
        </p:nvCxnSpPr>
        <p:spPr>
          <a:xfrm>
            <a:off x="12192000" y="0"/>
            <a:ext cx="0" cy="684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BF70B194-8A53-0C37-0AE2-15BC2BFEFCFF}"/>
              </a:ext>
            </a:extLst>
          </p:cNvPr>
          <p:cNvSpPr txBox="1"/>
          <p:nvPr/>
        </p:nvSpPr>
        <p:spPr>
          <a:xfrm>
            <a:off x="553655" y="1138143"/>
            <a:ext cx="11108299" cy="4893647"/>
          </a:xfrm>
          <a:prstGeom prst="rect">
            <a:avLst/>
          </a:prstGeom>
          <a:noFill/>
        </p:spPr>
        <p:txBody>
          <a:bodyPr wrap="square" rtlCol="0">
            <a:spAutoFit/>
          </a:bodyPr>
          <a:lstStyle/>
          <a:p>
            <a:pPr>
              <a:buClr>
                <a:schemeClr val="accent1"/>
              </a:buClr>
            </a:pPr>
            <a:endParaRPr lang="es-ES" sz="800" dirty="0">
              <a:latin typeface="Gill Sans MT" panose="020B0502020104020203" pitchFamily="34" charset="0"/>
            </a:endParaRPr>
          </a:p>
          <a:p>
            <a:pPr marL="285750" indent="-285750">
              <a:buClr>
                <a:schemeClr val="accent6">
                  <a:lumMod val="75000"/>
                </a:schemeClr>
              </a:buClr>
              <a:buFont typeface="Arial" panose="020B0604020202020204" pitchFamily="34" charset="0"/>
              <a:buChar char="•"/>
            </a:pPr>
            <a:r>
              <a:rPr lang="en-US" sz="2400" dirty="0">
                <a:latin typeface="Gill Sans MT" panose="020B0502020104020203" pitchFamily="34" charset="0"/>
              </a:rPr>
              <a:t>Hall, R. J., Mitchell, D. M., </a:t>
            </a:r>
            <a:r>
              <a:rPr lang="en-US" sz="2400" dirty="0" err="1">
                <a:latin typeface="Gill Sans MT" panose="020B0502020104020203" pitchFamily="34" charset="0"/>
              </a:rPr>
              <a:t>Seviour</a:t>
            </a:r>
            <a:r>
              <a:rPr lang="en-US" sz="2400" dirty="0">
                <a:latin typeface="Gill Sans MT" panose="020B0502020104020203" pitchFamily="34" charset="0"/>
              </a:rPr>
              <a:t>, W. J. M., &amp; Wright, C. J. (2021). Tracking the stratosphere-to surface impact of Sudden Stratospheric Warmings. Journal of Geophysical Research: Atmospheres, 126, e2020JD033881. </a:t>
            </a:r>
            <a:r>
              <a:rPr lang="en-US" sz="2400" dirty="0">
                <a:latin typeface="Gill Sans MT" panose="020B0502020104020203" pitchFamily="34" charset="0"/>
                <a:hlinkClick r:id="rId3"/>
              </a:rPr>
              <a:t>https://doi.org/10.1029/2020JD033881</a:t>
            </a:r>
            <a:endParaRPr lang="en-US" sz="2400" dirty="0">
              <a:latin typeface="Gill Sans MT" panose="020B0502020104020203" pitchFamily="34" charset="0"/>
            </a:endParaRPr>
          </a:p>
          <a:p>
            <a:pPr>
              <a:buClr>
                <a:schemeClr val="accent1"/>
              </a:buClr>
            </a:pPr>
            <a:endParaRPr lang="es-ES" sz="2000" dirty="0">
              <a:latin typeface="Gill Sans MT" panose="020B0502020104020203" pitchFamily="34" charset="0"/>
            </a:endParaRPr>
          </a:p>
          <a:p>
            <a:pPr marL="285750" indent="-285750">
              <a:buClr>
                <a:schemeClr val="accent6">
                  <a:lumMod val="75000"/>
                </a:schemeClr>
              </a:buClr>
              <a:buFont typeface="Arial" panose="020B0604020202020204" pitchFamily="34" charset="0"/>
              <a:buChar char="•"/>
            </a:pPr>
            <a:r>
              <a:rPr lang="es-ES" sz="2400" dirty="0" err="1">
                <a:latin typeface="Gill Sans MT" panose="020B0502020104020203" pitchFamily="34" charset="0"/>
              </a:rPr>
              <a:t>Minola</a:t>
            </a:r>
            <a:r>
              <a:rPr lang="es-ES" sz="2400" dirty="0">
                <a:latin typeface="Gill Sans MT" panose="020B0502020104020203" pitchFamily="34" charset="0"/>
              </a:rPr>
              <a:t>, L., </a:t>
            </a:r>
            <a:r>
              <a:rPr lang="es-ES" sz="2400" dirty="0" err="1">
                <a:latin typeface="Gill Sans MT" panose="020B0502020104020203" pitchFamily="34" charset="0"/>
              </a:rPr>
              <a:t>Azorin</a:t>
            </a:r>
            <a:r>
              <a:rPr lang="es-ES" sz="2400" dirty="0">
                <a:latin typeface="Gill Sans MT" panose="020B0502020104020203" pitchFamily="34" charset="0"/>
              </a:rPr>
              <a:t>-Molina, C., Guijarro, J. A., Zhang, G., Son, S.-W., &amp; Chen, D. (2021). </a:t>
            </a:r>
            <a:r>
              <a:rPr lang="es-ES" sz="2400" dirty="0" err="1">
                <a:latin typeface="Gill Sans MT" panose="020B0502020104020203" pitchFamily="34" charset="0"/>
              </a:rPr>
              <a:t>Climatology</a:t>
            </a:r>
            <a:r>
              <a:rPr lang="es-ES" sz="2400" dirty="0">
                <a:latin typeface="Gill Sans MT" panose="020B0502020104020203" pitchFamily="34" charset="0"/>
              </a:rPr>
              <a:t> </a:t>
            </a:r>
            <a:r>
              <a:rPr lang="es-ES" sz="2400" dirty="0" err="1">
                <a:latin typeface="Gill Sans MT" panose="020B0502020104020203" pitchFamily="34" charset="0"/>
              </a:rPr>
              <a:t>of</a:t>
            </a:r>
            <a:r>
              <a:rPr lang="es-ES" sz="2400" dirty="0">
                <a:latin typeface="Gill Sans MT" panose="020B0502020104020203" pitchFamily="34" charset="0"/>
              </a:rPr>
              <a:t> </a:t>
            </a:r>
            <a:r>
              <a:rPr lang="es-ES" sz="2400" dirty="0" err="1">
                <a:latin typeface="Gill Sans MT" panose="020B0502020104020203" pitchFamily="34" charset="0"/>
              </a:rPr>
              <a:t>near-surface</a:t>
            </a:r>
            <a:r>
              <a:rPr lang="es-ES" sz="2400" dirty="0">
                <a:latin typeface="Gill Sans MT" panose="020B0502020104020203" pitchFamily="34" charset="0"/>
              </a:rPr>
              <a:t> </a:t>
            </a:r>
            <a:r>
              <a:rPr lang="es-ES" sz="2400" dirty="0" err="1">
                <a:latin typeface="Gill Sans MT" panose="020B0502020104020203" pitchFamily="34" charset="0"/>
              </a:rPr>
              <a:t>daily</a:t>
            </a:r>
            <a:r>
              <a:rPr lang="es-ES" sz="2400" dirty="0">
                <a:latin typeface="Gill Sans MT" panose="020B0502020104020203" pitchFamily="34" charset="0"/>
              </a:rPr>
              <a:t> </a:t>
            </a:r>
            <a:r>
              <a:rPr lang="es-ES" sz="2400" dirty="0" err="1">
                <a:latin typeface="Gill Sans MT" panose="020B0502020104020203" pitchFamily="34" charset="0"/>
              </a:rPr>
              <a:t>peak</a:t>
            </a:r>
            <a:r>
              <a:rPr lang="es-ES" sz="2400" dirty="0">
                <a:latin typeface="Gill Sans MT" panose="020B0502020104020203" pitchFamily="34" charset="0"/>
              </a:rPr>
              <a:t> </a:t>
            </a:r>
            <a:r>
              <a:rPr lang="es-ES" sz="2400" dirty="0" err="1">
                <a:latin typeface="Gill Sans MT" panose="020B0502020104020203" pitchFamily="34" charset="0"/>
              </a:rPr>
              <a:t>wind</a:t>
            </a:r>
            <a:r>
              <a:rPr lang="es-ES" sz="2400" dirty="0">
                <a:latin typeface="Gill Sans MT" panose="020B0502020104020203" pitchFamily="34" charset="0"/>
              </a:rPr>
              <a:t> </a:t>
            </a:r>
            <a:r>
              <a:rPr lang="es-ES" sz="2400" dirty="0" err="1">
                <a:latin typeface="Gill Sans MT" panose="020B0502020104020203" pitchFamily="34" charset="0"/>
              </a:rPr>
              <a:t>gusts</a:t>
            </a:r>
            <a:r>
              <a:rPr lang="es-ES" sz="2400" dirty="0">
                <a:latin typeface="Gill Sans MT" panose="020B0502020104020203" pitchFamily="34" charset="0"/>
              </a:rPr>
              <a:t> </a:t>
            </a:r>
            <a:r>
              <a:rPr lang="es-ES" sz="2400" dirty="0" err="1">
                <a:latin typeface="Gill Sans MT" panose="020B0502020104020203" pitchFamily="34" charset="0"/>
              </a:rPr>
              <a:t>across</a:t>
            </a:r>
            <a:r>
              <a:rPr lang="es-ES" sz="2400" dirty="0">
                <a:latin typeface="Gill Sans MT" panose="020B0502020104020203" pitchFamily="34" charset="0"/>
              </a:rPr>
              <a:t> </a:t>
            </a:r>
            <a:r>
              <a:rPr lang="es-ES" sz="2400" dirty="0" err="1">
                <a:latin typeface="Gill Sans MT" panose="020B0502020104020203" pitchFamily="34" charset="0"/>
              </a:rPr>
              <a:t>Scandinavia</a:t>
            </a:r>
            <a:r>
              <a:rPr lang="es-ES" sz="2400" dirty="0">
                <a:latin typeface="Gill Sans MT" panose="020B0502020104020203" pitchFamily="34" charset="0"/>
              </a:rPr>
              <a:t>: </a:t>
            </a:r>
            <a:r>
              <a:rPr lang="es-ES" sz="2400" dirty="0" err="1">
                <a:latin typeface="Gill Sans MT" panose="020B0502020104020203" pitchFamily="34" charset="0"/>
              </a:rPr>
              <a:t>Observations</a:t>
            </a:r>
            <a:r>
              <a:rPr lang="es-ES" sz="2400" dirty="0">
                <a:latin typeface="Gill Sans MT" panose="020B0502020104020203" pitchFamily="34" charset="0"/>
              </a:rPr>
              <a:t> and </a:t>
            </a:r>
            <a:r>
              <a:rPr lang="es-ES" sz="2400" dirty="0" err="1">
                <a:latin typeface="Gill Sans MT" panose="020B0502020104020203" pitchFamily="34" charset="0"/>
              </a:rPr>
              <a:t>model</a:t>
            </a:r>
            <a:r>
              <a:rPr lang="es-ES" sz="2400" dirty="0">
                <a:latin typeface="Gill Sans MT" panose="020B0502020104020203" pitchFamily="34" charset="0"/>
              </a:rPr>
              <a:t> </a:t>
            </a:r>
            <a:r>
              <a:rPr lang="es-ES" sz="2400" dirty="0" err="1">
                <a:latin typeface="Gill Sans MT" panose="020B0502020104020203" pitchFamily="34" charset="0"/>
              </a:rPr>
              <a:t>simulations</a:t>
            </a:r>
            <a:r>
              <a:rPr lang="es-ES" sz="2400" dirty="0">
                <a:latin typeface="Gill Sans MT" panose="020B0502020104020203" pitchFamily="34" charset="0"/>
              </a:rPr>
              <a:t>. </a:t>
            </a:r>
            <a:r>
              <a:rPr lang="es-ES" sz="2400" dirty="0" err="1">
                <a:latin typeface="Gill Sans MT" panose="020B0502020104020203" pitchFamily="34" charset="0"/>
              </a:rPr>
              <a:t>Journal</a:t>
            </a:r>
            <a:r>
              <a:rPr lang="es-ES" sz="2400" dirty="0">
                <a:latin typeface="Gill Sans MT" panose="020B0502020104020203" pitchFamily="34" charset="0"/>
              </a:rPr>
              <a:t> </a:t>
            </a:r>
            <a:r>
              <a:rPr lang="es-ES" sz="2400" dirty="0" err="1">
                <a:latin typeface="Gill Sans MT" panose="020B0502020104020203" pitchFamily="34" charset="0"/>
              </a:rPr>
              <a:t>of</a:t>
            </a:r>
            <a:r>
              <a:rPr lang="es-ES" sz="2400" dirty="0">
                <a:latin typeface="Gill Sans MT" panose="020B0502020104020203" pitchFamily="34" charset="0"/>
              </a:rPr>
              <a:t> </a:t>
            </a:r>
            <a:r>
              <a:rPr lang="es-ES" sz="2400" dirty="0" err="1">
                <a:latin typeface="Gill Sans MT" panose="020B0502020104020203" pitchFamily="34" charset="0"/>
              </a:rPr>
              <a:t>Geophysical</a:t>
            </a:r>
            <a:r>
              <a:rPr lang="es-ES" sz="2400" dirty="0">
                <a:latin typeface="Gill Sans MT" panose="020B0502020104020203" pitchFamily="34" charset="0"/>
              </a:rPr>
              <a:t> </a:t>
            </a:r>
            <a:r>
              <a:rPr lang="es-ES" sz="2400" dirty="0" err="1">
                <a:latin typeface="Gill Sans MT" panose="020B0502020104020203" pitchFamily="34" charset="0"/>
              </a:rPr>
              <a:t>Research</a:t>
            </a:r>
            <a:r>
              <a:rPr lang="es-ES" sz="2400" dirty="0">
                <a:latin typeface="Gill Sans MT" panose="020B0502020104020203" pitchFamily="34" charset="0"/>
              </a:rPr>
              <a:t>: </a:t>
            </a:r>
            <a:r>
              <a:rPr lang="es-ES" sz="2400" dirty="0" err="1">
                <a:latin typeface="Gill Sans MT" panose="020B0502020104020203" pitchFamily="34" charset="0"/>
              </a:rPr>
              <a:t>Atmospheres</a:t>
            </a:r>
            <a:r>
              <a:rPr lang="es-ES" sz="2400" dirty="0">
                <a:latin typeface="Gill Sans MT" panose="020B0502020104020203" pitchFamily="34" charset="0"/>
              </a:rPr>
              <a:t>, 126, e2020JD033534. </a:t>
            </a:r>
            <a:r>
              <a:rPr lang="es-ES" sz="2400" dirty="0">
                <a:latin typeface="Gill Sans MT" panose="020B0502020104020203" pitchFamily="34" charset="0"/>
                <a:hlinkClick r:id="rId4"/>
              </a:rPr>
              <a:t>https://doi.org/10.1029/2020JD033534</a:t>
            </a:r>
            <a:endParaRPr lang="es-ES" sz="2400" dirty="0">
              <a:latin typeface="Gill Sans MT" panose="020B0502020104020203" pitchFamily="34" charset="0"/>
            </a:endParaRPr>
          </a:p>
          <a:p>
            <a:pPr>
              <a:buClr>
                <a:schemeClr val="accent6">
                  <a:lumMod val="75000"/>
                </a:schemeClr>
              </a:buClr>
            </a:pPr>
            <a:endParaRPr lang="es-ES" sz="2000" dirty="0">
              <a:latin typeface="Gill Sans MT" panose="020B0502020104020203" pitchFamily="34" charset="0"/>
            </a:endParaRPr>
          </a:p>
          <a:p>
            <a:pPr marL="285750" indent="-285750">
              <a:buClr>
                <a:schemeClr val="accent6">
                  <a:lumMod val="75000"/>
                </a:schemeClr>
              </a:buClr>
              <a:buFont typeface="Arial" panose="020B0604020202020204" pitchFamily="34" charset="0"/>
              <a:buChar char="•"/>
            </a:pPr>
            <a:r>
              <a:rPr lang="en-US" sz="2400" dirty="0">
                <a:latin typeface="Gill Sans MT" panose="020B0502020104020203" pitchFamily="34" charset="0"/>
              </a:rPr>
              <a:t>Utrabo-Carazo, E., </a:t>
            </a:r>
            <a:r>
              <a:rPr lang="en-US" sz="2400" dirty="0" err="1">
                <a:latin typeface="Gill Sans MT" panose="020B0502020104020203" pitchFamily="34" charset="0"/>
              </a:rPr>
              <a:t>Azorin</a:t>
            </a:r>
            <a:r>
              <a:rPr lang="en-US" sz="2400" dirty="0">
                <a:latin typeface="Gill Sans MT" panose="020B0502020104020203" pitchFamily="34" charset="0"/>
              </a:rPr>
              <a:t>-Molina, C., Serrano, E., Aguilar, E., Brunet, M., and </a:t>
            </a:r>
            <a:r>
              <a:rPr lang="en-US" sz="2400" dirty="0" err="1">
                <a:latin typeface="Gill Sans MT" panose="020B0502020104020203" pitchFamily="34" charset="0"/>
              </a:rPr>
              <a:t>Guijarro</a:t>
            </a:r>
            <a:r>
              <a:rPr lang="en-US" sz="2400" dirty="0">
                <a:latin typeface="Gill Sans MT" panose="020B0502020104020203" pitchFamily="34" charset="0"/>
              </a:rPr>
              <a:t>, J.A. (2022). Wind stilling ceased in the Iberian Peninsula since the 2000s.  </a:t>
            </a:r>
            <a:r>
              <a:rPr lang="en-US" sz="2400" i="1" dirty="0">
                <a:latin typeface="Gill Sans MT" panose="020B0502020104020203" pitchFamily="34" charset="0"/>
              </a:rPr>
              <a:t>Atmospheric Research</a:t>
            </a:r>
            <a:r>
              <a:rPr lang="en-US" sz="2400" dirty="0">
                <a:latin typeface="Gill Sans MT" panose="020B0502020104020203" pitchFamily="34" charset="0"/>
              </a:rPr>
              <a:t>,</a:t>
            </a:r>
            <a:r>
              <a:rPr lang="en-US" sz="2400" i="1" dirty="0">
                <a:latin typeface="Gill Sans MT" panose="020B0502020104020203" pitchFamily="34" charset="0"/>
              </a:rPr>
              <a:t> </a:t>
            </a:r>
            <a:r>
              <a:rPr lang="en-US" sz="2400" dirty="0">
                <a:latin typeface="Gill Sans MT" panose="020B0502020104020203" pitchFamily="34" charset="0"/>
              </a:rPr>
              <a:t>272, 106153. </a:t>
            </a:r>
            <a:r>
              <a:rPr lang="en-US" sz="2400" dirty="0">
                <a:latin typeface="Gill Sans MT" panose="020B0502020104020203" pitchFamily="34" charset="0"/>
                <a:hlinkClick r:id="rId5"/>
              </a:rPr>
              <a:t>https://doi.org/10.1016/j.atmosres.2022.106153</a:t>
            </a:r>
            <a:endParaRPr lang="en-US" sz="2400" dirty="0">
              <a:latin typeface="Gill Sans MT" panose="020B0502020104020203" pitchFamily="34" charset="0"/>
            </a:endParaRPr>
          </a:p>
        </p:txBody>
      </p:sp>
      <p:sp>
        <p:nvSpPr>
          <p:cNvPr id="7" name="CuadroTexto 6">
            <a:extLst>
              <a:ext uri="{FF2B5EF4-FFF2-40B4-BE49-F238E27FC236}">
                <a16:creationId xmlns:a16="http://schemas.microsoft.com/office/drawing/2014/main" id="{627BD69B-1A4F-31AE-7B25-DE6815093EBA}"/>
              </a:ext>
            </a:extLst>
          </p:cNvPr>
          <p:cNvSpPr txBox="1"/>
          <p:nvPr/>
        </p:nvSpPr>
        <p:spPr>
          <a:xfrm>
            <a:off x="4280190" y="674068"/>
            <a:ext cx="2345318" cy="461665"/>
          </a:xfrm>
          <a:prstGeom prst="rect">
            <a:avLst/>
          </a:prstGeom>
          <a:noFill/>
        </p:spPr>
        <p:txBody>
          <a:bodyPr wrap="square" rtlCol="0">
            <a:spAutoFit/>
          </a:bodyPr>
          <a:lstStyle/>
          <a:p>
            <a:r>
              <a:rPr lang="es-ES" sz="2400" b="1" dirty="0">
                <a:latin typeface="Verdana Pro SemiBold" panose="020B0704030504040204" pitchFamily="34" charset="0"/>
              </a:rPr>
              <a:t>REFERENCES</a:t>
            </a:r>
          </a:p>
        </p:txBody>
      </p:sp>
      <p:pic>
        <p:nvPicPr>
          <p:cNvPr id="21" name="Gráfico 20" descr="Libros en una estantería con relleno sólido">
            <a:extLst>
              <a:ext uri="{FF2B5EF4-FFF2-40B4-BE49-F238E27FC236}">
                <a16:creationId xmlns:a16="http://schemas.microsoft.com/office/drawing/2014/main" id="{917439F3-3FEC-43DF-3D54-9EC23C1FD3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33797" y="556354"/>
            <a:ext cx="693908" cy="693908"/>
          </a:xfrm>
          <a:prstGeom prst="rect">
            <a:avLst/>
          </a:prstGeom>
        </p:spPr>
      </p:pic>
    </p:spTree>
    <p:extLst>
      <p:ext uri="{BB962C8B-B14F-4D97-AF65-F5344CB8AC3E}">
        <p14:creationId xmlns:p14="http://schemas.microsoft.com/office/powerpoint/2010/main" val="415785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C3BD848C-037B-4986-DD3B-5DBC6E092E46}"/>
              </a:ext>
            </a:extLst>
          </p:cNvPr>
          <p:cNvSpPr/>
          <p:nvPr/>
        </p:nvSpPr>
        <p:spPr>
          <a:xfrm>
            <a:off x="570681" y="256570"/>
            <a:ext cx="11010873" cy="1375343"/>
          </a:xfrm>
          <a:prstGeom prst="rect">
            <a:avLst/>
          </a:prstGeom>
          <a:solidFill>
            <a:srgbClr val="EEEEEE"/>
          </a:solid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1" name="Conector recto 10">
            <a:extLst>
              <a:ext uri="{FF2B5EF4-FFF2-40B4-BE49-F238E27FC236}">
                <a16:creationId xmlns:a16="http://schemas.microsoft.com/office/drawing/2014/main" id="{2B39C42D-E3AE-4406-A410-2C2052E53D96}"/>
              </a:ext>
            </a:extLst>
          </p:cNvPr>
          <p:cNvCxnSpPr/>
          <p:nvPr/>
        </p:nvCxnSpPr>
        <p:spPr>
          <a:xfrm>
            <a:off x="9924000" y="0"/>
            <a:ext cx="2268000" cy="0"/>
          </a:xfrm>
          <a:prstGeom prst="line">
            <a:avLst/>
          </a:prstGeom>
          <a:ln w="123825">
            <a:solidFill>
              <a:schemeClr val="tx1"/>
            </a:solidFill>
            <a:bevel/>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A9A3771B-9F10-4A5D-93EA-7235A4C62B8F}"/>
              </a:ext>
            </a:extLst>
          </p:cNvPr>
          <p:cNvCxnSpPr/>
          <p:nvPr/>
        </p:nvCxnSpPr>
        <p:spPr>
          <a:xfrm>
            <a:off x="9924000" y="6840000"/>
            <a:ext cx="2268000" cy="0"/>
          </a:xfrm>
          <a:prstGeom prst="line">
            <a:avLst/>
          </a:prstGeom>
          <a:ln w="107950">
            <a:solidFill>
              <a:schemeClr val="tx1"/>
            </a:solidFill>
            <a:beve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0B322E40-F9A4-4441-8841-FC490D3C7515}"/>
              </a:ext>
            </a:extLst>
          </p:cNvPr>
          <p:cNvCxnSpPr/>
          <p:nvPr/>
        </p:nvCxnSpPr>
        <p:spPr>
          <a:xfrm>
            <a:off x="12192000" y="0"/>
            <a:ext cx="0" cy="684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n 3" descr="Gráfico, Mapa&#10;&#10;Descripción generada automáticamente">
            <a:extLst>
              <a:ext uri="{FF2B5EF4-FFF2-40B4-BE49-F238E27FC236}">
                <a16:creationId xmlns:a16="http://schemas.microsoft.com/office/drawing/2014/main" id="{239BDF9E-1509-C42B-5211-2546DAD4E7FD}"/>
              </a:ext>
            </a:extLst>
          </p:cNvPr>
          <p:cNvPicPr>
            <a:picLocks noChangeAspect="1"/>
          </p:cNvPicPr>
          <p:nvPr/>
        </p:nvPicPr>
        <p:blipFill>
          <a:blip r:embed="rId3"/>
          <a:stretch>
            <a:fillRect/>
          </a:stretch>
        </p:blipFill>
        <p:spPr>
          <a:xfrm>
            <a:off x="2938605" y="2967379"/>
            <a:ext cx="6314790" cy="3753319"/>
          </a:xfrm>
          <a:prstGeom prst="rect">
            <a:avLst/>
          </a:prstGeom>
        </p:spPr>
      </p:pic>
      <p:sp>
        <p:nvSpPr>
          <p:cNvPr id="16" name="CuadroTexto 15">
            <a:extLst>
              <a:ext uri="{FF2B5EF4-FFF2-40B4-BE49-F238E27FC236}">
                <a16:creationId xmlns:a16="http://schemas.microsoft.com/office/drawing/2014/main" id="{95959EBC-6A03-5D66-EB0C-7EA2623E66B3}"/>
              </a:ext>
            </a:extLst>
          </p:cNvPr>
          <p:cNvSpPr txBox="1"/>
          <p:nvPr/>
        </p:nvSpPr>
        <p:spPr>
          <a:xfrm>
            <a:off x="590559" y="272560"/>
            <a:ext cx="11227059" cy="1200329"/>
          </a:xfrm>
          <a:prstGeom prst="rect">
            <a:avLst/>
          </a:prstGeom>
          <a:noFill/>
        </p:spPr>
        <p:txBody>
          <a:bodyPr wrap="square" rtlCol="0">
            <a:spAutoFit/>
          </a:bodyPr>
          <a:lstStyle/>
          <a:p>
            <a:endParaRPr lang="es-ES" dirty="0"/>
          </a:p>
          <a:p>
            <a:endParaRPr lang="en-GB" sz="1400" dirty="0">
              <a:latin typeface="Arial" panose="020B0604020202020204" pitchFamily="34" charset="0"/>
              <a:cs typeface="Arial" panose="020B0604020202020204" pitchFamily="34" charset="0"/>
            </a:endParaRPr>
          </a:p>
          <a:p>
            <a:pPr marL="285750" indent="-285750">
              <a:buClr>
                <a:srgbClr val="A5B838"/>
              </a:buClr>
              <a:buFont typeface="Arial" panose="020B0604020202020204" pitchFamily="34" charset="0"/>
              <a:buChar char="•"/>
            </a:pPr>
            <a:r>
              <a:rPr lang="en-US" sz="1600" dirty="0">
                <a:latin typeface="Verdana Pro" panose="020B0604030504040204" pitchFamily="34" charset="0"/>
                <a:cs typeface="Arial" panose="020B0604020202020204" pitchFamily="34" charset="0"/>
              </a:rPr>
              <a:t>How does near-surface wind speed change under a sudden stratospheric warming (SSW) event?</a:t>
            </a:r>
          </a:p>
          <a:p>
            <a:pPr>
              <a:buClr>
                <a:srgbClr val="A5B838"/>
              </a:buClr>
            </a:pPr>
            <a:endParaRPr lang="en-GB" sz="800" dirty="0">
              <a:latin typeface="Verdana Pro" panose="020B0604020202020204" pitchFamily="34" charset="0"/>
            </a:endParaRPr>
          </a:p>
          <a:p>
            <a:pPr marL="285750" indent="-285750">
              <a:buClr>
                <a:srgbClr val="A5B838"/>
              </a:buClr>
              <a:buFont typeface="Arial" panose="020B0604020202020204" pitchFamily="34" charset="0"/>
              <a:buChar char="•"/>
            </a:pPr>
            <a:r>
              <a:rPr lang="en-GB" sz="1600" dirty="0">
                <a:latin typeface="Arial" panose="020B0604020202020204" pitchFamily="34" charset="0"/>
                <a:cs typeface="Arial" panose="020B0604020202020204" pitchFamily="34" charset="0"/>
              </a:rPr>
              <a:t> </a:t>
            </a:r>
            <a:r>
              <a:rPr lang="en-US" sz="1600" dirty="0">
                <a:latin typeface="Verdana Pro" panose="020B0604030504040204" pitchFamily="34" charset="0"/>
                <a:cs typeface="Arial" panose="020B0604020202020204" pitchFamily="34" charset="0"/>
              </a:rPr>
              <a:t>Are there significant differences in wind speed between a SSW and a strong polar vortex situation?</a:t>
            </a:r>
            <a:endParaRPr lang="es-ES" sz="1600" dirty="0">
              <a:latin typeface="Verdana Pro" panose="020B060403050404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6CA0309F-73AB-EA5C-620C-9B1CB007A5D4}"/>
              </a:ext>
            </a:extLst>
          </p:cNvPr>
          <p:cNvSpPr txBox="1"/>
          <p:nvPr/>
        </p:nvSpPr>
        <p:spPr>
          <a:xfrm>
            <a:off x="4677138" y="359656"/>
            <a:ext cx="2003223" cy="400110"/>
          </a:xfrm>
          <a:prstGeom prst="rect">
            <a:avLst/>
          </a:prstGeom>
          <a:noFill/>
        </p:spPr>
        <p:txBody>
          <a:bodyPr wrap="square" rtlCol="0">
            <a:spAutoFit/>
          </a:bodyPr>
          <a:lstStyle/>
          <a:p>
            <a:r>
              <a:rPr lang="es-ES" sz="2000" b="1" dirty="0">
                <a:latin typeface="Verdana Pro SemiBold" panose="020B0704030504040204" pitchFamily="34" charset="0"/>
              </a:rPr>
              <a:t>OBJECTIVES</a:t>
            </a:r>
          </a:p>
        </p:txBody>
      </p:sp>
      <p:pic>
        <p:nvPicPr>
          <p:cNvPr id="18" name="Gráfico 17" descr="Diana con relleno sólido">
            <a:extLst>
              <a:ext uri="{FF2B5EF4-FFF2-40B4-BE49-F238E27FC236}">
                <a16:creationId xmlns:a16="http://schemas.microsoft.com/office/drawing/2014/main" id="{01970A8D-B4EF-8461-6DC9-C5816012CD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47503" y="298166"/>
            <a:ext cx="481411" cy="481411"/>
          </a:xfrm>
          <a:prstGeom prst="rect">
            <a:avLst/>
          </a:prstGeom>
        </p:spPr>
      </p:pic>
      <p:sp>
        <p:nvSpPr>
          <p:cNvPr id="25" name="CuadroTexto 24">
            <a:extLst>
              <a:ext uri="{FF2B5EF4-FFF2-40B4-BE49-F238E27FC236}">
                <a16:creationId xmlns:a16="http://schemas.microsoft.com/office/drawing/2014/main" id="{1A536FB6-4511-5227-6B78-5C9638F9804B}"/>
              </a:ext>
            </a:extLst>
          </p:cNvPr>
          <p:cNvSpPr txBox="1"/>
          <p:nvPr/>
        </p:nvSpPr>
        <p:spPr>
          <a:xfrm>
            <a:off x="590559" y="1745448"/>
            <a:ext cx="11227059" cy="1018292"/>
          </a:xfrm>
          <a:prstGeom prst="rect">
            <a:avLst/>
          </a:prstGeom>
          <a:noFill/>
        </p:spPr>
        <p:txBody>
          <a:bodyPr wrap="square">
            <a:spAutoFit/>
          </a:bodyPr>
          <a:lstStyle/>
          <a:p>
            <a:pPr algn="just">
              <a:lnSpc>
                <a:spcPct val="150000"/>
              </a:lnSpc>
            </a:pPr>
            <a:r>
              <a:rPr lang="en-US" sz="1400" dirty="0">
                <a:latin typeface="Verdana Pro" panose="020B0604030504040204" pitchFamily="34" charset="0"/>
              </a:rPr>
              <a:t>* Initially, the purpose was to present results for the entire Northern Hemisphere from the </a:t>
            </a:r>
            <a:r>
              <a:rPr lang="en-US" sz="1400" dirty="0" err="1">
                <a:latin typeface="Verdana Pro" panose="020B0604030504040204" pitchFamily="34" charset="0"/>
              </a:rPr>
              <a:t>HadISD</a:t>
            </a:r>
            <a:r>
              <a:rPr lang="en-US" sz="1400" dirty="0">
                <a:latin typeface="Verdana Pro" panose="020B0604030504040204" pitchFamily="34" charset="0"/>
              </a:rPr>
              <a:t> database. However, the quality control and homogenization protocol is very time-consuming and has not been completed in time. This process is essential to be able to </a:t>
            </a:r>
            <a:r>
              <a:rPr lang="en-US" sz="1400" dirty="0" err="1">
                <a:latin typeface="Verdana Pro" panose="020B0604030504040204" pitchFamily="34" charset="0"/>
              </a:rPr>
              <a:t>analyse</a:t>
            </a:r>
            <a:r>
              <a:rPr lang="en-US" sz="1400" dirty="0">
                <a:latin typeface="Verdana Pro" panose="020B0604030504040204" pitchFamily="34" charset="0"/>
              </a:rPr>
              <a:t> the observed wind series.</a:t>
            </a:r>
            <a:endParaRPr lang="en-GB" sz="1400" dirty="0">
              <a:latin typeface="Verdana Pro" panose="020B0604030504040204" pitchFamily="34" charset="0"/>
            </a:endParaRPr>
          </a:p>
        </p:txBody>
      </p:sp>
    </p:spTree>
    <p:extLst>
      <p:ext uri="{BB962C8B-B14F-4D97-AF65-F5344CB8AC3E}">
        <p14:creationId xmlns:p14="http://schemas.microsoft.com/office/powerpoint/2010/main" val="353291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BB7FD852-5392-BC94-879B-156972FC04C8}"/>
              </a:ext>
            </a:extLst>
          </p:cNvPr>
          <p:cNvSpPr/>
          <p:nvPr/>
        </p:nvSpPr>
        <p:spPr>
          <a:xfrm>
            <a:off x="908293" y="247020"/>
            <a:ext cx="10352744" cy="1723844"/>
          </a:xfrm>
          <a:prstGeom prst="rect">
            <a:avLst/>
          </a:prstGeom>
          <a:solidFill>
            <a:srgbClr val="EEEEEE"/>
          </a:solid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1" name="Conector recto 10">
            <a:extLst>
              <a:ext uri="{FF2B5EF4-FFF2-40B4-BE49-F238E27FC236}">
                <a16:creationId xmlns:a16="http://schemas.microsoft.com/office/drawing/2014/main" id="{2B39C42D-E3AE-4406-A410-2C2052E53D96}"/>
              </a:ext>
            </a:extLst>
          </p:cNvPr>
          <p:cNvCxnSpPr/>
          <p:nvPr/>
        </p:nvCxnSpPr>
        <p:spPr>
          <a:xfrm>
            <a:off x="9924000" y="0"/>
            <a:ext cx="2268000" cy="0"/>
          </a:xfrm>
          <a:prstGeom prst="line">
            <a:avLst/>
          </a:prstGeom>
          <a:ln w="123825">
            <a:solidFill>
              <a:schemeClr val="tx1"/>
            </a:solidFill>
            <a:bevel/>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A9A3771B-9F10-4A5D-93EA-7235A4C62B8F}"/>
              </a:ext>
            </a:extLst>
          </p:cNvPr>
          <p:cNvCxnSpPr/>
          <p:nvPr/>
        </p:nvCxnSpPr>
        <p:spPr>
          <a:xfrm>
            <a:off x="9924000" y="6840000"/>
            <a:ext cx="2268000" cy="0"/>
          </a:xfrm>
          <a:prstGeom prst="line">
            <a:avLst/>
          </a:prstGeom>
          <a:ln w="107950">
            <a:solidFill>
              <a:schemeClr val="tx1"/>
            </a:solidFill>
            <a:beve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0B322E40-F9A4-4441-8841-FC490D3C7515}"/>
              </a:ext>
            </a:extLst>
          </p:cNvPr>
          <p:cNvCxnSpPr/>
          <p:nvPr/>
        </p:nvCxnSpPr>
        <p:spPr>
          <a:xfrm>
            <a:off x="12192000" y="0"/>
            <a:ext cx="0" cy="684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n 7" descr="Mapa&#10;&#10;Descripción generada automáticamente">
            <a:extLst>
              <a:ext uri="{FF2B5EF4-FFF2-40B4-BE49-F238E27FC236}">
                <a16:creationId xmlns:a16="http://schemas.microsoft.com/office/drawing/2014/main" id="{46E879CF-75A5-C761-1DFC-29108DD5D612}"/>
              </a:ext>
            </a:extLst>
          </p:cNvPr>
          <p:cNvPicPr>
            <a:picLocks noChangeAspect="1"/>
          </p:cNvPicPr>
          <p:nvPr/>
        </p:nvPicPr>
        <p:blipFill>
          <a:blip r:embed="rId3"/>
          <a:stretch>
            <a:fillRect/>
          </a:stretch>
        </p:blipFill>
        <p:spPr>
          <a:xfrm>
            <a:off x="4513344" y="3819884"/>
            <a:ext cx="3447024" cy="2721335"/>
          </a:xfrm>
          <a:prstGeom prst="rect">
            <a:avLst/>
          </a:prstGeom>
        </p:spPr>
      </p:pic>
      <p:pic>
        <p:nvPicPr>
          <p:cNvPr id="10" name="Imagen 9" descr="Imagen que contiene Gráfico&#10;&#10;Descripción generada automáticamente">
            <a:extLst>
              <a:ext uri="{FF2B5EF4-FFF2-40B4-BE49-F238E27FC236}">
                <a16:creationId xmlns:a16="http://schemas.microsoft.com/office/drawing/2014/main" id="{A56FDD3C-F429-CE31-7E3C-253141641D0D}"/>
              </a:ext>
            </a:extLst>
          </p:cNvPr>
          <p:cNvPicPr>
            <a:picLocks noChangeAspect="1"/>
          </p:cNvPicPr>
          <p:nvPr/>
        </p:nvPicPr>
        <p:blipFill>
          <a:blip r:embed="rId4"/>
          <a:stretch>
            <a:fillRect/>
          </a:stretch>
        </p:blipFill>
        <p:spPr>
          <a:xfrm>
            <a:off x="191192" y="3640758"/>
            <a:ext cx="3738147" cy="3079588"/>
          </a:xfrm>
          <a:prstGeom prst="rect">
            <a:avLst/>
          </a:prstGeom>
        </p:spPr>
      </p:pic>
      <p:pic>
        <p:nvPicPr>
          <p:cNvPr id="20" name="Imagen 19" descr="Gráfico&#10;&#10;Descripción generada automáticamente con confianza baja">
            <a:extLst>
              <a:ext uri="{FF2B5EF4-FFF2-40B4-BE49-F238E27FC236}">
                <a16:creationId xmlns:a16="http://schemas.microsoft.com/office/drawing/2014/main" id="{6B678E89-53B4-D88E-6018-BDE70067C7A8}"/>
              </a:ext>
            </a:extLst>
          </p:cNvPr>
          <p:cNvPicPr>
            <a:picLocks noChangeAspect="1"/>
          </p:cNvPicPr>
          <p:nvPr/>
        </p:nvPicPr>
        <p:blipFill>
          <a:blip r:embed="rId5"/>
          <a:stretch>
            <a:fillRect/>
          </a:stretch>
        </p:blipFill>
        <p:spPr>
          <a:xfrm>
            <a:off x="8264589" y="3640431"/>
            <a:ext cx="3736219" cy="3078000"/>
          </a:xfrm>
          <a:prstGeom prst="rect">
            <a:avLst/>
          </a:prstGeom>
        </p:spPr>
      </p:pic>
      <p:sp>
        <p:nvSpPr>
          <p:cNvPr id="21" name="Rectángulo 20">
            <a:extLst>
              <a:ext uri="{FF2B5EF4-FFF2-40B4-BE49-F238E27FC236}">
                <a16:creationId xmlns:a16="http://schemas.microsoft.com/office/drawing/2014/main" id="{44B7E708-E1D6-5262-8670-F12202CE5C05}"/>
              </a:ext>
            </a:extLst>
          </p:cNvPr>
          <p:cNvSpPr/>
          <p:nvPr/>
        </p:nvSpPr>
        <p:spPr>
          <a:xfrm>
            <a:off x="5302817" y="5892833"/>
            <a:ext cx="894522" cy="59310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3A81D913-A6D4-F797-6DC4-19C641F0A439}"/>
              </a:ext>
            </a:extLst>
          </p:cNvPr>
          <p:cNvSpPr/>
          <p:nvPr/>
        </p:nvSpPr>
        <p:spPr>
          <a:xfrm>
            <a:off x="5542440" y="3840789"/>
            <a:ext cx="2188317" cy="146866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Conector recto de flecha 25">
            <a:extLst>
              <a:ext uri="{FF2B5EF4-FFF2-40B4-BE49-F238E27FC236}">
                <a16:creationId xmlns:a16="http://schemas.microsoft.com/office/drawing/2014/main" id="{3708EB87-DA5B-686E-48E3-4920F6C82A50}"/>
              </a:ext>
            </a:extLst>
          </p:cNvPr>
          <p:cNvCxnSpPr>
            <a:cxnSpLocks/>
            <a:stCxn id="22" idx="3"/>
            <a:endCxn id="20" idx="1"/>
          </p:cNvCxnSpPr>
          <p:nvPr/>
        </p:nvCxnSpPr>
        <p:spPr>
          <a:xfrm>
            <a:off x="7730757" y="4575122"/>
            <a:ext cx="533832" cy="6043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AB341EEC-B3F9-A4F9-ABDD-2B4188DAFB78}"/>
              </a:ext>
            </a:extLst>
          </p:cNvPr>
          <p:cNvSpPr txBox="1"/>
          <p:nvPr/>
        </p:nvSpPr>
        <p:spPr>
          <a:xfrm>
            <a:off x="745434" y="3202758"/>
            <a:ext cx="3065704" cy="400110"/>
          </a:xfrm>
          <a:prstGeom prst="rect">
            <a:avLst/>
          </a:prstGeom>
          <a:noFill/>
        </p:spPr>
        <p:txBody>
          <a:bodyPr wrap="square" rtlCol="0">
            <a:spAutoFit/>
          </a:bodyPr>
          <a:lstStyle/>
          <a:p>
            <a:pPr algn="just"/>
            <a:r>
              <a:rPr lang="en-US" sz="2000" dirty="0">
                <a:latin typeface="Gill Sans MT" panose="020B0502020104020203" pitchFamily="34" charset="0"/>
              </a:rPr>
              <a:t>(Utrabo-Carazo et al. 2022)</a:t>
            </a:r>
            <a:endParaRPr lang="es-ES" sz="2000" dirty="0">
              <a:latin typeface="Gill Sans MT" panose="020B0502020104020203" pitchFamily="34" charset="0"/>
            </a:endParaRPr>
          </a:p>
        </p:txBody>
      </p:sp>
      <p:sp>
        <p:nvSpPr>
          <p:cNvPr id="30" name="CuadroTexto 29">
            <a:extLst>
              <a:ext uri="{FF2B5EF4-FFF2-40B4-BE49-F238E27FC236}">
                <a16:creationId xmlns:a16="http://schemas.microsoft.com/office/drawing/2014/main" id="{C359C257-70BC-CD70-E52C-4080557F5EAA}"/>
              </a:ext>
            </a:extLst>
          </p:cNvPr>
          <p:cNvSpPr txBox="1"/>
          <p:nvPr/>
        </p:nvSpPr>
        <p:spPr>
          <a:xfrm>
            <a:off x="9324190" y="3209354"/>
            <a:ext cx="2268000" cy="400110"/>
          </a:xfrm>
          <a:prstGeom prst="rect">
            <a:avLst/>
          </a:prstGeom>
          <a:noFill/>
        </p:spPr>
        <p:txBody>
          <a:bodyPr wrap="square" rtlCol="0">
            <a:spAutoFit/>
          </a:bodyPr>
          <a:lstStyle/>
          <a:p>
            <a:pPr algn="just"/>
            <a:r>
              <a:rPr lang="en-US" sz="2000" dirty="0">
                <a:latin typeface="Gill Sans MT" panose="020B0502020104020203" pitchFamily="34" charset="0"/>
              </a:rPr>
              <a:t>(</a:t>
            </a:r>
            <a:r>
              <a:rPr lang="en-US" sz="2000" dirty="0" err="1">
                <a:latin typeface="Gill Sans MT" panose="020B0502020104020203" pitchFamily="34" charset="0"/>
              </a:rPr>
              <a:t>Minola</a:t>
            </a:r>
            <a:r>
              <a:rPr lang="en-US" sz="2000" dirty="0">
                <a:latin typeface="Gill Sans MT" panose="020B0502020104020203" pitchFamily="34" charset="0"/>
              </a:rPr>
              <a:t> et al. 2021)</a:t>
            </a:r>
          </a:p>
        </p:txBody>
      </p:sp>
      <p:sp>
        <p:nvSpPr>
          <p:cNvPr id="23" name="CuadroTexto 22">
            <a:extLst>
              <a:ext uri="{FF2B5EF4-FFF2-40B4-BE49-F238E27FC236}">
                <a16:creationId xmlns:a16="http://schemas.microsoft.com/office/drawing/2014/main" id="{EE7F492D-D226-3B3A-3A63-925D1B4BE04B}"/>
              </a:ext>
            </a:extLst>
          </p:cNvPr>
          <p:cNvSpPr txBox="1"/>
          <p:nvPr/>
        </p:nvSpPr>
        <p:spPr>
          <a:xfrm>
            <a:off x="956317" y="696696"/>
            <a:ext cx="10601308" cy="1150571"/>
          </a:xfrm>
          <a:prstGeom prst="rect">
            <a:avLst/>
          </a:prstGeom>
          <a:noFill/>
        </p:spPr>
        <p:txBody>
          <a:bodyPr wrap="square" rtlCol="0">
            <a:spAutoFit/>
          </a:bodyPr>
          <a:lstStyle/>
          <a:p>
            <a:pPr>
              <a:lnSpc>
                <a:spcPct val="150000"/>
              </a:lnSpc>
            </a:pPr>
            <a:r>
              <a:rPr lang="en-GB" sz="1600" dirty="0">
                <a:latin typeface="Verdana Pro" panose="020B0604030504040204" pitchFamily="34" charset="0"/>
              </a:rPr>
              <a:t>Daily Peak Wind Gust (DPWG):</a:t>
            </a:r>
          </a:p>
          <a:p>
            <a:pPr marL="285750" indent="-285750">
              <a:lnSpc>
                <a:spcPct val="150000"/>
              </a:lnSpc>
              <a:buClr>
                <a:srgbClr val="A5B838"/>
              </a:buClr>
              <a:buFont typeface="Arial" panose="020B0604020202020204" pitchFamily="34" charset="0"/>
              <a:buChar char="•"/>
            </a:pPr>
            <a:r>
              <a:rPr lang="en-GB" sz="1600" dirty="0">
                <a:latin typeface="Verdana Pro" panose="020B0604030504040204" pitchFamily="34" charset="0"/>
              </a:rPr>
              <a:t>87 stations across the Iberian Peninsula (Spain and Portugal), from 1961-2019 (long period)</a:t>
            </a:r>
          </a:p>
          <a:p>
            <a:pPr marL="285750" indent="-285750">
              <a:lnSpc>
                <a:spcPct val="150000"/>
              </a:lnSpc>
              <a:buClr>
                <a:srgbClr val="A5B838"/>
              </a:buClr>
              <a:buFont typeface="Arial" panose="020B0604020202020204" pitchFamily="34" charset="0"/>
              <a:buChar char="•"/>
            </a:pPr>
            <a:r>
              <a:rPr lang="en-GB" sz="1600" dirty="0">
                <a:latin typeface="Verdana Pro" panose="020B0604030504040204" pitchFamily="34" charset="0"/>
              </a:rPr>
              <a:t>127 stations across Scandinavia (Norway, Sweden and Finland</a:t>
            </a:r>
            <a:r>
              <a:rPr lang="es-ES" sz="1600" dirty="0">
                <a:latin typeface="Verdana Pro" panose="020B0604030504040204" pitchFamily="34" charset="0"/>
              </a:rPr>
              <a:t>)</a:t>
            </a:r>
            <a:r>
              <a:rPr lang="en-GB" sz="1600" dirty="0">
                <a:latin typeface="Verdana Pro" panose="020B0604030504040204" pitchFamily="34" charset="0"/>
              </a:rPr>
              <a:t>, from 1996-2016 (short period</a:t>
            </a:r>
            <a:r>
              <a:rPr lang="es-ES" sz="1600" dirty="0">
                <a:latin typeface="Verdana Pro" panose="020B0604030504040204" pitchFamily="34" charset="0"/>
              </a:rPr>
              <a:t>)</a:t>
            </a:r>
          </a:p>
        </p:txBody>
      </p:sp>
      <p:cxnSp>
        <p:nvCxnSpPr>
          <p:cNvPr id="24" name="Conector recto de flecha 23">
            <a:extLst>
              <a:ext uri="{FF2B5EF4-FFF2-40B4-BE49-F238E27FC236}">
                <a16:creationId xmlns:a16="http://schemas.microsoft.com/office/drawing/2014/main" id="{08E7A19D-670C-9B5C-CA4B-6881352F5C54}"/>
              </a:ext>
            </a:extLst>
          </p:cNvPr>
          <p:cNvCxnSpPr>
            <a:cxnSpLocks/>
            <a:stCxn id="21" idx="0"/>
            <a:endCxn id="10" idx="3"/>
          </p:cNvCxnSpPr>
          <p:nvPr/>
        </p:nvCxnSpPr>
        <p:spPr>
          <a:xfrm flipH="1" flipV="1">
            <a:off x="3929339" y="5180552"/>
            <a:ext cx="1820739" cy="7122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2AAFE25F-AF44-44E2-4CD9-667BE768EC6D}"/>
              </a:ext>
            </a:extLst>
          </p:cNvPr>
          <p:cNvSpPr txBox="1"/>
          <p:nvPr/>
        </p:nvSpPr>
        <p:spPr>
          <a:xfrm>
            <a:off x="5172819" y="359656"/>
            <a:ext cx="2003223" cy="400110"/>
          </a:xfrm>
          <a:prstGeom prst="rect">
            <a:avLst/>
          </a:prstGeom>
          <a:noFill/>
        </p:spPr>
        <p:txBody>
          <a:bodyPr wrap="square" rtlCol="0">
            <a:spAutoFit/>
          </a:bodyPr>
          <a:lstStyle/>
          <a:p>
            <a:r>
              <a:rPr lang="es-ES" sz="2000" b="1" dirty="0">
                <a:latin typeface="Verdana Pro SemiBold" panose="020B0704030504040204" pitchFamily="34" charset="0"/>
              </a:rPr>
              <a:t>DATA</a:t>
            </a:r>
          </a:p>
        </p:txBody>
      </p:sp>
      <p:pic>
        <p:nvPicPr>
          <p:cNvPr id="27" name="Gráfico 26" descr="Nube con relleno sólido">
            <a:extLst>
              <a:ext uri="{FF2B5EF4-FFF2-40B4-BE49-F238E27FC236}">
                <a16:creationId xmlns:a16="http://schemas.microsoft.com/office/drawing/2014/main" id="{6AF8FC52-D8BC-5BB8-0C9B-05C9DB875F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7862" y="389151"/>
            <a:ext cx="324452" cy="324452"/>
          </a:xfrm>
          <a:prstGeom prst="rect">
            <a:avLst/>
          </a:prstGeom>
        </p:spPr>
      </p:pic>
      <p:pic>
        <p:nvPicPr>
          <p:cNvPr id="28" name="Gráfico 27" descr="Ventoso con relleno sólido">
            <a:extLst>
              <a:ext uri="{FF2B5EF4-FFF2-40B4-BE49-F238E27FC236}">
                <a16:creationId xmlns:a16="http://schemas.microsoft.com/office/drawing/2014/main" id="{D64145DF-51CE-672D-3A60-D27EF15D8A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66002" y="417573"/>
            <a:ext cx="308257" cy="308257"/>
          </a:xfrm>
          <a:prstGeom prst="rect">
            <a:avLst/>
          </a:prstGeom>
        </p:spPr>
      </p:pic>
      <p:sp>
        <p:nvSpPr>
          <p:cNvPr id="31" name="CuadroTexto 30">
            <a:extLst>
              <a:ext uri="{FF2B5EF4-FFF2-40B4-BE49-F238E27FC236}">
                <a16:creationId xmlns:a16="http://schemas.microsoft.com/office/drawing/2014/main" id="{22B4A07B-0CAB-3E60-00E1-AC19A3B5B450}"/>
              </a:ext>
            </a:extLst>
          </p:cNvPr>
          <p:cNvSpPr txBox="1"/>
          <p:nvPr/>
        </p:nvSpPr>
        <p:spPr>
          <a:xfrm>
            <a:off x="449424" y="2248595"/>
            <a:ext cx="11010385" cy="830997"/>
          </a:xfrm>
          <a:prstGeom prst="rect">
            <a:avLst/>
          </a:prstGeom>
          <a:noFill/>
        </p:spPr>
        <p:txBody>
          <a:bodyPr wrap="square">
            <a:spAutoFit/>
          </a:bodyPr>
          <a:lstStyle/>
          <a:p>
            <a:pPr algn="just"/>
            <a:r>
              <a:rPr lang="en-GB" sz="1600" dirty="0">
                <a:latin typeface="Verdana Pro" panose="020B0604030504040204" pitchFamily="34" charset="0"/>
                <a:ea typeface="Calibri" panose="020F0502020204030204" pitchFamily="34" charset="0"/>
                <a:cs typeface="Times New Roman" panose="02020603050405020304" pitchFamily="18" charset="0"/>
              </a:rPr>
              <a:t>We</a:t>
            </a:r>
            <a:r>
              <a:rPr lang="en-GB" sz="1600" dirty="0">
                <a:effectLst/>
                <a:latin typeface="Verdana Pro" panose="020B0604030504040204" pitchFamily="34" charset="0"/>
                <a:ea typeface="Calibri" panose="020F0502020204030204" pitchFamily="34" charset="0"/>
                <a:cs typeface="Times New Roman" panose="02020603050405020304" pitchFamily="18" charset="0"/>
              </a:rPr>
              <a:t> calculate the </a:t>
            </a:r>
            <a:r>
              <a:rPr lang="en-GB" sz="1600" dirty="0">
                <a:latin typeface="Verdana Pro" panose="020B0604030504040204" pitchFamily="34" charset="0"/>
                <a:ea typeface="Calibri" panose="020F0502020204030204" pitchFamily="34" charset="0"/>
                <a:cs typeface="Times New Roman" panose="02020603050405020304" pitchFamily="18" charset="0"/>
              </a:rPr>
              <a:t>DPWG</a:t>
            </a:r>
            <a:r>
              <a:rPr lang="en-GB" sz="1600" dirty="0">
                <a:effectLst/>
                <a:latin typeface="Verdana Pro" panose="020B0604030504040204" pitchFamily="34" charset="0"/>
                <a:ea typeface="Calibri" panose="020F0502020204030204" pitchFamily="34" charset="0"/>
                <a:cs typeface="Times New Roman" panose="02020603050405020304" pitchFamily="18" charset="0"/>
              </a:rPr>
              <a:t> anomalies as the difference of the value minus the climatology of the month to which the particular day belongs. This climatology will be 1981-2010 for the long period and 1996-2016 for the short period.</a:t>
            </a:r>
            <a:endParaRPr lang="es-ES" sz="1600" dirty="0">
              <a:latin typeface="Verdana Pro" panose="020B0604030504040204" pitchFamily="34" charset="0"/>
            </a:endParaRPr>
          </a:p>
        </p:txBody>
      </p:sp>
      <p:sp>
        <p:nvSpPr>
          <p:cNvPr id="33" name="CuadroTexto 32">
            <a:extLst>
              <a:ext uri="{FF2B5EF4-FFF2-40B4-BE49-F238E27FC236}">
                <a16:creationId xmlns:a16="http://schemas.microsoft.com/office/drawing/2014/main" id="{5BA202E8-2B7A-F690-F015-5F0F07B06A71}"/>
              </a:ext>
            </a:extLst>
          </p:cNvPr>
          <p:cNvSpPr txBox="1"/>
          <p:nvPr/>
        </p:nvSpPr>
        <p:spPr>
          <a:xfrm>
            <a:off x="5303074" y="3218904"/>
            <a:ext cx="2003223" cy="400110"/>
          </a:xfrm>
          <a:prstGeom prst="rect">
            <a:avLst/>
          </a:prstGeom>
          <a:noFill/>
        </p:spPr>
        <p:txBody>
          <a:bodyPr wrap="square" rtlCol="0">
            <a:spAutoFit/>
          </a:bodyPr>
          <a:lstStyle/>
          <a:p>
            <a:r>
              <a:rPr lang="es-ES" sz="2000" b="1" dirty="0">
                <a:latin typeface="Verdana Pro SemiBold" panose="020B0704030504040204" pitchFamily="34" charset="0"/>
              </a:rPr>
              <a:t>STUDY AREA</a:t>
            </a:r>
          </a:p>
        </p:txBody>
      </p:sp>
    </p:spTree>
    <p:extLst>
      <p:ext uri="{BB962C8B-B14F-4D97-AF65-F5344CB8AC3E}">
        <p14:creationId xmlns:p14="http://schemas.microsoft.com/office/powerpoint/2010/main" val="289271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8B37AEBA-1937-6F2E-651E-94D4AABBF0A1}"/>
              </a:ext>
            </a:extLst>
          </p:cNvPr>
          <p:cNvSpPr/>
          <p:nvPr/>
        </p:nvSpPr>
        <p:spPr>
          <a:xfrm>
            <a:off x="151381" y="155701"/>
            <a:ext cx="3370656" cy="5577839"/>
          </a:xfrm>
          <a:prstGeom prst="rect">
            <a:avLst/>
          </a:prstGeom>
          <a:solidFill>
            <a:srgbClr val="EEEEEE"/>
          </a:solid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1" name="Conector recto 10">
            <a:extLst>
              <a:ext uri="{FF2B5EF4-FFF2-40B4-BE49-F238E27FC236}">
                <a16:creationId xmlns:a16="http://schemas.microsoft.com/office/drawing/2014/main" id="{2B39C42D-E3AE-4406-A410-2C2052E53D96}"/>
              </a:ext>
            </a:extLst>
          </p:cNvPr>
          <p:cNvCxnSpPr/>
          <p:nvPr/>
        </p:nvCxnSpPr>
        <p:spPr>
          <a:xfrm>
            <a:off x="9924000" y="0"/>
            <a:ext cx="2268000" cy="0"/>
          </a:xfrm>
          <a:prstGeom prst="line">
            <a:avLst/>
          </a:prstGeom>
          <a:ln w="123825">
            <a:solidFill>
              <a:schemeClr val="tx1"/>
            </a:solidFill>
            <a:bevel/>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A9A3771B-9F10-4A5D-93EA-7235A4C62B8F}"/>
              </a:ext>
            </a:extLst>
          </p:cNvPr>
          <p:cNvCxnSpPr/>
          <p:nvPr/>
        </p:nvCxnSpPr>
        <p:spPr>
          <a:xfrm>
            <a:off x="9924000" y="6840000"/>
            <a:ext cx="2268000" cy="0"/>
          </a:xfrm>
          <a:prstGeom prst="line">
            <a:avLst/>
          </a:prstGeom>
          <a:ln w="107950">
            <a:solidFill>
              <a:schemeClr val="tx1"/>
            </a:solidFill>
            <a:beve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0B322E40-F9A4-4441-8841-FC490D3C7515}"/>
              </a:ext>
            </a:extLst>
          </p:cNvPr>
          <p:cNvCxnSpPr/>
          <p:nvPr/>
        </p:nvCxnSpPr>
        <p:spPr>
          <a:xfrm>
            <a:off x="12192000" y="0"/>
            <a:ext cx="0" cy="684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Tabla 2">
            <a:extLst>
              <a:ext uri="{FF2B5EF4-FFF2-40B4-BE49-F238E27FC236}">
                <a16:creationId xmlns:a16="http://schemas.microsoft.com/office/drawing/2014/main" id="{B262D594-CC9C-8508-457C-83AA05C170A8}"/>
              </a:ext>
            </a:extLst>
          </p:cNvPr>
          <p:cNvGraphicFramePr>
            <a:graphicFrameLocks noGrp="1"/>
          </p:cNvGraphicFramePr>
          <p:nvPr>
            <p:extLst>
              <p:ext uri="{D42A27DB-BD31-4B8C-83A1-F6EECF244321}">
                <p14:modId xmlns:p14="http://schemas.microsoft.com/office/powerpoint/2010/main" val="1285555863"/>
              </p:ext>
            </p:extLst>
          </p:nvPr>
        </p:nvGraphicFramePr>
        <p:xfrm>
          <a:off x="3636146" y="157502"/>
          <a:ext cx="8441744" cy="5577840"/>
        </p:xfrm>
        <a:graphic>
          <a:graphicData uri="http://schemas.openxmlformats.org/drawingml/2006/table">
            <a:tbl>
              <a:tblPr firstRow="1" bandRow="1">
                <a:tableStyleId>{073A0DAA-6AF3-43AB-8588-CEC1D06C72B9}</a:tableStyleId>
              </a:tblPr>
              <a:tblGrid>
                <a:gridCol w="1488762">
                  <a:extLst>
                    <a:ext uri="{9D8B030D-6E8A-4147-A177-3AD203B41FA5}">
                      <a16:colId xmlns:a16="http://schemas.microsoft.com/office/drawing/2014/main" val="2260535314"/>
                    </a:ext>
                  </a:extLst>
                </a:gridCol>
                <a:gridCol w="1490764">
                  <a:extLst>
                    <a:ext uri="{9D8B030D-6E8A-4147-A177-3AD203B41FA5}">
                      <a16:colId xmlns:a16="http://schemas.microsoft.com/office/drawing/2014/main" val="2146380765"/>
                    </a:ext>
                  </a:extLst>
                </a:gridCol>
                <a:gridCol w="2758750">
                  <a:extLst>
                    <a:ext uri="{9D8B030D-6E8A-4147-A177-3AD203B41FA5}">
                      <a16:colId xmlns:a16="http://schemas.microsoft.com/office/drawing/2014/main" val="3126957829"/>
                    </a:ext>
                  </a:extLst>
                </a:gridCol>
                <a:gridCol w="2703468">
                  <a:extLst>
                    <a:ext uri="{9D8B030D-6E8A-4147-A177-3AD203B41FA5}">
                      <a16:colId xmlns:a16="http://schemas.microsoft.com/office/drawing/2014/main" val="2857963091"/>
                    </a:ext>
                  </a:extLst>
                </a:gridCol>
              </a:tblGrid>
              <a:tr h="553730">
                <a:tc gridSpan="2">
                  <a:txBody>
                    <a:bodyPr/>
                    <a:lstStyle/>
                    <a:p>
                      <a:pPr algn="ctr"/>
                      <a:r>
                        <a:rPr lang="es-ES" sz="1600" dirty="0">
                          <a:latin typeface="Gill Sans MT" panose="020B0502020104020203" pitchFamily="34" charset="0"/>
                        </a:rPr>
                        <a:t>SSW </a:t>
                      </a:r>
                      <a:r>
                        <a:rPr lang="es-ES" sz="1600" dirty="0" err="1">
                          <a:latin typeface="Gill Sans MT" panose="020B0502020104020203" pitchFamily="34" charset="0"/>
                        </a:rPr>
                        <a:t>with</a:t>
                      </a:r>
                      <a:r>
                        <a:rPr lang="es-ES" sz="1600" dirty="0">
                          <a:latin typeface="Gill Sans MT" panose="020B0502020104020203" pitchFamily="34" charset="0"/>
                        </a:rPr>
                        <a:t> </a:t>
                      </a:r>
                      <a:r>
                        <a:rPr lang="es-ES" sz="1600" dirty="0" err="1">
                          <a:latin typeface="Gill Sans MT" panose="020B0502020104020203" pitchFamily="34" charset="0"/>
                        </a:rPr>
                        <a:t>tropospheric</a:t>
                      </a:r>
                      <a:r>
                        <a:rPr lang="es-ES" sz="1600" dirty="0">
                          <a:latin typeface="Gill Sans MT" panose="020B0502020104020203" pitchFamily="34" charset="0"/>
                        </a:rPr>
                        <a:t> </a:t>
                      </a:r>
                      <a:r>
                        <a:rPr lang="es-ES" sz="1600" dirty="0" err="1">
                          <a:latin typeface="Gill Sans MT" panose="020B0502020104020203" pitchFamily="34" charset="0"/>
                        </a:rPr>
                        <a:t>signal</a:t>
                      </a:r>
                      <a:r>
                        <a:rPr lang="es-ES" sz="1600" dirty="0">
                          <a:latin typeface="Gill Sans MT" panose="020B0502020104020203" pitchFamily="34" charset="0"/>
                        </a:rPr>
                        <a:t> (SWS)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r>
                        <a:rPr lang="es-ES" sz="1600" dirty="0">
                          <a:latin typeface="Gill Sans MT" panose="020B0502020104020203" pitchFamily="34" charset="0"/>
                        </a:rPr>
                        <a:t>SSW (</a:t>
                      </a:r>
                      <a:r>
                        <a:rPr lang="es-ES" sz="1600" dirty="0" err="1">
                          <a:latin typeface="Gill Sans MT" panose="020B0502020104020203" pitchFamily="34" charset="0"/>
                        </a:rPr>
                        <a:t>tropospheric</a:t>
                      </a:r>
                      <a:r>
                        <a:rPr lang="es-ES" sz="1600" dirty="0">
                          <a:latin typeface="Gill Sans MT" panose="020B0502020104020203" pitchFamily="34" charset="0"/>
                        </a:rPr>
                        <a:t> </a:t>
                      </a:r>
                      <a:r>
                        <a:rPr lang="es-ES" sz="1600" dirty="0" err="1">
                          <a:latin typeface="Gill Sans MT" panose="020B0502020104020203" pitchFamily="34" charset="0"/>
                        </a:rPr>
                        <a:t>signal</a:t>
                      </a:r>
                      <a:r>
                        <a:rPr lang="es-ES" sz="1600" dirty="0">
                          <a:latin typeface="Gill Sans MT" panose="020B0502020104020203" pitchFamily="34" charset="0"/>
                        </a:rPr>
                        <a:t>)</a:t>
                      </a:r>
                    </a:p>
                  </a:txBody>
                  <a:tcPr/>
                </a:tc>
                <a:tc>
                  <a:txBody>
                    <a:bodyPr/>
                    <a:lstStyle/>
                    <a:p>
                      <a:pPr algn="ctr"/>
                      <a:r>
                        <a:rPr lang="es-ES" sz="1600" dirty="0">
                          <a:latin typeface="Gill Sans MT" panose="020B0502020104020203" pitchFamily="34" charset="0"/>
                        </a:rPr>
                        <a:t>SSW </a:t>
                      </a:r>
                      <a:r>
                        <a:rPr lang="es-ES" sz="1600" dirty="0" err="1">
                          <a:latin typeface="Gill Sans MT" panose="020B0502020104020203" pitchFamily="34" charset="0"/>
                        </a:rPr>
                        <a:t>without</a:t>
                      </a:r>
                      <a:r>
                        <a:rPr lang="es-ES" sz="1600" dirty="0">
                          <a:latin typeface="Gill Sans MT" panose="020B0502020104020203" pitchFamily="34" charset="0"/>
                        </a:rPr>
                        <a:t> </a:t>
                      </a:r>
                      <a:r>
                        <a:rPr lang="es-ES" sz="1600" dirty="0" err="1">
                          <a:latin typeface="Gill Sans MT" panose="020B0502020104020203" pitchFamily="34" charset="0"/>
                        </a:rPr>
                        <a:t>tropospheric</a:t>
                      </a:r>
                      <a:r>
                        <a:rPr lang="es-ES" sz="1600" dirty="0">
                          <a:latin typeface="Gill Sans MT" panose="020B0502020104020203" pitchFamily="34" charset="0"/>
                        </a:rPr>
                        <a:t> </a:t>
                      </a:r>
                      <a:r>
                        <a:rPr lang="es-ES" sz="1600" dirty="0" err="1">
                          <a:latin typeface="Gill Sans MT" panose="020B0502020104020203" pitchFamily="34" charset="0"/>
                        </a:rPr>
                        <a:t>signal</a:t>
                      </a:r>
                      <a:r>
                        <a:rPr lang="es-ES" sz="1600" dirty="0">
                          <a:latin typeface="Gill Sans MT" panose="020B0502020104020203" pitchFamily="34" charset="0"/>
                        </a:rPr>
                        <a:t> (</a:t>
                      </a:r>
                      <a:r>
                        <a:rPr lang="es-ES" sz="1600" dirty="0" err="1">
                          <a:latin typeface="Gill Sans MT" panose="020B0502020104020203" pitchFamily="34" charset="0"/>
                        </a:rPr>
                        <a:t>SSWno</a:t>
                      </a:r>
                      <a:r>
                        <a:rPr lang="es-ES" sz="1600" dirty="0">
                          <a:latin typeface="Gill Sans MT" panose="020B0502020104020203"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s-ES" sz="1600" dirty="0" err="1">
                          <a:latin typeface="Gill Sans MT" panose="020B0502020104020203" pitchFamily="34" charset="0"/>
                        </a:rPr>
                        <a:t>Strong</a:t>
                      </a:r>
                      <a:r>
                        <a:rPr lang="es-ES" sz="1600" dirty="0">
                          <a:latin typeface="Gill Sans MT" panose="020B0502020104020203" pitchFamily="34" charset="0"/>
                        </a:rPr>
                        <a:t> polar </a:t>
                      </a:r>
                      <a:r>
                        <a:rPr lang="es-ES" sz="1600" dirty="0" err="1">
                          <a:latin typeface="Gill Sans MT" panose="020B0502020104020203" pitchFamily="34" charset="0"/>
                        </a:rPr>
                        <a:t>vortex</a:t>
                      </a:r>
                      <a:r>
                        <a:rPr lang="es-ES" sz="1600" dirty="0">
                          <a:latin typeface="Gill Sans MT" panose="020B0502020104020203" pitchFamily="34" charset="0"/>
                        </a:rPr>
                        <a:t>, </a:t>
                      </a:r>
                    </a:p>
                    <a:p>
                      <a:pPr algn="ctr"/>
                      <a:r>
                        <a:rPr lang="es-ES" sz="1600" dirty="0">
                          <a:latin typeface="Gill Sans MT" panose="020B0502020104020203" pitchFamily="34" charset="0"/>
                        </a:rPr>
                        <a:t>&gt; 60 m/s  (</a:t>
                      </a:r>
                      <a:r>
                        <a:rPr lang="es-ES" sz="1600" dirty="0" err="1">
                          <a:latin typeface="Gill Sans MT" panose="020B0502020104020203" pitchFamily="34" charset="0"/>
                        </a:rPr>
                        <a:t>PolarVortex</a:t>
                      </a:r>
                      <a:r>
                        <a:rPr lang="es-ES" sz="1600" dirty="0">
                          <a:latin typeface="Gill Sans MT" panose="020B0502020104020203"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72629391"/>
                  </a:ext>
                </a:extLst>
              </a:tr>
              <a:tr h="291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28</a:t>
                      </a:r>
                      <a:r>
                        <a:rPr lang="en-GB" sz="1400" noProof="0" dirty="0">
                          <a:latin typeface="Gill Sans MT" panose="020B0502020104020203" pitchFamily="34" charset="0"/>
                        </a:rPr>
                        <a:t>, 1963</a:t>
                      </a:r>
                      <a:endParaRPr lang="es-ES" sz="1400" dirty="0">
                        <a:latin typeface="Gill Sans MT" panose="020B05020201040202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s-ES" sz="1400" dirty="0" err="1">
                          <a:latin typeface="Gill Sans MT" panose="020B0502020104020203" pitchFamily="34" charset="0"/>
                        </a:rPr>
                        <a:t>December</a:t>
                      </a:r>
                      <a:r>
                        <a:rPr lang="es-ES" sz="1400" dirty="0">
                          <a:latin typeface="Gill Sans MT" panose="020B0502020104020203" pitchFamily="34" charset="0"/>
                        </a:rPr>
                        <a:t> 16</a:t>
                      </a:r>
                      <a:r>
                        <a:rPr lang="en-GB" sz="1400" noProof="0" dirty="0">
                          <a:latin typeface="Gill Sans MT" panose="020B0502020104020203" pitchFamily="34" charset="0"/>
                        </a:rPr>
                        <a:t>, 1965</a:t>
                      </a:r>
                      <a:endParaRPr lang="es-ES" sz="1400" dirty="0">
                        <a:latin typeface="Gill Sans MT" panose="020B05020201040202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s-ES" sz="1400" dirty="0" err="1">
                          <a:latin typeface="Gill Sans MT" panose="020B0502020104020203" pitchFamily="34" charset="0"/>
                        </a:rPr>
                        <a:t>February</a:t>
                      </a:r>
                      <a:r>
                        <a:rPr lang="es-ES" sz="1400" dirty="0">
                          <a:latin typeface="Gill Sans MT" panose="020B0502020104020203" pitchFamily="34" charset="0"/>
                        </a:rPr>
                        <a:t> 23,  1966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19,  1974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6785821"/>
                  </a:ext>
                </a:extLst>
              </a:tr>
              <a:tr h="291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7</a:t>
                      </a:r>
                      <a:r>
                        <a:rPr lang="en-GB" sz="1400" noProof="0" dirty="0">
                          <a:latin typeface="Gill Sans MT" panose="020B0502020104020203" pitchFamily="34" charset="0"/>
                        </a:rPr>
                        <a:t>, 1968</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November</a:t>
                      </a:r>
                      <a:r>
                        <a:rPr lang="es-ES" sz="1400" dirty="0">
                          <a:latin typeface="Gill Sans MT" panose="020B0502020104020203" pitchFamily="34" charset="0"/>
                        </a:rPr>
                        <a:t> 28</a:t>
                      </a:r>
                      <a:r>
                        <a:rPr lang="en-GB" sz="1400" noProof="0" dirty="0">
                          <a:latin typeface="Gill Sans MT" panose="020B0502020104020203" pitchFamily="34" charset="0"/>
                        </a:rPr>
                        <a:t>, 1968</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Gill Sans MT" panose="020B0502020104020203" pitchFamily="34" charset="0"/>
                        </a:rPr>
                        <a:t>March 13,  1969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11,  1976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0124468"/>
                  </a:ext>
                </a:extLst>
              </a:tr>
              <a:tr h="291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Gill Sans MT" panose="020B0502020104020203" pitchFamily="34" charset="0"/>
                        </a:rPr>
                        <a:t>March 20</a:t>
                      </a:r>
                      <a:r>
                        <a:rPr lang="en-GB" sz="1400" noProof="0" dirty="0">
                          <a:latin typeface="Gill Sans MT" panose="020B0502020104020203" pitchFamily="34" charset="0"/>
                        </a:rPr>
                        <a:t>, 1971</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9</a:t>
                      </a:r>
                      <a:r>
                        <a:rPr lang="en-GB" sz="1400" noProof="0" dirty="0">
                          <a:latin typeface="Gill Sans MT" panose="020B0502020104020203" pitchFamily="34" charset="0"/>
                        </a:rPr>
                        <a:t>, 1977</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2,  1970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December</a:t>
                      </a:r>
                      <a:r>
                        <a:rPr lang="es-ES" sz="1400" dirty="0">
                          <a:latin typeface="Gill Sans MT" panose="020B0502020104020203" pitchFamily="34" charset="0"/>
                        </a:rPr>
                        <a:t> 28,  1980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6595518"/>
                  </a:ext>
                </a:extLst>
              </a:tr>
              <a:tr h="291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February</a:t>
                      </a:r>
                      <a:r>
                        <a:rPr lang="es-ES" sz="1400" dirty="0">
                          <a:latin typeface="Gill Sans MT" panose="020B0502020104020203" pitchFamily="34" charset="0"/>
                        </a:rPr>
                        <a:t> 22</a:t>
                      </a:r>
                      <a:r>
                        <a:rPr lang="en-GB" sz="1400" noProof="0" dirty="0">
                          <a:latin typeface="Gill Sans MT" panose="020B0502020104020203" pitchFamily="34" charset="0"/>
                        </a:rPr>
                        <a:t> 1979</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February</a:t>
                      </a:r>
                      <a:r>
                        <a:rPr lang="es-ES" sz="1400" dirty="0">
                          <a:latin typeface="Gill Sans MT" panose="020B0502020104020203" pitchFamily="34" charset="0"/>
                        </a:rPr>
                        <a:t> 29</a:t>
                      </a:r>
                      <a:r>
                        <a:rPr lang="en-GB" sz="1400" noProof="0" dirty="0">
                          <a:latin typeface="Gill Sans MT" panose="020B0502020104020203" pitchFamily="34" charset="0"/>
                        </a:rPr>
                        <a:t>, 1980</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18,  1971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10,  1983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76715150"/>
                  </a:ext>
                </a:extLst>
              </a:tr>
              <a:tr h="291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Gill Sans MT" panose="020B0502020104020203" pitchFamily="34" charset="0"/>
                        </a:rPr>
                        <a:t>March 4</a:t>
                      </a:r>
                      <a:r>
                        <a:rPr lang="en-GB" sz="1400" noProof="0" dirty="0">
                          <a:latin typeface="Gill Sans MT" panose="020B0502020104020203" pitchFamily="34" charset="0"/>
                        </a:rPr>
                        <a:t> 1981</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December</a:t>
                      </a:r>
                      <a:r>
                        <a:rPr lang="es-ES" sz="1400" dirty="0">
                          <a:latin typeface="Gill Sans MT" panose="020B0502020104020203" pitchFamily="34" charset="0"/>
                        </a:rPr>
                        <a:t> 4</a:t>
                      </a:r>
                      <a:r>
                        <a:rPr lang="en-GB" sz="1400" noProof="0" dirty="0">
                          <a:latin typeface="Gill Sans MT" panose="020B0502020104020203" pitchFamily="34" charset="0"/>
                        </a:rPr>
                        <a:t> 1981</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31,  1973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December</a:t>
                      </a:r>
                      <a:r>
                        <a:rPr lang="es-ES" sz="1400" dirty="0">
                          <a:latin typeface="Gill Sans MT" panose="020B0502020104020203" pitchFamily="34" charset="0"/>
                        </a:rPr>
                        <a:t> 20,  1985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53859555"/>
                  </a:ext>
                </a:extLst>
              </a:tr>
              <a:tr h="291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February</a:t>
                      </a:r>
                      <a:r>
                        <a:rPr lang="es-ES" sz="1400" dirty="0">
                          <a:latin typeface="Gill Sans MT" panose="020B0502020104020203" pitchFamily="34" charset="0"/>
                        </a:rPr>
                        <a:t> 2</a:t>
                      </a:r>
                      <a:r>
                        <a:rPr lang="en-GB" sz="1400" noProof="0" dirty="0">
                          <a:latin typeface="Gill Sans MT" panose="020B0502020104020203" pitchFamily="34" charset="0"/>
                        </a:rPr>
                        <a:t>4 1984</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1,</a:t>
                      </a:r>
                      <a:r>
                        <a:rPr lang="en-GB" sz="1400" noProof="0" dirty="0">
                          <a:latin typeface="Gill Sans MT" panose="020B0502020104020203" pitchFamily="34" charset="0"/>
                        </a:rPr>
                        <a:t> 1985</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23,  1987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December</a:t>
                      </a:r>
                      <a:r>
                        <a:rPr lang="es-ES" sz="1400" dirty="0">
                          <a:latin typeface="Gill Sans MT" panose="020B0502020104020203" pitchFamily="34" charset="0"/>
                        </a:rPr>
                        <a:t> 26,  1990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0270573"/>
                  </a:ext>
                </a:extLst>
              </a:tr>
              <a:tr h="291437">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Gill Sans MT" panose="020B0502020104020203" pitchFamily="34" charset="0"/>
                        </a:rPr>
                        <a:t>March 14</a:t>
                      </a:r>
                      <a:r>
                        <a:rPr lang="en-GB" sz="1400" noProof="0" dirty="0">
                          <a:latin typeface="Gill Sans MT" panose="020B0502020104020203" pitchFamily="34" charset="0"/>
                        </a:rPr>
                        <a:t>, 1988</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dirty="0">
                        <a:latin typeface="Gill Sans MT" panose="020B05020201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December</a:t>
                      </a:r>
                      <a:r>
                        <a:rPr lang="es-ES" sz="1400" dirty="0">
                          <a:latin typeface="Gill Sans MT" panose="020B0502020104020203" pitchFamily="34" charset="0"/>
                        </a:rPr>
                        <a:t> 8,  1987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15,  1991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047590"/>
                  </a:ext>
                </a:extLst>
              </a:tr>
              <a:tr h="291437">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dirty="0">
                        <a:latin typeface="Gill Sans MT" panose="020B0502020104020203" pitchFamily="34" charset="0"/>
                      </a:endParaRPr>
                    </a:p>
                  </a:txBody>
                  <a:tcPr anchor="ct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dirty="0">
                        <a:latin typeface="Gill Sans MT" panose="020B05020201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February</a:t>
                      </a:r>
                      <a:r>
                        <a:rPr lang="es-ES" sz="1400" dirty="0">
                          <a:latin typeface="Gill Sans MT" panose="020B0502020104020203" pitchFamily="34" charset="0"/>
                        </a:rPr>
                        <a:t> 21,  1989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Gill Sans MT" panose="020B0502020104020203" pitchFamily="34" charset="0"/>
                        </a:rPr>
                        <a:t>-</a:t>
                      </a:r>
                    </a:p>
                  </a:txBody>
                  <a:tcPr anchor="ctr"/>
                </a:tc>
                <a:extLst>
                  <a:ext uri="{0D108BD9-81ED-4DB2-BD59-A6C34878D82A}">
                    <a16:rowId xmlns:a16="http://schemas.microsoft.com/office/drawing/2014/main" val="3031298142"/>
                  </a:ext>
                </a:extLst>
              </a:tr>
              <a:tr h="29143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December</a:t>
                      </a:r>
                      <a:r>
                        <a:rPr lang="es-ES" sz="1400" dirty="0">
                          <a:latin typeface="Gill Sans MT" panose="020B0502020104020203" pitchFamily="34" charset="0"/>
                        </a:rPr>
                        <a:t> 15, 1998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dirty="0">
                        <a:latin typeface="Gill Sans MT" panose="020B0502020104020203" pitchFamily="34"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December</a:t>
                      </a:r>
                      <a:r>
                        <a:rPr lang="es-ES" sz="1400" dirty="0">
                          <a:latin typeface="Gill Sans MT" panose="020B0502020104020203" pitchFamily="34" charset="0"/>
                        </a:rPr>
                        <a:t> 30,  2001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11,  2000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3787106395"/>
                  </a:ext>
                </a:extLst>
              </a:tr>
              <a:tr h="291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February</a:t>
                      </a:r>
                      <a:r>
                        <a:rPr lang="es-ES" sz="1400" dirty="0">
                          <a:latin typeface="Gill Sans MT" panose="020B0502020104020203" pitchFamily="34" charset="0"/>
                        </a:rPr>
                        <a:t> 26</a:t>
                      </a:r>
                      <a:r>
                        <a:rPr lang="en-GB" sz="1400" noProof="0" dirty="0">
                          <a:latin typeface="Gill Sans MT" panose="020B0502020104020203" pitchFamily="34" charset="0"/>
                        </a:rPr>
                        <a:t>, 1999</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Gill Sans MT" panose="020B0502020104020203" pitchFamily="34" charset="0"/>
                        </a:rPr>
                        <a:t>March 20</a:t>
                      </a:r>
                      <a:r>
                        <a:rPr lang="en-GB" sz="1400" noProof="0" dirty="0">
                          <a:latin typeface="Gill Sans MT" panose="020B0502020104020203" pitchFamily="34" charset="0"/>
                        </a:rPr>
                        <a:t>, 2000</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dirty="0">
                        <a:latin typeface="Gill Sans MT" panose="020B0502020104020203" pitchFamily="34"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dirty="0">
                        <a:latin typeface="Gill Sans MT" panose="020B0502020104020203" pitchFamily="34" charset="0"/>
                      </a:endParaRPr>
                    </a:p>
                  </a:txBody>
                  <a:tcPr anchor="ctr"/>
                </a:tc>
                <a:extLst>
                  <a:ext uri="{0D108BD9-81ED-4DB2-BD59-A6C34878D82A}">
                    <a16:rowId xmlns:a16="http://schemas.microsoft.com/office/drawing/2014/main" val="191088564"/>
                  </a:ext>
                </a:extLst>
              </a:tr>
              <a:tr h="291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February</a:t>
                      </a:r>
                      <a:r>
                        <a:rPr lang="es-ES" sz="1400" dirty="0">
                          <a:latin typeface="Gill Sans MT" panose="020B0502020104020203" pitchFamily="34" charset="0"/>
                        </a:rPr>
                        <a:t> 11</a:t>
                      </a:r>
                      <a:r>
                        <a:rPr lang="en-GB" sz="1400" noProof="0" dirty="0">
                          <a:latin typeface="Gill Sans MT" panose="020B0502020104020203" pitchFamily="34" charset="0"/>
                        </a:rPr>
                        <a:t>, 2001</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5</a:t>
                      </a:r>
                      <a:r>
                        <a:rPr lang="en-GB" sz="1400" noProof="0" dirty="0">
                          <a:latin typeface="Gill Sans MT" panose="020B0502020104020203" pitchFamily="34" charset="0"/>
                        </a:rPr>
                        <a:t>, 2004</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18,  2003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CBCB"/>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18,  2005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0023264"/>
                  </a:ext>
                </a:extLst>
              </a:tr>
              <a:tr h="291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21</a:t>
                      </a:r>
                      <a:r>
                        <a:rPr lang="en-GB" sz="1400" noProof="0" dirty="0">
                          <a:latin typeface="Gill Sans MT" panose="020B0502020104020203" pitchFamily="34" charset="0"/>
                        </a:rPr>
                        <a:t>, 2006</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February</a:t>
                      </a:r>
                      <a:r>
                        <a:rPr lang="es-ES" sz="1400" dirty="0">
                          <a:latin typeface="Gill Sans MT" panose="020B0502020104020203" pitchFamily="34" charset="0"/>
                        </a:rPr>
                        <a:t> 22,</a:t>
                      </a:r>
                      <a:r>
                        <a:rPr lang="en-GB" sz="1400" noProof="0" dirty="0">
                          <a:latin typeface="Gill Sans MT" panose="020B0502020104020203" pitchFamily="34" charset="0"/>
                        </a:rPr>
                        <a:t> 2008</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s-ES" sz="1400" dirty="0"/>
                    </a:p>
                  </a:txBody>
                  <a:tcPr anchor="ctr"/>
                </a:tc>
                <a:extLst>
                  <a:ext uri="{0D108BD9-81ED-4DB2-BD59-A6C34878D82A}">
                    <a16:rowId xmlns:a16="http://schemas.microsoft.com/office/drawing/2014/main" val="2524114482"/>
                  </a:ext>
                </a:extLst>
              </a:tr>
              <a:tr h="291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24</a:t>
                      </a:r>
                      <a:r>
                        <a:rPr lang="en-GB" sz="1400" noProof="0" dirty="0">
                          <a:latin typeface="Gill Sans MT" panose="020B0502020104020203" pitchFamily="34" charset="0"/>
                        </a:rPr>
                        <a:t>, 2009</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February</a:t>
                      </a:r>
                      <a:r>
                        <a:rPr lang="es-ES" sz="1400" dirty="0">
                          <a:latin typeface="Gill Sans MT" panose="020B0502020104020203" pitchFamily="34" charset="0"/>
                        </a:rPr>
                        <a:t> 9,</a:t>
                      </a:r>
                      <a:r>
                        <a:rPr lang="en-GB" sz="1400" noProof="0" dirty="0">
                          <a:latin typeface="Gill Sans MT" panose="020B0502020104020203" pitchFamily="34" charset="0"/>
                        </a:rPr>
                        <a:t> 2010</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February</a:t>
                      </a:r>
                      <a:r>
                        <a:rPr lang="es-ES" sz="1400" dirty="0">
                          <a:latin typeface="Gill Sans MT" panose="020B0502020104020203" pitchFamily="34" charset="0"/>
                        </a:rPr>
                        <a:t> 24,  2007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Januay</a:t>
                      </a:r>
                      <a:r>
                        <a:rPr lang="es-ES" sz="1400" dirty="0">
                          <a:latin typeface="Gill Sans MT" panose="020B0502020104020203" pitchFamily="34" charset="0"/>
                        </a:rPr>
                        <a:t> 22,  2016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127537639"/>
                  </a:ext>
                </a:extLst>
              </a:tr>
              <a:tr h="291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Gill Sans MT" panose="020B0502020104020203" pitchFamily="34" charset="0"/>
                        </a:rPr>
                        <a:t>March 24</a:t>
                      </a:r>
                      <a:r>
                        <a:rPr lang="en-GB" sz="1400" noProof="0" dirty="0">
                          <a:latin typeface="Gill Sans MT" panose="020B0502020104020203" pitchFamily="34" charset="0"/>
                        </a:rPr>
                        <a:t>, 2010</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6</a:t>
                      </a:r>
                      <a:r>
                        <a:rPr lang="en-GB" sz="1400" noProof="0" dirty="0">
                          <a:latin typeface="Gill Sans MT" panose="020B0502020104020203" pitchFamily="34" charset="0"/>
                        </a:rPr>
                        <a:t> 2013</a:t>
                      </a:r>
                      <a:endParaRPr lang="es-ES" sz="1400" dirty="0">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s-ES" sz="1400" dirty="0"/>
                    </a:p>
                  </a:txBody>
                  <a:tcPr anchor="ctr"/>
                </a:tc>
                <a:tc vMerge="1">
                  <a:txBody>
                    <a:bodyPr/>
                    <a:lstStyle/>
                    <a:p>
                      <a:pPr algn="ctr"/>
                      <a:endParaRPr lang="es-ES" sz="1400" dirty="0"/>
                    </a:p>
                  </a:txBody>
                  <a:tcPr anchor="ctr"/>
                </a:tc>
                <a:extLst>
                  <a:ext uri="{0D108BD9-81ED-4DB2-BD59-A6C34878D82A}">
                    <a16:rowId xmlns:a16="http://schemas.microsoft.com/office/drawing/2014/main" val="222998958"/>
                  </a:ext>
                </a:extLst>
              </a:tr>
              <a:tr h="29143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February</a:t>
                      </a:r>
                      <a:r>
                        <a:rPr lang="es-ES" sz="1400" dirty="0">
                          <a:latin typeface="Gill Sans MT" panose="020B0502020104020203" pitchFamily="34" charset="0"/>
                        </a:rPr>
                        <a:t> 12, 2018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latin typeface="Gill Sans MT" panose="020B0502020104020203" pitchFamily="34" charset="0"/>
                        </a:rPr>
                        <a:t>January</a:t>
                      </a:r>
                      <a:r>
                        <a:rPr lang="es-ES" sz="1400" dirty="0">
                          <a:latin typeface="Gill Sans MT" panose="020B0502020104020203" pitchFamily="34" charset="0"/>
                        </a:rPr>
                        <a:t> 2,  2019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CBCB"/>
                    </a:solidFill>
                  </a:tcPr>
                </a:tc>
                <a:tc>
                  <a:txBody>
                    <a:bodyPr/>
                    <a:lstStyle/>
                    <a:p>
                      <a:pPr algn="ctr"/>
                      <a:r>
                        <a:rPr lang="es-ES" sz="14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5849456"/>
                  </a:ext>
                </a:extLst>
              </a:tr>
            </a:tbl>
          </a:graphicData>
        </a:graphic>
      </p:graphicFrame>
      <p:cxnSp>
        <p:nvCxnSpPr>
          <p:cNvPr id="5" name="Conector recto 4">
            <a:extLst>
              <a:ext uri="{FF2B5EF4-FFF2-40B4-BE49-F238E27FC236}">
                <a16:creationId xmlns:a16="http://schemas.microsoft.com/office/drawing/2014/main" id="{BE0BF811-D420-9DEB-FC76-387D8D7A8FEC}"/>
              </a:ext>
            </a:extLst>
          </p:cNvPr>
          <p:cNvCxnSpPr>
            <a:cxnSpLocks/>
          </p:cNvCxnSpPr>
          <p:nvPr/>
        </p:nvCxnSpPr>
        <p:spPr>
          <a:xfrm flipV="1">
            <a:off x="6553227" y="630352"/>
            <a:ext cx="0" cy="55879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4C3FEAE5-1847-F405-3DD7-1FCCBF39039C}"/>
              </a:ext>
            </a:extLst>
          </p:cNvPr>
          <p:cNvCxnSpPr>
            <a:cxnSpLocks/>
          </p:cNvCxnSpPr>
          <p:nvPr/>
        </p:nvCxnSpPr>
        <p:spPr>
          <a:xfrm flipV="1">
            <a:off x="9334266" y="496111"/>
            <a:ext cx="0" cy="594589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F6258046-188D-A15D-95BA-8A247BBC7B5F}"/>
              </a:ext>
            </a:extLst>
          </p:cNvPr>
          <p:cNvSpPr/>
          <p:nvPr/>
        </p:nvSpPr>
        <p:spPr>
          <a:xfrm>
            <a:off x="3645423" y="3590049"/>
            <a:ext cx="8441743" cy="1838527"/>
          </a:xfrm>
          <a:prstGeom prst="rect">
            <a:avLst/>
          </a:prstGeom>
          <a:noFill/>
          <a:ln w="57150">
            <a:solidFill>
              <a:srgbClr val="BBC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uadroTexto 23">
            <a:extLst>
              <a:ext uri="{FF2B5EF4-FFF2-40B4-BE49-F238E27FC236}">
                <a16:creationId xmlns:a16="http://schemas.microsoft.com/office/drawing/2014/main" id="{2A31F37E-14E8-7C74-B74F-F5250B765EE2}"/>
              </a:ext>
            </a:extLst>
          </p:cNvPr>
          <p:cNvSpPr txBox="1"/>
          <p:nvPr/>
        </p:nvSpPr>
        <p:spPr>
          <a:xfrm>
            <a:off x="141442" y="788768"/>
            <a:ext cx="3296834" cy="4832092"/>
          </a:xfrm>
          <a:prstGeom prst="rect">
            <a:avLst/>
          </a:prstGeom>
          <a:noFill/>
        </p:spPr>
        <p:txBody>
          <a:bodyPr wrap="square" rtlCol="0">
            <a:spAutoFit/>
          </a:bodyPr>
          <a:lstStyle/>
          <a:p>
            <a:pPr marL="285750" indent="-285750" algn="just">
              <a:buClr>
                <a:srgbClr val="A5B838"/>
              </a:buClr>
              <a:buFont typeface="Arial" panose="020B0604020202020204" pitchFamily="34" charset="0"/>
              <a:buChar char="•"/>
            </a:pPr>
            <a:r>
              <a:rPr lang="en-US" sz="1600" dirty="0">
                <a:latin typeface="Verdana Pro" panose="020B0604030504040204" pitchFamily="34" charset="0"/>
              </a:rPr>
              <a:t>Hall et al. 2021 describes the methodology followed to determined and classify these events.</a:t>
            </a:r>
          </a:p>
          <a:p>
            <a:pPr algn="just">
              <a:buClr>
                <a:srgbClr val="A5B838"/>
              </a:buClr>
            </a:pPr>
            <a:endParaRPr lang="es-ES" sz="1000" dirty="0">
              <a:latin typeface="Gill Sans MT" panose="020B0502020104020203" pitchFamily="34" charset="0"/>
            </a:endParaRPr>
          </a:p>
          <a:p>
            <a:pPr marL="285750" indent="-285750" algn="just">
              <a:buClr>
                <a:srgbClr val="A5B838"/>
              </a:buClr>
              <a:buFont typeface="Arial" panose="020B0604020202020204" pitchFamily="34" charset="0"/>
              <a:buChar char="•"/>
            </a:pPr>
            <a:r>
              <a:rPr lang="en-US" sz="1600" dirty="0">
                <a:latin typeface="Verdana Pro" panose="020B0604030504040204" pitchFamily="34" charset="0"/>
              </a:rPr>
              <a:t>We calculate the mean of DPWG anomalies between days 10 and 60 after the dates shown here, and we will average over each set of events.</a:t>
            </a:r>
          </a:p>
          <a:p>
            <a:pPr algn="just">
              <a:buClr>
                <a:srgbClr val="A5B838"/>
              </a:buClr>
            </a:pPr>
            <a:endParaRPr lang="en-US" sz="1000" dirty="0">
              <a:latin typeface="Verdana Pro" panose="020B0604030504040204" pitchFamily="34" charset="0"/>
            </a:endParaRPr>
          </a:p>
          <a:p>
            <a:pPr marL="285750" indent="-285750" algn="just">
              <a:buClr>
                <a:srgbClr val="A5B838"/>
              </a:buClr>
              <a:buFont typeface="Arial" panose="020B0604020202020204" pitchFamily="34" charset="0"/>
              <a:buChar char="•"/>
            </a:pPr>
            <a:r>
              <a:rPr lang="en-US" sz="1600" dirty="0">
                <a:latin typeface="Verdana Pro" panose="020B0604030504040204" pitchFamily="34" charset="0"/>
              </a:rPr>
              <a:t>We determine the difference between the means of these events, and the statistical significance of that difference via Student's t test at a 99% significance level.</a:t>
            </a:r>
          </a:p>
        </p:txBody>
      </p:sp>
      <p:sp>
        <p:nvSpPr>
          <p:cNvPr id="12" name="CuadroTexto 11">
            <a:extLst>
              <a:ext uri="{FF2B5EF4-FFF2-40B4-BE49-F238E27FC236}">
                <a16:creationId xmlns:a16="http://schemas.microsoft.com/office/drawing/2014/main" id="{0A462C94-F9E1-EAC9-DC2A-398ECF4FB1C1}"/>
              </a:ext>
            </a:extLst>
          </p:cNvPr>
          <p:cNvSpPr txBox="1"/>
          <p:nvPr/>
        </p:nvSpPr>
        <p:spPr>
          <a:xfrm>
            <a:off x="807338" y="268454"/>
            <a:ext cx="1752172" cy="400110"/>
          </a:xfrm>
          <a:prstGeom prst="rect">
            <a:avLst/>
          </a:prstGeom>
          <a:noFill/>
        </p:spPr>
        <p:txBody>
          <a:bodyPr wrap="square" rtlCol="0">
            <a:spAutoFit/>
          </a:bodyPr>
          <a:lstStyle/>
          <a:p>
            <a:r>
              <a:rPr lang="es-ES" sz="2000" b="1" dirty="0">
                <a:latin typeface="Verdana Pro SemiBold" panose="020B0704030504040204" pitchFamily="34" charset="0"/>
              </a:rPr>
              <a:t>METHODS</a:t>
            </a:r>
          </a:p>
        </p:txBody>
      </p:sp>
      <p:pic>
        <p:nvPicPr>
          <p:cNvPr id="15" name="Gráfico 14" descr="Herramientas de minería con relleno sólido">
            <a:extLst>
              <a:ext uri="{FF2B5EF4-FFF2-40B4-BE49-F238E27FC236}">
                <a16:creationId xmlns:a16="http://schemas.microsoft.com/office/drawing/2014/main" id="{C7617C7E-3F0B-C741-958E-C584F20F82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4971" y="305995"/>
            <a:ext cx="289436" cy="289436"/>
          </a:xfrm>
          <a:prstGeom prst="rect">
            <a:avLst/>
          </a:prstGeom>
        </p:spPr>
      </p:pic>
      <p:sp>
        <p:nvSpPr>
          <p:cNvPr id="18" name="CuadroTexto 17">
            <a:extLst>
              <a:ext uri="{FF2B5EF4-FFF2-40B4-BE49-F238E27FC236}">
                <a16:creationId xmlns:a16="http://schemas.microsoft.com/office/drawing/2014/main" id="{454BA71B-0AD4-3797-22B1-872865DD0842}"/>
              </a:ext>
            </a:extLst>
          </p:cNvPr>
          <p:cNvSpPr txBox="1"/>
          <p:nvPr/>
        </p:nvSpPr>
        <p:spPr>
          <a:xfrm>
            <a:off x="151381" y="5863588"/>
            <a:ext cx="11946297" cy="859466"/>
          </a:xfrm>
          <a:prstGeom prst="rect">
            <a:avLst/>
          </a:prstGeom>
          <a:noFill/>
        </p:spPr>
        <p:txBody>
          <a:bodyPr wrap="square">
            <a:spAutoFit/>
          </a:bodyPr>
          <a:lstStyle/>
          <a:p>
            <a:pPr algn="just">
              <a:lnSpc>
                <a:spcPct val="107000"/>
              </a:lnSpc>
              <a:spcAft>
                <a:spcPts val="800"/>
              </a:spcAft>
            </a:pPr>
            <a:r>
              <a:rPr lang="en-GB" sz="1600" dirty="0">
                <a:effectLst/>
                <a:latin typeface="Verdana Pro" panose="020B0604030504040204" pitchFamily="34" charset="0"/>
                <a:ea typeface="Calibri" panose="020F0502020204030204" pitchFamily="34" charset="0"/>
                <a:cs typeface="Times New Roman" panose="02020603050405020304" pitchFamily="18" charset="0"/>
              </a:rPr>
              <a:t>Since we are going to average over a considerable number of events whose characteristics may vary, part of the signal will be lost during the analysis. In future work, we will try to analyse each case individually according to its particularities, such as whether it is a split or a displacement event.</a:t>
            </a:r>
            <a:endParaRPr lang="es-ES" sz="16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558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76FC4641-E8BD-C45E-32A5-3679A71B3E67}"/>
              </a:ext>
            </a:extLst>
          </p:cNvPr>
          <p:cNvSpPr/>
          <p:nvPr/>
        </p:nvSpPr>
        <p:spPr>
          <a:xfrm>
            <a:off x="1132552" y="1213514"/>
            <a:ext cx="10005868" cy="4373215"/>
          </a:xfrm>
          <a:prstGeom prst="rect">
            <a:avLst/>
          </a:prstGeom>
          <a:solidFill>
            <a:srgbClr val="EEEEEE"/>
          </a:solid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recto 10">
            <a:extLst>
              <a:ext uri="{FF2B5EF4-FFF2-40B4-BE49-F238E27FC236}">
                <a16:creationId xmlns:a16="http://schemas.microsoft.com/office/drawing/2014/main" id="{2B39C42D-E3AE-4406-A410-2C2052E53D96}"/>
              </a:ext>
            </a:extLst>
          </p:cNvPr>
          <p:cNvCxnSpPr/>
          <p:nvPr/>
        </p:nvCxnSpPr>
        <p:spPr>
          <a:xfrm>
            <a:off x="9924000" y="0"/>
            <a:ext cx="2268000" cy="0"/>
          </a:xfrm>
          <a:prstGeom prst="line">
            <a:avLst/>
          </a:prstGeom>
          <a:ln w="123825">
            <a:solidFill>
              <a:schemeClr val="tx1"/>
            </a:solidFill>
            <a:bevel/>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A9A3771B-9F10-4A5D-93EA-7235A4C62B8F}"/>
              </a:ext>
            </a:extLst>
          </p:cNvPr>
          <p:cNvCxnSpPr/>
          <p:nvPr/>
        </p:nvCxnSpPr>
        <p:spPr>
          <a:xfrm>
            <a:off x="9924000" y="6840000"/>
            <a:ext cx="2268000" cy="0"/>
          </a:xfrm>
          <a:prstGeom prst="line">
            <a:avLst/>
          </a:prstGeom>
          <a:ln w="107950">
            <a:solidFill>
              <a:schemeClr val="tx1"/>
            </a:solidFill>
            <a:beve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0B322E40-F9A4-4441-8841-FC490D3C7515}"/>
              </a:ext>
            </a:extLst>
          </p:cNvPr>
          <p:cNvCxnSpPr/>
          <p:nvPr/>
        </p:nvCxnSpPr>
        <p:spPr>
          <a:xfrm>
            <a:off x="12192000" y="0"/>
            <a:ext cx="0" cy="684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7DDDD13E-1679-C202-797A-FEB142F5BCD2}"/>
              </a:ext>
            </a:extLst>
          </p:cNvPr>
          <p:cNvSpPr txBox="1"/>
          <p:nvPr/>
        </p:nvSpPr>
        <p:spPr>
          <a:xfrm>
            <a:off x="3155155" y="1288139"/>
            <a:ext cx="5881689" cy="707886"/>
          </a:xfrm>
          <a:prstGeom prst="rect">
            <a:avLst/>
          </a:prstGeom>
          <a:noFill/>
        </p:spPr>
        <p:txBody>
          <a:bodyPr wrap="square" rtlCol="0">
            <a:spAutoFit/>
          </a:bodyPr>
          <a:lstStyle/>
          <a:p>
            <a:pPr algn="ctr"/>
            <a:r>
              <a:rPr lang="es-ES" sz="2000" b="1" dirty="0">
                <a:latin typeface="Verdana Pro SemiBold" panose="020B0704030504040204" pitchFamily="34" charset="0"/>
              </a:rPr>
              <a:t>RESULTS</a:t>
            </a:r>
          </a:p>
          <a:p>
            <a:pPr algn="ctr"/>
            <a:r>
              <a:rPr lang="es-ES" sz="2000" b="1" dirty="0">
                <a:latin typeface="Verdana Pro SemiBold" panose="020B0704030504040204" pitchFamily="34" charset="0"/>
              </a:rPr>
              <a:t> (</a:t>
            </a:r>
            <a:r>
              <a:rPr lang="es-ES" sz="2000" b="1" dirty="0" err="1">
                <a:latin typeface="Verdana Pro SemiBold" panose="020B0704030504040204" pitchFamily="34" charset="0"/>
              </a:rPr>
              <a:t>Iberian</a:t>
            </a:r>
            <a:r>
              <a:rPr lang="es-ES" sz="2000" b="1" dirty="0">
                <a:latin typeface="Verdana Pro SemiBold" panose="020B0704030504040204" pitchFamily="34" charset="0"/>
              </a:rPr>
              <a:t> </a:t>
            </a:r>
            <a:r>
              <a:rPr lang="es-ES" sz="2000" b="1" dirty="0" err="1">
                <a:latin typeface="Verdana Pro SemiBold" panose="020B0704030504040204" pitchFamily="34" charset="0"/>
              </a:rPr>
              <a:t>Peninsula</a:t>
            </a:r>
            <a:r>
              <a:rPr lang="es-ES" sz="2000" b="1" dirty="0">
                <a:latin typeface="Verdana Pro SemiBold" panose="020B0704030504040204" pitchFamily="34" charset="0"/>
              </a:rPr>
              <a:t>, </a:t>
            </a:r>
            <a:r>
              <a:rPr lang="es-ES" sz="2000" b="1" dirty="0" err="1">
                <a:latin typeface="Verdana Pro SemiBold" panose="020B0704030504040204" pitchFamily="34" charset="0"/>
              </a:rPr>
              <a:t>long</a:t>
            </a:r>
            <a:r>
              <a:rPr lang="es-ES" sz="2000" b="1" dirty="0">
                <a:latin typeface="Verdana Pro SemiBold" panose="020B0704030504040204" pitchFamily="34" charset="0"/>
              </a:rPr>
              <a:t> </a:t>
            </a:r>
            <a:r>
              <a:rPr lang="es-ES" sz="2000" b="1" dirty="0" err="1">
                <a:latin typeface="Verdana Pro SemiBold" panose="020B0704030504040204" pitchFamily="34" charset="0"/>
              </a:rPr>
              <a:t>period</a:t>
            </a:r>
            <a:r>
              <a:rPr lang="es-ES" sz="2000" b="1" dirty="0">
                <a:latin typeface="Verdana Pro SemiBold" panose="020B0704030504040204" pitchFamily="34" charset="0"/>
              </a:rPr>
              <a:t>)</a:t>
            </a:r>
          </a:p>
        </p:txBody>
      </p:sp>
      <p:pic>
        <p:nvPicPr>
          <p:cNvPr id="16" name="Gráfico 15" descr="Lupa con relleno sólido">
            <a:extLst>
              <a:ext uri="{FF2B5EF4-FFF2-40B4-BE49-F238E27FC236}">
                <a16:creationId xmlns:a16="http://schemas.microsoft.com/office/drawing/2014/main" id="{6A1AED71-5F4D-24DE-5032-4BDD97273D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9753" y="1315035"/>
            <a:ext cx="321206" cy="321206"/>
          </a:xfrm>
          <a:prstGeom prst="rect">
            <a:avLst/>
          </a:prstGeom>
        </p:spPr>
      </p:pic>
      <p:sp>
        <p:nvSpPr>
          <p:cNvPr id="18" name="CuadroTexto 17">
            <a:extLst>
              <a:ext uri="{FF2B5EF4-FFF2-40B4-BE49-F238E27FC236}">
                <a16:creationId xmlns:a16="http://schemas.microsoft.com/office/drawing/2014/main" id="{6E87DCD0-D0B6-E839-B5AC-027CEDD7D05D}"/>
              </a:ext>
            </a:extLst>
          </p:cNvPr>
          <p:cNvSpPr txBox="1"/>
          <p:nvPr/>
        </p:nvSpPr>
        <p:spPr>
          <a:xfrm>
            <a:off x="1132552" y="2112375"/>
            <a:ext cx="9926895" cy="3108543"/>
          </a:xfrm>
          <a:prstGeom prst="rect">
            <a:avLst/>
          </a:prstGeom>
          <a:noFill/>
        </p:spPr>
        <p:txBody>
          <a:bodyPr wrap="square" rtlCol="0">
            <a:spAutoFit/>
          </a:bodyPr>
          <a:lstStyle/>
          <a:p>
            <a:pPr marL="285750" indent="-285750" algn="just">
              <a:buClr>
                <a:srgbClr val="A5B838"/>
              </a:buClr>
              <a:buFont typeface="Arial" panose="020B0604020202020204" pitchFamily="34" charset="0"/>
              <a:buChar char="•"/>
            </a:pPr>
            <a:r>
              <a:rPr lang="en-US" sz="1600" dirty="0">
                <a:latin typeface="Verdana Pro" panose="020B0604030504040204" pitchFamily="34" charset="0"/>
              </a:rPr>
              <a:t>Positive DPWG anomalies in the whole region following a SSW with tropospheric signal, and a majority of negative anomalies for the strong polar vortex events and SSW without tropospheric signal.</a:t>
            </a:r>
          </a:p>
          <a:p>
            <a:pPr algn="just">
              <a:buClr>
                <a:srgbClr val="A5B838"/>
              </a:buClr>
            </a:pPr>
            <a:endParaRPr lang="es-ES" sz="1000" dirty="0">
              <a:latin typeface="Gill Sans MT" panose="020B0502020104020203" pitchFamily="34" charset="0"/>
            </a:endParaRPr>
          </a:p>
          <a:p>
            <a:pPr marL="285750" indent="-285750" algn="just">
              <a:buClr>
                <a:srgbClr val="A5B838"/>
              </a:buClr>
              <a:buFont typeface="Arial" panose="020B0604020202020204" pitchFamily="34" charset="0"/>
              <a:buChar char="•"/>
            </a:pPr>
            <a:r>
              <a:rPr lang="en-US" sz="1600" dirty="0">
                <a:latin typeface="Verdana Pro" panose="020B0604030504040204" pitchFamily="34" charset="0"/>
              </a:rPr>
              <a:t>During a SSW with tropospheric signal, the DPWG anomalies are higher than during a strong polar vortex or a SSW without tropospheric signal in almost all the region, being this difference statistically significant (p&lt;0.01) in most of the stations. The ones that do not comply with this are located over the Ebro valley to the northeast of the peninsula.</a:t>
            </a:r>
          </a:p>
          <a:p>
            <a:pPr algn="just">
              <a:buClr>
                <a:srgbClr val="A5B838"/>
              </a:buClr>
            </a:pPr>
            <a:endParaRPr lang="en-US" sz="1000" dirty="0">
              <a:latin typeface="Verdana Pro" panose="020B0604030504040204" pitchFamily="34" charset="0"/>
            </a:endParaRPr>
          </a:p>
          <a:p>
            <a:pPr marL="285750" indent="-285750" algn="just">
              <a:buClr>
                <a:srgbClr val="A5B838"/>
              </a:buClr>
              <a:buFont typeface="Arial" panose="020B0604020202020204" pitchFamily="34" charset="0"/>
              <a:buChar char="•"/>
            </a:pPr>
            <a:r>
              <a:rPr lang="en-US" sz="1600" dirty="0">
                <a:latin typeface="Verdana Pro" panose="020B0604030504040204" pitchFamily="34" charset="0"/>
              </a:rPr>
              <a:t>North-south pattern in the significant differences between strong polar vortex events and SSW without tropospheric signal, these differences could indicate that this kind of SSW do have a signal in the troposphere although not large enough to produce a change in the North Atlantic Oscillation.</a:t>
            </a:r>
          </a:p>
        </p:txBody>
      </p:sp>
    </p:spTree>
    <p:extLst>
      <p:ext uri="{BB962C8B-B14F-4D97-AF65-F5344CB8AC3E}">
        <p14:creationId xmlns:p14="http://schemas.microsoft.com/office/powerpoint/2010/main" val="419058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ector recto 10">
            <a:extLst>
              <a:ext uri="{FF2B5EF4-FFF2-40B4-BE49-F238E27FC236}">
                <a16:creationId xmlns:a16="http://schemas.microsoft.com/office/drawing/2014/main" id="{2B39C42D-E3AE-4406-A410-2C2052E53D96}"/>
              </a:ext>
            </a:extLst>
          </p:cNvPr>
          <p:cNvCxnSpPr/>
          <p:nvPr/>
        </p:nvCxnSpPr>
        <p:spPr>
          <a:xfrm>
            <a:off x="9924000" y="0"/>
            <a:ext cx="2268000" cy="0"/>
          </a:xfrm>
          <a:prstGeom prst="line">
            <a:avLst/>
          </a:prstGeom>
          <a:ln w="123825">
            <a:solidFill>
              <a:schemeClr val="tx1"/>
            </a:solidFill>
            <a:bevel/>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A9A3771B-9F10-4A5D-93EA-7235A4C62B8F}"/>
              </a:ext>
            </a:extLst>
          </p:cNvPr>
          <p:cNvCxnSpPr/>
          <p:nvPr/>
        </p:nvCxnSpPr>
        <p:spPr>
          <a:xfrm>
            <a:off x="9924000" y="6840000"/>
            <a:ext cx="2268000" cy="0"/>
          </a:xfrm>
          <a:prstGeom prst="line">
            <a:avLst/>
          </a:prstGeom>
          <a:ln w="107950">
            <a:solidFill>
              <a:schemeClr val="tx1"/>
            </a:solidFill>
            <a:beve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0B322E40-F9A4-4441-8841-FC490D3C7515}"/>
              </a:ext>
            </a:extLst>
          </p:cNvPr>
          <p:cNvCxnSpPr/>
          <p:nvPr/>
        </p:nvCxnSpPr>
        <p:spPr>
          <a:xfrm>
            <a:off x="12192000" y="0"/>
            <a:ext cx="0" cy="684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n 7" descr="Patrón de fondo&#10;&#10;Descripción generada automáticamente">
            <a:extLst>
              <a:ext uri="{FF2B5EF4-FFF2-40B4-BE49-F238E27FC236}">
                <a16:creationId xmlns:a16="http://schemas.microsoft.com/office/drawing/2014/main" id="{6337B3E2-110E-1653-F0CE-F17AB0DD20D0}"/>
              </a:ext>
            </a:extLst>
          </p:cNvPr>
          <p:cNvPicPr>
            <a:picLocks noChangeAspect="1"/>
          </p:cNvPicPr>
          <p:nvPr/>
        </p:nvPicPr>
        <p:blipFill>
          <a:blip r:embed="rId3"/>
          <a:stretch>
            <a:fillRect/>
          </a:stretch>
        </p:blipFill>
        <p:spPr>
          <a:xfrm>
            <a:off x="153593" y="508599"/>
            <a:ext cx="3658721" cy="2892693"/>
          </a:xfrm>
          <a:prstGeom prst="rect">
            <a:avLst/>
          </a:prstGeom>
        </p:spPr>
      </p:pic>
      <p:pic>
        <p:nvPicPr>
          <p:cNvPr id="10" name="Imagen 9" descr="Imagen que contiene Mapa&#10;&#10;Descripción generada automáticamente">
            <a:extLst>
              <a:ext uri="{FF2B5EF4-FFF2-40B4-BE49-F238E27FC236}">
                <a16:creationId xmlns:a16="http://schemas.microsoft.com/office/drawing/2014/main" id="{DAED4579-60AB-2EE6-5EA9-4B0808103DB1}"/>
              </a:ext>
            </a:extLst>
          </p:cNvPr>
          <p:cNvPicPr>
            <a:picLocks noChangeAspect="1"/>
          </p:cNvPicPr>
          <p:nvPr/>
        </p:nvPicPr>
        <p:blipFill>
          <a:blip r:embed="rId4"/>
          <a:stretch>
            <a:fillRect/>
          </a:stretch>
        </p:blipFill>
        <p:spPr>
          <a:xfrm>
            <a:off x="3791925" y="508599"/>
            <a:ext cx="3660880" cy="2894400"/>
          </a:xfrm>
          <a:prstGeom prst="rect">
            <a:avLst/>
          </a:prstGeom>
        </p:spPr>
      </p:pic>
      <p:pic>
        <p:nvPicPr>
          <p:cNvPr id="20" name="Imagen 19" descr="Diagrama&#10;&#10;Descripción generada automáticamente">
            <a:extLst>
              <a:ext uri="{FF2B5EF4-FFF2-40B4-BE49-F238E27FC236}">
                <a16:creationId xmlns:a16="http://schemas.microsoft.com/office/drawing/2014/main" id="{63397DCD-C516-4041-69F7-2DAC60A642A1}"/>
              </a:ext>
            </a:extLst>
          </p:cNvPr>
          <p:cNvPicPr>
            <a:picLocks noChangeAspect="1"/>
          </p:cNvPicPr>
          <p:nvPr/>
        </p:nvPicPr>
        <p:blipFill>
          <a:blip r:embed="rId5"/>
          <a:stretch>
            <a:fillRect/>
          </a:stretch>
        </p:blipFill>
        <p:spPr>
          <a:xfrm>
            <a:off x="7431851" y="508600"/>
            <a:ext cx="3660880" cy="2894400"/>
          </a:xfrm>
          <a:prstGeom prst="rect">
            <a:avLst/>
          </a:prstGeom>
        </p:spPr>
      </p:pic>
      <p:pic>
        <p:nvPicPr>
          <p:cNvPr id="22" name="Imagen 21" descr="Patrón de fondo&#10;&#10;Descripción generada automáticamente">
            <a:extLst>
              <a:ext uri="{FF2B5EF4-FFF2-40B4-BE49-F238E27FC236}">
                <a16:creationId xmlns:a16="http://schemas.microsoft.com/office/drawing/2014/main" id="{AFA12CE4-70AD-041F-69C6-774803DEC4D9}"/>
              </a:ext>
            </a:extLst>
          </p:cNvPr>
          <p:cNvPicPr>
            <a:picLocks noChangeAspect="1"/>
          </p:cNvPicPr>
          <p:nvPr/>
        </p:nvPicPr>
        <p:blipFill>
          <a:blip r:embed="rId6"/>
          <a:stretch>
            <a:fillRect/>
          </a:stretch>
        </p:blipFill>
        <p:spPr>
          <a:xfrm>
            <a:off x="153593" y="3813798"/>
            <a:ext cx="3660880" cy="2894400"/>
          </a:xfrm>
          <a:prstGeom prst="rect">
            <a:avLst/>
          </a:prstGeom>
        </p:spPr>
      </p:pic>
      <p:pic>
        <p:nvPicPr>
          <p:cNvPr id="24" name="Imagen 23" descr="Forma&#10;&#10;Descripción generada automáticamente con confianza baja">
            <a:extLst>
              <a:ext uri="{FF2B5EF4-FFF2-40B4-BE49-F238E27FC236}">
                <a16:creationId xmlns:a16="http://schemas.microsoft.com/office/drawing/2014/main" id="{B1036150-682F-9DAE-7E84-10ABDEEED4B8}"/>
              </a:ext>
            </a:extLst>
          </p:cNvPr>
          <p:cNvPicPr>
            <a:picLocks noChangeAspect="1"/>
          </p:cNvPicPr>
          <p:nvPr/>
        </p:nvPicPr>
        <p:blipFill>
          <a:blip r:embed="rId7"/>
          <a:stretch>
            <a:fillRect/>
          </a:stretch>
        </p:blipFill>
        <p:spPr>
          <a:xfrm>
            <a:off x="3791925" y="3813673"/>
            <a:ext cx="3660880" cy="2894400"/>
          </a:xfrm>
          <a:prstGeom prst="rect">
            <a:avLst/>
          </a:prstGeom>
        </p:spPr>
      </p:pic>
      <p:pic>
        <p:nvPicPr>
          <p:cNvPr id="26" name="Imagen 25" descr="Imagen que contiene Diagrama&#10;&#10;Descripción generada automáticamente">
            <a:extLst>
              <a:ext uri="{FF2B5EF4-FFF2-40B4-BE49-F238E27FC236}">
                <a16:creationId xmlns:a16="http://schemas.microsoft.com/office/drawing/2014/main" id="{8FAABFF1-39B1-4569-BA83-F1A5FC46240B}"/>
              </a:ext>
            </a:extLst>
          </p:cNvPr>
          <p:cNvPicPr>
            <a:picLocks noChangeAspect="1"/>
          </p:cNvPicPr>
          <p:nvPr/>
        </p:nvPicPr>
        <p:blipFill>
          <a:blip r:embed="rId8"/>
          <a:stretch>
            <a:fillRect/>
          </a:stretch>
        </p:blipFill>
        <p:spPr>
          <a:xfrm>
            <a:off x="7432334" y="3813548"/>
            <a:ext cx="3660880" cy="2894400"/>
          </a:xfrm>
          <a:prstGeom prst="rect">
            <a:avLst/>
          </a:prstGeom>
        </p:spPr>
      </p:pic>
      <p:pic>
        <p:nvPicPr>
          <p:cNvPr id="4" name="Imagen 3">
            <a:extLst>
              <a:ext uri="{FF2B5EF4-FFF2-40B4-BE49-F238E27FC236}">
                <a16:creationId xmlns:a16="http://schemas.microsoft.com/office/drawing/2014/main" id="{F6309326-8C73-2EB0-FC09-2D5AC3E95D55}"/>
              </a:ext>
            </a:extLst>
          </p:cNvPr>
          <p:cNvPicPr>
            <a:picLocks noChangeAspect="1"/>
          </p:cNvPicPr>
          <p:nvPr/>
        </p:nvPicPr>
        <p:blipFill rotWithShape="1">
          <a:blip r:embed="rId9"/>
          <a:srcRect l="10404" t="499" r="8796" b="968"/>
          <a:stretch/>
        </p:blipFill>
        <p:spPr>
          <a:xfrm>
            <a:off x="11183172" y="2338670"/>
            <a:ext cx="809052" cy="2548800"/>
          </a:xfrm>
          <a:prstGeom prst="rect">
            <a:avLst/>
          </a:prstGeom>
        </p:spPr>
      </p:pic>
      <p:sp>
        <p:nvSpPr>
          <p:cNvPr id="28" name="CuadroTexto 27">
            <a:extLst>
              <a:ext uri="{FF2B5EF4-FFF2-40B4-BE49-F238E27FC236}">
                <a16:creationId xmlns:a16="http://schemas.microsoft.com/office/drawing/2014/main" id="{272EC527-6ADB-8363-851C-4C3CC5B39FA3}"/>
              </a:ext>
            </a:extLst>
          </p:cNvPr>
          <p:cNvSpPr txBox="1"/>
          <p:nvPr/>
        </p:nvSpPr>
        <p:spPr>
          <a:xfrm>
            <a:off x="11606277" y="2110312"/>
            <a:ext cx="473498" cy="246221"/>
          </a:xfrm>
          <a:prstGeom prst="rect">
            <a:avLst/>
          </a:prstGeom>
          <a:noFill/>
        </p:spPr>
        <p:txBody>
          <a:bodyPr wrap="square" lIns="0" tIns="0" rIns="0" bIns="0" rtlCol="0">
            <a:spAutoFit/>
          </a:bodyPr>
          <a:lstStyle/>
          <a:p>
            <a:r>
              <a:rPr lang="es-ES" sz="1600" dirty="0">
                <a:latin typeface="Gill Sans MT" panose="020B0502020104020203" pitchFamily="34" charset="0"/>
              </a:rPr>
              <a:t>m s</a:t>
            </a:r>
            <a:r>
              <a:rPr lang="es-ES" sz="1600" baseline="30000" dirty="0">
                <a:latin typeface="Gill Sans MT" panose="020B0502020104020203" pitchFamily="34" charset="0"/>
              </a:rPr>
              <a:t>-1</a:t>
            </a:r>
          </a:p>
        </p:txBody>
      </p:sp>
      <p:sp>
        <p:nvSpPr>
          <p:cNvPr id="15" name="CuadroTexto 14">
            <a:extLst>
              <a:ext uri="{FF2B5EF4-FFF2-40B4-BE49-F238E27FC236}">
                <a16:creationId xmlns:a16="http://schemas.microsoft.com/office/drawing/2014/main" id="{896970E5-C204-ADD2-DEE3-736AED7D5E32}"/>
              </a:ext>
            </a:extLst>
          </p:cNvPr>
          <p:cNvSpPr txBox="1"/>
          <p:nvPr/>
        </p:nvSpPr>
        <p:spPr>
          <a:xfrm>
            <a:off x="743038" y="205268"/>
            <a:ext cx="2458151"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DPWG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anomalies</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after SSW</a:t>
            </a:r>
          </a:p>
        </p:txBody>
      </p:sp>
      <p:sp>
        <p:nvSpPr>
          <p:cNvPr id="16" name="CuadroTexto 15">
            <a:extLst>
              <a:ext uri="{FF2B5EF4-FFF2-40B4-BE49-F238E27FC236}">
                <a16:creationId xmlns:a16="http://schemas.microsoft.com/office/drawing/2014/main" id="{B1AD66E0-E23C-408F-D960-C6F90BA5B257}"/>
              </a:ext>
            </a:extLst>
          </p:cNvPr>
          <p:cNvSpPr txBox="1"/>
          <p:nvPr/>
        </p:nvSpPr>
        <p:spPr>
          <a:xfrm>
            <a:off x="4131323" y="205268"/>
            <a:ext cx="2984869"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DPWG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anomalies</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after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PolarVortex</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19" name="CuadroTexto 18">
            <a:extLst>
              <a:ext uri="{FF2B5EF4-FFF2-40B4-BE49-F238E27FC236}">
                <a16:creationId xmlns:a16="http://schemas.microsoft.com/office/drawing/2014/main" id="{D3B75B70-F6CE-83AD-2542-6A85CFE4F6FC}"/>
              </a:ext>
            </a:extLst>
          </p:cNvPr>
          <p:cNvSpPr txBox="1"/>
          <p:nvPr/>
        </p:nvSpPr>
        <p:spPr>
          <a:xfrm>
            <a:off x="7938991" y="205268"/>
            <a:ext cx="263476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DPWG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anomalies</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after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SSWno</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21" name="CuadroTexto 20">
            <a:extLst>
              <a:ext uri="{FF2B5EF4-FFF2-40B4-BE49-F238E27FC236}">
                <a16:creationId xmlns:a16="http://schemas.microsoft.com/office/drawing/2014/main" id="{4E4CF7B2-35F9-82FC-10F7-799B5AB74EBD}"/>
              </a:ext>
            </a:extLst>
          </p:cNvPr>
          <p:cNvSpPr txBox="1"/>
          <p:nvPr/>
        </p:nvSpPr>
        <p:spPr>
          <a:xfrm>
            <a:off x="697349" y="3528762"/>
            <a:ext cx="2549528"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Difference</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SSW -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PolarVortex</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23" name="CuadroTexto 22">
            <a:extLst>
              <a:ext uri="{FF2B5EF4-FFF2-40B4-BE49-F238E27FC236}">
                <a16:creationId xmlns:a16="http://schemas.microsoft.com/office/drawing/2014/main" id="{0D0121F5-F6B4-2612-33CD-2C81F750E860}"/>
              </a:ext>
            </a:extLst>
          </p:cNvPr>
          <p:cNvSpPr txBox="1"/>
          <p:nvPr/>
        </p:nvSpPr>
        <p:spPr>
          <a:xfrm>
            <a:off x="4556223" y="3526384"/>
            <a:ext cx="216559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Difference</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SSW -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SSWno</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25" name="CuadroTexto 24">
            <a:extLst>
              <a:ext uri="{FF2B5EF4-FFF2-40B4-BE49-F238E27FC236}">
                <a16:creationId xmlns:a16="http://schemas.microsoft.com/office/drawing/2014/main" id="{9F616CFB-EAB6-DEF3-A29D-5AEC2EFB98EA}"/>
              </a:ext>
            </a:extLst>
          </p:cNvPr>
          <p:cNvSpPr txBox="1"/>
          <p:nvPr/>
        </p:nvSpPr>
        <p:spPr>
          <a:xfrm>
            <a:off x="7977923" y="3524475"/>
            <a:ext cx="2779237"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Difference</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PolarVortex</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SSWno</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pic>
        <p:nvPicPr>
          <p:cNvPr id="27" name="Imagen 26">
            <a:extLst>
              <a:ext uri="{FF2B5EF4-FFF2-40B4-BE49-F238E27FC236}">
                <a16:creationId xmlns:a16="http://schemas.microsoft.com/office/drawing/2014/main" id="{30395578-83AA-93A6-9FDB-E345653C4F23}"/>
              </a:ext>
            </a:extLst>
          </p:cNvPr>
          <p:cNvPicPr>
            <a:picLocks noChangeAspect="1"/>
          </p:cNvPicPr>
          <p:nvPr/>
        </p:nvPicPr>
        <p:blipFill>
          <a:blip r:embed="rId10"/>
          <a:stretch>
            <a:fillRect/>
          </a:stretch>
        </p:blipFill>
        <p:spPr>
          <a:xfrm>
            <a:off x="11256906" y="386140"/>
            <a:ext cx="342900" cy="323850"/>
          </a:xfrm>
          <a:prstGeom prst="rect">
            <a:avLst/>
          </a:prstGeom>
        </p:spPr>
      </p:pic>
      <p:pic>
        <p:nvPicPr>
          <p:cNvPr id="29" name="Imagen 28">
            <a:extLst>
              <a:ext uri="{FF2B5EF4-FFF2-40B4-BE49-F238E27FC236}">
                <a16:creationId xmlns:a16="http://schemas.microsoft.com/office/drawing/2014/main" id="{95378345-9253-7886-FCEE-567DB9832F1C}"/>
              </a:ext>
            </a:extLst>
          </p:cNvPr>
          <p:cNvPicPr>
            <a:picLocks noChangeAspect="1"/>
          </p:cNvPicPr>
          <p:nvPr/>
        </p:nvPicPr>
        <p:blipFill>
          <a:blip r:embed="rId11"/>
          <a:stretch>
            <a:fillRect/>
          </a:stretch>
        </p:blipFill>
        <p:spPr>
          <a:xfrm>
            <a:off x="11273308" y="1124056"/>
            <a:ext cx="352425" cy="304800"/>
          </a:xfrm>
          <a:prstGeom prst="rect">
            <a:avLst/>
          </a:prstGeom>
        </p:spPr>
      </p:pic>
      <p:sp>
        <p:nvSpPr>
          <p:cNvPr id="30" name="CuadroTexto 29">
            <a:extLst>
              <a:ext uri="{FF2B5EF4-FFF2-40B4-BE49-F238E27FC236}">
                <a16:creationId xmlns:a16="http://schemas.microsoft.com/office/drawing/2014/main" id="{7175A814-DB44-487D-8511-ED3767B6EC50}"/>
              </a:ext>
            </a:extLst>
          </p:cNvPr>
          <p:cNvSpPr txBox="1"/>
          <p:nvPr/>
        </p:nvSpPr>
        <p:spPr>
          <a:xfrm>
            <a:off x="11251526" y="805980"/>
            <a:ext cx="878021" cy="246221"/>
          </a:xfrm>
          <a:prstGeom prst="rect">
            <a:avLst/>
          </a:prstGeom>
          <a:noFill/>
        </p:spPr>
        <p:txBody>
          <a:bodyPr wrap="square" lIns="0" tIns="0" rIns="0" bIns="0" rtlCol="0">
            <a:spAutoFit/>
          </a:bodyPr>
          <a:lstStyle/>
          <a:p>
            <a:r>
              <a:rPr lang="es-ES" sz="1600" dirty="0" err="1">
                <a:latin typeface="Gill Sans MT" panose="020B0502020104020203" pitchFamily="34" charset="0"/>
              </a:rPr>
              <a:t>Significant</a:t>
            </a:r>
            <a:endParaRPr lang="es-ES" sz="1600" baseline="30000" dirty="0">
              <a:latin typeface="Gill Sans MT" panose="020B0502020104020203" pitchFamily="34" charset="0"/>
            </a:endParaRPr>
          </a:p>
        </p:txBody>
      </p:sp>
      <p:sp>
        <p:nvSpPr>
          <p:cNvPr id="31" name="CuadroTexto 30">
            <a:extLst>
              <a:ext uri="{FF2B5EF4-FFF2-40B4-BE49-F238E27FC236}">
                <a16:creationId xmlns:a16="http://schemas.microsoft.com/office/drawing/2014/main" id="{300DFADF-72F4-3DC2-2093-50E963B71BA3}"/>
              </a:ext>
            </a:extLst>
          </p:cNvPr>
          <p:cNvSpPr txBox="1"/>
          <p:nvPr/>
        </p:nvSpPr>
        <p:spPr>
          <a:xfrm>
            <a:off x="10835442" y="114751"/>
            <a:ext cx="1250786" cy="246221"/>
          </a:xfrm>
          <a:prstGeom prst="rect">
            <a:avLst/>
          </a:prstGeom>
          <a:noFill/>
        </p:spPr>
        <p:txBody>
          <a:bodyPr wrap="square" lIns="0" tIns="0" rIns="0" bIns="0" rtlCol="0">
            <a:spAutoFit/>
          </a:bodyPr>
          <a:lstStyle/>
          <a:p>
            <a:r>
              <a:rPr lang="es-ES" sz="1600" dirty="0">
                <a:latin typeface="Gill Sans MT" panose="020B0502020104020203" pitchFamily="34" charset="0"/>
              </a:rPr>
              <a:t>Non-</a:t>
            </a:r>
            <a:r>
              <a:rPr lang="es-ES" sz="1600" dirty="0" err="1">
                <a:latin typeface="Gill Sans MT" panose="020B0502020104020203" pitchFamily="34" charset="0"/>
              </a:rPr>
              <a:t>significant</a:t>
            </a:r>
            <a:endParaRPr lang="es-ES" sz="1600" baseline="30000" dirty="0">
              <a:latin typeface="Gill Sans MT" panose="020B0502020104020203" pitchFamily="34" charset="0"/>
            </a:endParaRPr>
          </a:p>
        </p:txBody>
      </p:sp>
      <p:pic>
        <p:nvPicPr>
          <p:cNvPr id="32" name="Imagen 31">
            <a:extLst>
              <a:ext uri="{FF2B5EF4-FFF2-40B4-BE49-F238E27FC236}">
                <a16:creationId xmlns:a16="http://schemas.microsoft.com/office/drawing/2014/main" id="{3459938E-F4B5-9333-4EC8-ADF6B7F51FF0}"/>
              </a:ext>
            </a:extLst>
          </p:cNvPr>
          <p:cNvPicPr>
            <a:picLocks noChangeAspect="1"/>
          </p:cNvPicPr>
          <p:nvPr/>
        </p:nvPicPr>
        <p:blipFill>
          <a:blip r:embed="rId12"/>
          <a:stretch>
            <a:fillRect/>
          </a:stretch>
        </p:blipFill>
        <p:spPr>
          <a:xfrm>
            <a:off x="11617808" y="1118311"/>
            <a:ext cx="361950" cy="304800"/>
          </a:xfrm>
          <a:prstGeom prst="rect">
            <a:avLst/>
          </a:prstGeom>
        </p:spPr>
      </p:pic>
      <p:pic>
        <p:nvPicPr>
          <p:cNvPr id="33" name="Imagen 32">
            <a:extLst>
              <a:ext uri="{FF2B5EF4-FFF2-40B4-BE49-F238E27FC236}">
                <a16:creationId xmlns:a16="http://schemas.microsoft.com/office/drawing/2014/main" id="{5D110B12-4D83-41AB-F0F0-7DB2052ACC94}"/>
              </a:ext>
            </a:extLst>
          </p:cNvPr>
          <p:cNvPicPr>
            <a:picLocks noChangeAspect="1"/>
          </p:cNvPicPr>
          <p:nvPr/>
        </p:nvPicPr>
        <p:blipFill>
          <a:blip r:embed="rId13"/>
          <a:stretch>
            <a:fillRect/>
          </a:stretch>
        </p:blipFill>
        <p:spPr>
          <a:xfrm>
            <a:off x="11580238" y="377360"/>
            <a:ext cx="371475" cy="342900"/>
          </a:xfrm>
          <a:prstGeom prst="rect">
            <a:avLst/>
          </a:prstGeom>
        </p:spPr>
      </p:pic>
    </p:spTree>
    <p:extLst>
      <p:ext uri="{BB962C8B-B14F-4D97-AF65-F5344CB8AC3E}">
        <p14:creationId xmlns:p14="http://schemas.microsoft.com/office/powerpoint/2010/main" val="363901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ector recto 10">
            <a:extLst>
              <a:ext uri="{FF2B5EF4-FFF2-40B4-BE49-F238E27FC236}">
                <a16:creationId xmlns:a16="http://schemas.microsoft.com/office/drawing/2014/main" id="{2B39C42D-E3AE-4406-A410-2C2052E53D96}"/>
              </a:ext>
            </a:extLst>
          </p:cNvPr>
          <p:cNvCxnSpPr/>
          <p:nvPr/>
        </p:nvCxnSpPr>
        <p:spPr>
          <a:xfrm>
            <a:off x="9924000" y="0"/>
            <a:ext cx="2268000" cy="0"/>
          </a:xfrm>
          <a:prstGeom prst="line">
            <a:avLst/>
          </a:prstGeom>
          <a:ln w="123825">
            <a:solidFill>
              <a:schemeClr val="tx1"/>
            </a:solidFill>
            <a:bevel/>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A9A3771B-9F10-4A5D-93EA-7235A4C62B8F}"/>
              </a:ext>
            </a:extLst>
          </p:cNvPr>
          <p:cNvCxnSpPr/>
          <p:nvPr/>
        </p:nvCxnSpPr>
        <p:spPr>
          <a:xfrm>
            <a:off x="9924000" y="6840000"/>
            <a:ext cx="2268000" cy="0"/>
          </a:xfrm>
          <a:prstGeom prst="line">
            <a:avLst/>
          </a:prstGeom>
          <a:ln w="107950">
            <a:solidFill>
              <a:schemeClr val="tx1"/>
            </a:solidFill>
            <a:beve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0B322E40-F9A4-4441-8841-FC490D3C7515}"/>
              </a:ext>
            </a:extLst>
          </p:cNvPr>
          <p:cNvCxnSpPr/>
          <p:nvPr/>
        </p:nvCxnSpPr>
        <p:spPr>
          <a:xfrm>
            <a:off x="12192000" y="0"/>
            <a:ext cx="0" cy="684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a16="http://schemas.microsoft.com/office/drawing/2014/main" id="{954CF841-02F4-698A-D086-D480721D1C15}"/>
              </a:ext>
            </a:extLst>
          </p:cNvPr>
          <p:cNvSpPr/>
          <p:nvPr/>
        </p:nvSpPr>
        <p:spPr>
          <a:xfrm>
            <a:off x="1132552" y="1583162"/>
            <a:ext cx="10005868" cy="3877529"/>
          </a:xfrm>
          <a:prstGeom prst="rect">
            <a:avLst/>
          </a:prstGeom>
          <a:solidFill>
            <a:srgbClr val="EEEEEE"/>
          </a:solid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47404791-64EC-D8FC-F34A-335F93EE6DB6}"/>
              </a:ext>
            </a:extLst>
          </p:cNvPr>
          <p:cNvSpPr txBox="1"/>
          <p:nvPr/>
        </p:nvSpPr>
        <p:spPr>
          <a:xfrm>
            <a:off x="3155155" y="1657786"/>
            <a:ext cx="5881689" cy="707886"/>
          </a:xfrm>
          <a:prstGeom prst="rect">
            <a:avLst/>
          </a:prstGeom>
          <a:noFill/>
        </p:spPr>
        <p:txBody>
          <a:bodyPr wrap="square" rtlCol="0">
            <a:spAutoFit/>
          </a:bodyPr>
          <a:lstStyle/>
          <a:p>
            <a:pPr algn="ctr"/>
            <a:r>
              <a:rPr lang="es-ES" sz="2000" b="1" dirty="0">
                <a:latin typeface="Verdana Pro SemiBold" panose="020B0704030504040204" pitchFamily="34" charset="0"/>
              </a:rPr>
              <a:t>RESULTS</a:t>
            </a:r>
          </a:p>
          <a:p>
            <a:pPr algn="ctr"/>
            <a:r>
              <a:rPr lang="es-ES" sz="2000" b="1" dirty="0">
                <a:latin typeface="Verdana Pro SemiBold" panose="020B0704030504040204" pitchFamily="34" charset="0"/>
              </a:rPr>
              <a:t> (</a:t>
            </a:r>
            <a:r>
              <a:rPr lang="es-ES" sz="2000" b="1" dirty="0" err="1">
                <a:latin typeface="Verdana Pro SemiBold" panose="020B0704030504040204" pitchFamily="34" charset="0"/>
              </a:rPr>
              <a:t>Scandinavia</a:t>
            </a:r>
            <a:r>
              <a:rPr lang="es-ES" sz="2000" b="1" dirty="0">
                <a:latin typeface="Verdana Pro SemiBold" panose="020B0704030504040204" pitchFamily="34" charset="0"/>
              </a:rPr>
              <a:t>, short </a:t>
            </a:r>
            <a:r>
              <a:rPr lang="es-ES" sz="2000" b="1" dirty="0" err="1">
                <a:latin typeface="Verdana Pro SemiBold" panose="020B0704030504040204" pitchFamily="34" charset="0"/>
              </a:rPr>
              <a:t>period</a:t>
            </a:r>
            <a:r>
              <a:rPr lang="es-ES" sz="2000" b="1" dirty="0">
                <a:latin typeface="Verdana Pro SemiBold" panose="020B0704030504040204" pitchFamily="34" charset="0"/>
              </a:rPr>
              <a:t>)</a:t>
            </a:r>
          </a:p>
        </p:txBody>
      </p:sp>
      <p:pic>
        <p:nvPicPr>
          <p:cNvPr id="8" name="Gráfico 7" descr="Lupa con relleno sólido">
            <a:extLst>
              <a:ext uri="{FF2B5EF4-FFF2-40B4-BE49-F238E27FC236}">
                <a16:creationId xmlns:a16="http://schemas.microsoft.com/office/drawing/2014/main" id="{D771FFB5-F487-C4BB-D46B-30F2427C2E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9753" y="1684682"/>
            <a:ext cx="321206" cy="321206"/>
          </a:xfrm>
          <a:prstGeom prst="rect">
            <a:avLst/>
          </a:prstGeom>
        </p:spPr>
      </p:pic>
      <p:sp>
        <p:nvSpPr>
          <p:cNvPr id="9" name="CuadroTexto 8">
            <a:extLst>
              <a:ext uri="{FF2B5EF4-FFF2-40B4-BE49-F238E27FC236}">
                <a16:creationId xmlns:a16="http://schemas.microsoft.com/office/drawing/2014/main" id="{96E80CAC-3B40-8ED1-3641-6CD12E9C4315}"/>
              </a:ext>
            </a:extLst>
          </p:cNvPr>
          <p:cNvSpPr txBox="1"/>
          <p:nvPr/>
        </p:nvSpPr>
        <p:spPr>
          <a:xfrm>
            <a:off x="1132552" y="2482022"/>
            <a:ext cx="9926895" cy="2369880"/>
          </a:xfrm>
          <a:prstGeom prst="rect">
            <a:avLst/>
          </a:prstGeom>
          <a:noFill/>
        </p:spPr>
        <p:txBody>
          <a:bodyPr wrap="square" rtlCol="0">
            <a:spAutoFit/>
          </a:bodyPr>
          <a:lstStyle/>
          <a:p>
            <a:pPr marL="285750" indent="-285750" algn="just">
              <a:buClr>
                <a:srgbClr val="A5B838"/>
              </a:buClr>
              <a:buFont typeface="Arial" panose="020B0604020202020204" pitchFamily="34" charset="0"/>
              <a:buChar char="•"/>
            </a:pPr>
            <a:r>
              <a:rPr lang="en-US" sz="1600" dirty="0">
                <a:latin typeface="Verdana Pro" panose="020B0604030504040204" pitchFamily="34" charset="0"/>
              </a:rPr>
              <a:t>Widespread negative DPWG anomalies across the whole region after a SSW with tropospheric signal and a majority of positive anomalies after a strong polar vortex event and SSW without tropospheric signal.</a:t>
            </a:r>
          </a:p>
          <a:p>
            <a:pPr marL="285750" indent="-285750" algn="just">
              <a:buClr>
                <a:srgbClr val="A5B838"/>
              </a:buClr>
              <a:buFont typeface="Arial" panose="020B0604020202020204" pitchFamily="34" charset="0"/>
              <a:buChar char="•"/>
            </a:pPr>
            <a:endParaRPr lang="es-ES" sz="1000" dirty="0">
              <a:latin typeface="Gill Sans MT" panose="020B0502020104020203" pitchFamily="34" charset="0"/>
            </a:endParaRPr>
          </a:p>
          <a:p>
            <a:pPr marL="285750" indent="-285750" algn="just">
              <a:buClr>
                <a:srgbClr val="A5B838"/>
              </a:buClr>
              <a:buFont typeface="Arial" panose="020B0604020202020204" pitchFamily="34" charset="0"/>
              <a:buChar char="•"/>
            </a:pPr>
            <a:r>
              <a:rPr lang="en-US" sz="1600" dirty="0">
                <a:latin typeface="Verdana Pro" panose="020B0604030504040204" pitchFamily="34" charset="0"/>
              </a:rPr>
              <a:t>During a SSW with tropospheric signal, the DPWG anomalies are lower than during a strong polar vortex or a SSW without tropospheric signal in almost all the region, being this difference statistically significant (p&lt;0.01) in most of the stations.</a:t>
            </a:r>
          </a:p>
          <a:p>
            <a:pPr marL="285750" indent="-285750" algn="just">
              <a:buClr>
                <a:srgbClr val="A5B838"/>
              </a:buClr>
              <a:buFont typeface="Arial" panose="020B0604020202020204" pitchFamily="34" charset="0"/>
              <a:buChar char="•"/>
            </a:pPr>
            <a:endParaRPr lang="en-US" sz="1000" dirty="0">
              <a:latin typeface="Verdana Pro" panose="020B0604030504040204" pitchFamily="34" charset="0"/>
            </a:endParaRPr>
          </a:p>
          <a:p>
            <a:pPr marL="285750" indent="-285750" algn="just">
              <a:buClr>
                <a:srgbClr val="A5B838"/>
              </a:buClr>
              <a:buFont typeface="Arial" panose="020B0604020202020204" pitchFamily="34" charset="0"/>
              <a:buChar char="•"/>
            </a:pPr>
            <a:r>
              <a:rPr lang="en-US" sz="1600" dirty="0">
                <a:latin typeface="Verdana Pro" panose="020B0604030504040204" pitchFamily="34" charset="0"/>
              </a:rPr>
              <a:t>There is no clear pattern in the DPWG anomaly differences between strong polar vortex events and SSW without tropospheric signal, most of them being non-significant.</a:t>
            </a:r>
          </a:p>
        </p:txBody>
      </p:sp>
    </p:spTree>
    <p:extLst>
      <p:ext uri="{BB962C8B-B14F-4D97-AF65-F5344CB8AC3E}">
        <p14:creationId xmlns:p14="http://schemas.microsoft.com/office/powerpoint/2010/main" val="264056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ector recto 10">
            <a:extLst>
              <a:ext uri="{FF2B5EF4-FFF2-40B4-BE49-F238E27FC236}">
                <a16:creationId xmlns:a16="http://schemas.microsoft.com/office/drawing/2014/main" id="{2B39C42D-E3AE-4406-A410-2C2052E53D96}"/>
              </a:ext>
            </a:extLst>
          </p:cNvPr>
          <p:cNvCxnSpPr/>
          <p:nvPr/>
        </p:nvCxnSpPr>
        <p:spPr>
          <a:xfrm>
            <a:off x="9924000" y="0"/>
            <a:ext cx="2268000" cy="0"/>
          </a:xfrm>
          <a:prstGeom prst="line">
            <a:avLst/>
          </a:prstGeom>
          <a:ln w="123825">
            <a:solidFill>
              <a:schemeClr val="tx1"/>
            </a:solidFill>
            <a:bevel/>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A9A3771B-9F10-4A5D-93EA-7235A4C62B8F}"/>
              </a:ext>
            </a:extLst>
          </p:cNvPr>
          <p:cNvCxnSpPr/>
          <p:nvPr/>
        </p:nvCxnSpPr>
        <p:spPr>
          <a:xfrm>
            <a:off x="9924000" y="6840000"/>
            <a:ext cx="2268000" cy="0"/>
          </a:xfrm>
          <a:prstGeom prst="line">
            <a:avLst/>
          </a:prstGeom>
          <a:ln w="107950">
            <a:solidFill>
              <a:schemeClr val="tx1"/>
            </a:solidFill>
            <a:beve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0B322E40-F9A4-4441-8841-FC490D3C7515}"/>
              </a:ext>
            </a:extLst>
          </p:cNvPr>
          <p:cNvCxnSpPr/>
          <p:nvPr/>
        </p:nvCxnSpPr>
        <p:spPr>
          <a:xfrm>
            <a:off x="12192000" y="0"/>
            <a:ext cx="0" cy="684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n 4" descr="Mapa&#10;&#10;Descripción generada automáticamente">
            <a:extLst>
              <a:ext uri="{FF2B5EF4-FFF2-40B4-BE49-F238E27FC236}">
                <a16:creationId xmlns:a16="http://schemas.microsoft.com/office/drawing/2014/main" id="{6AB7A120-4D83-0E0F-9425-376FC2187A86}"/>
              </a:ext>
            </a:extLst>
          </p:cNvPr>
          <p:cNvPicPr>
            <a:picLocks noChangeAspect="1"/>
          </p:cNvPicPr>
          <p:nvPr/>
        </p:nvPicPr>
        <p:blipFill>
          <a:blip r:embed="rId3"/>
          <a:stretch>
            <a:fillRect/>
          </a:stretch>
        </p:blipFill>
        <p:spPr>
          <a:xfrm>
            <a:off x="122336" y="502013"/>
            <a:ext cx="3670883" cy="2908800"/>
          </a:xfrm>
          <a:prstGeom prst="rect">
            <a:avLst/>
          </a:prstGeom>
        </p:spPr>
      </p:pic>
      <p:pic>
        <p:nvPicPr>
          <p:cNvPr id="8" name="Imagen 7" descr="Mapa&#10;&#10;Descripción generada automáticamente">
            <a:extLst>
              <a:ext uri="{FF2B5EF4-FFF2-40B4-BE49-F238E27FC236}">
                <a16:creationId xmlns:a16="http://schemas.microsoft.com/office/drawing/2014/main" id="{D3E04D06-9B69-7870-9316-6173860C7E6F}"/>
              </a:ext>
            </a:extLst>
          </p:cNvPr>
          <p:cNvPicPr>
            <a:picLocks noChangeAspect="1"/>
          </p:cNvPicPr>
          <p:nvPr/>
        </p:nvPicPr>
        <p:blipFill>
          <a:blip r:embed="rId4"/>
          <a:stretch>
            <a:fillRect/>
          </a:stretch>
        </p:blipFill>
        <p:spPr>
          <a:xfrm>
            <a:off x="3771198" y="508601"/>
            <a:ext cx="3666240" cy="2894400"/>
          </a:xfrm>
          <a:prstGeom prst="rect">
            <a:avLst/>
          </a:prstGeom>
        </p:spPr>
      </p:pic>
      <p:pic>
        <p:nvPicPr>
          <p:cNvPr id="10" name="Imagen 9" descr="Mapa&#10;&#10;Descripción generada automáticamente">
            <a:extLst>
              <a:ext uri="{FF2B5EF4-FFF2-40B4-BE49-F238E27FC236}">
                <a16:creationId xmlns:a16="http://schemas.microsoft.com/office/drawing/2014/main" id="{E89A033B-8EA2-9AB9-9185-8FCD464E9C59}"/>
              </a:ext>
            </a:extLst>
          </p:cNvPr>
          <p:cNvPicPr>
            <a:picLocks noChangeAspect="1"/>
          </p:cNvPicPr>
          <p:nvPr/>
        </p:nvPicPr>
        <p:blipFill>
          <a:blip r:embed="rId5"/>
          <a:stretch>
            <a:fillRect/>
          </a:stretch>
        </p:blipFill>
        <p:spPr>
          <a:xfrm>
            <a:off x="7414673" y="490575"/>
            <a:ext cx="3659589" cy="2905200"/>
          </a:xfrm>
          <a:prstGeom prst="rect">
            <a:avLst/>
          </a:prstGeom>
        </p:spPr>
      </p:pic>
      <p:pic>
        <p:nvPicPr>
          <p:cNvPr id="15" name="Imagen 14" descr="Mapa&#10;&#10;Descripción generada automáticamente">
            <a:extLst>
              <a:ext uri="{FF2B5EF4-FFF2-40B4-BE49-F238E27FC236}">
                <a16:creationId xmlns:a16="http://schemas.microsoft.com/office/drawing/2014/main" id="{C3480285-47C6-1D49-5180-B1462E022834}"/>
              </a:ext>
            </a:extLst>
          </p:cNvPr>
          <p:cNvPicPr>
            <a:picLocks noChangeAspect="1"/>
          </p:cNvPicPr>
          <p:nvPr/>
        </p:nvPicPr>
        <p:blipFill>
          <a:blip r:embed="rId6"/>
          <a:stretch>
            <a:fillRect/>
          </a:stretch>
        </p:blipFill>
        <p:spPr>
          <a:xfrm>
            <a:off x="141297" y="3784643"/>
            <a:ext cx="3632828" cy="2905200"/>
          </a:xfrm>
          <a:prstGeom prst="rect">
            <a:avLst/>
          </a:prstGeom>
        </p:spPr>
      </p:pic>
      <p:pic>
        <p:nvPicPr>
          <p:cNvPr id="17" name="Imagen 16" descr="Mapa&#10;&#10;Descripción generada automáticamente">
            <a:extLst>
              <a:ext uri="{FF2B5EF4-FFF2-40B4-BE49-F238E27FC236}">
                <a16:creationId xmlns:a16="http://schemas.microsoft.com/office/drawing/2014/main" id="{AE287B46-F60F-412E-60BC-8BCE9B3DE921}"/>
              </a:ext>
            </a:extLst>
          </p:cNvPr>
          <p:cNvPicPr>
            <a:picLocks noChangeAspect="1"/>
          </p:cNvPicPr>
          <p:nvPr/>
        </p:nvPicPr>
        <p:blipFill>
          <a:blip r:embed="rId7"/>
          <a:stretch>
            <a:fillRect/>
          </a:stretch>
        </p:blipFill>
        <p:spPr>
          <a:xfrm>
            <a:off x="3761962" y="3790740"/>
            <a:ext cx="3646159" cy="2905200"/>
          </a:xfrm>
          <a:prstGeom prst="rect">
            <a:avLst/>
          </a:prstGeom>
        </p:spPr>
      </p:pic>
      <p:pic>
        <p:nvPicPr>
          <p:cNvPr id="20" name="Imagen 19" descr="Mapa&#10;&#10;Descripción generada automáticamente">
            <a:extLst>
              <a:ext uri="{FF2B5EF4-FFF2-40B4-BE49-F238E27FC236}">
                <a16:creationId xmlns:a16="http://schemas.microsoft.com/office/drawing/2014/main" id="{97DBB3D6-225D-682B-B485-E40C9E9B63B3}"/>
              </a:ext>
            </a:extLst>
          </p:cNvPr>
          <p:cNvPicPr>
            <a:picLocks noChangeAspect="1"/>
          </p:cNvPicPr>
          <p:nvPr/>
        </p:nvPicPr>
        <p:blipFill>
          <a:blip r:embed="rId8"/>
          <a:stretch>
            <a:fillRect/>
          </a:stretch>
        </p:blipFill>
        <p:spPr>
          <a:xfrm>
            <a:off x="7391855" y="3787508"/>
            <a:ext cx="3666240" cy="2894400"/>
          </a:xfrm>
          <a:prstGeom prst="rect">
            <a:avLst/>
          </a:prstGeom>
        </p:spPr>
      </p:pic>
      <p:pic>
        <p:nvPicPr>
          <p:cNvPr id="23" name="Imagen 22">
            <a:extLst>
              <a:ext uri="{FF2B5EF4-FFF2-40B4-BE49-F238E27FC236}">
                <a16:creationId xmlns:a16="http://schemas.microsoft.com/office/drawing/2014/main" id="{66A1284E-2261-5F88-62D0-072414308852}"/>
              </a:ext>
            </a:extLst>
          </p:cNvPr>
          <p:cNvPicPr>
            <a:picLocks noChangeAspect="1"/>
          </p:cNvPicPr>
          <p:nvPr/>
        </p:nvPicPr>
        <p:blipFill rotWithShape="1">
          <a:blip r:embed="rId9"/>
          <a:srcRect l="3535" r="5555"/>
          <a:stretch/>
        </p:blipFill>
        <p:spPr>
          <a:xfrm>
            <a:off x="11167815" y="2096654"/>
            <a:ext cx="733092" cy="2948400"/>
          </a:xfrm>
          <a:prstGeom prst="rect">
            <a:avLst/>
          </a:prstGeom>
        </p:spPr>
      </p:pic>
      <p:sp>
        <p:nvSpPr>
          <p:cNvPr id="16" name="CuadroTexto 15">
            <a:extLst>
              <a:ext uri="{FF2B5EF4-FFF2-40B4-BE49-F238E27FC236}">
                <a16:creationId xmlns:a16="http://schemas.microsoft.com/office/drawing/2014/main" id="{726CCB9F-1C22-3FEE-A7C8-F6DD1C5CAE53}"/>
              </a:ext>
            </a:extLst>
          </p:cNvPr>
          <p:cNvSpPr txBox="1"/>
          <p:nvPr/>
        </p:nvSpPr>
        <p:spPr>
          <a:xfrm>
            <a:off x="743038" y="205268"/>
            <a:ext cx="2458151"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DPWG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anomalies</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after SSW</a:t>
            </a:r>
          </a:p>
        </p:txBody>
      </p:sp>
      <p:sp>
        <p:nvSpPr>
          <p:cNvPr id="19" name="CuadroTexto 18">
            <a:extLst>
              <a:ext uri="{FF2B5EF4-FFF2-40B4-BE49-F238E27FC236}">
                <a16:creationId xmlns:a16="http://schemas.microsoft.com/office/drawing/2014/main" id="{E9BCE88B-EE4A-D539-30C9-9C7FE7DE144F}"/>
              </a:ext>
            </a:extLst>
          </p:cNvPr>
          <p:cNvSpPr txBox="1"/>
          <p:nvPr/>
        </p:nvSpPr>
        <p:spPr>
          <a:xfrm>
            <a:off x="4131323" y="205268"/>
            <a:ext cx="2984869"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DPWG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anomalies</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after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PolarVortex</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21" name="CuadroTexto 20">
            <a:extLst>
              <a:ext uri="{FF2B5EF4-FFF2-40B4-BE49-F238E27FC236}">
                <a16:creationId xmlns:a16="http://schemas.microsoft.com/office/drawing/2014/main" id="{C5A6182F-50BF-1CB8-2BFA-A43796CA225B}"/>
              </a:ext>
            </a:extLst>
          </p:cNvPr>
          <p:cNvSpPr txBox="1"/>
          <p:nvPr/>
        </p:nvSpPr>
        <p:spPr>
          <a:xfrm>
            <a:off x="7938991" y="205268"/>
            <a:ext cx="263476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DPWG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anomalies</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after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SSWno</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22" name="CuadroTexto 21">
            <a:extLst>
              <a:ext uri="{FF2B5EF4-FFF2-40B4-BE49-F238E27FC236}">
                <a16:creationId xmlns:a16="http://schemas.microsoft.com/office/drawing/2014/main" id="{275F10F7-E470-4744-5505-88B21463430D}"/>
              </a:ext>
            </a:extLst>
          </p:cNvPr>
          <p:cNvSpPr txBox="1"/>
          <p:nvPr/>
        </p:nvSpPr>
        <p:spPr>
          <a:xfrm>
            <a:off x="11557637" y="1886575"/>
            <a:ext cx="473498" cy="246221"/>
          </a:xfrm>
          <a:prstGeom prst="rect">
            <a:avLst/>
          </a:prstGeom>
          <a:noFill/>
        </p:spPr>
        <p:txBody>
          <a:bodyPr wrap="square" lIns="0" tIns="0" rIns="0" bIns="0" rtlCol="0">
            <a:spAutoFit/>
          </a:bodyPr>
          <a:lstStyle/>
          <a:p>
            <a:r>
              <a:rPr lang="es-ES" sz="1600" dirty="0">
                <a:latin typeface="Gill Sans MT" panose="020B0502020104020203" pitchFamily="34" charset="0"/>
              </a:rPr>
              <a:t>m s</a:t>
            </a:r>
            <a:r>
              <a:rPr lang="es-ES" sz="1600" baseline="30000" dirty="0">
                <a:latin typeface="Gill Sans MT" panose="020B0502020104020203" pitchFamily="34" charset="0"/>
              </a:rPr>
              <a:t>-1</a:t>
            </a:r>
          </a:p>
        </p:txBody>
      </p:sp>
      <p:sp>
        <p:nvSpPr>
          <p:cNvPr id="24" name="CuadroTexto 23">
            <a:extLst>
              <a:ext uri="{FF2B5EF4-FFF2-40B4-BE49-F238E27FC236}">
                <a16:creationId xmlns:a16="http://schemas.microsoft.com/office/drawing/2014/main" id="{FAECBF0B-EFAA-14F2-CDFD-5BF29A1BF42B}"/>
              </a:ext>
            </a:extLst>
          </p:cNvPr>
          <p:cNvSpPr txBox="1"/>
          <p:nvPr/>
        </p:nvSpPr>
        <p:spPr>
          <a:xfrm>
            <a:off x="697349" y="3528762"/>
            <a:ext cx="2549528"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Difference</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SSW -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PolarVortex</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26" name="CuadroTexto 25">
            <a:extLst>
              <a:ext uri="{FF2B5EF4-FFF2-40B4-BE49-F238E27FC236}">
                <a16:creationId xmlns:a16="http://schemas.microsoft.com/office/drawing/2014/main" id="{704298B2-4BD7-67FC-01F3-9F8F4EC7D720}"/>
              </a:ext>
            </a:extLst>
          </p:cNvPr>
          <p:cNvSpPr txBox="1"/>
          <p:nvPr/>
        </p:nvSpPr>
        <p:spPr>
          <a:xfrm>
            <a:off x="4556223" y="3526384"/>
            <a:ext cx="216559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Difference</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SSW -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SSWno</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27" name="CuadroTexto 26">
            <a:extLst>
              <a:ext uri="{FF2B5EF4-FFF2-40B4-BE49-F238E27FC236}">
                <a16:creationId xmlns:a16="http://schemas.microsoft.com/office/drawing/2014/main" id="{CB942307-07C3-1484-EE85-118FB4382BBA}"/>
              </a:ext>
            </a:extLst>
          </p:cNvPr>
          <p:cNvSpPr txBox="1"/>
          <p:nvPr/>
        </p:nvSpPr>
        <p:spPr>
          <a:xfrm>
            <a:off x="7977923" y="3524475"/>
            <a:ext cx="2779237"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Difference</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PolarVortex</a:t>
            </a:r>
            <a:r>
              <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rPr>
              <a:t> - </a:t>
            </a:r>
            <a:r>
              <a:rPr kumimoji="0" lang="es-ES" sz="1300" b="1" i="0" u="none" strike="noStrike" kern="1200" cap="none" spc="0" normalizeH="0" baseline="0" noProof="0" dirty="0" err="1">
                <a:ln>
                  <a:noFill/>
                </a:ln>
                <a:solidFill>
                  <a:prstClr val="black"/>
                </a:solidFill>
                <a:effectLst/>
                <a:uLnTx/>
                <a:uFillTx/>
                <a:latin typeface="Gill Sans MT" panose="020B0502020104020203" pitchFamily="34" charset="0"/>
              </a:rPr>
              <a:t>SSWno</a:t>
            </a:r>
            <a:endParaRPr kumimoji="0" lang="es-ES" sz="1300" b="1" i="0" u="none" strike="noStrike" kern="1200" cap="none" spc="0" normalizeH="0" baseline="0" noProof="0" dirty="0">
              <a:ln>
                <a:noFill/>
              </a:ln>
              <a:solidFill>
                <a:prstClr val="black"/>
              </a:solidFill>
              <a:effectLst/>
              <a:uLnTx/>
              <a:uFillTx/>
              <a:latin typeface="Gill Sans MT" panose="020B0502020104020203" pitchFamily="34" charset="0"/>
            </a:endParaRPr>
          </a:p>
        </p:txBody>
      </p:sp>
      <p:pic>
        <p:nvPicPr>
          <p:cNvPr id="25" name="Imagen 24">
            <a:extLst>
              <a:ext uri="{FF2B5EF4-FFF2-40B4-BE49-F238E27FC236}">
                <a16:creationId xmlns:a16="http://schemas.microsoft.com/office/drawing/2014/main" id="{22A2B8FC-F73E-AD4F-0E2D-693D1F74FA9E}"/>
              </a:ext>
            </a:extLst>
          </p:cNvPr>
          <p:cNvPicPr>
            <a:picLocks noChangeAspect="1"/>
          </p:cNvPicPr>
          <p:nvPr/>
        </p:nvPicPr>
        <p:blipFill>
          <a:blip r:embed="rId10"/>
          <a:stretch>
            <a:fillRect/>
          </a:stretch>
        </p:blipFill>
        <p:spPr>
          <a:xfrm>
            <a:off x="11256906" y="386140"/>
            <a:ext cx="342900" cy="323850"/>
          </a:xfrm>
          <a:prstGeom prst="rect">
            <a:avLst/>
          </a:prstGeom>
        </p:spPr>
      </p:pic>
      <p:pic>
        <p:nvPicPr>
          <p:cNvPr id="28" name="Imagen 27">
            <a:extLst>
              <a:ext uri="{FF2B5EF4-FFF2-40B4-BE49-F238E27FC236}">
                <a16:creationId xmlns:a16="http://schemas.microsoft.com/office/drawing/2014/main" id="{C804CBFE-1CCD-8D35-EC16-0F93FD82C4EE}"/>
              </a:ext>
            </a:extLst>
          </p:cNvPr>
          <p:cNvPicPr>
            <a:picLocks noChangeAspect="1"/>
          </p:cNvPicPr>
          <p:nvPr/>
        </p:nvPicPr>
        <p:blipFill>
          <a:blip r:embed="rId11"/>
          <a:stretch>
            <a:fillRect/>
          </a:stretch>
        </p:blipFill>
        <p:spPr>
          <a:xfrm>
            <a:off x="11273308" y="1124056"/>
            <a:ext cx="352425" cy="304800"/>
          </a:xfrm>
          <a:prstGeom prst="rect">
            <a:avLst/>
          </a:prstGeom>
        </p:spPr>
      </p:pic>
      <p:sp>
        <p:nvSpPr>
          <p:cNvPr id="29" name="CuadroTexto 28">
            <a:extLst>
              <a:ext uri="{FF2B5EF4-FFF2-40B4-BE49-F238E27FC236}">
                <a16:creationId xmlns:a16="http://schemas.microsoft.com/office/drawing/2014/main" id="{5D825FBC-ED2B-9B81-B18E-3CAEED248F3C}"/>
              </a:ext>
            </a:extLst>
          </p:cNvPr>
          <p:cNvSpPr txBox="1"/>
          <p:nvPr/>
        </p:nvSpPr>
        <p:spPr>
          <a:xfrm>
            <a:off x="11251526" y="805980"/>
            <a:ext cx="878021" cy="246221"/>
          </a:xfrm>
          <a:prstGeom prst="rect">
            <a:avLst/>
          </a:prstGeom>
          <a:noFill/>
        </p:spPr>
        <p:txBody>
          <a:bodyPr wrap="square" lIns="0" tIns="0" rIns="0" bIns="0" rtlCol="0">
            <a:spAutoFit/>
          </a:bodyPr>
          <a:lstStyle/>
          <a:p>
            <a:r>
              <a:rPr lang="es-ES" sz="1600" dirty="0" err="1">
                <a:latin typeface="Gill Sans MT" panose="020B0502020104020203" pitchFamily="34" charset="0"/>
              </a:rPr>
              <a:t>Significant</a:t>
            </a:r>
            <a:endParaRPr lang="es-ES" sz="1600" baseline="30000" dirty="0">
              <a:latin typeface="Gill Sans MT" panose="020B0502020104020203" pitchFamily="34" charset="0"/>
            </a:endParaRPr>
          </a:p>
        </p:txBody>
      </p:sp>
      <p:sp>
        <p:nvSpPr>
          <p:cNvPr id="30" name="CuadroTexto 29">
            <a:extLst>
              <a:ext uri="{FF2B5EF4-FFF2-40B4-BE49-F238E27FC236}">
                <a16:creationId xmlns:a16="http://schemas.microsoft.com/office/drawing/2014/main" id="{5ABBB915-C046-B91D-012D-8A71E90C6072}"/>
              </a:ext>
            </a:extLst>
          </p:cNvPr>
          <p:cNvSpPr txBox="1"/>
          <p:nvPr/>
        </p:nvSpPr>
        <p:spPr>
          <a:xfrm>
            <a:off x="10835442" y="114751"/>
            <a:ext cx="1250786" cy="246221"/>
          </a:xfrm>
          <a:prstGeom prst="rect">
            <a:avLst/>
          </a:prstGeom>
          <a:noFill/>
        </p:spPr>
        <p:txBody>
          <a:bodyPr wrap="square" lIns="0" tIns="0" rIns="0" bIns="0" rtlCol="0">
            <a:spAutoFit/>
          </a:bodyPr>
          <a:lstStyle/>
          <a:p>
            <a:r>
              <a:rPr lang="es-ES" sz="1600" dirty="0">
                <a:latin typeface="Gill Sans MT" panose="020B0502020104020203" pitchFamily="34" charset="0"/>
              </a:rPr>
              <a:t>Non-</a:t>
            </a:r>
            <a:r>
              <a:rPr lang="es-ES" sz="1600" dirty="0" err="1">
                <a:latin typeface="Gill Sans MT" panose="020B0502020104020203" pitchFamily="34" charset="0"/>
              </a:rPr>
              <a:t>significant</a:t>
            </a:r>
            <a:endParaRPr lang="es-ES" sz="1600" baseline="30000" dirty="0">
              <a:latin typeface="Gill Sans MT" panose="020B0502020104020203" pitchFamily="34" charset="0"/>
            </a:endParaRPr>
          </a:p>
        </p:txBody>
      </p:sp>
      <p:pic>
        <p:nvPicPr>
          <p:cNvPr id="31" name="Imagen 30">
            <a:extLst>
              <a:ext uri="{FF2B5EF4-FFF2-40B4-BE49-F238E27FC236}">
                <a16:creationId xmlns:a16="http://schemas.microsoft.com/office/drawing/2014/main" id="{E2C887CA-A5C4-EDA8-032A-8FB577F9E2AD}"/>
              </a:ext>
            </a:extLst>
          </p:cNvPr>
          <p:cNvPicPr>
            <a:picLocks noChangeAspect="1"/>
          </p:cNvPicPr>
          <p:nvPr/>
        </p:nvPicPr>
        <p:blipFill>
          <a:blip r:embed="rId12"/>
          <a:stretch>
            <a:fillRect/>
          </a:stretch>
        </p:blipFill>
        <p:spPr>
          <a:xfrm>
            <a:off x="11617808" y="1118311"/>
            <a:ext cx="361950" cy="304800"/>
          </a:xfrm>
          <a:prstGeom prst="rect">
            <a:avLst/>
          </a:prstGeom>
        </p:spPr>
      </p:pic>
      <p:pic>
        <p:nvPicPr>
          <p:cNvPr id="32" name="Imagen 31">
            <a:extLst>
              <a:ext uri="{FF2B5EF4-FFF2-40B4-BE49-F238E27FC236}">
                <a16:creationId xmlns:a16="http://schemas.microsoft.com/office/drawing/2014/main" id="{7D9F5F34-9440-F6B3-3701-29B97996AC5D}"/>
              </a:ext>
            </a:extLst>
          </p:cNvPr>
          <p:cNvPicPr>
            <a:picLocks noChangeAspect="1"/>
          </p:cNvPicPr>
          <p:nvPr/>
        </p:nvPicPr>
        <p:blipFill>
          <a:blip r:embed="rId13"/>
          <a:stretch>
            <a:fillRect/>
          </a:stretch>
        </p:blipFill>
        <p:spPr>
          <a:xfrm>
            <a:off x="11580238" y="377360"/>
            <a:ext cx="371475" cy="342900"/>
          </a:xfrm>
          <a:prstGeom prst="rect">
            <a:avLst/>
          </a:prstGeom>
        </p:spPr>
      </p:pic>
    </p:spTree>
    <p:extLst>
      <p:ext uri="{BB962C8B-B14F-4D97-AF65-F5344CB8AC3E}">
        <p14:creationId xmlns:p14="http://schemas.microsoft.com/office/powerpoint/2010/main" val="3442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ector recto 10">
            <a:extLst>
              <a:ext uri="{FF2B5EF4-FFF2-40B4-BE49-F238E27FC236}">
                <a16:creationId xmlns:a16="http://schemas.microsoft.com/office/drawing/2014/main" id="{2B39C42D-E3AE-4406-A410-2C2052E53D96}"/>
              </a:ext>
            </a:extLst>
          </p:cNvPr>
          <p:cNvCxnSpPr/>
          <p:nvPr/>
        </p:nvCxnSpPr>
        <p:spPr>
          <a:xfrm>
            <a:off x="9924000" y="0"/>
            <a:ext cx="2268000" cy="0"/>
          </a:xfrm>
          <a:prstGeom prst="line">
            <a:avLst/>
          </a:prstGeom>
          <a:ln w="123825">
            <a:solidFill>
              <a:schemeClr val="tx1"/>
            </a:solidFill>
            <a:bevel/>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A9A3771B-9F10-4A5D-93EA-7235A4C62B8F}"/>
              </a:ext>
            </a:extLst>
          </p:cNvPr>
          <p:cNvCxnSpPr/>
          <p:nvPr/>
        </p:nvCxnSpPr>
        <p:spPr>
          <a:xfrm>
            <a:off x="9924000" y="6840000"/>
            <a:ext cx="2268000" cy="0"/>
          </a:xfrm>
          <a:prstGeom prst="line">
            <a:avLst/>
          </a:prstGeom>
          <a:ln w="107950">
            <a:solidFill>
              <a:schemeClr val="tx1"/>
            </a:solidFill>
            <a:beve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0B322E40-F9A4-4441-8841-FC490D3C7515}"/>
              </a:ext>
            </a:extLst>
          </p:cNvPr>
          <p:cNvCxnSpPr/>
          <p:nvPr/>
        </p:nvCxnSpPr>
        <p:spPr>
          <a:xfrm>
            <a:off x="12192000" y="0"/>
            <a:ext cx="0" cy="684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a16="http://schemas.microsoft.com/office/drawing/2014/main" id="{6DDE3686-808E-F3B9-7BBA-1271D5B1922F}"/>
              </a:ext>
            </a:extLst>
          </p:cNvPr>
          <p:cNvSpPr/>
          <p:nvPr/>
        </p:nvSpPr>
        <p:spPr>
          <a:xfrm>
            <a:off x="1132552" y="1787443"/>
            <a:ext cx="10005868" cy="3377941"/>
          </a:xfrm>
          <a:prstGeom prst="rect">
            <a:avLst/>
          </a:prstGeom>
          <a:solidFill>
            <a:srgbClr val="EEEEEE"/>
          </a:solid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4A46F27C-1D51-2EFF-BCF9-C5A9147A5F46}"/>
              </a:ext>
            </a:extLst>
          </p:cNvPr>
          <p:cNvSpPr txBox="1"/>
          <p:nvPr/>
        </p:nvSpPr>
        <p:spPr>
          <a:xfrm>
            <a:off x="3155155" y="1862068"/>
            <a:ext cx="5881689" cy="707886"/>
          </a:xfrm>
          <a:prstGeom prst="rect">
            <a:avLst/>
          </a:prstGeom>
          <a:noFill/>
        </p:spPr>
        <p:txBody>
          <a:bodyPr wrap="square" rtlCol="0">
            <a:spAutoFit/>
          </a:bodyPr>
          <a:lstStyle/>
          <a:p>
            <a:pPr algn="ctr"/>
            <a:r>
              <a:rPr lang="es-ES" sz="2000" b="1" dirty="0">
                <a:latin typeface="Verdana Pro SemiBold" panose="020B0704030504040204" pitchFamily="34" charset="0"/>
              </a:rPr>
              <a:t>RESULTS</a:t>
            </a:r>
          </a:p>
          <a:p>
            <a:pPr algn="ctr"/>
            <a:r>
              <a:rPr lang="es-ES" sz="2000" b="1" dirty="0">
                <a:latin typeface="Verdana Pro SemiBold" panose="020B0704030504040204" pitchFamily="34" charset="0"/>
              </a:rPr>
              <a:t> (</a:t>
            </a:r>
            <a:r>
              <a:rPr lang="es-ES" sz="2000" b="1" dirty="0" err="1">
                <a:latin typeface="Verdana Pro SemiBold" panose="020B0704030504040204" pitchFamily="34" charset="0"/>
              </a:rPr>
              <a:t>Iberian</a:t>
            </a:r>
            <a:r>
              <a:rPr lang="es-ES" sz="2000" b="1" dirty="0">
                <a:latin typeface="Verdana Pro SemiBold" panose="020B0704030504040204" pitchFamily="34" charset="0"/>
              </a:rPr>
              <a:t> </a:t>
            </a:r>
            <a:r>
              <a:rPr lang="es-ES" sz="2000" b="1" dirty="0" err="1">
                <a:latin typeface="Verdana Pro SemiBold" panose="020B0704030504040204" pitchFamily="34" charset="0"/>
              </a:rPr>
              <a:t>Peninsula</a:t>
            </a:r>
            <a:r>
              <a:rPr lang="es-ES" sz="2000" b="1" dirty="0">
                <a:latin typeface="Verdana Pro SemiBold" panose="020B0704030504040204" pitchFamily="34" charset="0"/>
              </a:rPr>
              <a:t>, short </a:t>
            </a:r>
            <a:r>
              <a:rPr lang="es-ES" sz="2000" b="1" dirty="0" err="1">
                <a:latin typeface="Verdana Pro SemiBold" panose="020B0704030504040204" pitchFamily="34" charset="0"/>
              </a:rPr>
              <a:t>period</a:t>
            </a:r>
            <a:r>
              <a:rPr lang="es-ES" sz="2000" b="1" dirty="0">
                <a:latin typeface="Verdana Pro SemiBold" panose="020B0704030504040204" pitchFamily="34" charset="0"/>
              </a:rPr>
              <a:t>)</a:t>
            </a:r>
          </a:p>
        </p:txBody>
      </p:sp>
      <p:pic>
        <p:nvPicPr>
          <p:cNvPr id="8" name="Gráfico 7" descr="Lupa con relleno sólido">
            <a:extLst>
              <a:ext uri="{FF2B5EF4-FFF2-40B4-BE49-F238E27FC236}">
                <a16:creationId xmlns:a16="http://schemas.microsoft.com/office/drawing/2014/main" id="{68CA3070-EA92-FD6B-5841-B225F5AD0C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9753" y="1888964"/>
            <a:ext cx="321206" cy="321206"/>
          </a:xfrm>
          <a:prstGeom prst="rect">
            <a:avLst/>
          </a:prstGeom>
        </p:spPr>
      </p:pic>
      <p:sp>
        <p:nvSpPr>
          <p:cNvPr id="9" name="CuadroTexto 8">
            <a:extLst>
              <a:ext uri="{FF2B5EF4-FFF2-40B4-BE49-F238E27FC236}">
                <a16:creationId xmlns:a16="http://schemas.microsoft.com/office/drawing/2014/main" id="{03CB4506-5F21-C296-34DA-FD4CB22C6316}"/>
              </a:ext>
            </a:extLst>
          </p:cNvPr>
          <p:cNvSpPr txBox="1"/>
          <p:nvPr/>
        </p:nvSpPr>
        <p:spPr>
          <a:xfrm>
            <a:off x="1132552" y="2686304"/>
            <a:ext cx="9926895" cy="2123658"/>
          </a:xfrm>
          <a:prstGeom prst="rect">
            <a:avLst/>
          </a:prstGeom>
          <a:noFill/>
        </p:spPr>
        <p:txBody>
          <a:bodyPr wrap="square" rtlCol="0">
            <a:spAutoFit/>
          </a:bodyPr>
          <a:lstStyle/>
          <a:p>
            <a:pPr marL="285750" indent="-285750" algn="just">
              <a:buClr>
                <a:srgbClr val="A5B838"/>
              </a:buClr>
              <a:buFont typeface="Arial" panose="020B0604020202020204" pitchFamily="34" charset="0"/>
              <a:buChar char="•"/>
            </a:pPr>
            <a:r>
              <a:rPr lang="en-US" sz="1600" dirty="0">
                <a:latin typeface="Verdana Pro" panose="020B0604030504040204" pitchFamily="34" charset="0"/>
              </a:rPr>
              <a:t>The results are inverse to those obtained in Scandinavia, which is consistent with a negative North Atlantic Oscillation pattern following a SSW with a tropospheric signal. </a:t>
            </a:r>
          </a:p>
          <a:p>
            <a:pPr marL="285750" indent="-285750" algn="just">
              <a:buClr>
                <a:srgbClr val="A5B838"/>
              </a:buClr>
              <a:buFont typeface="Arial" panose="020B0604020202020204" pitchFamily="34" charset="0"/>
              <a:buChar char="•"/>
            </a:pPr>
            <a:endParaRPr lang="es-ES" sz="1000" dirty="0">
              <a:latin typeface="Gill Sans MT" panose="020B0502020104020203" pitchFamily="34" charset="0"/>
            </a:endParaRPr>
          </a:p>
          <a:p>
            <a:pPr marL="285750" indent="-285750" algn="just">
              <a:buClr>
                <a:srgbClr val="A5B838"/>
              </a:buClr>
              <a:buFont typeface="Arial" panose="020B0604020202020204" pitchFamily="34" charset="0"/>
              <a:buChar char="•"/>
            </a:pPr>
            <a:r>
              <a:rPr lang="en-US" sz="1600" dirty="0">
                <a:latin typeface="Verdana Pro" panose="020B0604030504040204" pitchFamily="34" charset="0"/>
              </a:rPr>
              <a:t>In general, the anomalies and differences in the Iberian Peninsula are of lower magnitude than those obtained in Scandinavia.</a:t>
            </a:r>
          </a:p>
          <a:p>
            <a:pPr marL="285750" indent="-285750" algn="just">
              <a:buClr>
                <a:srgbClr val="A5B838"/>
              </a:buClr>
              <a:buFont typeface="Arial" panose="020B0604020202020204" pitchFamily="34" charset="0"/>
              <a:buChar char="•"/>
            </a:pPr>
            <a:endParaRPr lang="en-US" sz="1000" dirty="0">
              <a:latin typeface="Verdana Pro" panose="020B0604030504040204" pitchFamily="34" charset="0"/>
            </a:endParaRPr>
          </a:p>
          <a:p>
            <a:pPr marL="285750" indent="-285750" algn="just">
              <a:buClr>
                <a:srgbClr val="A5B838"/>
              </a:buClr>
              <a:buFont typeface="Arial" panose="020B0604020202020204" pitchFamily="34" charset="0"/>
              <a:buChar char="•"/>
            </a:pPr>
            <a:r>
              <a:rPr lang="en-US" sz="1600" dirty="0">
                <a:latin typeface="Verdana Pro" panose="020B0604030504040204" pitchFamily="34" charset="0"/>
              </a:rPr>
              <a:t>For this period, the north-south pattern, which we obtained in the longer period, does not appear. This would reinforce the idea of the need to analyze all these events individually, since the previous state of the troposphere could influence the results.</a:t>
            </a:r>
          </a:p>
        </p:txBody>
      </p:sp>
    </p:spTree>
    <p:extLst>
      <p:ext uri="{BB962C8B-B14F-4D97-AF65-F5344CB8AC3E}">
        <p14:creationId xmlns:p14="http://schemas.microsoft.com/office/powerpoint/2010/main" val="515821663"/>
      </p:ext>
    </p:extLst>
  </p:cSld>
  <p:clrMapOvr>
    <a:masterClrMapping/>
  </p:clrMapOvr>
</p:sld>
</file>

<file path=ppt/theme/theme1.xml><?xml version="1.0" encoding="utf-8"?>
<a:theme xmlns:a="http://schemas.openxmlformats.org/drawingml/2006/main" name="Tema de Offic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14_TF67328976" id="{CFA10EA1-FB96-4DF7-9AEA-652009566947}" vid="{942A39ED-054D-487A-BA3A-AD0BCEB3D6F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934E25-8442-49E9-ABDF-3146C4145F3B}">
  <ds:schemaRefs>
    <ds:schemaRef ds:uri="http://www.w3.org/XML/1998/namespace"/>
    <ds:schemaRef ds:uri="http://schemas.microsoft.com/office/2006/metadata/properties"/>
    <ds:schemaRef ds:uri="http://schemas.microsoft.com/office/infopath/2007/PartnerControls"/>
    <ds:schemaRef ds:uri="http://schemas.microsoft.com/sharepoint/v3"/>
    <ds:schemaRef ds:uri="fb0879af-3eba-417a-a55a-ffe6dcd6ca77"/>
    <ds:schemaRef ds:uri="http://purl.org/dc/elements/1.1/"/>
    <ds:schemaRef ds:uri="http://purl.org/dc/dcmitype/"/>
    <ds:schemaRef ds:uri="http://purl.org/dc/terms/"/>
    <ds:schemaRef ds:uri="http://schemas.microsoft.com/office/2006/documentManagement/types"/>
    <ds:schemaRef ds:uri="http://schemas.openxmlformats.org/package/2006/metadata/core-properties"/>
    <ds:schemaRef ds:uri="6dc4bcd6-49db-4c07-9060-8acfc67cef9f"/>
  </ds:schemaRefs>
</ds:datastoreItem>
</file>

<file path=customXml/itemProps2.xml><?xml version="1.0" encoding="utf-8"?>
<ds:datastoreItem xmlns:ds="http://schemas.openxmlformats.org/officeDocument/2006/customXml" ds:itemID="{1BBB5711-29E1-4F8E-81A0-7947C57B2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CB1848-D3E0-4F10-B640-720BE758B8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1266</Words>
  <Application>Microsoft Office PowerPoint</Application>
  <PresentationFormat>Panorámica</PresentationFormat>
  <Paragraphs>138</Paragraphs>
  <Slides>11</Slides>
  <Notes>11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Arial</vt:lpstr>
      <vt:lpstr>Calibri</vt:lpstr>
      <vt:lpstr>Corbel</vt:lpstr>
      <vt:lpstr>Gill Sans MT</vt:lpstr>
      <vt:lpstr>Times New Roman</vt:lpstr>
      <vt:lpstr>Trebuchet MS</vt:lpstr>
      <vt:lpstr>Verdana Pro</vt:lpstr>
      <vt:lpstr>Verdana Pro SemiBold</vt:lpstr>
      <vt:lpstr>Tema de Office</vt:lpstr>
      <vt:lpstr>Effects of sudden stratospheric warmings on the observed near-surface wind speed in the northern hemisphere, 1961-2021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2020-04-10T09:45:18Z</dcterms:created>
  <dcterms:modified xsi:type="dcterms:W3CDTF">2022-05-25T21:34:54Z</dcterms:modified>
</cp:coreProperties>
</file>