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9" r:id="rId3"/>
    <p:sldId id="258" r:id="rId4"/>
    <p:sldId id="265" r:id="rId5"/>
    <p:sldId id="264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6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451" autoAdjust="0"/>
  </p:normalViewPr>
  <p:slideViewPr>
    <p:cSldViewPr snapToGrid="0" showGuides="1">
      <p:cViewPr varScale="1">
        <p:scale>
          <a:sx n="53" d="100"/>
          <a:sy n="53" d="100"/>
        </p:scale>
        <p:origin x="1140" y="36"/>
      </p:cViewPr>
      <p:guideLst>
        <p:guide orient="horz" pos="2183"/>
        <p:guide pos="6494"/>
      </p:guideLst>
    </p:cSldViewPr>
  </p:slideViewPr>
  <p:notesTextViewPr>
    <p:cViewPr>
      <p:scale>
        <a:sx n="1" d="1"/>
        <a:sy n="1" d="1"/>
      </p:scale>
      <p:origin x="0" y="-40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DF2FC-DFC0-4F09-87EA-B2EB456FF7D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EC836-9942-4627-89B7-4D0FF2926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4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you’re reading this, congratulations! You found my notes section. Please send me more </a:t>
            </a:r>
            <a:r>
              <a:rPr lang="en-GB" dirty="0" err="1"/>
              <a:t>geochem</a:t>
            </a:r>
            <a:r>
              <a:rPr lang="en-GB" dirty="0"/>
              <a:t> puns so I can add them for the next talk.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Why should you never catch a train with algae? They’re </a:t>
            </a:r>
            <a:r>
              <a:rPr lang="en-GB" dirty="0" err="1"/>
              <a:t>dinoflage</a:t>
            </a:r>
            <a:r>
              <a:rPr lang="en-GB" dirty="0"/>
              <a:t>-late!</a:t>
            </a:r>
          </a:p>
          <a:p>
            <a:r>
              <a:rPr lang="en-GB" dirty="0"/>
              <a:t>Observations suggest tropical grasslands contain more plants than temperate forests. I C 4 plants there, in forests I C 3. Deserts don’t have many but I might see more with a </a:t>
            </a:r>
            <a:r>
              <a:rPr lang="en-GB" dirty="0" err="1"/>
              <a:t>CAMera</a:t>
            </a:r>
            <a:r>
              <a:rPr lang="en-GB" dirty="0"/>
              <a:t>.</a:t>
            </a:r>
          </a:p>
          <a:p>
            <a:r>
              <a:rPr lang="en-GB" dirty="0"/>
              <a:t>What’s the most promising source of proxy environmental data in the Forgotten Realms? </a:t>
            </a:r>
            <a:r>
              <a:rPr lang="en-GB" dirty="0" err="1"/>
              <a:t>Illiphid</a:t>
            </a:r>
            <a:r>
              <a:rPr lang="en-GB" dirty="0"/>
              <a:t> biomarkers (nobody? Darn)</a:t>
            </a:r>
          </a:p>
          <a:p>
            <a:r>
              <a:rPr lang="en-GB" dirty="0"/>
              <a:t>What CO2 proxy do pigs use? </a:t>
            </a:r>
            <a:r>
              <a:rPr lang="en-GB" dirty="0" err="1"/>
              <a:t>Oikenones</a:t>
            </a:r>
            <a:r>
              <a:rPr lang="en-GB" dirty="0"/>
              <a:t>. Unless they’re using </a:t>
            </a:r>
            <a:r>
              <a:rPr lang="en-GB" dirty="0" err="1"/>
              <a:t>boaron</a:t>
            </a:r>
            <a:r>
              <a:rPr lang="en-GB" dirty="0"/>
              <a:t>. Or </a:t>
            </a:r>
            <a:r>
              <a:rPr lang="en-GB" dirty="0" err="1"/>
              <a:t>palaeosows</a:t>
            </a:r>
            <a:r>
              <a:rPr lang="en-GB" dirty="0"/>
              <a:t>. </a:t>
            </a:r>
          </a:p>
          <a:p>
            <a:r>
              <a:rPr lang="en-GB" dirty="0"/>
              <a:t>What’s an organic geochemist’s favourite drink? </a:t>
            </a:r>
            <a:r>
              <a:rPr lang="en-GB" dirty="0" err="1"/>
              <a:t>GDGTea</a:t>
            </a:r>
            <a:r>
              <a:rPr lang="en-GB" dirty="0"/>
              <a:t>!</a:t>
            </a:r>
          </a:p>
          <a:p>
            <a:r>
              <a:rPr lang="en-GB" dirty="0"/>
              <a:t>What biomarkers are produced by kangaroos? Hop-</a:t>
            </a:r>
            <a:r>
              <a:rPr lang="en-GB" dirty="0" err="1"/>
              <a:t>anes</a:t>
            </a:r>
            <a:r>
              <a:rPr lang="en-GB" dirty="0"/>
              <a:t>!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36106-DCE7-4EC9-B095-D879C503C9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3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36106-DCE7-4EC9-B095-D879C503C9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4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EC836-9942-4627-89B7-4D0FF2926D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36106-DCE7-4EC9-B095-D879C503C9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81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36106-DCE7-4EC9-B095-D879C503C9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1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D185-CBB6-4E75-99B5-2517BB46AD4F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912E-D1FF-4D25-B82C-18BB04D1B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D185-CBB6-4E75-99B5-2517BB46AD4F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912E-D1FF-4D25-B82C-18BB04D1B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D185-CBB6-4E75-99B5-2517BB46AD4F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912E-D1FF-4D25-B82C-18BB04D1B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9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280576" cy="76470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D185-CBB6-4E75-99B5-2517BB46AD4F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912E-D1FF-4D25-B82C-18BB04D1B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1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D185-CBB6-4E75-99B5-2517BB46AD4F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912E-D1FF-4D25-B82C-18BB04D1B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4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D185-CBB6-4E75-99B5-2517BB46AD4F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912E-D1FF-4D25-B82C-18BB04D1B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D185-CBB6-4E75-99B5-2517BB46AD4F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912E-D1FF-4D25-B82C-18BB04D1B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73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D185-CBB6-4E75-99B5-2517BB46AD4F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912E-D1FF-4D25-B82C-18BB04D1B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8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D185-CBB6-4E75-99B5-2517BB46AD4F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912E-D1FF-4D25-B82C-18BB04D1B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9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D185-CBB6-4E75-99B5-2517BB46AD4F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912E-D1FF-4D25-B82C-18BB04D1BC5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999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D185-CBB6-4E75-99B5-2517BB46AD4F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B912E-D1FF-4D25-B82C-18BB04D1BC5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6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78B912E-D1FF-4D25-B82C-18BB04D1BC5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B82D185-CBB6-4E75-99B5-2517BB46AD4F}" type="datetimeFigureOut">
              <a:rPr lang="en-GB" smtClean="0"/>
              <a:t>18/05/2022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3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38B5-5274-44E0-9034-8FEA3A464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400" y="1703262"/>
            <a:ext cx="10657840" cy="2593975"/>
          </a:xfrm>
        </p:spPr>
        <p:txBody>
          <a:bodyPr/>
          <a:lstStyle/>
          <a:p>
            <a:r>
              <a:rPr lang="en-GB" dirty="0"/>
              <a:t>Biosynthesis and </a:t>
            </a:r>
            <a:r>
              <a:rPr lang="en-GB" i="1" dirty="0"/>
              <a:t>n</a:t>
            </a:r>
            <a:r>
              <a:rPr lang="en-GB" dirty="0"/>
              <a:t>-alkane </a:t>
            </a:r>
            <a:r>
              <a:rPr lang="el-GR" sz="6600" dirty="0"/>
              <a:t>δ</a:t>
            </a:r>
            <a:r>
              <a:rPr lang="en-GB" sz="6600" baseline="30000" dirty="0"/>
              <a:t>13</a:t>
            </a:r>
            <a:r>
              <a:rPr lang="en-GB" sz="6600" dirty="0"/>
              <a:t>C</a:t>
            </a:r>
            <a:r>
              <a:rPr lang="en-GB" dirty="0"/>
              <a:t>: influence of elevated CO</a:t>
            </a:r>
            <a:r>
              <a:rPr lang="en-GB" baseline="-25000" dirty="0"/>
              <a:t>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15A40-08CC-440F-990F-13475F53F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571999"/>
            <a:ext cx="8615680" cy="1692999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rgbClr val="6E6E68"/>
                </a:solidFill>
              </a:rPr>
              <a:t>Bridget Warren</a:t>
            </a:r>
            <a:r>
              <a:rPr lang="en-GB" dirty="0">
                <a:solidFill>
                  <a:srgbClr val="6E6E68"/>
                </a:solidFill>
              </a:rPr>
              <a:t>, James Bendle, Kweku Afrifa </a:t>
            </a:r>
            <a:r>
              <a:rPr lang="en-GB" dirty="0" err="1">
                <a:solidFill>
                  <a:srgbClr val="6E6E68"/>
                </a:solidFill>
              </a:rPr>
              <a:t>Yamoah</a:t>
            </a:r>
            <a:r>
              <a:rPr lang="en-GB" dirty="0">
                <a:solidFill>
                  <a:srgbClr val="6E6E68"/>
                </a:solidFill>
              </a:rPr>
              <a:t>, Yvette Eley</a:t>
            </a:r>
          </a:p>
          <a:p>
            <a:r>
              <a:rPr lang="en-GB" dirty="0">
                <a:solidFill>
                  <a:srgbClr val="6E6E68"/>
                </a:solidFill>
              </a:rPr>
              <a:t>Department of Earth Sciences, University of Birmingham</a:t>
            </a:r>
          </a:p>
          <a:p>
            <a:r>
              <a:rPr lang="en-GB" dirty="0">
                <a:solidFill>
                  <a:srgbClr val="6E6E68"/>
                </a:solidFill>
              </a:rPr>
              <a:t>baw888@student.bham.ac.uk</a:t>
            </a:r>
          </a:p>
          <a:p>
            <a:endParaRPr lang="en-GB" dirty="0">
              <a:solidFill>
                <a:srgbClr val="6E6E68"/>
              </a:solidFill>
            </a:endParaRPr>
          </a:p>
          <a:p>
            <a:r>
              <a:rPr lang="en-GB" dirty="0">
                <a:solidFill>
                  <a:srgbClr val="6E6E68"/>
                </a:solidFill>
              </a:rPr>
              <a:t>EGU 2022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41BF0CA-AD97-4F1E-B4B3-9C87ABEE1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1027" y="4598147"/>
            <a:ext cx="1448886" cy="34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Gill Sans MT" panose="020B0502020104020203" pitchFamily="34" charset="0"/>
              </a:rPr>
              <a:t>@</a:t>
            </a:r>
            <a:r>
              <a:rPr lang="en-GB" altLang="en-US" dirty="0" err="1">
                <a:solidFill>
                  <a:srgbClr val="000000"/>
                </a:solidFill>
                <a:latin typeface="Gill Sans MT" panose="020B0502020104020203" pitchFamily="34" charset="0"/>
              </a:rPr>
              <a:t>squidtrees</a:t>
            </a:r>
            <a:endParaRPr lang="en-US" altLang="en-US" sz="4800" dirty="0">
              <a:latin typeface="Gill Sans MT" panose="020B0502020104020203" pitchFamily="34" charset="0"/>
            </a:endParaRPr>
          </a:p>
        </p:txBody>
      </p:sp>
      <p:pic>
        <p:nvPicPr>
          <p:cNvPr id="7" name="Picture 2" descr="Image result for birmingham forest edge">
            <a:extLst>
              <a:ext uri="{FF2B5EF4-FFF2-40B4-BE49-F238E27FC236}">
                <a16:creationId xmlns:a16="http://schemas.microsoft.com/office/drawing/2014/main" id="{61DE435F-6098-497E-A059-27FF7BE6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93" y="117139"/>
            <a:ext cx="4186376" cy="13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birmingham institute of forest research logo">
            <a:extLst>
              <a:ext uri="{FF2B5EF4-FFF2-40B4-BE49-F238E27FC236}">
                <a16:creationId xmlns:a16="http://schemas.microsoft.com/office/drawing/2014/main" id="{D3C31E23-92BF-4EDB-8E65-006BCA71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28" y="117139"/>
            <a:ext cx="4774498" cy="119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witter logo vector in (.EPS + .AI + .PDF) free download - Brandlogos.net">
            <a:extLst>
              <a:ext uri="{FF2B5EF4-FFF2-40B4-BE49-F238E27FC236}">
                <a16:creationId xmlns:a16="http://schemas.microsoft.com/office/drawing/2014/main" id="{C584445B-8EF4-4E55-992C-2C9EB19A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080" y="4598147"/>
            <a:ext cx="421036" cy="4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iversity of Birmingham : Rankings, Fees &amp; Courses Details | Top  Universities">
            <a:extLst>
              <a:ext uri="{FF2B5EF4-FFF2-40B4-BE49-F238E27FC236}">
                <a16:creationId xmlns:a16="http://schemas.microsoft.com/office/drawing/2014/main" id="{E1D77201-FF02-4B4F-3198-AE35F9D62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0" y="113931"/>
            <a:ext cx="1318661" cy="131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9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3869-B8F9-4878-AC5E-9C672B29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Plant </a:t>
            </a:r>
            <a:r>
              <a:rPr lang="en-GB" i="1" dirty="0"/>
              <a:t>n</a:t>
            </a:r>
            <a:r>
              <a:rPr lang="en-GB" dirty="0"/>
              <a:t>-alkane </a:t>
            </a:r>
            <a:r>
              <a:rPr lang="el-GR" sz="4800" dirty="0"/>
              <a:t>δ</a:t>
            </a:r>
            <a:r>
              <a:rPr lang="en-GB" sz="4800" baseline="30000" dirty="0"/>
              <a:t>13</a:t>
            </a:r>
            <a:r>
              <a:rPr lang="en-GB" sz="4800" dirty="0"/>
              <a:t>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32C48-3C06-48AF-833F-DC8D9EB8E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428750"/>
            <a:ext cx="4282128" cy="4772025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+mj-lt"/>
              </a:rPr>
              <a:t>Δ</a:t>
            </a:r>
            <a:r>
              <a:rPr lang="en-GB" sz="2000" baseline="30000" dirty="0"/>
              <a:t>13</a:t>
            </a:r>
            <a:r>
              <a:rPr lang="en-GB" sz="2000" dirty="0"/>
              <a:t>C</a:t>
            </a:r>
            <a:r>
              <a:rPr lang="en-GB" sz="2000" baseline="-25000" dirty="0"/>
              <a:t>leaf </a:t>
            </a:r>
            <a:r>
              <a:rPr lang="en-GB" sz="2000" dirty="0"/>
              <a:t>:  difference between atmosphere and bulk plant tissue</a:t>
            </a:r>
          </a:p>
          <a:p>
            <a:pPr lvl="1"/>
            <a:r>
              <a:rPr lang="en-GB" sz="1800" dirty="0"/>
              <a:t>Palaeohydrology proxy</a:t>
            </a:r>
          </a:p>
          <a:p>
            <a:endParaRPr lang="en-GB" sz="2000" dirty="0"/>
          </a:p>
          <a:p>
            <a:r>
              <a:rPr lang="en-GB" sz="2000" i="1" dirty="0"/>
              <a:t>n</a:t>
            </a:r>
            <a:r>
              <a:rPr lang="en-GB" sz="2000" dirty="0"/>
              <a:t>-Alkane synthesis: applies additional fractionation</a:t>
            </a:r>
          </a:p>
          <a:p>
            <a:pPr marL="114300" indent="0">
              <a:buNone/>
            </a:pPr>
            <a:endParaRPr lang="en-GB" dirty="0"/>
          </a:p>
          <a:p>
            <a:r>
              <a:rPr lang="el-GR" dirty="0"/>
              <a:t>ε</a:t>
            </a:r>
            <a:r>
              <a:rPr lang="en-GB" baseline="-25000" dirty="0"/>
              <a:t>lipid</a:t>
            </a:r>
            <a:r>
              <a:rPr lang="en-GB" dirty="0"/>
              <a:t>: biosynthetic fractionation</a:t>
            </a:r>
          </a:p>
          <a:p>
            <a:pPr lvl="1"/>
            <a:r>
              <a:rPr lang="en-GB" dirty="0"/>
              <a:t>Varies between species, plant functional types</a:t>
            </a:r>
          </a:p>
          <a:p>
            <a:pPr lvl="1"/>
            <a:r>
              <a:rPr lang="en-GB" dirty="0"/>
              <a:t>Limited data on impact of environment</a:t>
            </a:r>
          </a:p>
          <a:p>
            <a:pPr lvl="1"/>
            <a:r>
              <a:rPr lang="en-GB" dirty="0"/>
              <a:t>Limited data of impact of pCO</a:t>
            </a:r>
            <a:r>
              <a:rPr lang="en-GB" baseline="-25000" dirty="0"/>
              <a:t>2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2B1E0-AE75-4EED-8218-C038C076E5F2}"/>
              </a:ext>
            </a:extLst>
          </p:cNvPr>
          <p:cNvSpPr txBox="1"/>
          <p:nvPr/>
        </p:nvSpPr>
        <p:spPr>
          <a:xfrm>
            <a:off x="9172575" y="6585005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Data from Tipple and </a:t>
            </a:r>
            <a:r>
              <a:rPr lang="en-GB" sz="1100" dirty="0" err="1"/>
              <a:t>Pagani</a:t>
            </a:r>
            <a:r>
              <a:rPr lang="en-GB" sz="1100" dirty="0"/>
              <a:t>, 2010</a:t>
            </a:r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26AAFF20-A4C8-4CF3-9532-9C4232860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03" y="1614180"/>
            <a:ext cx="6268325" cy="44011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01395F-4E5A-8382-8B83-2E243B533890}"/>
              </a:ext>
            </a:extLst>
          </p:cNvPr>
          <p:cNvSpPr/>
          <p:nvPr/>
        </p:nvSpPr>
        <p:spPr>
          <a:xfrm>
            <a:off x="10632368" y="4500880"/>
            <a:ext cx="472512" cy="94488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D531AA-7493-FD80-9BA3-3098FD01B878}"/>
              </a:ext>
            </a:extLst>
          </p:cNvPr>
          <p:cNvSpPr/>
          <p:nvPr/>
        </p:nvSpPr>
        <p:spPr>
          <a:xfrm>
            <a:off x="10632368" y="2986378"/>
            <a:ext cx="472512" cy="94488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A4F197-CF3C-535D-9F18-4A5BD07228E1}"/>
              </a:ext>
            </a:extLst>
          </p:cNvPr>
          <p:cNvGrpSpPr/>
          <p:nvPr/>
        </p:nvGrpSpPr>
        <p:grpSpPr>
          <a:xfrm rot="21183764" flipV="1">
            <a:off x="4731445" y="5388705"/>
            <a:ext cx="628457" cy="1242191"/>
            <a:chOff x="5351723" y="813862"/>
            <a:chExt cx="1115177" cy="1918001"/>
          </a:xfrm>
        </p:grpSpPr>
        <p:sp>
          <p:nvSpPr>
            <p:cNvPr id="17" name="Curved Right Arrow 20">
              <a:extLst>
                <a:ext uri="{FF2B5EF4-FFF2-40B4-BE49-F238E27FC236}">
                  <a16:creationId xmlns:a16="http://schemas.microsoft.com/office/drawing/2014/main" id="{58B96DA5-8F44-8997-65AA-9612DB315D7F}"/>
                </a:ext>
              </a:extLst>
            </p:cNvPr>
            <p:cNvSpPr/>
            <p:nvPr/>
          </p:nvSpPr>
          <p:spPr>
            <a:xfrm>
              <a:off x="5351723" y="813862"/>
              <a:ext cx="854311" cy="1744946"/>
            </a:xfrm>
            <a:prstGeom prst="curvedRightArrow">
              <a:avLst>
                <a:gd name="adj1" fmla="val 25000"/>
                <a:gd name="adj2" fmla="val 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08015E7-8025-1C59-403E-3420DB147F03}"/>
                </a:ext>
              </a:extLst>
            </p:cNvPr>
            <p:cNvSpPr/>
            <p:nvPr/>
          </p:nvSpPr>
          <p:spPr>
            <a:xfrm rot="16531412" flipV="1">
              <a:off x="6137621" y="2402583"/>
              <a:ext cx="314336" cy="3442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ED112A-C797-370E-866A-02C62FE21B91}"/>
              </a:ext>
            </a:extLst>
          </p:cNvPr>
          <p:cNvGrpSpPr/>
          <p:nvPr/>
        </p:nvGrpSpPr>
        <p:grpSpPr>
          <a:xfrm rot="17247626">
            <a:off x="8206042" y="2229306"/>
            <a:ext cx="374476" cy="806974"/>
            <a:chOff x="6304505" y="907526"/>
            <a:chExt cx="374476" cy="806974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E744023-CBAA-22E2-1A4B-28DC3BE1C1E5}"/>
                </a:ext>
              </a:extLst>
            </p:cNvPr>
            <p:cNvSpPr/>
            <p:nvPr/>
          </p:nvSpPr>
          <p:spPr>
            <a:xfrm rot="9830645" flipV="1">
              <a:off x="6304505" y="907526"/>
              <a:ext cx="361881" cy="22231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4493FC2-A08F-1E70-95D7-1FB56E19C2F0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6516374" y="1125448"/>
              <a:ext cx="162607" cy="5890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65A21B-BF89-D881-1234-BFBBAF9C303F}"/>
              </a:ext>
            </a:extLst>
          </p:cNvPr>
          <p:cNvGrpSpPr/>
          <p:nvPr/>
        </p:nvGrpSpPr>
        <p:grpSpPr>
          <a:xfrm rot="17247626">
            <a:off x="10445131" y="5093752"/>
            <a:ext cx="374476" cy="806974"/>
            <a:chOff x="6304505" y="907526"/>
            <a:chExt cx="374476" cy="806974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C8A9E4D-DF3F-EB03-5968-CF89BF04A014}"/>
                </a:ext>
              </a:extLst>
            </p:cNvPr>
            <p:cNvSpPr/>
            <p:nvPr/>
          </p:nvSpPr>
          <p:spPr>
            <a:xfrm rot="9830645" flipV="1">
              <a:off x="6304505" y="907526"/>
              <a:ext cx="361881" cy="22231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63AF3F8-E481-4B03-3DB5-4BEDB9140B30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6516374" y="1125448"/>
              <a:ext cx="162607" cy="5890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1D5DB6-3BD3-5658-F3E1-488EEC1E4624}"/>
              </a:ext>
            </a:extLst>
          </p:cNvPr>
          <p:cNvGrpSpPr/>
          <p:nvPr/>
        </p:nvGrpSpPr>
        <p:grpSpPr>
          <a:xfrm rot="17247626">
            <a:off x="9267853" y="4097393"/>
            <a:ext cx="374476" cy="806974"/>
            <a:chOff x="6304505" y="907526"/>
            <a:chExt cx="374476" cy="806974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292CE1A-2B27-57D3-6105-885DD1033AB7}"/>
                </a:ext>
              </a:extLst>
            </p:cNvPr>
            <p:cNvSpPr/>
            <p:nvPr/>
          </p:nvSpPr>
          <p:spPr>
            <a:xfrm rot="9830645" flipV="1">
              <a:off x="6304505" y="907526"/>
              <a:ext cx="361881" cy="22231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6DE745-D0FB-53B8-A477-2797FBD12729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6516374" y="1125448"/>
              <a:ext cx="162607" cy="5890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24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6C58-71FD-49B7-A7B1-C989F039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57FC-0FEC-488C-A2D3-D31245F03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790" y="953629"/>
            <a:ext cx="5047810" cy="5501492"/>
          </a:xfrm>
        </p:spPr>
        <p:txBody>
          <a:bodyPr>
            <a:normAutofit/>
          </a:bodyPr>
          <a:lstStyle/>
          <a:p>
            <a:r>
              <a:rPr lang="en-GB" b="1" dirty="0">
                <a:latin typeface="Gill Sans MT" panose="020B0502020104020203" pitchFamily="34" charset="0"/>
              </a:rPr>
              <a:t>B</a:t>
            </a:r>
            <a:r>
              <a:rPr lang="en-GB" dirty="0">
                <a:latin typeface="Gill Sans MT" panose="020B0502020104020203" pitchFamily="34" charset="0"/>
              </a:rPr>
              <a:t>irmingham </a:t>
            </a:r>
            <a:r>
              <a:rPr lang="en-GB" b="1" dirty="0">
                <a:latin typeface="Gill Sans MT" panose="020B0502020104020203" pitchFamily="34" charset="0"/>
              </a:rPr>
              <a:t>I</a:t>
            </a:r>
            <a:r>
              <a:rPr lang="en-GB" dirty="0">
                <a:latin typeface="Gill Sans MT" panose="020B0502020104020203" pitchFamily="34" charset="0"/>
              </a:rPr>
              <a:t>nstitute of </a:t>
            </a:r>
            <a:r>
              <a:rPr lang="en-GB" b="1" dirty="0">
                <a:latin typeface="Gill Sans MT" panose="020B0502020104020203" pitchFamily="34" charset="0"/>
              </a:rPr>
              <a:t>Fo</a:t>
            </a:r>
            <a:r>
              <a:rPr lang="en-GB" dirty="0">
                <a:latin typeface="Gill Sans MT" panose="020B0502020104020203" pitchFamily="34" charset="0"/>
              </a:rPr>
              <a:t>rest </a:t>
            </a:r>
            <a:r>
              <a:rPr lang="en-GB" b="1" dirty="0">
                <a:latin typeface="Gill Sans MT" panose="020B0502020104020203" pitchFamily="34" charset="0"/>
              </a:rPr>
              <a:t>R</a:t>
            </a:r>
            <a:r>
              <a:rPr lang="en-GB" dirty="0">
                <a:latin typeface="Gill Sans MT" panose="020B0502020104020203" pitchFamily="34" charset="0"/>
              </a:rPr>
              <a:t>esearch’s </a:t>
            </a:r>
            <a:r>
              <a:rPr lang="en-GB" b="1" dirty="0">
                <a:latin typeface="Gill Sans MT" panose="020B0502020104020203" pitchFamily="34" charset="0"/>
              </a:rPr>
              <a:t>F</a:t>
            </a:r>
            <a:r>
              <a:rPr lang="en-GB" dirty="0">
                <a:latin typeface="Gill Sans MT" panose="020B0502020104020203" pitchFamily="34" charset="0"/>
              </a:rPr>
              <a:t>ree </a:t>
            </a:r>
            <a:r>
              <a:rPr lang="en-GB" b="1" dirty="0">
                <a:latin typeface="Gill Sans MT" panose="020B0502020104020203" pitchFamily="34" charset="0"/>
              </a:rPr>
              <a:t>A</a:t>
            </a:r>
            <a:r>
              <a:rPr lang="en-GB" dirty="0">
                <a:latin typeface="Gill Sans MT" panose="020B0502020104020203" pitchFamily="34" charset="0"/>
              </a:rPr>
              <a:t>ir </a:t>
            </a:r>
            <a:r>
              <a:rPr lang="en-GB" b="1" dirty="0">
                <a:latin typeface="Gill Sans MT" panose="020B0502020104020203" pitchFamily="34" charset="0"/>
              </a:rPr>
              <a:t>C</a:t>
            </a:r>
            <a:r>
              <a:rPr lang="en-GB" dirty="0">
                <a:latin typeface="Gill Sans MT" panose="020B0502020104020203" pitchFamily="34" charset="0"/>
              </a:rPr>
              <a:t>O</a:t>
            </a:r>
            <a:r>
              <a:rPr lang="en-GB" baseline="-25000" dirty="0">
                <a:latin typeface="Gill Sans MT" panose="020B0502020104020203" pitchFamily="34" charset="0"/>
              </a:rPr>
              <a:t>2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b="1" dirty="0">
                <a:latin typeface="Gill Sans MT" panose="020B0502020104020203" pitchFamily="34" charset="0"/>
              </a:rPr>
              <a:t>E</a:t>
            </a:r>
            <a:r>
              <a:rPr lang="en-GB" dirty="0">
                <a:latin typeface="Gill Sans MT" panose="020B0502020104020203" pitchFamily="34" charset="0"/>
              </a:rPr>
              <a:t>nrichment experiment </a:t>
            </a:r>
          </a:p>
          <a:p>
            <a:pPr lvl="1"/>
            <a:r>
              <a:rPr lang="en-GB" dirty="0">
                <a:latin typeface="Gill Sans MT" panose="020B0502020104020203" pitchFamily="34" charset="0"/>
              </a:rPr>
              <a:t>(BIFoR FACE)</a:t>
            </a:r>
          </a:p>
          <a:p>
            <a:endParaRPr lang="en-GB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Semi-natural oak woodland, +150ppmv elevated CO</a:t>
            </a:r>
            <a:r>
              <a:rPr lang="en-GB" baseline="-25000" dirty="0">
                <a:latin typeface="Gill Sans MT" panose="020B0502020104020203" pitchFamily="34" charset="0"/>
              </a:rPr>
              <a:t>2</a:t>
            </a:r>
            <a:r>
              <a:rPr lang="en-GB" dirty="0">
                <a:latin typeface="Gill Sans MT" panose="020B0502020104020203" pitchFamily="34" charset="0"/>
              </a:rPr>
              <a:t> </a:t>
            </a:r>
          </a:p>
          <a:p>
            <a:endParaRPr lang="en-GB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Switched on 2017</a:t>
            </a:r>
          </a:p>
          <a:p>
            <a:endParaRPr lang="en-GB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2 species collected monthly, 2018-2021</a:t>
            </a:r>
          </a:p>
          <a:p>
            <a:endParaRPr lang="en-GB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Data generated: bulk and </a:t>
            </a:r>
            <a:r>
              <a:rPr lang="en-GB" i="1" dirty="0">
                <a:latin typeface="Gill Sans MT" panose="020B0502020104020203" pitchFamily="34" charset="0"/>
              </a:rPr>
              <a:t>n</a:t>
            </a:r>
            <a:r>
              <a:rPr lang="en-GB" dirty="0">
                <a:latin typeface="Gill Sans MT" panose="020B0502020104020203" pitchFamily="34" charset="0"/>
              </a:rPr>
              <a:t>-alkane </a:t>
            </a:r>
            <a:r>
              <a:rPr lang="el-GR" dirty="0"/>
              <a:t>δ</a:t>
            </a:r>
            <a:r>
              <a:rPr lang="en-GB" baseline="30000" dirty="0"/>
              <a:t>13</a:t>
            </a:r>
            <a:r>
              <a:rPr lang="en-GB" dirty="0"/>
              <a:t>C</a:t>
            </a:r>
            <a:endParaRPr lang="en-GB" dirty="0">
              <a:latin typeface="Gill Sans MT" panose="020B0502020104020203" pitchFamily="34" charset="0"/>
            </a:endParaRPr>
          </a:p>
          <a:p>
            <a:endParaRPr lang="en-GB" dirty="0">
              <a:latin typeface="Gill Sans MT" panose="020B0502020104020203" pitchFamily="34" charset="0"/>
            </a:endParaRPr>
          </a:p>
          <a:p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Diagram, map&#10;&#10;Description automatically generated">
            <a:extLst>
              <a:ext uri="{FF2B5EF4-FFF2-40B4-BE49-F238E27FC236}">
                <a16:creationId xmlns:a16="http://schemas.microsoft.com/office/drawing/2014/main" id="{45476446-43EF-4691-B3AA-3ADF0D0B9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73" y="953629"/>
            <a:ext cx="3916004" cy="2820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7D6236-CA97-44AA-AAF7-B202E2B084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8" t="928" r="11801" b="30701"/>
          <a:stretch/>
        </p:blipFill>
        <p:spPr>
          <a:xfrm>
            <a:off x="723757" y="3812331"/>
            <a:ext cx="2232249" cy="2774648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C86543E-E1BD-42A4-AED3-7FAB7D9DDB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6" r="20578"/>
          <a:stretch/>
        </p:blipFill>
        <p:spPr>
          <a:xfrm>
            <a:off x="3003302" y="3812331"/>
            <a:ext cx="2170020" cy="27746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0738E1-8551-4B6D-B419-66C64053F051}"/>
              </a:ext>
            </a:extLst>
          </p:cNvPr>
          <p:cNvGrpSpPr/>
          <p:nvPr/>
        </p:nvGrpSpPr>
        <p:grpSpPr>
          <a:xfrm rot="1158963">
            <a:off x="1185575" y="2542656"/>
            <a:ext cx="743201" cy="2180045"/>
            <a:chOff x="5351723" y="813862"/>
            <a:chExt cx="1115177" cy="1918001"/>
          </a:xfrm>
        </p:grpSpPr>
        <p:sp>
          <p:nvSpPr>
            <p:cNvPr id="7" name="Curved Right Arrow 20">
              <a:extLst>
                <a:ext uri="{FF2B5EF4-FFF2-40B4-BE49-F238E27FC236}">
                  <a16:creationId xmlns:a16="http://schemas.microsoft.com/office/drawing/2014/main" id="{7A9DAE29-47BD-42E4-AADB-32CF7D99724B}"/>
                </a:ext>
              </a:extLst>
            </p:cNvPr>
            <p:cNvSpPr/>
            <p:nvPr/>
          </p:nvSpPr>
          <p:spPr>
            <a:xfrm>
              <a:off x="5351723" y="813862"/>
              <a:ext cx="854311" cy="1744946"/>
            </a:xfrm>
            <a:prstGeom prst="curvedRightArrow">
              <a:avLst>
                <a:gd name="adj1" fmla="val 25000"/>
                <a:gd name="adj2" fmla="val 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332BE009-4965-41CB-B5D5-3F891048F5C7}"/>
                </a:ext>
              </a:extLst>
            </p:cNvPr>
            <p:cNvSpPr/>
            <p:nvPr/>
          </p:nvSpPr>
          <p:spPr>
            <a:xfrm rot="16531412" flipV="1">
              <a:off x="6137621" y="2402583"/>
              <a:ext cx="314336" cy="3442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F1CEA4-B682-4BE8-9956-0575FC2948F4}"/>
              </a:ext>
            </a:extLst>
          </p:cNvPr>
          <p:cNvGrpSpPr/>
          <p:nvPr/>
        </p:nvGrpSpPr>
        <p:grpSpPr>
          <a:xfrm rot="15433081">
            <a:off x="2743063" y="4590054"/>
            <a:ext cx="720224" cy="2208110"/>
            <a:chOff x="5351723" y="813862"/>
            <a:chExt cx="1115177" cy="1918001"/>
          </a:xfrm>
        </p:grpSpPr>
        <p:sp>
          <p:nvSpPr>
            <p:cNvPr id="11" name="Curved Right Arrow 20">
              <a:extLst>
                <a:ext uri="{FF2B5EF4-FFF2-40B4-BE49-F238E27FC236}">
                  <a16:creationId xmlns:a16="http://schemas.microsoft.com/office/drawing/2014/main" id="{35B88E10-E1F5-430C-88ED-A753D39F42AA}"/>
                </a:ext>
              </a:extLst>
            </p:cNvPr>
            <p:cNvSpPr/>
            <p:nvPr/>
          </p:nvSpPr>
          <p:spPr>
            <a:xfrm>
              <a:off x="5351723" y="813862"/>
              <a:ext cx="854311" cy="1744946"/>
            </a:xfrm>
            <a:prstGeom prst="curvedRightArrow">
              <a:avLst>
                <a:gd name="adj1" fmla="val 25000"/>
                <a:gd name="adj2" fmla="val 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A3A8C09-A171-4662-B401-4EA2E2DF09B0}"/>
                </a:ext>
              </a:extLst>
            </p:cNvPr>
            <p:cNvSpPr/>
            <p:nvPr/>
          </p:nvSpPr>
          <p:spPr>
            <a:xfrm rot="16531412" flipV="1">
              <a:off x="6137621" y="2402583"/>
              <a:ext cx="314336" cy="3442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7145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53E6-54DB-4231-AD4C-3E996998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92434" cy="764704"/>
          </a:xfrm>
        </p:spPr>
        <p:txBody>
          <a:bodyPr/>
          <a:lstStyle/>
          <a:p>
            <a:r>
              <a:rPr lang="en-GB" dirty="0"/>
              <a:t>Results: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GB" baseline="-25000" dirty="0"/>
              <a:t>lipid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10F53-8CD7-4D44-834C-5ED22C614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8175" y="681952"/>
            <a:ext cx="2933699" cy="5718848"/>
          </a:xfrm>
        </p:spPr>
        <p:txBody>
          <a:bodyPr>
            <a:norm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Slight </a:t>
            </a:r>
            <a:r>
              <a:rPr lang="en-GB" b="1" dirty="0">
                <a:latin typeface="Gill Sans MT" panose="020B0502020104020203" pitchFamily="34" charset="0"/>
              </a:rPr>
              <a:t>decrease</a:t>
            </a:r>
            <a:r>
              <a:rPr lang="en-GB" dirty="0">
                <a:latin typeface="Gill Sans MT" panose="020B0502020104020203" pitchFamily="34" charset="0"/>
              </a:rPr>
              <a:t> in fractionation under elevated CO</a:t>
            </a:r>
            <a:r>
              <a:rPr lang="en-GB" baseline="-25000" dirty="0">
                <a:latin typeface="Gill Sans MT" panose="020B0502020104020203" pitchFamily="34" charset="0"/>
              </a:rPr>
              <a:t>2</a:t>
            </a:r>
            <a:r>
              <a:rPr lang="en-GB" dirty="0">
                <a:latin typeface="Gill Sans MT" panose="020B0502020104020203" pitchFamily="34" charset="0"/>
              </a:rPr>
              <a:t> in both species</a:t>
            </a:r>
          </a:p>
          <a:p>
            <a:endParaRPr lang="en-GB" dirty="0">
              <a:latin typeface="Gill Sans MT" panose="020B0502020104020203" pitchFamily="34" charset="0"/>
            </a:endParaRPr>
          </a:p>
          <a:p>
            <a:r>
              <a:rPr lang="en-GB" dirty="0">
                <a:latin typeface="Gill Sans MT" panose="020B0502020104020203" pitchFamily="34" charset="0"/>
              </a:rPr>
              <a:t>Effect partially obscured by monthly variation</a:t>
            </a:r>
          </a:p>
          <a:p>
            <a:endParaRPr lang="en-GB" dirty="0"/>
          </a:p>
          <a:p>
            <a:r>
              <a:rPr lang="en-GB" dirty="0">
                <a:latin typeface="Gill Sans MT" panose="020B0502020104020203" pitchFamily="34" charset="0"/>
              </a:rPr>
              <a:t>Could relate to shift in carbon pools within plants</a:t>
            </a:r>
          </a:p>
          <a:p>
            <a:endParaRPr lang="en-GB" dirty="0"/>
          </a:p>
          <a:p>
            <a:r>
              <a:rPr lang="en-GB" dirty="0">
                <a:latin typeface="Gill Sans MT" panose="020B0502020104020203" pitchFamily="34" charset="0"/>
              </a:rPr>
              <a:t>Could relate to shifts in seasonality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49A086F-A377-4C7D-B768-9A395546D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7" y="1376666"/>
            <a:ext cx="7943488" cy="479938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1D1B431-A07D-C1F7-6FE8-5AE52506F3AF}"/>
              </a:ext>
            </a:extLst>
          </p:cNvPr>
          <p:cNvGrpSpPr/>
          <p:nvPr/>
        </p:nvGrpSpPr>
        <p:grpSpPr>
          <a:xfrm rot="8606642" flipV="1">
            <a:off x="2797978" y="1911425"/>
            <a:ext cx="628457" cy="1242191"/>
            <a:chOff x="5351723" y="813862"/>
            <a:chExt cx="1115177" cy="1918001"/>
          </a:xfrm>
        </p:grpSpPr>
        <p:sp>
          <p:nvSpPr>
            <p:cNvPr id="12" name="Curved Right Arrow 20">
              <a:extLst>
                <a:ext uri="{FF2B5EF4-FFF2-40B4-BE49-F238E27FC236}">
                  <a16:creationId xmlns:a16="http://schemas.microsoft.com/office/drawing/2014/main" id="{F1DAABE6-A1E6-6268-4E15-D8AE97B35486}"/>
                </a:ext>
              </a:extLst>
            </p:cNvPr>
            <p:cNvSpPr/>
            <p:nvPr/>
          </p:nvSpPr>
          <p:spPr>
            <a:xfrm>
              <a:off x="5351723" y="813862"/>
              <a:ext cx="854311" cy="1744946"/>
            </a:xfrm>
            <a:prstGeom prst="curvedRightArrow">
              <a:avLst>
                <a:gd name="adj1" fmla="val 25000"/>
                <a:gd name="adj2" fmla="val 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45F53E2-1DC0-624C-BB4B-2186FB8F0577}"/>
                </a:ext>
              </a:extLst>
            </p:cNvPr>
            <p:cNvSpPr/>
            <p:nvPr/>
          </p:nvSpPr>
          <p:spPr>
            <a:xfrm rot="16531412" flipV="1">
              <a:off x="6137621" y="2402583"/>
              <a:ext cx="314336" cy="3442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2B15A6-C7DE-89B2-062A-E10175A31C91}"/>
              </a:ext>
            </a:extLst>
          </p:cNvPr>
          <p:cNvGrpSpPr/>
          <p:nvPr/>
        </p:nvGrpSpPr>
        <p:grpSpPr>
          <a:xfrm rot="21183764" flipV="1">
            <a:off x="2348463" y="3327842"/>
            <a:ext cx="628457" cy="1242191"/>
            <a:chOff x="5351723" y="813862"/>
            <a:chExt cx="1115177" cy="1918001"/>
          </a:xfrm>
        </p:grpSpPr>
        <p:sp>
          <p:nvSpPr>
            <p:cNvPr id="15" name="Curved Right Arrow 20">
              <a:extLst>
                <a:ext uri="{FF2B5EF4-FFF2-40B4-BE49-F238E27FC236}">
                  <a16:creationId xmlns:a16="http://schemas.microsoft.com/office/drawing/2014/main" id="{910B35BC-8F47-1970-1F86-7B2649301B54}"/>
                </a:ext>
              </a:extLst>
            </p:cNvPr>
            <p:cNvSpPr/>
            <p:nvPr/>
          </p:nvSpPr>
          <p:spPr>
            <a:xfrm>
              <a:off x="5351723" y="813862"/>
              <a:ext cx="854311" cy="1744946"/>
            </a:xfrm>
            <a:prstGeom prst="curvedRightArrow">
              <a:avLst>
                <a:gd name="adj1" fmla="val 25000"/>
                <a:gd name="adj2" fmla="val 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3FC5E01-9537-6930-F8D6-F2556E900AAB}"/>
                </a:ext>
              </a:extLst>
            </p:cNvPr>
            <p:cNvSpPr/>
            <p:nvPr/>
          </p:nvSpPr>
          <p:spPr>
            <a:xfrm rot="16531412" flipV="1">
              <a:off x="6137621" y="2402583"/>
              <a:ext cx="314336" cy="3442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308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78EE-5F2E-4CE3-83CD-A33936BE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204C-F41B-4EBB-B937-6EBE4FEB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33" y="1246147"/>
            <a:ext cx="4847771" cy="5495109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Short-term experiment: cannot be directly applied to geology</a:t>
            </a:r>
          </a:p>
          <a:p>
            <a:endParaRPr lang="en-GB" dirty="0"/>
          </a:p>
          <a:p>
            <a:r>
              <a:rPr lang="en-GB" dirty="0"/>
              <a:t>Observed effect is small, may be undetectable in geologic record</a:t>
            </a:r>
          </a:p>
          <a:p>
            <a:endParaRPr lang="en-GB" dirty="0"/>
          </a:p>
          <a:p>
            <a:r>
              <a:rPr lang="en-GB" dirty="0"/>
              <a:t>Proof environment can influence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GB" baseline="-25000" dirty="0"/>
              <a:t>lipid</a:t>
            </a:r>
          </a:p>
          <a:p>
            <a:endParaRPr lang="en-GB" dirty="0"/>
          </a:p>
          <a:p>
            <a:r>
              <a:rPr lang="en-GB" dirty="0"/>
              <a:t>May explain </a:t>
            </a:r>
            <a:r>
              <a:rPr lang="en-GB" i="1" dirty="0"/>
              <a:t>n</a:t>
            </a:r>
            <a:r>
              <a:rPr lang="en-GB" dirty="0"/>
              <a:t>-alkane CO</a:t>
            </a:r>
            <a:r>
              <a:rPr lang="en-GB" baseline="-25000" dirty="0"/>
              <a:t>2</a:t>
            </a:r>
            <a:r>
              <a:rPr lang="en-GB" dirty="0"/>
              <a:t> correlations in geology without an influence on bulk tissue </a:t>
            </a:r>
            <a:r>
              <a:rPr lang="el-GR" sz="2400" dirty="0"/>
              <a:t>δ</a:t>
            </a:r>
            <a:r>
              <a:rPr lang="en-GB" baseline="30000" dirty="0"/>
              <a:t>13</a:t>
            </a:r>
            <a:r>
              <a:rPr lang="en-GB" dirty="0"/>
              <a:t>C </a:t>
            </a:r>
          </a:p>
        </p:txBody>
      </p:sp>
      <p:pic>
        <p:nvPicPr>
          <p:cNvPr id="1026" name="Picture 2" descr="Carboniferous forest panorama">
            <a:extLst>
              <a:ext uri="{FF2B5EF4-FFF2-40B4-BE49-F238E27FC236}">
                <a16:creationId xmlns:a16="http://schemas.microsoft.com/office/drawing/2014/main" id="{582FF921-EB15-8709-1745-03F99DC39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3" y="1835777"/>
            <a:ext cx="5341767" cy="37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65C719-A656-5DCB-FF9A-BF3BFB50F516}"/>
              </a:ext>
            </a:extLst>
          </p:cNvPr>
          <p:cNvSpPr txBox="1"/>
          <p:nvPr/>
        </p:nvSpPr>
        <p:spPr>
          <a:xfrm>
            <a:off x="0" y="6610451"/>
            <a:ext cx="2562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Image: Dariusz </a:t>
            </a:r>
            <a:r>
              <a:rPr lang="en-GB" sz="1100" dirty="0" err="1"/>
              <a:t>Andrulonis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4762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60DAB-3D8D-4067-97D3-DFF74C0B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984F4-F6F0-4FEE-9EC5-F6653334A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3200400" cy="4800600"/>
          </a:xfrm>
        </p:spPr>
        <p:txBody>
          <a:bodyPr/>
          <a:lstStyle/>
          <a:p>
            <a:r>
              <a:rPr lang="en-GB" dirty="0"/>
              <a:t>Sarah Greene</a:t>
            </a:r>
          </a:p>
          <a:p>
            <a:r>
              <a:rPr lang="en-GB" dirty="0"/>
              <a:t>Jason Hilton</a:t>
            </a:r>
          </a:p>
          <a:p>
            <a:r>
              <a:rPr lang="en-GB" dirty="0"/>
              <a:t>Rob Mackenzie</a:t>
            </a:r>
          </a:p>
          <a:p>
            <a:r>
              <a:rPr lang="en-GB" dirty="0"/>
              <a:t>Simon Dixon</a:t>
            </a:r>
          </a:p>
          <a:p>
            <a:r>
              <a:rPr lang="en-GB" dirty="0"/>
              <a:t>Gael Denny</a:t>
            </a:r>
          </a:p>
          <a:p>
            <a:r>
              <a:rPr lang="en-GB" dirty="0"/>
              <a:t>Kris Hart</a:t>
            </a:r>
          </a:p>
          <a:p>
            <a:r>
              <a:rPr lang="en-GB" dirty="0"/>
              <a:t>Osamu Seki</a:t>
            </a:r>
          </a:p>
          <a:p>
            <a:r>
              <a:rPr lang="en-GB" dirty="0"/>
              <a:t>Ian Boomer</a:t>
            </a:r>
          </a:p>
          <a:p>
            <a:r>
              <a:rPr lang="en-GB" dirty="0"/>
              <a:t>Helen Whelton</a:t>
            </a:r>
          </a:p>
          <a:p>
            <a:r>
              <a:rPr lang="en-GB" dirty="0"/>
              <a:t>Heiko </a:t>
            </a:r>
            <a:r>
              <a:rPr lang="en-GB" dirty="0" err="1"/>
              <a:t>Moossen</a:t>
            </a:r>
            <a:endParaRPr lang="en-GB" dirty="0"/>
          </a:p>
          <a:p>
            <a:r>
              <a:rPr lang="en-GB" dirty="0"/>
              <a:t>NERC NEIF</a:t>
            </a:r>
          </a:p>
        </p:txBody>
      </p:sp>
      <p:pic>
        <p:nvPicPr>
          <p:cNvPr id="5" name="Picture 4" descr="A picture containing text, indoor, shelf, several&#10;&#10;Description automatically generated">
            <a:extLst>
              <a:ext uri="{FF2B5EF4-FFF2-40B4-BE49-F238E27FC236}">
                <a16:creationId xmlns:a16="http://schemas.microsoft.com/office/drawing/2014/main" id="{9102313D-1811-4E51-BDE8-BC9E12E01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60" y="1689462"/>
            <a:ext cx="5739916" cy="43049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613D10B-5DDB-40E4-AA39-11FD1565C2D6}"/>
              </a:ext>
            </a:extLst>
          </p:cNvPr>
          <p:cNvGrpSpPr/>
          <p:nvPr/>
        </p:nvGrpSpPr>
        <p:grpSpPr>
          <a:xfrm>
            <a:off x="8518823" y="782402"/>
            <a:ext cx="1721948" cy="421036"/>
            <a:chOff x="9096943" y="343668"/>
            <a:chExt cx="1721948" cy="421036"/>
          </a:xfrm>
        </p:grpSpPr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C5625EB2-A4CE-BA12-BFE9-7FCDE7078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7890" y="343668"/>
              <a:ext cx="1271001" cy="348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@squidtrees</a:t>
              </a:r>
              <a:endParaRPr lang="en-US" altLang="en-US" sz="4800" dirty="0">
                <a:latin typeface="Gill Sans MT" panose="020B0502020104020203" pitchFamily="34" charset="0"/>
              </a:endParaRPr>
            </a:p>
          </p:txBody>
        </p:sp>
        <p:pic>
          <p:nvPicPr>
            <p:cNvPr id="7" name="Picture 2" descr="Twitter logo vector in (.EPS + .AI + .PDF) free download - Brandlogos.net">
              <a:extLst>
                <a:ext uri="{FF2B5EF4-FFF2-40B4-BE49-F238E27FC236}">
                  <a16:creationId xmlns:a16="http://schemas.microsoft.com/office/drawing/2014/main" id="{2CDCA915-F54C-FF67-CB18-1A6457C30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6943" y="343668"/>
              <a:ext cx="421036" cy="421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131B345-E5D4-4B67-8EB2-3D5A1A1681B5}"/>
              </a:ext>
            </a:extLst>
          </p:cNvPr>
          <p:cNvSpPr txBox="1"/>
          <p:nvPr/>
        </p:nvSpPr>
        <p:spPr>
          <a:xfrm>
            <a:off x="7369530" y="349536"/>
            <a:ext cx="293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Gill Sans MT" panose="020B0502020104020203" pitchFamily="34" charset="0"/>
              </a:rPr>
              <a:t>baw888@student.bham.ac.uk</a:t>
            </a:r>
          </a:p>
        </p:txBody>
      </p:sp>
    </p:spTree>
    <p:extLst>
      <p:ext uri="{BB962C8B-B14F-4D97-AF65-F5344CB8AC3E}">
        <p14:creationId xmlns:p14="http://schemas.microsoft.com/office/powerpoint/2010/main" val="4025981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2.7|3.4|1|0.9|1.4|3.5|4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4|0.5|2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ral ppt theme">
  <a:themeElements>
    <a:clrScheme name="Custom 3">
      <a:dk1>
        <a:srgbClr val="333300"/>
      </a:dk1>
      <a:lt1>
        <a:srgbClr val="FFFFFF"/>
      </a:lt1>
      <a:dk2>
        <a:srgbClr val="333300"/>
      </a:dk2>
      <a:lt2>
        <a:srgbClr val="82B300"/>
      </a:lt2>
      <a:accent1>
        <a:srgbClr val="5D8700"/>
      </a:accent1>
      <a:accent2>
        <a:srgbClr val="82B300"/>
      </a:accent2>
      <a:accent3>
        <a:srgbClr val="BEED53"/>
      </a:accent3>
      <a:accent4>
        <a:srgbClr val="EEFFBA"/>
      </a:accent4>
      <a:accent5>
        <a:srgbClr val="C89F5D"/>
      </a:accent5>
      <a:accent6>
        <a:srgbClr val="B1A089"/>
      </a:accent6>
      <a:hlink>
        <a:srgbClr val="A47A37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ppt theme" id="{FE95AA87-5163-4983-A725-2266EC7686A5}" vid="{62A19FE6-901B-4A09-AAEE-E2E3D82464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 ppt theme</Template>
  <TotalTime>13437</TotalTime>
  <Words>393</Words>
  <Application>Microsoft Office PowerPoint</Application>
  <PresentationFormat>Widescreen</PresentationFormat>
  <Paragraphs>74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Gill Sans MT</vt:lpstr>
      <vt:lpstr>general ppt theme</vt:lpstr>
      <vt:lpstr>Biosynthesis and n-alkane δ13C: influence of elevated CO2</vt:lpstr>
      <vt:lpstr>Plant n-alkane δ13C</vt:lpstr>
      <vt:lpstr>Methods</vt:lpstr>
      <vt:lpstr>Results: εlipid</vt:lpstr>
      <vt:lpstr>Implications</vt:lpstr>
      <vt:lpstr>Thank you to…</vt:lpstr>
    </vt:vector>
  </TitlesOfParts>
  <Company>University of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Biosynthesis and n-alkane δ13C: influence of elevated CO2</dc:title>
  <dc:creator>Bridget Warren (PhD Earth Sciences FT)</dc:creator>
  <cp:lastModifiedBy>Bridget Warren (PhD Earth Sciences FT)</cp:lastModifiedBy>
  <cp:revision>15</cp:revision>
  <dcterms:created xsi:type="dcterms:W3CDTF">2022-05-11T14:09:53Z</dcterms:created>
  <dcterms:modified xsi:type="dcterms:W3CDTF">2022-05-22T19:13:24Z</dcterms:modified>
</cp:coreProperties>
</file>