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9A9A"/>
    <a:srgbClr val="76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46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94F9426-A86A-2FAA-E3C1-37D04C1726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877" y="6055213"/>
            <a:ext cx="403123" cy="5641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stomShape 1"/>
          <p:cNvSpPr/>
          <p:nvPr/>
        </p:nvSpPr>
        <p:spPr>
          <a:xfrm>
            <a:off x="0" y="6625800"/>
            <a:ext cx="9143280" cy="2332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7800" tIns="63720" rIns="127800" bIns="63720" anchor="ctr"/>
          <a:lstStyle/>
          <a:p>
            <a:pPr algn="ctr">
              <a:lnSpc>
                <a:spcPct val="100000"/>
              </a:lnSpc>
            </a:pPr>
            <a:r>
              <a:rPr lang="fr-FR" sz="2500" b="0" strike="noStrike" spc="-1">
                <a:solidFill>
                  <a:srgbClr val="92D050"/>
                </a:solidFill>
                <a:latin typeface="Calibri"/>
                <a:ea typeface="DejaVu Sans"/>
              </a:rPr>
              <a:t> </a:t>
            </a:r>
            <a:endParaRPr lang="fr-FR" sz="2500" b="0" strike="noStrike" spc="-1">
              <a:latin typeface="Arial"/>
            </a:endParaRPr>
          </a:p>
        </p:txBody>
      </p:sp>
      <p:sp>
        <p:nvSpPr>
          <p:cNvPr id="20" name="CustomShape 2"/>
          <p:cNvSpPr/>
          <p:nvPr/>
        </p:nvSpPr>
        <p:spPr>
          <a:xfrm>
            <a:off x="0" y="-25560"/>
            <a:ext cx="9143280" cy="7912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7800" tIns="63720" rIns="127800" bIns="63720" anchor="ctr"/>
          <a:lstStyle/>
          <a:p>
            <a:pPr algn="ctr">
              <a:lnSpc>
                <a:spcPct val="100000"/>
              </a:lnSpc>
            </a:pPr>
            <a:r>
              <a:rPr lang="fr-FR" sz="2500" b="0" strike="noStrike" spc="-1">
                <a:solidFill>
                  <a:srgbClr val="92D050"/>
                </a:solidFill>
                <a:latin typeface="Calibri"/>
                <a:ea typeface="DejaVu Sans"/>
              </a:rPr>
              <a:t> </a:t>
            </a:r>
            <a:endParaRPr lang="fr-FR" sz="2500" b="0" strike="noStrike" spc="-1">
              <a:latin typeface="Arial"/>
            </a:endParaRPr>
          </a:p>
        </p:txBody>
      </p:sp>
      <p:sp>
        <p:nvSpPr>
          <p:cNvPr id="2" name="CustomShape 3"/>
          <p:cNvSpPr/>
          <p:nvPr/>
        </p:nvSpPr>
        <p:spPr>
          <a:xfrm>
            <a:off x="8173440" y="6627240"/>
            <a:ext cx="969840" cy="234720"/>
          </a:xfrm>
          <a:prstGeom prst="rect">
            <a:avLst/>
          </a:prstGeom>
          <a:solidFill>
            <a:srgbClr val="B11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-8640" y="-25560"/>
            <a:ext cx="969840" cy="783000"/>
          </a:xfrm>
          <a:prstGeom prst="rect">
            <a:avLst/>
          </a:prstGeom>
          <a:solidFill>
            <a:srgbClr val="C117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" name="Picture 25"/>
          <p:cNvPicPr/>
          <p:nvPr/>
        </p:nvPicPr>
        <p:blipFill>
          <a:blip r:embed="rId14"/>
          <a:stretch/>
        </p:blipFill>
        <p:spPr>
          <a:xfrm>
            <a:off x="169200" y="225000"/>
            <a:ext cx="611640" cy="345600"/>
          </a:xfrm>
          <a:prstGeom prst="rect">
            <a:avLst/>
          </a:prstGeom>
          <a:ln>
            <a:noFill/>
          </a:ln>
        </p:spPr>
      </p:pic>
      <p:sp>
        <p:nvSpPr>
          <p:cNvPr id="5" name="CustomShape 5"/>
          <p:cNvSpPr/>
          <p:nvPr/>
        </p:nvSpPr>
        <p:spPr>
          <a:xfrm>
            <a:off x="6593760" y="6666840"/>
            <a:ext cx="1582920" cy="15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0" rIns="72000" bIns="0"/>
          <a:lstStyle/>
          <a:p>
            <a:pPr algn="r">
              <a:lnSpc>
                <a:spcPct val="90000"/>
              </a:lnSpc>
              <a:spcBef>
                <a:spcPts val="751"/>
              </a:spcBef>
            </a:pPr>
            <a:r>
              <a:rPr lang="fr-FR" sz="1100" b="0" strike="noStrike" spc="-1">
                <a:solidFill>
                  <a:srgbClr val="8C8C8C"/>
                </a:solidFill>
                <a:latin typeface="Calibri"/>
                <a:ea typeface="Calibri"/>
              </a:rPr>
              <a:t>May 23, 2022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6" name="CustomShape 6"/>
          <p:cNvSpPr/>
          <p:nvPr/>
        </p:nvSpPr>
        <p:spPr>
          <a:xfrm>
            <a:off x="121320" y="6613920"/>
            <a:ext cx="4972680" cy="23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0" rIns="72000" bIns="0"/>
          <a:lstStyle/>
          <a:p>
            <a:pPr>
              <a:lnSpc>
                <a:spcPct val="140000"/>
              </a:lnSpc>
            </a:pPr>
            <a:r>
              <a:rPr lang="fr-FR" sz="1100" b="0" strike="noStrike" spc="-1">
                <a:solidFill>
                  <a:srgbClr val="8C8C8C"/>
                </a:solidFill>
                <a:latin typeface="Calibri"/>
                <a:ea typeface="DejaVu Sans"/>
              </a:rPr>
              <a:t>Calibration of a physics-based ground motion model for the Le Teil earthquake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7" name="CustomShape 7"/>
          <p:cNvSpPr/>
          <p:nvPr/>
        </p:nvSpPr>
        <p:spPr>
          <a:xfrm>
            <a:off x="5547240" y="6658200"/>
            <a:ext cx="1040760" cy="16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2000" tIns="0" rIns="72000" bIns="0"/>
          <a:lstStyle/>
          <a:p>
            <a:pPr>
              <a:lnSpc>
                <a:spcPct val="100000"/>
              </a:lnSpc>
            </a:pPr>
            <a:r>
              <a:rPr lang="fr-FR" sz="1100" b="0" strike="noStrike" spc="-1">
                <a:solidFill>
                  <a:srgbClr val="8C8C8C"/>
                </a:solidFill>
                <a:latin typeface="Calibri"/>
                <a:ea typeface="DejaVu Sans"/>
              </a:rPr>
              <a:t>Fanny Lehmann</a:t>
            </a:r>
            <a:endParaRPr lang="fr-FR" sz="1100" b="0" strike="noStrike" spc="-1">
              <a:latin typeface="Arial"/>
            </a:endParaRPr>
          </a:p>
        </p:txBody>
      </p:sp>
      <p:pic>
        <p:nvPicPr>
          <p:cNvPr id="8" name="Image 3"/>
          <p:cNvPicPr/>
          <p:nvPr/>
        </p:nvPicPr>
        <p:blipFill>
          <a:blip r:embed="rId15"/>
          <a:stretch/>
        </p:blipFill>
        <p:spPr>
          <a:xfrm>
            <a:off x="7958880" y="81000"/>
            <a:ext cx="1112400" cy="569520"/>
          </a:xfrm>
          <a:prstGeom prst="rect">
            <a:avLst/>
          </a:prstGeom>
          <a:ln>
            <a:noFill/>
          </a:ln>
        </p:spPr>
      </p:pic>
      <p:pic>
        <p:nvPicPr>
          <p:cNvPr id="9" name="Image 5"/>
          <p:cNvPicPr/>
          <p:nvPr/>
        </p:nvPicPr>
        <p:blipFill>
          <a:blip r:embed="rId16"/>
          <a:stretch/>
        </p:blipFill>
        <p:spPr>
          <a:xfrm>
            <a:off x="6518880" y="225000"/>
            <a:ext cx="540720" cy="540720"/>
          </a:xfrm>
          <a:prstGeom prst="rect">
            <a:avLst/>
          </a:prstGeom>
          <a:ln>
            <a:noFill/>
          </a:ln>
        </p:spPr>
      </p:pic>
      <p:sp>
        <p:nvSpPr>
          <p:cNvPr id="10" name="CustomShape 8"/>
          <p:cNvSpPr/>
          <p:nvPr/>
        </p:nvSpPr>
        <p:spPr>
          <a:xfrm>
            <a:off x="6410520" y="-28800"/>
            <a:ext cx="757440" cy="24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050" b="0" strike="noStrike" spc="-1">
                <a:solidFill>
                  <a:srgbClr val="3F3F3F"/>
                </a:solidFill>
                <a:latin typeface="Calibri"/>
                <a:ea typeface="DejaVu Sans"/>
              </a:rPr>
              <a:t>abstract!</a:t>
            </a:r>
            <a:endParaRPr lang="fr-FR" sz="1050" b="0" strike="noStrike" spc="-1">
              <a:latin typeface="Arial"/>
            </a:endParaRPr>
          </a:p>
        </p:txBody>
      </p:sp>
      <p:pic>
        <p:nvPicPr>
          <p:cNvPr id="11" name="Image 13"/>
          <p:cNvPicPr/>
          <p:nvPr/>
        </p:nvPicPr>
        <p:blipFill>
          <a:blip r:embed="rId17"/>
          <a:stretch/>
        </p:blipFill>
        <p:spPr>
          <a:xfrm>
            <a:off x="7209360" y="-33480"/>
            <a:ext cx="599760" cy="799200"/>
          </a:xfrm>
          <a:prstGeom prst="rect">
            <a:avLst/>
          </a:prstGeom>
          <a:ln>
            <a:noFill/>
          </a:ln>
        </p:spPr>
      </p:pic>
      <p:sp>
        <p:nvSpPr>
          <p:cNvPr id="12" name="CustomShape 9"/>
          <p:cNvSpPr/>
          <p:nvPr/>
        </p:nvSpPr>
        <p:spPr>
          <a:xfrm>
            <a:off x="0" y="5971320"/>
            <a:ext cx="9143280" cy="896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7800" tIns="63720" rIns="127800" bIns="63720" anchor="ctr"/>
          <a:lstStyle/>
          <a:p>
            <a:pPr algn="ctr">
              <a:lnSpc>
                <a:spcPct val="100000"/>
              </a:lnSpc>
            </a:pPr>
            <a:r>
              <a:rPr lang="fr-FR" sz="2500" b="0" strike="noStrike" spc="-1">
                <a:solidFill>
                  <a:srgbClr val="92D050"/>
                </a:solidFill>
                <a:latin typeface="Calibri"/>
                <a:ea typeface="DejaVu Sans"/>
              </a:rPr>
              <a:t> </a:t>
            </a:r>
            <a:endParaRPr lang="fr-FR" sz="2500" b="0" strike="noStrike" spc="-1">
              <a:latin typeface="Arial"/>
            </a:endParaRPr>
          </a:p>
        </p:txBody>
      </p:sp>
      <p:pic>
        <p:nvPicPr>
          <p:cNvPr id="13" name="Picture 8"/>
          <p:cNvPicPr/>
          <p:nvPr/>
        </p:nvPicPr>
        <p:blipFill>
          <a:blip r:embed="rId18"/>
          <a:stretch/>
        </p:blipFill>
        <p:spPr>
          <a:xfrm>
            <a:off x="-10080" y="-40680"/>
            <a:ext cx="9153360" cy="6011280"/>
          </a:xfrm>
          <a:prstGeom prst="rect">
            <a:avLst/>
          </a:prstGeom>
          <a:ln>
            <a:noFill/>
          </a:ln>
        </p:spPr>
      </p:pic>
      <p:pic>
        <p:nvPicPr>
          <p:cNvPr id="14" name="Picture 9"/>
          <p:cNvPicPr/>
          <p:nvPr/>
        </p:nvPicPr>
        <p:blipFill>
          <a:blip r:embed="rId19"/>
          <a:stretch/>
        </p:blipFill>
        <p:spPr>
          <a:xfrm>
            <a:off x="978120" y="1861200"/>
            <a:ext cx="1941480" cy="1584720"/>
          </a:xfrm>
          <a:prstGeom prst="rect">
            <a:avLst/>
          </a:prstGeom>
          <a:ln>
            <a:noFill/>
          </a:ln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sp>
        <p:nvSpPr>
          <p:cNvPr id="15" name="CustomShape 10"/>
          <p:cNvSpPr/>
          <p:nvPr/>
        </p:nvSpPr>
        <p:spPr>
          <a:xfrm>
            <a:off x="843120" y="3756960"/>
            <a:ext cx="7859880" cy="3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7800" tIns="63720" rIns="127800" bIns="6372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r-FR" sz="1700" b="0" strike="noStrike" spc="-1">
                <a:solidFill>
                  <a:srgbClr val="FFFFFF"/>
                </a:solidFill>
                <a:latin typeface="Calibri"/>
                <a:ea typeface="DejaVu Sans"/>
              </a:rPr>
              <a:t>DE LA RECHERCHE À L’INDUSTRIE</a:t>
            </a:r>
            <a:endParaRPr lang="fr-FR" sz="1700" b="0" strike="noStrike" spc="-1">
              <a:latin typeface="Arial"/>
            </a:endParaRPr>
          </a:p>
        </p:txBody>
      </p:sp>
      <p:sp>
        <p:nvSpPr>
          <p:cNvPr id="16" name="CustomShape 11"/>
          <p:cNvSpPr/>
          <p:nvPr/>
        </p:nvSpPr>
        <p:spPr>
          <a:xfrm>
            <a:off x="834840" y="6158160"/>
            <a:ext cx="7781760" cy="44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7800" tIns="63720" rIns="127800" bIns="63720"/>
          <a:lstStyle/>
          <a:p>
            <a:pPr>
              <a:lnSpc>
                <a:spcPct val="140000"/>
              </a:lnSpc>
            </a:pPr>
            <a:r>
              <a:rPr lang="fr-FR" sz="1500" b="0" strike="noStrike" spc="-1">
                <a:solidFill>
                  <a:srgbClr val="5C5C5C"/>
                </a:solidFill>
                <a:latin typeface="Calibri"/>
                <a:ea typeface="DejaVu Sans"/>
              </a:rPr>
              <a:t>Commissariat à l’énergie atomique et aux énergies alternatives - </a:t>
            </a:r>
            <a:r>
              <a:rPr lang="fr-FR" sz="1500" b="0" strike="noStrike" spc="-1">
                <a:solidFill>
                  <a:srgbClr val="A50119"/>
                </a:solidFill>
                <a:latin typeface="Calibri"/>
                <a:ea typeface="DejaVu Sans"/>
              </a:rPr>
              <a:t>www.cea.fr</a:t>
            </a:r>
            <a:endParaRPr lang="fr-FR" sz="1500" b="0" strike="noStrike" spc="-1">
              <a:latin typeface="Arial"/>
            </a:endParaRPr>
          </a:p>
        </p:txBody>
      </p:sp>
      <p:sp>
        <p:nvSpPr>
          <p:cNvPr id="17" name="PlaceHolder 1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18" name="PlaceHolder 1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0" y="6625800"/>
            <a:ext cx="9143280" cy="2332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7800" tIns="63720" rIns="127800" bIns="63720" anchor="ctr"/>
          <a:lstStyle/>
          <a:p>
            <a:pPr algn="ctr">
              <a:lnSpc>
                <a:spcPct val="100000"/>
              </a:lnSpc>
            </a:pPr>
            <a:r>
              <a:rPr lang="fr-FR" sz="2500" b="0" strike="noStrike" spc="-1">
                <a:solidFill>
                  <a:srgbClr val="92D050"/>
                </a:solidFill>
                <a:latin typeface="Calibri"/>
                <a:ea typeface="DejaVu Sans"/>
              </a:rPr>
              <a:t> </a:t>
            </a:r>
            <a:endParaRPr lang="fr-FR" sz="2500" b="0" strike="noStrike" spc="-1">
              <a:latin typeface="Arial"/>
            </a:endParaRPr>
          </a:p>
        </p:txBody>
      </p:sp>
      <p:sp>
        <p:nvSpPr>
          <p:cNvPr id="56" name="CustomShape 2"/>
          <p:cNvSpPr/>
          <p:nvPr/>
        </p:nvSpPr>
        <p:spPr>
          <a:xfrm>
            <a:off x="0" y="-25560"/>
            <a:ext cx="9143280" cy="7912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7800" tIns="63720" rIns="127800" bIns="63720" anchor="ctr"/>
          <a:lstStyle/>
          <a:p>
            <a:pPr algn="ctr">
              <a:lnSpc>
                <a:spcPct val="100000"/>
              </a:lnSpc>
            </a:pPr>
            <a:r>
              <a:rPr lang="fr-FR" sz="2500" b="0" strike="noStrike" spc="-1">
                <a:solidFill>
                  <a:srgbClr val="92D050"/>
                </a:solidFill>
                <a:latin typeface="Calibri"/>
                <a:ea typeface="DejaVu Sans"/>
              </a:rPr>
              <a:t> </a:t>
            </a:r>
            <a:endParaRPr lang="fr-FR" sz="2500" b="0" strike="noStrike" spc="-1">
              <a:latin typeface="Arial"/>
            </a:endParaRPr>
          </a:p>
        </p:txBody>
      </p:sp>
      <p:sp>
        <p:nvSpPr>
          <p:cNvPr id="57" name="CustomShape 3"/>
          <p:cNvSpPr/>
          <p:nvPr/>
        </p:nvSpPr>
        <p:spPr>
          <a:xfrm>
            <a:off x="8173440" y="6627240"/>
            <a:ext cx="969840" cy="234720"/>
          </a:xfrm>
          <a:prstGeom prst="rect">
            <a:avLst/>
          </a:prstGeom>
          <a:solidFill>
            <a:srgbClr val="B11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" name="CustomShape 4"/>
          <p:cNvSpPr/>
          <p:nvPr/>
        </p:nvSpPr>
        <p:spPr>
          <a:xfrm>
            <a:off x="-8640" y="-25560"/>
            <a:ext cx="969840" cy="783000"/>
          </a:xfrm>
          <a:prstGeom prst="rect">
            <a:avLst/>
          </a:prstGeom>
          <a:solidFill>
            <a:srgbClr val="C117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9" name="Picture 25"/>
          <p:cNvPicPr/>
          <p:nvPr/>
        </p:nvPicPr>
        <p:blipFill>
          <a:blip r:embed="rId14"/>
          <a:stretch/>
        </p:blipFill>
        <p:spPr>
          <a:xfrm>
            <a:off x="169200" y="225000"/>
            <a:ext cx="611640" cy="345600"/>
          </a:xfrm>
          <a:prstGeom prst="rect">
            <a:avLst/>
          </a:prstGeom>
          <a:ln>
            <a:noFill/>
          </a:ln>
        </p:spPr>
      </p:pic>
      <p:sp>
        <p:nvSpPr>
          <p:cNvPr id="60" name="CustomShape 5"/>
          <p:cNvSpPr/>
          <p:nvPr/>
        </p:nvSpPr>
        <p:spPr>
          <a:xfrm>
            <a:off x="6593760" y="6666840"/>
            <a:ext cx="1582920" cy="15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0" rIns="72000" bIns="0"/>
          <a:lstStyle/>
          <a:p>
            <a:pPr algn="r">
              <a:lnSpc>
                <a:spcPct val="90000"/>
              </a:lnSpc>
              <a:spcBef>
                <a:spcPts val="751"/>
              </a:spcBef>
            </a:pPr>
            <a:r>
              <a:rPr lang="fr-FR" sz="1100" b="0" strike="noStrike" spc="-1">
                <a:solidFill>
                  <a:srgbClr val="8C8C8C"/>
                </a:solidFill>
                <a:latin typeface="Calibri"/>
                <a:ea typeface="Calibri"/>
              </a:rPr>
              <a:t>May 23, 2022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61" name="CustomShape 6"/>
          <p:cNvSpPr/>
          <p:nvPr/>
        </p:nvSpPr>
        <p:spPr>
          <a:xfrm>
            <a:off x="121320" y="6613920"/>
            <a:ext cx="4972680" cy="23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0" rIns="72000" bIns="0"/>
          <a:lstStyle/>
          <a:p>
            <a:pPr>
              <a:lnSpc>
                <a:spcPct val="140000"/>
              </a:lnSpc>
            </a:pPr>
            <a:r>
              <a:rPr lang="fr-FR" sz="1100" b="0" strike="noStrike" spc="-1">
                <a:solidFill>
                  <a:srgbClr val="8C8C8C"/>
                </a:solidFill>
                <a:latin typeface="Calibri"/>
                <a:ea typeface="DejaVu Sans"/>
              </a:rPr>
              <a:t>Calibration of a physics-based ground motion model for the Le Teil earthquake</a:t>
            </a:r>
            <a:endParaRPr lang="fr-FR" sz="1100" b="0" strike="noStrike" spc="-1">
              <a:latin typeface="Arial"/>
            </a:endParaRPr>
          </a:p>
        </p:txBody>
      </p:sp>
      <p:sp>
        <p:nvSpPr>
          <p:cNvPr id="62" name="CustomShape 7"/>
          <p:cNvSpPr/>
          <p:nvPr/>
        </p:nvSpPr>
        <p:spPr>
          <a:xfrm>
            <a:off x="5547240" y="6658200"/>
            <a:ext cx="1040760" cy="16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2000" tIns="0" rIns="72000" bIns="0"/>
          <a:lstStyle/>
          <a:p>
            <a:pPr>
              <a:lnSpc>
                <a:spcPct val="100000"/>
              </a:lnSpc>
            </a:pPr>
            <a:r>
              <a:rPr lang="fr-FR" sz="1100" b="0" strike="noStrike" spc="-1">
                <a:solidFill>
                  <a:srgbClr val="8C8C8C"/>
                </a:solidFill>
                <a:latin typeface="Calibri"/>
                <a:ea typeface="DejaVu Sans"/>
              </a:rPr>
              <a:t>Fanny Lehmann</a:t>
            </a:r>
            <a:endParaRPr lang="fr-FR" sz="1100" b="0" strike="noStrike" spc="-1">
              <a:latin typeface="Arial"/>
            </a:endParaRPr>
          </a:p>
        </p:txBody>
      </p:sp>
      <p:pic>
        <p:nvPicPr>
          <p:cNvPr id="63" name="Image 3"/>
          <p:cNvPicPr/>
          <p:nvPr/>
        </p:nvPicPr>
        <p:blipFill>
          <a:blip r:embed="rId15"/>
          <a:stretch/>
        </p:blipFill>
        <p:spPr>
          <a:xfrm>
            <a:off x="7958880" y="81000"/>
            <a:ext cx="1112400" cy="569520"/>
          </a:xfrm>
          <a:prstGeom prst="rect">
            <a:avLst/>
          </a:prstGeom>
          <a:ln>
            <a:noFill/>
          </a:ln>
        </p:spPr>
      </p:pic>
      <p:pic>
        <p:nvPicPr>
          <p:cNvPr id="64" name="Image 5"/>
          <p:cNvPicPr/>
          <p:nvPr/>
        </p:nvPicPr>
        <p:blipFill>
          <a:blip r:embed="rId16"/>
          <a:stretch/>
        </p:blipFill>
        <p:spPr>
          <a:xfrm>
            <a:off x="6518880" y="225000"/>
            <a:ext cx="540720" cy="540720"/>
          </a:xfrm>
          <a:prstGeom prst="rect">
            <a:avLst/>
          </a:prstGeom>
          <a:ln>
            <a:noFill/>
          </a:ln>
        </p:spPr>
      </p:pic>
      <p:sp>
        <p:nvSpPr>
          <p:cNvPr id="65" name="CustomShape 8"/>
          <p:cNvSpPr/>
          <p:nvPr/>
        </p:nvSpPr>
        <p:spPr>
          <a:xfrm>
            <a:off x="6410520" y="-28800"/>
            <a:ext cx="757440" cy="24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FR" sz="1050" b="0" strike="noStrike" spc="-1">
                <a:solidFill>
                  <a:srgbClr val="3F3F3F"/>
                </a:solidFill>
                <a:latin typeface="Calibri"/>
                <a:ea typeface="DejaVu Sans"/>
              </a:rPr>
              <a:t>abstract!</a:t>
            </a:r>
            <a:endParaRPr lang="fr-FR" sz="1050" b="0" strike="noStrike" spc="-1">
              <a:latin typeface="Arial"/>
            </a:endParaRPr>
          </a:p>
        </p:txBody>
      </p:sp>
      <p:pic>
        <p:nvPicPr>
          <p:cNvPr id="66" name="Image 13"/>
          <p:cNvPicPr/>
          <p:nvPr/>
        </p:nvPicPr>
        <p:blipFill>
          <a:blip r:embed="rId17"/>
          <a:stretch/>
        </p:blipFill>
        <p:spPr>
          <a:xfrm>
            <a:off x="7209360" y="-33480"/>
            <a:ext cx="599760" cy="799200"/>
          </a:xfrm>
          <a:prstGeom prst="rect">
            <a:avLst/>
          </a:prstGeom>
          <a:ln>
            <a:noFill/>
          </a:ln>
        </p:spPr>
      </p:pic>
      <p:sp>
        <p:nvSpPr>
          <p:cNvPr id="67" name="PlaceHolder 9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68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843120" y="648000"/>
            <a:ext cx="7940160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7800" tIns="63720" rIns="127800" bIns="63720"/>
          <a:lstStyle/>
          <a:p>
            <a:pPr marL="239400" indent="-238680">
              <a:lnSpc>
                <a:spcPct val="90000"/>
              </a:lnSpc>
            </a:pPr>
            <a:r>
              <a:rPr lang="fr-FR" sz="2600" b="1" strike="noStrike" spc="-1">
                <a:solidFill>
                  <a:srgbClr val="FFFFFF"/>
                </a:solidFill>
                <a:latin typeface="Calibri"/>
                <a:ea typeface="Calibri"/>
              </a:rPr>
              <a:t>Calibration of the physics-based ground motion</a:t>
            </a:r>
            <a:endParaRPr lang="fr-FR" sz="2600" b="0" strike="noStrike" spc="-1">
              <a:latin typeface="Arial"/>
            </a:endParaRPr>
          </a:p>
          <a:p>
            <a:pPr marL="239400" indent="-238680">
              <a:lnSpc>
                <a:spcPct val="90000"/>
              </a:lnSpc>
            </a:pPr>
            <a:r>
              <a:rPr lang="fr-FR" sz="2600" b="1" strike="noStrike" spc="-1">
                <a:solidFill>
                  <a:srgbClr val="FFFFFF"/>
                </a:solidFill>
                <a:latin typeface="Calibri"/>
                <a:ea typeface="Calibri"/>
              </a:rPr>
              <a:t>model of the 2019 M</a:t>
            </a:r>
            <a:r>
              <a:rPr lang="fr-FR" sz="2600" b="1" strike="noStrike" spc="-1" baseline="-33000">
                <a:solidFill>
                  <a:srgbClr val="FFFFFF"/>
                </a:solidFill>
                <a:latin typeface="Calibri"/>
                <a:ea typeface="Calibri"/>
              </a:rPr>
              <a:t>w</a:t>
            </a:r>
            <a:r>
              <a:rPr lang="fr-FR" sz="2600" b="1" strike="noStrike" spc="-1">
                <a:solidFill>
                  <a:srgbClr val="FFFFFF"/>
                </a:solidFill>
                <a:latin typeface="Calibri"/>
                <a:ea typeface="Calibri"/>
              </a:rPr>
              <a:t>4.9 Le Teil earthquake (France)</a:t>
            </a:r>
            <a:endParaRPr lang="fr-FR" sz="2600" b="0" strike="noStrike" spc="-1">
              <a:latin typeface="Arial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834840" y="4788000"/>
            <a:ext cx="7516440" cy="37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7800" tIns="63720" rIns="127800" bIns="63720"/>
          <a:lstStyle/>
          <a:p>
            <a:pPr>
              <a:lnSpc>
                <a:spcPct val="90000"/>
              </a:lnSpc>
              <a:spcBef>
                <a:spcPts val="1049"/>
              </a:spcBef>
            </a:pPr>
            <a:r>
              <a:rPr lang="fr-FR" sz="1800" b="1" strike="noStrike" spc="-1">
                <a:solidFill>
                  <a:srgbClr val="FFFFFF"/>
                </a:solidFill>
                <a:latin typeface="Calibri"/>
                <a:ea typeface="Calibri"/>
              </a:rPr>
              <a:t>Fanny Lehmann</a:t>
            </a:r>
            <a:r>
              <a:rPr lang="fr-FR" sz="1800" b="1" strike="noStrike" spc="-1" baseline="33000">
                <a:solidFill>
                  <a:srgbClr val="FFFFFF"/>
                </a:solidFill>
                <a:latin typeface="Calibri"/>
                <a:ea typeface="Calibri"/>
              </a:rPr>
              <a:t>1,2</a:t>
            </a:r>
            <a:r>
              <a:rPr lang="fr-FR" sz="1800" b="1" strike="noStrike" spc="-1">
                <a:solidFill>
                  <a:srgbClr val="FFFFFF"/>
                </a:solidFill>
                <a:latin typeface="Calibri"/>
                <a:ea typeface="Calibri"/>
              </a:rPr>
              <a:t>, F. Gatti</a:t>
            </a:r>
            <a:r>
              <a:rPr lang="fr-FR" sz="1800" b="1" strike="noStrike" spc="-1" baseline="33000">
                <a:solidFill>
                  <a:srgbClr val="FFFFFF"/>
                </a:solidFill>
                <a:latin typeface="Calibri"/>
                <a:ea typeface="Calibri"/>
              </a:rPr>
              <a:t>2</a:t>
            </a:r>
            <a:r>
              <a:rPr lang="fr-FR" sz="1800" b="1" strike="noStrike" spc="-1">
                <a:solidFill>
                  <a:srgbClr val="FFFFFF"/>
                </a:solidFill>
                <a:latin typeface="Calibri"/>
                <a:ea typeface="Calibri"/>
              </a:rPr>
              <a:t>, M. Bertin</a:t>
            </a:r>
            <a:r>
              <a:rPr lang="fr-FR" sz="1800" b="1" strike="noStrike" spc="-1" baseline="33000">
                <a:solidFill>
                  <a:srgbClr val="FFFFFF"/>
                </a:solidFill>
                <a:latin typeface="Calibri"/>
                <a:ea typeface="Calibri"/>
              </a:rPr>
              <a:t>1</a:t>
            </a:r>
            <a:r>
              <a:rPr lang="fr-FR" sz="1800" b="1" strike="noStrike" spc="-1">
                <a:solidFill>
                  <a:srgbClr val="FFFFFF"/>
                </a:solidFill>
                <a:latin typeface="Calibri"/>
                <a:ea typeface="Calibri"/>
              </a:rPr>
              <a:t>, D. Clouteau</a:t>
            </a:r>
            <a:r>
              <a:rPr lang="fr-FR" sz="1800" b="1" strike="noStrike" spc="-1" baseline="33000">
                <a:solidFill>
                  <a:srgbClr val="FFFFFF"/>
                </a:solidFill>
                <a:latin typeface="Calibri"/>
                <a:ea typeface="Calibri"/>
              </a:rPr>
              <a:t>2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07" name="CustomShape 3"/>
          <p:cNvSpPr/>
          <p:nvPr/>
        </p:nvSpPr>
        <p:spPr>
          <a:xfrm>
            <a:off x="834840" y="5256000"/>
            <a:ext cx="8020440" cy="37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7800" tIns="63720" rIns="127800" bIns="63720"/>
          <a:lstStyle/>
          <a:p>
            <a:pPr>
              <a:lnSpc>
                <a:spcPct val="90000"/>
              </a:lnSpc>
            </a:pPr>
            <a:r>
              <a:rPr lang="fr-FR" sz="1000" b="1" strike="noStrike" spc="-1">
                <a:solidFill>
                  <a:srgbClr val="FFFFFF"/>
                </a:solidFill>
                <a:latin typeface="Calibri"/>
                <a:ea typeface="Calibri"/>
              </a:rPr>
              <a:t>1 CEA/DAM/DIF, F-91297, Arpajon, France</a:t>
            </a:r>
            <a:endParaRPr lang="fr-FR" sz="1000" b="0" strike="noStrike" spc="-1">
              <a:latin typeface="Arial"/>
            </a:endParaRPr>
          </a:p>
          <a:p>
            <a:pPr marL="239400" indent="-238680">
              <a:lnSpc>
                <a:spcPct val="90000"/>
              </a:lnSpc>
              <a:spcBef>
                <a:spcPts val="283"/>
              </a:spcBef>
            </a:pPr>
            <a:r>
              <a:rPr lang="fr-FR" sz="1000" b="1" strike="noStrike" spc="-1">
                <a:solidFill>
                  <a:srgbClr val="FFFFFF"/>
                </a:solidFill>
                <a:latin typeface="Calibri"/>
                <a:ea typeface="Calibri"/>
              </a:rPr>
              <a:t>2 Université Paris-Saclay, ENS Paris-Saclay, CentraleSupélec, CNRS, LMPS - Laboratoire de Mécanique Paris-Saclay, 91190 Gif-sur-Yvette, France</a:t>
            </a:r>
            <a:endParaRPr lang="fr-FR" sz="1000" b="0" strike="noStrike" spc="-1">
              <a:latin typeface="Arial"/>
            </a:endParaRPr>
          </a:p>
        </p:txBody>
      </p:sp>
      <p:pic>
        <p:nvPicPr>
          <p:cNvPr id="108" name="Image 11"/>
          <p:cNvPicPr/>
          <p:nvPr/>
        </p:nvPicPr>
        <p:blipFill>
          <a:blip r:embed="rId2"/>
          <a:stretch/>
        </p:blipFill>
        <p:spPr>
          <a:xfrm>
            <a:off x="8279280" y="-38160"/>
            <a:ext cx="864000" cy="1151280"/>
          </a:xfrm>
          <a:prstGeom prst="rect">
            <a:avLst/>
          </a:prstGeom>
          <a:ln>
            <a:noFill/>
          </a:ln>
        </p:spPr>
      </p:pic>
      <p:pic>
        <p:nvPicPr>
          <p:cNvPr id="109" name="Image 15"/>
          <p:cNvPicPr/>
          <p:nvPr/>
        </p:nvPicPr>
        <p:blipFill>
          <a:blip r:embed="rId3"/>
          <a:stretch/>
        </p:blipFill>
        <p:spPr>
          <a:xfrm>
            <a:off x="7117560" y="2410920"/>
            <a:ext cx="392400" cy="392400"/>
          </a:xfrm>
          <a:prstGeom prst="rect">
            <a:avLst/>
          </a:prstGeom>
          <a:ln>
            <a:noFill/>
          </a:ln>
        </p:spPr>
      </p:pic>
      <p:pic>
        <p:nvPicPr>
          <p:cNvPr id="110" name="Image 16"/>
          <p:cNvPicPr/>
          <p:nvPr/>
        </p:nvPicPr>
        <p:blipFill>
          <a:blip r:embed="rId4"/>
          <a:stretch/>
        </p:blipFill>
        <p:spPr>
          <a:xfrm>
            <a:off x="7834320" y="2303280"/>
            <a:ext cx="1261080" cy="645840"/>
          </a:xfrm>
          <a:prstGeom prst="rect">
            <a:avLst/>
          </a:prstGeom>
          <a:ln>
            <a:noFill/>
          </a:ln>
        </p:spPr>
      </p:pic>
      <p:pic>
        <p:nvPicPr>
          <p:cNvPr id="111" name="Image 17"/>
          <p:cNvPicPr/>
          <p:nvPr/>
        </p:nvPicPr>
        <p:blipFill>
          <a:blip r:embed="rId5"/>
          <a:stretch/>
        </p:blipFill>
        <p:spPr>
          <a:xfrm>
            <a:off x="7786080" y="3209760"/>
            <a:ext cx="1357200" cy="591120"/>
          </a:xfrm>
          <a:prstGeom prst="rect">
            <a:avLst/>
          </a:prstGeom>
          <a:ln>
            <a:noFill/>
          </a:ln>
        </p:spPr>
      </p:pic>
      <p:pic>
        <p:nvPicPr>
          <p:cNvPr id="112" name="Image 18"/>
          <p:cNvPicPr/>
          <p:nvPr/>
        </p:nvPicPr>
        <p:blipFill>
          <a:blip r:embed="rId6"/>
          <a:stretch/>
        </p:blipFill>
        <p:spPr>
          <a:xfrm>
            <a:off x="5918760" y="3235680"/>
            <a:ext cx="1590840" cy="539640"/>
          </a:xfrm>
          <a:prstGeom prst="rect">
            <a:avLst/>
          </a:prstGeom>
          <a:ln>
            <a:noFill/>
          </a:ln>
        </p:spPr>
      </p:pic>
      <p:pic>
        <p:nvPicPr>
          <p:cNvPr id="113" name="Image 19"/>
          <p:cNvPicPr/>
          <p:nvPr/>
        </p:nvPicPr>
        <p:blipFill>
          <a:blip r:embed="rId7"/>
          <a:stretch/>
        </p:blipFill>
        <p:spPr>
          <a:xfrm>
            <a:off x="5958360" y="2384640"/>
            <a:ext cx="834840" cy="483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8367840" y="6665760"/>
            <a:ext cx="627120" cy="15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0" rIns="72000" bIns="0"/>
          <a:lstStyle/>
          <a:p>
            <a:pPr algn="ctr">
              <a:lnSpc>
                <a:spcPct val="100000"/>
              </a:lnSpc>
            </a:pPr>
            <a:fld id="{B629D2A8-73EB-46E9-83B0-AA5BD59DEB7F}" type="slidenum">
              <a:rPr lang="fr-FR" sz="1000" b="0" strike="noStrike" spc="-1">
                <a:solidFill>
                  <a:srgbClr val="FFFFFF"/>
                </a:solidFill>
                <a:latin typeface="Arial"/>
                <a:ea typeface="Arial"/>
              </a:rPr>
              <a:t>2</a:t>
            </a:fld>
            <a:endParaRPr lang="fr-FR" sz="1000" b="0" strike="noStrike" spc="-1"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8367840" y="6665760"/>
            <a:ext cx="626760" cy="15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0" rIns="72000" bIns="0"/>
          <a:lstStyle/>
          <a:p>
            <a:pPr algn="ctr">
              <a:lnSpc>
                <a:spcPct val="100000"/>
              </a:lnSpc>
            </a:pPr>
            <a:fld id="{CC2827DA-1970-41DA-8D79-E9E5C688F57F}" type="slidenum">
              <a:rPr lang="fr-FR" sz="1000" b="0" strike="noStrike" spc="-1">
                <a:solidFill>
                  <a:srgbClr val="FFFFFF"/>
                </a:solidFill>
                <a:latin typeface="Arial"/>
                <a:ea typeface="DejaVu Sans"/>
              </a:rPr>
              <a:t>2</a:t>
            </a:fld>
            <a:endParaRPr lang="fr-FR" sz="1000" b="0" strike="noStrike" spc="-1">
              <a:latin typeface="Arial"/>
            </a:endParaRPr>
          </a:p>
        </p:txBody>
      </p:sp>
      <p:pic>
        <p:nvPicPr>
          <p:cNvPr id="116" name="Image 6"/>
          <p:cNvPicPr/>
          <p:nvPr/>
        </p:nvPicPr>
        <p:blipFill>
          <a:blip r:embed="rId2"/>
          <a:srcRect l="7948"/>
          <a:stretch/>
        </p:blipFill>
        <p:spPr>
          <a:xfrm>
            <a:off x="3644280" y="937800"/>
            <a:ext cx="2979000" cy="3381480"/>
          </a:xfrm>
          <a:prstGeom prst="rect">
            <a:avLst/>
          </a:prstGeom>
          <a:ln>
            <a:noFill/>
          </a:ln>
        </p:spPr>
      </p:pic>
      <p:sp>
        <p:nvSpPr>
          <p:cNvPr id="117" name="CustomShape 3"/>
          <p:cNvSpPr/>
          <p:nvPr/>
        </p:nvSpPr>
        <p:spPr>
          <a:xfrm>
            <a:off x="1107360" y="196200"/>
            <a:ext cx="7531920" cy="37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7800" tIns="50400" rIns="127800" bIns="50400" anchor="ctr"/>
          <a:lstStyle/>
          <a:p>
            <a:pPr>
              <a:lnSpc>
                <a:spcPct val="80000"/>
              </a:lnSpc>
            </a:pPr>
            <a:r>
              <a:rPr lang="fr-FR" sz="2200" b="1" strike="noStrike" spc="-1">
                <a:solidFill>
                  <a:srgbClr val="767171"/>
                </a:solidFill>
                <a:latin typeface="Calibri"/>
              </a:rPr>
              <a:t>Regional context</a:t>
            </a:r>
            <a:endParaRPr lang="fr-FR" sz="2200" b="0" strike="noStrike" spc="-1">
              <a:latin typeface="Arial"/>
            </a:endParaRPr>
          </a:p>
        </p:txBody>
      </p:sp>
      <p:pic>
        <p:nvPicPr>
          <p:cNvPr id="118" name="Image 8"/>
          <p:cNvPicPr/>
          <p:nvPr/>
        </p:nvPicPr>
        <p:blipFill>
          <a:blip r:embed="rId3"/>
          <a:stretch/>
        </p:blipFill>
        <p:spPr>
          <a:xfrm>
            <a:off x="144000" y="817920"/>
            <a:ext cx="3383280" cy="3573360"/>
          </a:xfrm>
          <a:prstGeom prst="rect">
            <a:avLst/>
          </a:prstGeom>
          <a:ln>
            <a:noFill/>
          </a:ln>
        </p:spPr>
      </p:pic>
      <p:sp>
        <p:nvSpPr>
          <p:cNvPr id="119" name="Line 4"/>
          <p:cNvSpPr/>
          <p:nvPr/>
        </p:nvSpPr>
        <p:spPr>
          <a:xfrm flipV="1">
            <a:off x="2376000" y="1007640"/>
            <a:ext cx="1512000" cy="20163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Line 5"/>
          <p:cNvSpPr/>
          <p:nvPr/>
        </p:nvSpPr>
        <p:spPr>
          <a:xfrm>
            <a:off x="2376000" y="3311640"/>
            <a:ext cx="1512000" cy="8643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CustomShape 6"/>
          <p:cNvSpPr/>
          <p:nvPr/>
        </p:nvSpPr>
        <p:spPr>
          <a:xfrm>
            <a:off x="216000" y="4464000"/>
            <a:ext cx="8567280" cy="75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7800" tIns="63720" rIns="127800" bIns="63720"/>
          <a:lstStyle/>
          <a:p>
            <a:pPr>
              <a:lnSpc>
                <a:spcPct val="90000"/>
              </a:lnSpc>
              <a:spcBef>
                <a:spcPts val="1049"/>
              </a:spcBef>
            </a:pPr>
            <a:r>
              <a:rPr lang="fr-FR" sz="1800" b="0" strike="noStrike" spc="-1">
                <a:solidFill>
                  <a:srgbClr val="767171"/>
                </a:solidFill>
                <a:latin typeface="Calibri"/>
                <a:ea typeface="Calibri"/>
              </a:rPr>
              <a:t>The lower Rhône Valley is ‘rather poorly seismic’. </a:t>
            </a:r>
            <a:r>
              <a:rPr lang="fr-FR" sz="1400" b="0" strike="noStrike" spc="-1">
                <a:solidFill>
                  <a:srgbClr val="767171"/>
                </a:solidFill>
                <a:latin typeface="Calibri"/>
                <a:ea typeface="Calibri"/>
              </a:rPr>
              <a:t>[Larroque 2021]</a:t>
            </a:r>
            <a:endParaRPr lang="fr-FR" sz="1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49"/>
              </a:spcBef>
            </a:pPr>
            <a:r>
              <a:rPr lang="fr-FR" sz="1800" b="0" strike="noStrike" spc="-1">
                <a:solidFill>
                  <a:srgbClr val="767171"/>
                </a:solidFill>
                <a:latin typeface="Calibri"/>
                <a:ea typeface="Calibri"/>
              </a:rPr>
              <a:t>The Le Teil earthquake is the largest (M</a:t>
            </a:r>
            <a:r>
              <a:rPr lang="fr-FR" sz="1800" b="0" strike="noStrike" spc="-1" baseline="-33000">
                <a:solidFill>
                  <a:srgbClr val="767171"/>
                </a:solidFill>
                <a:latin typeface="Calibri"/>
                <a:ea typeface="Calibri"/>
              </a:rPr>
              <a:t>w</a:t>
            </a:r>
            <a:r>
              <a:rPr lang="fr-FR" sz="1800" b="0" strike="noStrike" spc="-1">
                <a:solidFill>
                  <a:srgbClr val="767171"/>
                </a:solidFill>
                <a:latin typeface="Calibri"/>
                <a:ea typeface="Calibri"/>
              </a:rPr>
              <a:t>4.9) in metropolitan France since 1996.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49"/>
              </a:spcBef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122" name="CustomShape 7"/>
          <p:cNvSpPr/>
          <p:nvPr/>
        </p:nvSpPr>
        <p:spPr>
          <a:xfrm>
            <a:off x="5904000" y="2952000"/>
            <a:ext cx="2951280" cy="1259280"/>
          </a:xfrm>
          <a:prstGeom prst="rect">
            <a:avLst/>
          </a:prstGeom>
          <a:noFill/>
          <a:ln>
            <a:solidFill>
              <a:srgbClr val="9D513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7800" tIns="63720" rIns="127800" bIns="63720"/>
          <a:lstStyle/>
          <a:p>
            <a:pPr>
              <a:lnSpc>
                <a:spcPct val="90000"/>
              </a:lnSpc>
              <a:spcBef>
                <a:spcPts val="198"/>
              </a:spcBef>
            </a:pPr>
            <a:r>
              <a:rPr lang="fr-FR" sz="1400" b="1" u="sng" strike="noStrike" spc="-1">
                <a:solidFill>
                  <a:srgbClr val="767171"/>
                </a:solidFill>
                <a:uFillTx/>
                <a:latin typeface="Calibri"/>
                <a:ea typeface="Calibri"/>
              </a:rPr>
              <a:t>Le Teil earthquake (M</a:t>
            </a:r>
            <a:r>
              <a:rPr lang="fr-FR" sz="1400" b="1" u="sng" strike="noStrike" spc="-1" baseline="-33000">
                <a:solidFill>
                  <a:srgbClr val="767171"/>
                </a:solidFill>
                <a:uFillTx/>
                <a:latin typeface="Calibri"/>
                <a:ea typeface="Calibri"/>
              </a:rPr>
              <a:t>w</a:t>
            </a:r>
            <a:r>
              <a:rPr lang="fr-FR" sz="1400" b="1" u="sng" strike="noStrike" spc="-1">
                <a:solidFill>
                  <a:srgbClr val="767171"/>
                </a:solidFill>
                <a:uFillTx/>
                <a:latin typeface="Calibri"/>
                <a:ea typeface="Calibri"/>
              </a:rPr>
              <a:t> 4.9)</a:t>
            </a:r>
            <a:endParaRPr lang="fr-FR" sz="1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98"/>
              </a:spcBef>
            </a:pPr>
            <a:r>
              <a:rPr lang="fr-FR" sz="1400" b="0" strike="noStrike" spc="-1">
                <a:solidFill>
                  <a:srgbClr val="767171"/>
                </a:solidFill>
                <a:latin typeface="Calibri"/>
                <a:ea typeface="Calibri"/>
              </a:rPr>
              <a:t>November 11, 2019</a:t>
            </a:r>
            <a:endParaRPr lang="fr-FR" sz="1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98"/>
              </a:spcBef>
            </a:pPr>
            <a:r>
              <a:rPr lang="fr-FR" sz="1400" b="0" strike="noStrike" spc="-1">
                <a:solidFill>
                  <a:srgbClr val="767171"/>
                </a:solidFill>
                <a:latin typeface="Calibri"/>
                <a:ea typeface="Calibri"/>
              </a:rPr>
              <a:t>Recorded by 23 stations within 70km of epicentral distance</a:t>
            </a:r>
            <a:endParaRPr lang="fr-FR" sz="1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98"/>
              </a:spcBef>
            </a:pPr>
            <a:r>
              <a:rPr lang="fr-FR" sz="1400" b="0" strike="noStrike" spc="-1">
                <a:solidFill>
                  <a:srgbClr val="767171"/>
                </a:solidFill>
                <a:latin typeface="Calibri"/>
                <a:ea typeface="Calibri"/>
              </a:rPr>
              <a:t>Epicenter: </a:t>
            </a:r>
            <a:r>
              <a:rPr lang="fr-FR" sz="1400" b="1" strike="noStrike" spc="-1">
                <a:solidFill>
                  <a:srgbClr val="767171"/>
                </a:solidFill>
                <a:latin typeface="Calibri"/>
                <a:ea typeface="Calibri"/>
              </a:rPr>
              <a:t>-1.3km depth</a:t>
            </a:r>
            <a:endParaRPr lang="fr-FR" sz="14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98"/>
              </a:spcBef>
            </a:pPr>
            <a:endParaRPr lang="fr-FR" sz="1400" b="0" strike="noStrike" spc="-1">
              <a:latin typeface="Arial"/>
            </a:endParaRPr>
          </a:p>
        </p:txBody>
      </p:sp>
      <p:sp>
        <p:nvSpPr>
          <p:cNvPr id="123" name="CustomShape 8"/>
          <p:cNvSpPr/>
          <p:nvPr/>
        </p:nvSpPr>
        <p:spPr>
          <a:xfrm>
            <a:off x="288000" y="5256000"/>
            <a:ext cx="7923240" cy="40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7800" tIns="63720" rIns="127800" bIns="63720"/>
          <a:lstStyle/>
          <a:p>
            <a:pPr marL="216000" indent="-216000">
              <a:lnSpc>
                <a:spcPct val="100000"/>
              </a:lnSpc>
              <a:buClr>
                <a:srgbClr val="548235"/>
              </a:buClr>
              <a:buSzPct val="80000"/>
              <a:buFont typeface="Wingdings 3" charset="2"/>
              <a:buChar char=""/>
            </a:pPr>
            <a:r>
              <a:rPr lang="fr-FR" sz="1800" b="0" strike="noStrike" spc="-1">
                <a:solidFill>
                  <a:srgbClr val="767171"/>
                </a:solidFill>
                <a:latin typeface="Calibri"/>
                <a:ea typeface="Calibri"/>
              </a:rPr>
              <a:t> Renewed interest for seismic hazard analysis in the region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24" name="CustomShape 9"/>
          <p:cNvSpPr/>
          <p:nvPr/>
        </p:nvSpPr>
        <p:spPr>
          <a:xfrm>
            <a:off x="216000" y="5940000"/>
            <a:ext cx="8567280" cy="35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7800" tIns="63720" rIns="127800" bIns="63720"/>
          <a:lstStyle/>
          <a:p>
            <a:pPr>
              <a:lnSpc>
                <a:spcPct val="90000"/>
              </a:lnSpc>
              <a:spcBef>
                <a:spcPts val="1049"/>
              </a:spcBef>
            </a:pPr>
            <a:r>
              <a:rPr lang="fr-FR" sz="1800" b="0" strike="noStrike" spc="-1">
                <a:solidFill>
                  <a:srgbClr val="767171"/>
                </a:solidFill>
                <a:latin typeface="Calibri"/>
                <a:ea typeface="Calibri"/>
              </a:rPr>
              <a:t>What can be achieved with numerical simulation in a data sparsity context?</a:t>
            </a:r>
            <a:endParaRPr lang="fr-FR" sz="1800" b="0" strike="noStrike" spc="-1">
              <a:latin typeface="Arial"/>
            </a:endParaRPr>
          </a:p>
        </p:txBody>
      </p:sp>
      <p:pic>
        <p:nvPicPr>
          <p:cNvPr id="125" name="Image 3"/>
          <p:cNvPicPr/>
          <p:nvPr/>
        </p:nvPicPr>
        <p:blipFill>
          <a:blip r:embed="rId4"/>
          <a:stretch/>
        </p:blipFill>
        <p:spPr>
          <a:xfrm>
            <a:off x="6770520" y="937800"/>
            <a:ext cx="2084760" cy="1501200"/>
          </a:xfrm>
          <a:prstGeom prst="rect">
            <a:avLst/>
          </a:prstGeom>
          <a:ln>
            <a:noFill/>
          </a:ln>
        </p:spPr>
      </p:pic>
      <p:sp>
        <p:nvSpPr>
          <p:cNvPr id="126" name="CustomShape 10"/>
          <p:cNvSpPr/>
          <p:nvPr/>
        </p:nvSpPr>
        <p:spPr>
          <a:xfrm>
            <a:off x="6770520" y="2449080"/>
            <a:ext cx="2084760" cy="26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7800" tIns="63720" rIns="127800" bIns="63720"/>
          <a:lstStyle/>
          <a:p>
            <a:pPr algn="ctr">
              <a:lnSpc>
                <a:spcPct val="90000"/>
              </a:lnSpc>
              <a:spcBef>
                <a:spcPts val="198"/>
              </a:spcBef>
            </a:pPr>
            <a:r>
              <a:rPr lang="fr-FR" sz="1100" b="0" strike="noStrike" spc="-1">
                <a:solidFill>
                  <a:srgbClr val="767171"/>
                </a:solidFill>
                <a:latin typeface="Calibri"/>
                <a:ea typeface="Calibri"/>
              </a:rPr>
              <a:t>[Schlupp et al. 2021]</a:t>
            </a:r>
            <a:endParaRPr lang="fr-FR" sz="11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8367840" y="6665760"/>
            <a:ext cx="627120" cy="15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0" rIns="72000" bIns="0"/>
          <a:lstStyle/>
          <a:p>
            <a:pPr algn="ctr">
              <a:lnSpc>
                <a:spcPct val="100000"/>
              </a:lnSpc>
            </a:pPr>
            <a:fld id="{3E3138AB-A673-452D-8C9C-5A23C1468BE4}" type="slidenum">
              <a:rPr lang="fr-FR" sz="1000" b="0" strike="noStrike" spc="-1">
                <a:solidFill>
                  <a:srgbClr val="FFFFFF"/>
                </a:solidFill>
                <a:latin typeface="Arial"/>
                <a:ea typeface="Arial"/>
              </a:rPr>
              <a:t>3</a:t>
            </a:fld>
            <a:endParaRPr lang="fr-FR" sz="1000" b="0" strike="noStrike" spc="-1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8367840" y="6665760"/>
            <a:ext cx="626760" cy="15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0" rIns="72000" bIns="0"/>
          <a:lstStyle/>
          <a:p>
            <a:pPr algn="ctr">
              <a:lnSpc>
                <a:spcPct val="100000"/>
              </a:lnSpc>
            </a:pPr>
            <a:fld id="{14C79F17-9D9C-4477-BD99-C1C1E088F72F}" type="slidenum">
              <a:rPr lang="fr-FR" sz="1000" b="0" strike="noStrike" spc="-1">
                <a:solidFill>
                  <a:srgbClr val="FFFFFF"/>
                </a:solidFill>
                <a:latin typeface="Arial"/>
                <a:ea typeface="DejaVu Sans"/>
              </a:rPr>
              <a:t>3</a:t>
            </a:fld>
            <a:endParaRPr lang="fr-FR" sz="1000" b="0" strike="noStrike" spc="-1">
              <a:latin typeface="Arial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8367840" y="6665760"/>
            <a:ext cx="626760" cy="15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0" rIns="72000" bIns="0"/>
          <a:lstStyle/>
          <a:p>
            <a:pPr algn="ctr">
              <a:lnSpc>
                <a:spcPct val="100000"/>
              </a:lnSpc>
            </a:pPr>
            <a:fld id="{AB2520D6-C5CC-4449-AF5A-E4C2150421B8}" type="slidenum">
              <a:rPr lang="fr-FR" sz="1000" b="0" strike="noStrike" spc="-1">
                <a:solidFill>
                  <a:srgbClr val="FFFFFF"/>
                </a:solidFill>
                <a:latin typeface="Arial"/>
                <a:ea typeface="DejaVu Sans"/>
              </a:rPr>
              <a:t>3</a:t>
            </a:fld>
            <a:endParaRPr lang="fr-FR" sz="1000" b="0" strike="noStrike" spc="-1">
              <a:latin typeface="Arial"/>
            </a:endParaRPr>
          </a:p>
        </p:txBody>
      </p:sp>
      <p:pic>
        <p:nvPicPr>
          <p:cNvPr id="130" name="Image 47"/>
          <p:cNvPicPr/>
          <p:nvPr/>
        </p:nvPicPr>
        <p:blipFill>
          <a:blip r:embed="rId2"/>
          <a:srcRect l="4986" t="11946" r="13790" b="4072"/>
          <a:stretch/>
        </p:blipFill>
        <p:spPr>
          <a:xfrm>
            <a:off x="6264000" y="4365720"/>
            <a:ext cx="2375280" cy="2184120"/>
          </a:xfrm>
          <a:prstGeom prst="rect">
            <a:avLst/>
          </a:prstGeom>
          <a:ln>
            <a:noFill/>
          </a:ln>
        </p:spPr>
      </p:pic>
      <p:sp>
        <p:nvSpPr>
          <p:cNvPr id="131" name="CustomShape 4"/>
          <p:cNvSpPr/>
          <p:nvPr/>
        </p:nvSpPr>
        <p:spPr>
          <a:xfrm>
            <a:off x="1107360" y="196200"/>
            <a:ext cx="7531920" cy="37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7800" tIns="50400" rIns="127800" bIns="50400" anchor="ctr"/>
          <a:lstStyle/>
          <a:p>
            <a:pPr>
              <a:lnSpc>
                <a:spcPct val="80000"/>
              </a:lnSpc>
            </a:pPr>
            <a:r>
              <a:rPr lang="fr-FR" sz="2200" b="1" strike="noStrike" spc="-1">
                <a:solidFill>
                  <a:srgbClr val="767171"/>
                </a:solidFill>
                <a:latin typeface="Calibri"/>
              </a:rPr>
              <a:t>Ground motion model</a:t>
            </a:r>
            <a:endParaRPr lang="fr-FR" sz="2200" b="0" strike="noStrike" spc="-1">
              <a:latin typeface="Arial"/>
            </a:endParaRPr>
          </a:p>
        </p:txBody>
      </p:sp>
      <p:sp>
        <p:nvSpPr>
          <p:cNvPr id="132" name="CustomShape 5"/>
          <p:cNvSpPr/>
          <p:nvPr/>
        </p:nvSpPr>
        <p:spPr>
          <a:xfrm>
            <a:off x="144000" y="3456000"/>
            <a:ext cx="2879280" cy="359280"/>
          </a:xfrm>
          <a:custGeom>
            <a:avLst/>
            <a:gdLst/>
            <a:ahLst/>
            <a:cxnLst/>
            <a:rect l="l" t="t" r="r" b="b"/>
            <a:pathLst>
              <a:path w="8001" h="1001">
                <a:moveTo>
                  <a:pt x="355" y="0"/>
                </a:moveTo>
                <a:lnTo>
                  <a:pt x="355" y="0"/>
                </a:lnTo>
                <a:lnTo>
                  <a:pt x="336" y="0"/>
                </a:lnTo>
                <a:lnTo>
                  <a:pt x="318" y="2"/>
                </a:lnTo>
                <a:lnTo>
                  <a:pt x="299" y="4"/>
                </a:lnTo>
                <a:lnTo>
                  <a:pt x="281" y="8"/>
                </a:lnTo>
                <a:lnTo>
                  <a:pt x="263" y="12"/>
                </a:lnTo>
                <a:lnTo>
                  <a:pt x="245" y="17"/>
                </a:lnTo>
                <a:lnTo>
                  <a:pt x="228" y="24"/>
                </a:lnTo>
                <a:lnTo>
                  <a:pt x="211" y="31"/>
                </a:lnTo>
                <a:lnTo>
                  <a:pt x="194" y="39"/>
                </a:lnTo>
                <a:lnTo>
                  <a:pt x="178" y="48"/>
                </a:lnTo>
                <a:lnTo>
                  <a:pt x="162" y="57"/>
                </a:lnTo>
                <a:lnTo>
                  <a:pt x="146" y="68"/>
                </a:lnTo>
                <a:lnTo>
                  <a:pt x="132" y="79"/>
                </a:lnTo>
                <a:lnTo>
                  <a:pt x="117" y="91"/>
                </a:lnTo>
                <a:lnTo>
                  <a:pt x="104" y="104"/>
                </a:lnTo>
                <a:lnTo>
                  <a:pt x="91" y="117"/>
                </a:lnTo>
                <a:lnTo>
                  <a:pt x="79" y="132"/>
                </a:lnTo>
                <a:lnTo>
                  <a:pt x="68" y="146"/>
                </a:lnTo>
                <a:lnTo>
                  <a:pt x="57" y="162"/>
                </a:lnTo>
                <a:lnTo>
                  <a:pt x="48" y="177"/>
                </a:lnTo>
                <a:lnTo>
                  <a:pt x="39" y="194"/>
                </a:lnTo>
                <a:lnTo>
                  <a:pt x="31" y="211"/>
                </a:lnTo>
                <a:lnTo>
                  <a:pt x="24" y="228"/>
                </a:lnTo>
                <a:lnTo>
                  <a:pt x="17" y="245"/>
                </a:lnTo>
                <a:lnTo>
                  <a:pt x="12" y="263"/>
                </a:lnTo>
                <a:lnTo>
                  <a:pt x="8" y="281"/>
                </a:lnTo>
                <a:lnTo>
                  <a:pt x="4" y="299"/>
                </a:lnTo>
                <a:lnTo>
                  <a:pt x="2" y="318"/>
                </a:lnTo>
                <a:lnTo>
                  <a:pt x="0" y="336"/>
                </a:lnTo>
                <a:lnTo>
                  <a:pt x="0" y="355"/>
                </a:lnTo>
                <a:lnTo>
                  <a:pt x="0" y="644"/>
                </a:lnTo>
                <a:lnTo>
                  <a:pt x="0" y="644"/>
                </a:lnTo>
                <a:lnTo>
                  <a:pt x="0" y="663"/>
                </a:lnTo>
                <a:lnTo>
                  <a:pt x="2" y="681"/>
                </a:lnTo>
                <a:lnTo>
                  <a:pt x="4" y="700"/>
                </a:lnTo>
                <a:lnTo>
                  <a:pt x="8" y="718"/>
                </a:lnTo>
                <a:lnTo>
                  <a:pt x="12" y="736"/>
                </a:lnTo>
                <a:lnTo>
                  <a:pt x="17" y="754"/>
                </a:lnTo>
                <a:lnTo>
                  <a:pt x="24" y="771"/>
                </a:lnTo>
                <a:lnTo>
                  <a:pt x="31" y="788"/>
                </a:lnTo>
                <a:lnTo>
                  <a:pt x="39" y="805"/>
                </a:lnTo>
                <a:lnTo>
                  <a:pt x="48" y="822"/>
                </a:lnTo>
                <a:lnTo>
                  <a:pt x="57" y="837"/>
                </a:lnTo>
                <a:lnTo>
                  <a:pt x="68" y="853"/>
                </a:lnTo>
                <a:lnTo>
                  <a:pt x="79" y="867"/>
                </a:lnTo>
                <a:lnTo>
                  <a:pt x="91" y="882"/>
                </a:lnTo>
                <a:lnTo>
                  <a:pt x="104" y="895"/>
                </a:lnTo>
                <a:lnTo>
                  <a:pt x="117" y="908"/>
                </a:lnTo>
                <a:lnTo>
                  <a:pt x="132" y="920"/>
                </a:lnTo>
                <a:lnTo>
                  <a:pt x="146" y="931"/>
                </a:lnTo>
                <a:lnTo>
                  <a:pt x="162" y="942"/>
                </a:lnTo>
                <a:lnTo>
                  <a:pt x="178" y="951"/>
                </a:lnTo>
                <a:lnTo>
                  <a:pt x="194" y="960"/>
                </a:lnTo>
                <a:lnTo>
                  <a:pt x="211" y="968"/>
                </a:lnTo>
                <a:lnTo>
                  <a:pt x="228" y="975"/>
                </a:lnTo>
                <a:lnTo>
                  <a:pt x="245" y="982"/>
                </a:lnTo>
                <a:lnTo>
                  <a:pt x="263" y="987"/>
                </a:lnTo>
                <a:lnTo>
                  <a:pt x="281" y="991"/>
                </a:lnTo>
                <a:lnTo>
                  <a:pt x="299" y="995"/>
                </a:lnTo>
                <a:lnTo>
                  <a:pt x="318" y="997"/>
                </a:lnTo>
                <a:lnTo>
                  <a:pt x="336" y="999"/>
                </a:lnTo>
                <a:lnTo>
                  <a:pt x="355" y="999"/>
                </a:lnTo>
                <a:lnTo>
                  <a:pt x="7644" y="1000"/>
                </a:lnTo>
                <a:lnTo>
                  <a:pt x="7644" y="999"/>
                </a:lnTo>
                <a:lnTo>
                  <a:pt x="7663" y="999"/>
                </a:lnTo>
                <a:lnTo>
                  <a:pt x="7681" y="997"/>
                </a:lnTo>
                <a:lnTo>
                  <a:pt x="7699" y="995"/>
                </a:lnTo>
                <a:lnTo>
                  <a:pt x="7718" y="991"/>
                </a:lnTo>
                <a:lnTo>
                  <a:pt x="7736" y="987"/>
                </a:lnTo>
                <a:lnTo>
                  <a:pt x="7754" y="982"/>
                </a:lnTo>
                <a:lnTo>
                  <a:pt x="7771" y="976"/>
                </a:lnTo>
                <a:lnTo>
                  <a:pt x="7788" y="968"/>
                </a:lnTo>
                <a:lnTo>
                  <a:pt x="7805" y="960"/>
                </a:lnTo>
                <a:lnTo>
                  <a:pt x="7821" y="952"/>
                </a:lnTo>
                <a:lnTo>
                  <a:pt x="7837" y="942"/>
                </a:lnTo>
                <a:lnTo>
                  <a:pt x="7852" y="931"/>
                </a:lnTo>
                <a:lnTo>
                  <a:pt x="7867" y="920"/>
                </a:lnTo>
                <a:lnTo>
                  <a:pt x="7881" y="908"/>
                </a:lnTo>
                <a:lnTo>
                  <a:pt x="7895" y="895"/>
                </a:lnTo>
                <a:lnTo>
                  <a:pt x="7907" y="882"/>
                </a:lnTo>
                <a:lnTo>
                  <a:pt x="7920" y="868"/>
                </a:lnTo>
                <a:lnTo>
                  <a:pt x="7931" y="853"/>
                </a:lnTo>
                <a:lnTo>
                  <a:pt x="7941" y="838"/>
                </a:lnTo>
                <a:lnTo>
                  <a:pt x="7951" y="822"/>
                </a:lnTo>
                <a:lnTo>
                  <a:pt x="7960" y="806"/>
                </a:lnTo>
                <a:lnTo>
                  <a:pt x="7968" y="789"/>
                </a:lnTo>
                <a:lnTo>
                  <a:pt x="7975" y="772"/>
                </a:lnTo>
                <a:lnTo>
                  <a:pt x="7981" y="754"/>
                </a:lnTo>
                <a:lnTo>
                  <a:pt x="7987" y="737"/>
                </a:lnTo>
                <a:lnTo>
                  <a:pt x="7991" y="719"/>
                </a:lnTo>
                <a:lnTo>
                  <a:pt x="7994" y="700"/>
                </a:lnTo>
                <a:lnTo>
                  <a:pt x="7997" y="682"/>
                </a:lnTo>
                <a:lnTo>
                  <a:pt x="7998" y="664"/>
                </a:lnTo>
                <a:lnTo>
                  <a:pt x="7999" y="645"/>
                </a:lnTo>
                <a:lnTo>
                  <a:pt x="8000" y="355"/>
                </a:lnTo>
                <a:lnTo>
                  <a:pt x="7999" y="355"/>
                </a:lnTo>
                <a:lnTo>
                  <a:pt x="7999" y="336"/>
                </a:lnTo>
                <a:lnTo>
                  <a:pt x="7997" y="318"/>
                </a:lnTo>
                <a:lnTo>
                  <a:pt x="7995" y="300"/>
                </a:lnTo>
                <a:lnTo>
                  <a:pt x="7991" y="281"/>
                </a:lnTo>
                <a:lnTo>
                  <a:pt x="7987" y="263"/>
                </a:lnTo>
                <a:lnTo>
                  <a:pt x="7982" y="245"/>
                </a:lnTo>
                <a:lnTo>
                  <a:pt x="7976" y="228"/>
                </a:lnTo>
                <a:lnTo>
                  <a:pt x="7968" y="211"/>
                </a:lnTo>
                <a:lnTo>
                  <a:pt x="7960" y="194"/>
                </a:lnTo>
                <a:lnTo>
                  <a:pt x="7952" y="178"/>
                </a:lnTo>
                <a:lnTo>
                  <a:pt x="7942" y="162"/>
                </a:lnTo>
                <a:lnTo>
                  <a:pt x="7931" y="147"/>
                </a:lnTo>
                <a:lnTo>
                  <a:pt x="7920" y="132"/>
                </a:lnTo>
                <a:lnTo>
                  <a:pt x="7908" y="118"/>
                </a:lnTo>
                <a:lnTo>
                  <a:pt x="7895" y="104"/>
                </a:lnTo>
                <a:lnTo>
                  <a:pt x="7882" y="92"/>
                </a:lnTo>
                <a:lnTo>
                  <a:pt x="7868" y="79"/>
                </a:lnTo>
                <a:lnTo>
                  <a:pt x="7853" y="68"/>
                </a:lnTo>
                <a:lnTo>
                  <a:pt x="7838" y="58"/>
                </a:lnTo>
                <a:lnTo>
                  <a:pt x="7822" y="48"/>
                </a:lnTo>
                <a:lnTo>
                  <a:pt x="7806" y="39"/>
                </a:lnTo>
                <a:lnTo>
                  <a:pt x="7789" y="31"/>
                </a:lnTo>
                <a:lnTo>
                  <a:pt x="7772" y="24"/>
                </a:lnTo>
                <a:lnTo>
                  <a:pt x="7754" y="18"/>
                </a:lnTo>
                <a:lnTo>
                  <a:pt x="7737" y="12"/>
                </a:lnTo>
                <a:lnTo>
                  <a:pt x="7719" y="8"/>
                </a:lnTo>
                <a:lnTo>
                  <a:pt x="7700" y="5"/>
                </a:lnTo>
                <a:lnTo>
                  <a:pt x="7682" y="2"/>
                </a:lnTo>
                <a:lnTo>
                  <a:pt x="7664" y="1"/>
                </a:lnTo>
                <a:lnTo>
                  <a:pt x="7645" y="0"/>
                </a:lnTo>
                <a:lnTo>
                  <a:pt x="355" y="0"/>
                </a:lnTo>
              </a:path>
            </a:pathLst>
          </a:custGeom>
          <a:solidFill>
            <a:srgbClr val="B1151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33" name="Group 6"/>
          <p:cNvGrpSpPr/>
          <p:nvPr/>
        </p:nvGrpSpPr>
        <p:grpSpPr>
          <a:xfrm>
            <a:off x="1008000" y="4451400"/>
            <a:ext cx="2447280" cy="2170800"/>
            <a:chOff x="1008000" y="4451400"/>
            <a:chExt cx="2447280" cy="2170800"/>
          </a:xfrm>
        </p:grpSpPr>
        <p:pic>
          <p:nvPicPr>
            <p:cNvPr id="134" name="Image 51"/>
            <p:cNvPicPr/>
            <p:nvPr/>
          </p:nvPicPr>
          <p:blipFill>
            <a:blip r:embed="rId3"/>
            <a:srcRect l="1046" t="12983"/>
            <a:stretch/>
          </p:blipFill>
          <p:spPr>
            <a:xfrm>
              <a:off x="1008000" y="4451400"/>
              <a:ext cx="2447280" cy="21708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35" name="CustomShape 7"/>
            <p:cNvSpPr/>
            <p:nvPr/>
          </p:nvSpPr>
          <p:spPr>
            <a:xfrm>
              <a:off x="2973240" y="5658480"/>
              <a:ext cx="482040" cy="9637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36" name="Group 8"/>
          <p:cNvGrpSpPr/>
          <p:nvPr/>
        </p:nvGrpSpPr>
        <p:grpSpPr>
          <a:xfrm>
            <a:off x="3442680" y="4320000"/>
            <a:ext cx="2313360" cy="2231280"/>
            <a:chOff x="3442680" y="4320000"/>
            <a:chExt cx="2313360" cy="2231280"/>
          </a:xfrm>
        </p:grpSpPr>
        <p:pic>
          <p:nvPicPr>
            <p:cNvPr id="137" name="Image 54"/>
            <p:cNvPicPr/>
            <p:nvPr/>
          </p:nvPicPr>
          <p:blipFill>
            <a:blip r:embed="rId4"/>
            <a:srcRect t="10886" r="6803"/>
            <a:stretch/>
          </p:blipFill>
          <p:spPr>
            <a:xfrm>
              <a:off x="3442680" y="4320000"/>
              <a:ext cx="2313360" cy="2231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38" name="CustomShape 9"/>
            <p:cNvSpPr/>
            <p:nvPr/>
          </p:nvSpPr>
          <p:spPr>
            <a:xfrm>
              <a:off x="5417280" y="5521680"/>
              <a:ext cx="338760" cy="10281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9" name="CustomShape 10"/>
          <p:cNvSpPr/>
          <p:nvPr/>
        </p:nvSpPr>
        <p:spPr>
          <a:xfrm>
            <a:off x="144000" y="3456000"/>
            <a:ext cx="8855640" cy="3095280"/>
          </a:xfrm>
          <a:custGeom>
            <a:avLst/>
            <a:gdLst/>
            <a:ahLst/>
            <a:cxnLst/>
            <a:rect l="l" t="t" r="r" b="b"/>
            <a:pathLst>
              <a:path w="24602" h="8601">
                <a:moveTo>
                  <a:pt x="349" y="0"/>
                </a:moveTo>
                <a:lnTo>
                  <a:pt x="349" y="0"/>
                </a:lnTo>
                <a:lnTo>
                  <a:pt x="331" y="0"/>
                </a:lnTo>
                <a:lnTo>
                  <a:pt x="313" y="2"/>
                </a:lnTo>
                <a:lnTo>
                  <a:pt x="294" y="4"/>
                </a:lnTo>
                <a:lnTo>
                  <a:pt x="276" y="8"/>
                </a:lnTo>
                <a:lnTo>
                  <a:pt x="259" y="12"/>
                </a:lnTo>
                <a:lnTo>
                  <a:pt x="241" y="17"/>
                </a:lnTo>
                <a:lnTo>
                  <a:pt x="224" y="23"/>
                </a:lnTo>
                <a:lnTo>
                  <a:pt x="207" y="30"/>
                </a:lnTo>
                <a:lnTo>
                  <a:pt x="191" y="38"/>
                </a:lnTo>
                <a:lnTo>
                  <a:pt x="175" y="47"/>
                </a:lnTo>
                <a:lnTo>
                  <a:pt x="159" y="56"/>
                </a:lnTo>
                <a:lnTo>
                  <a:pt x="144" y="67"/>
                </a:lnTo>
                <a:lnTo>
                  <a:pt x="129" y="78"/>
                </a:lnTo>
                <a:lnTo>
                  <a:pt x="115" y="90"/>
                </a:lnTo>
                <a:lnTo>
                  <a:pt x="102" y="102"/>
                </a:lnTo>
                <a:lnTo>
                  <a:pt x="90" y="115"/>
                </a:lnTo>
                <a:lnTo>
                  <a:pt x="78" y="129"/>
                </a:lnTo>
                <a:lnTo>
                  <a:pt x="67" y="144"/>
                </a:lnTo>
                <a:lnTo>
                  <a:pt x="56" y="159"/>
                </a:lnTo>
                <a:lnTo>
                  <a:pt x="47" y="174"/>
                </a:lnTo>
                <a:lnTo>
                  <a:pt x="38" y="191"/>
                </a:lnTo>
                <a:lnTo>
                  <a:pt x="30" y="207"/>
                </a:lnTo>
                <a:lnTo>
                  <a:pt x="23" y="224"/>
                </a:lnTo>
                <a:lnTo>
                  <a:pt x="17" y="241"/>
                </a:lnTo>
                <a:lnTo>
                  <a:pt x="12" y="259"/>
                </a:lnTo>
                <a:lnTo>
                  <a:pt x="8" y="276"/>
                </a:lnTo>
                <a:lnTo>
                  <a:pt x="4" y="294"/>
                </a:lnTo>
                <a:lnTo>
                  <a:pt x="2" y="313"/>
                </a:lnTo>
                <a:lnTo>
                  <a:pt x="0" y="331"/>
                </a:lnTo>
                <a:lnTo>
                  <a:pt x="0" y="349"/>
                </a:lnTo>
                <a:lnTo>
                  <a:pt x="0" y="8250"/>
                </a:lnTo>
                <a:lnTo>
                  <a:pt x="0" y="8250"/>
                </a:lnTo>
                <a:lnTo>
                  <a:pt x="0" y="8268"/>
                </a:lnTo>
                <a:lnTo>
                  <a:pt x="2" y="8286"/>
                </a:lnTo>
                <a:lnTo>
                  <a:pt x="4" y="8305"/>
                </a:lnTo>
                <a:lnTo>
                  <a:pt x="8" y="8323"/>
                </a:lnTo>
                <a:lnTo>
                  <a:pt x="12" y="8340"/>
                </a:lnTo>
                <a:lnTo>
                  <a:pt x="17" y="8358"/>
                </a:lnTo>
                <a:lnTo>
                  <a:pt x="23" y="8375"/>
                </a:lnTo>
                <a:lnTo>
                  <a:pt x="30" y="8392"/>
                </a:lnTo>
                <a:lnTo>
                  <a:pt x="38" y="8408"/>
                </a:lnTo>
                <a:lnTo>
                  <a:pt x="47" y="8425"/>
                </a:lnTo>
                <a:lnTo>
                  <a:pt x="56" y="8440"/>
                </a:lnTo>
                <a:lnTo>
                  <a:pt x="67" y="8455"/>
                </a:lnTo>
                <a:lnTo>
                  <a:pt x="78" y="8470"/>
                </a:lnTo>
                <a:lnTo>
                  <a:pt x="90" y="8484"/>
                </a:lnTo>
                <a:lnTo>
                  <a:pt x="102" y="8497"/>
                </a:lnTo>
                <a:lnTo>
                  <a:pt x="115" y="8509"/>
                </a:lnTo>
                <a:lnTo>
                  <a:pt x="129" y="8521"/>
                </a:lnTo>
                <a:lnTo>
                  <a:pt x="144" y="8532"/>
                </a:lnTo>
                <a:lnTo>
                  <a:pt x="159" y="8543"/>
                </a:lnTo>
                <a:lnTo>
                  <a:pt x="175" y="8552"/>
                </a:lnTo>
                <a:lnTo>
                  <a:pt x="191" y="8561"/>
                </a:lnTo>
                <a:lnTo>
                  <a:pt x="207" y="8569"/>
                </a:lnTo>
                <a:lnTo>
                  <a:pt x="224" y="8576"/>
                </a:lnTo>
                <a:lnTo>
                  <a:pt x="241" y="8582"/>
                </a:lnTo>
                <a:lnTo>
                  <a:pt x="259" y="8587"/>
                </a:lnTo>
                <a:lnTo>
                  <a:pt x="276" y="8591"/>
                </a:lnTo>
                <a:lnTo>
                  <a:pt x="294" y="8595"/>
                </a:lnTo>
                <a:lnTo>
                  <a:pt x="313" y="8597"/>
                </a:lnTo>
                <a:lnTo>
                  <a:pt x="331" y="8599"/>
                </a:lnTo>
                <a:lnTo>
                  <a:pt x="349" y="8599"/>
                </a:lnTo>
                <a:lnTo>
                  <a:pt x="24251" y="8600"/>
                </a:lnTo>
                <a:lnTo>
                  <a:pt x="24251" y="8599"/>
                </a:lnTo>
                <a:lnTo>
                  <a:pt x="24269" y="8599"/>
                </a:lnTo>
                <a:lnTo>
                  <a:pt x="24287" y="8597"/>
                </a:lnTo>
                <a:lnTo>
                  <a:pt x="24305" y="8595"/>
                </a:lnTo>
                <a:lnTo>
                  <a:pt x="24323" y="8591"/>
                </a:lnTo>
                <a:lnTo>
                  <a:pt x="24341" y="8587"/>
                </a:lnTo>
                <a:lnTo>
                  <a:pt x="24359" y="8582"/>
                </a:lnTo>
                <a:lnTo>
                  <a:pt x="24376" y="8576"/>
                </a:lnTo>
                <a:lnTo>
                  <a:pt x="24393" y="8569"/>
                </a:lnTo>
                <a:lnTo>
                  <a:pt x="24409" y="8561"/>
                </a:lnTo>
                <a:lnTo>
                  <a:pt x="24425" y="8552"/>
                </a:lnTo>
                <a:lnTo>
                  <a:pt x="24441" y="8543"/>
                </a:lnTo>
                <a:lnTo>
                  <a:pt x="24456" y="8533"/>
                </a:lnTo>
                <a:lnTo>
                  <a:pt x="24470" y="8521"/>
                </a:lnTo>
                <a:lnTo>
                  <a:pt x="24484" y="8510"/>
                </a:lnTo>
                <a:lnTo>
                  <a:pt x="24497" y="8497"/>
                </a:lnTo>
                <a:lnTo>
                  <a:pt x="24510" y="8484"/>
                </a:lnTo>
                <a:lnTo>
                  <a:pt x="24522" y="8470"/>
                </a:lnTo>
                <a:lnTo>
                  <a:pt x="24533" y="8456"/>
                </a:lnTo>
                <a:lnTo>
                  <a:pt x="24543" y="8441"/>
                </a:lnTo>
                <a:lnTo>
                  <a:pt x="24553" y="8425"/>
                </a:lnTo>
                <a:lnTo>
                  <a:pt x="24562" y="8409"/>
                </a:lnTo>
                <a:lnTo>
                  <a:pt x="24570" y="8393"/>
                </a:lnTo>
                <a:lnTo>
                  <a:pt x="24577" y="8376"/>
                </a:lnTo>
                <a:lnTo>
                  <a:pt x="24583" y="8359"/>
                </a:lnTo>
                <a:lnTo>
                  <a:pt x="24588" y="8341"/>
                </a:lnTo>
                <a:lnTo>
                  <a:pt x="24592" y="8323"/>
                </a:lnTo>
                <a:lnTo>
                  <a:pt x="24596" y="8305"/>
                </a:lnTo>
                <a:lnTo>
                  <a:pt x="24598" y="8287"/>
                </a:lnTo>
                <a:lnTo>
                  <a:pt x="24599" y="8269"/>
                </a:lnTo>
                <a:lnTo>
                  <a:pt x="24600" y="8251"/>
                </a:lnTo>
                <a:lnTo>
                  <a:pt x="24601" y="349"/>
                </a:lnTo>
                <a:lnTo>
                  <a:pt x="24600" y="349"/>
                </a:lnTo>
                <a:lnTo>
                  <a:pt x="24600" y="331"/>
                </a:lnTo>
                <a:lnTo>
                  <a:pt x="24598" y="313"/>
                </a:lnTo>
                <a:lnTo>
                  <a:pt x="24596" y="295"/>
                </a:lnTo>
                <a:lnTo>
                  <a:pt x="24592" y="277"/>
                </a:lnTo>
                <a:lnTo>
                  <a:pt x="24588" y="259"/>
                </a:lnTo>
                <a:lnTo>
                  <a:pt x="24583" y="241"/>
                </a:lnTo>
                <a:lnTo>
                  <a:pt x="24577" y="224"/>
                </a:lnTo>
                <a:lnTo>
                  <a:pt x="24570" y="207"/>
                </a:lnTo>
                <a:lnTo>
                  <a:pt x="24562" y="191"/>
                </a:lnTo>
                <a:lnTo>
                  <a:pt x="24553" y="175"/>
                </a:lnTo>
                <a:lnTo>
                  <a:pt x="24544" y="159"/>
                </a:lnTo>
                <a:lnTo>
                  <a:pt x="24534" y="144"/>
                </a:lnTo>
                <a:lnTo>
                  <a:pt x="24522" y="130"/>
                </a:lnTo>
                <a:lnTo>
                  <a:pt x="24511" y="116"/>
                </a:lnTo>
                <a:lnTo>
                  <a:pt x="24498" y="103"/>
                </a:lnTo>
                <a:lnTo>
                  <a:pt x="24485" y="90"/>
                </a:lnTo>
                <a:lnTo>
                  <a:pt x="24471" y="78"/>
                </a:lnTo>
                <a:lnTo>
                  <a:pt x="24457" y="67"/>
                </a:lnTo>
                <a:lnTo>
                  <a:pt x="24442" y="57"/>
                </a:lnTo>
                <a:lnTo>
                  <a:pt x="24426" y="47"/>
                </a:lnTo>
                <a:lnTo>
                  <a:pt x="24410" y="38"/>
                </a:lnTo>
                <a:lnTo>
                  <a:pt x="24394" y="30"/>
                </a:lnTo>
                <a:lnTo>
                  <a:pt x="24377" y="23"/>
                </a:lnTo>
                <a:lnTo>
                  <a:pt x="24360" y="17"/>
                </a:lnTo>
                <a:lnTo>
                  <a:pt x="24342" y="12"/>
                </a:lnTo>
                <a:lnTo>
                  <a:pt x="24324" y="8"/>
                </a:lnTo>
                <a:lnTo>
                  <a:pt x="24306" y="4"/>
                </a:lnTo>
                <a:lnTo>
                  <a:pt x="24288" y="2"/>
                </a:lnTo>
                <a:lnTo>
                  <a:pt x="24270" y="1"/>
                </a:lnTo>
                <a:lnTo>
                  <a:pt x="24252" y="0"/>
                </a:lnTo>
                <a:lnTo>
                  <a:pt x="349" y="0"/>
                </a:lnTo>
              </a:path>
            </a:pathLst>
          </a:custGeom>
          <a:noFill/>
          <a:ln>
            <a:solidFill>
              <a:srgbClr val="B1151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11"/>
          <p:cNvSpPr/>
          <p:nvPr/>
        </p:nvSpPr>
        <p:spPr>
          <a:xfrm>
            <a:off x="144000" y="3780000"/>
            <a:ext cx="2231280" cy="77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7800" tIns="63720" rIns="127800" bIns="63720"/>
          <a:lstStyle/>
          <a:p>
            <a:pPr>
              <a:lnSpc>
                <a:spcPct val="90000"/>
              </a:lnSpc>
              <a:spcBef>
                <a:spcPts val="198"/>
              </a:spcBef>
            </a:pPr>
            <a:r>
              <a:rPr lang="fr-FR" sz="1800" b="0" strike="noStrike" spc="-1">
                <a:solidFill>
                  <a:srgbClr val="CE181E"/>
                </a:solidFill>
                <a:latin typeface="Calibri"/>
                <a:ea typeface="Calibri"/>
              </a:rPr>
              <a:t>a)</a:t>
            </a:r>
            <a:r>
              <a:rPr lang="fr-FR" sz="1800" b="0" strike="noStrike" spc="-1">
                <a:solidFill>
                  <a:srgbClr val="9D5137"/>
                </a:solidFill>
                <a:latin typeface="Calibri"/>
                <a:ea typeface="Calibri"/>
              </a:rPr>
              <a:t> </a:t>
            </a:r>
            <a:r>
              <a:rPr lang="fr-FR" sz="1800" b="0" strike="noStrike" spc="-1">
                <a:solidFill>
                  <a:srgbClr val="767171"/>
                </a:solidFill>
                <a:latin typeface="Calibri"/>
                <a:ea typeface="Calibri"/>
              </a:rPr>
              <a:t>National 3-layer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98"/>
              </a:spcBef>
            </a:pPr>
            <a:r>
              <a:rPr lang="fr-FR" sz="1800" b="0" strike="noStrike" spc="-1">
                <a:solidFill>
                  <a:srgbClr val="767171"/>
                </a:solidFill>
                <a:latin typeface="Calibri"/>
                <a:ea typeface="Calibri"/>
              </a:rPr>
              <a:t>homogeneous model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98"/>
              </a:spcBef>
            </a:pPr>
            <a:r>
              <a:rPr lang="fr-FR" sz="1800" b="0" strike="noStrike" spc="-1">
                <a:solidFill>
                  <a:srgbClr val="767171"/>
                </a:solidFill>
                <a:latin typeface="Calibri"/>
                <a:ea typeface="Calibri"/>
              </a:rPr>
              <a:t>(LDG </a:t>
            </a:r>
            <a:r>
              <a:rPr lang="fr-FR" sz="1400" b="0" strike="noStrike" spc="-1">
                <a:solidFill>
                  <a:srgbClr val="767171"/>
                </a:solidFill>
                <a:latin typeface="Calibri"/>
                <a:ea typeface="Calibri"/>
              </a:rPr>
              <a:t>[Duverger 2021]</a:t>
            </a:r>
            <a:r>
              <a:rPr lang="fr-FR" sz="1800" b="0" strike="noStrike" spc="-1">
                <a:solidFill>
                  <a:srgbClr val="767171"/>
                </a:solidFill>
                <a:latin typeface="Calibri"/>
                <a:ea typeface="Calibri"/>
              </a:rPr>
              <a:t>)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41" name="CustomShape 12"/>
          <p:cNvSpPr/>
          <p:nvPr/>
        </p:nvSpPr>
        <p:spPr>
          <a:xfrm>
            <a:off x="3204000" y="3780000"/>
            <a:ext cx="305964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7800" tIns="63720" rIns="127800" bIns="63720"/>
          <a:lstStyle/>
          <a:p>
            <a:pPr>
              <a:lnSpc>
                <a:spcPct val="90000"/>
              </a:lnSpc>
              <a:spcBef>
                <a:spcPts val="198"/>
              </a:spcBef>
            </a:pPr>
            <a:r>
              <a:rPr lang="fr-FR" sz="1800" b="0" strike="noStrike" spc="-1">
                <a:solidFill>
                  <a:srgbClr val="CE181E"/>
                </a:solidFill>
                <a:latin typeface="Calibri"/>
                <a:ea typeface="Calibri"/>
              </a:rPr>
              <a:t>b)</a:t>
            </a:r>
            <a:r>
              <a:rPr lang="fr-FR" sz="1800" b="0" strike="noStrike" spc="-1">
                <a:solidFill>
                  <a:srgbClr val="9D5137"/>
                </a:solidFill>
                <a:latin typeface="Calibri"/>
                <a:ea typeface="Calibri"/>
              </a:rPr>
              <a:t> </a:t>
            </a:r>
            <a:r>
              <a:rPr lang="fr-FR" sz="1800" b="0" strike="noStrike" spc="-1">
                <a:solidFill>
                  <a:srgbClr val="767171"/>
                </a:solidFill>
                <a:latin typeface="Calibri"/>
                <a:ea typeface="Calibri"/>
              </a:rPr>
              <a:t>National spatially-varying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98"/>
              </a:spcBef>
            </a:pPr>
            <a:r>
              <a:rPr lang="fr-FR" sz="1800" b="0" strike="noStrike" spc="-1">
                <a:solidFill>
                  <a:srgbClr val="767171"/>
                </a:solidFill>
                <a:latin typeface="Calibri"/>
                <a:ea typeface="Calibri"/>
              </a:rPr>
              <a:t>model (EDF </a:t>
            </a:r>
            <a:r>
              <a:rPr lang="fr-FR" sz="1400" b="0" strike="noStrike" spc="-1">
                <a:solidFill>
                  <a:srgbClr val="767171"/>
                </a:solidFill>
                <a:latin typeface="Calibri"/>
                <a:ea typeface="Calibri"/>
              </a:rPr>
              <a:t>[Arroucau 2020]</a:t>
            </a:r>
            <a:r>
              <a:rPr lang="fr-FR" sz="1800" b="0" strike="noStrike" spc="-1">
                <a:solidFill>
                  <a:srgbClr val="767171"/>
                </a:solidFill>
                <a:latin typeface="Calibri"/>
                <a:ea typeface="Calibri"/>
              </a:rPr>
              <a:t>)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42" name="CustomShape 13"/>
          <p:cNvSpPr/>
          <p:nvPr/>
        </p:nvSpPr>
        <p:spPr>
          <a:xfrm>
            <a:off x="211680" y="3438000"/>
            <a:ext cx="3207240" cy="37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7800" tIns="63720" rIns="127800" bIns="63720"/>
          <a:lstStyle/>
          <a:p>
            <a:pPr>
              <a:lnSpc>
                <a:spcPct val="90000"/>
              </a:lnSpc>
              <a:spcBef>
                <a:spcPts val="198"/>
              </a:spcBef>
            </a:pPr>
            <a:r>
              <a:rPr lang="fr-FR" sz="1800" b="1" strike="noStrike" spc="-1">
                <a:solidFill>
                  <a:srgbClr val="FFFFFF"/>
                </a:solidFill>
                <a:latin typeface="Calibri"/>
                <a:ea typeface="Calibri"/>
              </a:rPr>
              <a:t>Geophysical description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43" name="CustomShape 14"/>
          <p:cNvSpPr/>
          <p:nvPr/>
        </p:nvSpPr>
        <p:spPr>
          <a:xfrm>
            <a:off x="6156000" y="3780000"/>
            <a:ext cx="284328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7800" tIns="63720" rIns="127800" bIns="63720"/>
          <a:lstStyle/>
          <a:p>
            <a:pPr>
              <a:lnSpc>
                <a:spcPct val="90000"/>
              </a:lnSpc>
              <a:spcBef>
                <a:spcPts val="198"/>
              </a:spcBef>
            </a:pPr>
            <a:r>
              <a:rPr lang="fr-FR" sz="1800" b="0" strike="noStrike" spc="-1">
                <a:solidFill>
                  <a:srgbClr val="CE181E"/>
                </a:solidFill>
                <a:latin typeface="Calibri"/>
                <a:ea typeface="Calibri"/>
              </a:rPr>
              <a:t>c)</a:t>
            </a:r>
            <a:r>
              <a:rPr lang="fr-FR" sz="1800" b="0" strike="noStrike" spc="-1">
                <a:solidFill>
                  <a:srgbClr val="9D5137"/>
                </a:solidFill>
                <a:latin typeface="Calibri"/>
                <a:ea typeface="Calibri"/>
              </a:rPr>
              <a:t> </a:t>
            </a:r>
            <a:r>
              <a:rPr lang="fr-FR" sz="1800" b="0" strike="noStrike" spc="-1">
                <a:solidFill>
                  <a:srgbClr val="767171"/>
                </a:solidFill>
                <a:latin typeface="Calibri"/>
                <a:ea typeface="Calibri"/>
              </a:rPr>
              <a:t>Random fluctuations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98"/>
              </a:spcBef>
            </a:pPr>
            <a:r>
              <a:rPr lang="fr-FR" sz="1400" b="0" strike="noStrike" spc="-1">
                <a:solidFill>
                  <a:srgbClr val="767171"/>
                </a:solidFill>
                <a:latin typeface="Calibri"/>
                <a:ea typeface="Calibri"/>
              </a:rPr>
              <a:t>(c</a:t>
            </a:r>
            <a:r>
              <a:rPr lang="fr-FR" sz="1400" b="0" strike="noStrike" spc="-1" baseline="-33000">
                <a:solidFill>
                  <a:srgbClr val="767171"/>
                </a:solidFill>
                <a:latin typeface="Calibri"/>
                <a:ea typeface="Calibri"/>
              </a:rPr>
              <a:t>x</a:t>
            </a:r>
            <a:r>
              <a:rPr lang="fr-FR" sz="1400" b="0" strike="noStrike" spc="-1">
                <a:solidFill>
                  <a:srgbClr val="767171"/>
                </a:solidFill>
                <a:latin typeface="Calibri"/>
                <a:ea typeface="Calibri"/>
              </a:rPr>
              <a:t>= c</a:t>
            </a:r>
            <a:r>
              <a:rPr lang="fr-FR" sz="1400" b="0" strike="noStrike" spc="-1" baseline="-33000">
                <a:solidFill>
                  <a:srgbClr val="767171"/>
                </a:solidFill>
                <a:latin typeface="Calibri"/>
                <a:ea typeface="Calibri"/>
              </a:rPr>
              <a:t>y</a:t>
            </a:r>
            <a:r>
              <a:rPr lang="fr-FR" sz="1400" b="0" strike="noStrike" spc="-1">
                <a:solidFill>
                  <a:srgbClr val="767171"/>
                </a:solidFill>
                <a:latin typeface="Calibri"/>
                <a:ea typeface="Calibri"/>
              </a:rPr>
              <a:t>= 10km, c</a:t>
            </a:r>
            <a:r>
              <a:rPr lang="fr-FR" sz="1400" b="0" strike="noStrike" spc="-1" baseline="-33000">
                <a:solidFill>
                  <a:srgbClr val="767171"/>
                </a:solidFill>
                <a:latin typeface="Calibri"/>
                <a:ea typeface="Calibri"/>
              </a:rPr>
              <a:t>z</a:t>
            </a:r>
            <a:r>
              <a:rPr lang="fr-FR" sz="1400" b="0" strike="noStrike" spc="-1">
                <a:solidFill>
                  <a:srgbClr val="767171"/>
                </a:solidFill>
                <a:latin typeface="Calibri"/>
                <a:ea typeface="Calibri"/>
              </a:rPr>
              <a:t>= 1km, cv = 0.1)</a:t>
            </a:r>
            <a:endParaRPr lang="fr-FR" sz="1400" b="0" strike="noStrike" spc="-1">
              <a:latin typeface="Arial"/>
            </a:endParaRPr>
          </a:p>
        </p:txBody>
      </p:sp>
      <p:grpSp>
        <p:nvGrpSpPr>
          <p:cNvPr id="144" name="Group 15"/>
          <p:cNvGrpSpPr/>
          <p:nvPr/>
        </p:nvGrpSpPr>
        <p:grpSpPr>
          <a:xfrm>
            <a:off x="5581440" y="1802880"/>
            <a:ext cx="2481840" cy="1731240"/>
            <a:chOff x="5581440" y="1802880"/>
            <a:chExt cx="2481840" cy="1731240"/>
          </a:xfrm>
        </p:grpSpPr>
        <p:pic>
          <p:nvPicPr>
            <p:cNvPr id="145" name="Image 62"/>
            <p:cNvPicPr/>
            <p:nvPr/>
          </p:nvPicPr>
          <p:blipFill>
            <a:blip r:embed="rId5"/>
            <a:stretch/>
          </p:blipFill>
          <p:spPr>
            <a:xfrm>
              <a:off x="5757480" y="1835280"/>
              <a:ext cx="2305800" cy="15379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46" name="CustomShape 16"/>
            <p:cNvSpPr/>
            <p:nvPr/>
          </p:nvSpPr>
          <p:spPr>
            <a:xfrm>
              <a:off x="5724000" y="1802880"/>
              <a:ext cx="95400" cy="1598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" name="CustomShape 17"/>
            <p:cNvSpPr/>
            <p:nvPr/>
          </p:nvSpPr>
          <p:spPr>
            <a:xfrm rot="5316600">
              <a:off x="5614560" y="3404160"/>
              <a:ext cx="95400" cy="1598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48" name="CustomShape 18"/>
          <p:cNvSpPr/>
          <p:nvPr/>
        </p:nvSpPr>
        <p:spPr>
          <a:xfrm>
            <a:off x="4856400" y="1512000"/>
            <a:ext cx="4142880" cy="3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7800" tIns="63720" rIns="127800" bIns="63720"/>
          <a:lstStyle/>
          <a:p>
            <a:pPr>
              <a:lnSpc>
                <a:spcPct val="90000"/>
              </a:lnSpc>
              <a:spcBef>
                <a:spcPts val="198"/>
              </a:spcBef>
            </a:pPr>
            <a:r>
              <a:rPr lang="fr-FR" sz="1800" b="0" strike="noStrike" spc="-1">
                <a:solidFill>
                  <a:srgbClr val="B1151F"/>
                </a:solidFill>
                <a:latin typeface="Calibri"/>
                <a:ea typeface="Calibri"/>
              </a:rPr>
              <a:t>b)</a:t>
            </a:r>
            <a:r>
              <a:rPr lang="fr-FR" sz="1800" b="0" strike="noStrike" spc="-1">
                <a:solidFill>
                  <a:srgbClr val="767171"/>
                </a:solidFill>
                <a:latin typeface="Calibri"/>
                <a:ea typeface="Calibri"/>
              </a:rPr>
              <a:t> Kinematic rupture model </a:t>
            </a:r>
            <a:r>
              <a:rPr lang="fr-FR" sz="1400" b="0" strike="noStrike" spc="-1">
                <a:solidFill>
                  <a:srgbClr val="767171"/>
                </a:solidFill>
                <a:latin typeface="Calibri"/>
                <a:ea typeface="Calibri"/>
              </a:rPr>
              <a:t>[Vallage 2021]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149" name="CustomShape 19"/>
          <p:cNvSpPr/>
          <p:nvPr/>
        </p:nvSpPr>
        <p:spPr>
          <a:xfrm>
            <a:off x="4856400" y="1188000"/>
            <a:ext cx="4215240" cy="37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7800" tIns="63720" rIns="127800" bIns="63720"/>
          <a:lstStyle/>
          <a:p>
            <a:pPr>
              <a:lnSpc>
                <a:spcPct val="90000"/>
              </a:lnSpc>
              <a:spcBef>
                <a:spcPts val="198"/>
              </a:spcBef>
            </a:pPr>
            <a:r>
              <a:rPr lang="fr-FR" sz="1800" b="0" strike="noStrike" spc="-1">
                <a:solidFill>
                  <a:srgbClr val="CE181E"/>
                </a:solidFill>
                <a:latin typeface="Calibri"/>
                <a:ea typeface="Calibri"/>
              </a:rPr>
              <a:t>a)</a:t>
            </a:r>
            <a:r>
              <a:rPr lang="fr-FR" sz="1800" b="0" strike="noStrike" spc="-1">
                <a:solidFill>
                  <a:srgbClr val="9D5137"/>
                </a:solidFill>
                <a:latin typeface="Calibri"/>
                <a:ea typeface="Calibri"/>
              </a:rPr>
              <a:t> </a:t>
            </a:r>
            <a:r>
              <a:rPr lang="fr-FR" sz="1800" b="0" strike="noStrike" spc="-1">
                <a:solidFill>
                  <a:srgbClr val="767171"/>
                </a:solidFill>
                <a:latin typeface="Calibri"/>
                <a:ea typeface="Calibri"/>
              </a:rPr>
              <a:t>Equivalent moment tensor </a:t>
            </a:r>
            <a:r>
              <a:rPr lang="fr-FR" sz="1400" b="0" strike="noStrike" spc="-1">
                <a:solidFill>
                  <a:srgbClr val="767171"/>
                </a:solidFill>
                <a:latin typeface="Calibri"/>
                <a:ea typeface="Calibri"/>
              </a:rPr>
              <a:t>[Delouis 2021]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150" name="CustomShape 20"/>
          <p:cNvSpPr/>
          <p:nvPr/>
        </p:nvSpPr>
        <p:spPr>
          <a:xfrm>
            <a:off x="4896000" y="864360"/>
            <a:ext cx="1727280" cy="359280"/>
          </a:xfrm>
          <a:custGeom>
            <a:avLst/>
            <a:gdLst/>
            <a:ahLst/>
            <a:cxnLst/>
            <a:rect l="l" t="t" r="r" b="b"/>
            <a:pathLst>
              <a:path w="4801" h="1001">
                <a:moveTo>
                  <a:pt x="355" y="0"/>
                </a:moveTo>
                <a:lnTo>
                  <a:pt x="355" y="0"/>
                </a:lnTo>
                <a:lnTo>
                  <a:pt x="336" y="0"/>
                </a:lnTo>
                <a:lnTo>
                  <a:pt x="318" y="2"/>
                </a:lnTo>
                <a:lnTo>
                  <a:pt x="299" y="4"/>
                </a:lnTo>
                <a:lnTo>
                  <a:pt x="281" y="8"/>
                </a:lnTo>
                <a:lnTo>
                  <a:pt x="263" y="12"/>
                </a:lnTo>
                <a:lnTo>
                  <a:pt x="245" y="17"/>
                </a:lnTo>
                <a:lnTo>
                  <a:pt x="228" y="24"/>
                </a:lnTo>
                <a:lnTo>
                  <a:pt x="211" y="31"/>
                </a:lnTo>
                <a:lnTo>
                  <a:pt x="194" y="39"/>
                </a:lnTo>
                <a:lnTo>
                  <a:pt x="178" y="48"/>
                </a:lnTo>
                <a:lnTo>
                  <a:pt x="162" y="57"/>
                </a:lnTo>
                <a:lnTo>
                  <a:pt x="146" y="68"/>
                </a:lnTo>
                <a:lnTo>
                  <a:pt x="132" y="79"/>
                </a:lnTo>
                <a:lnTo>
                  <a:pt x="117" y="91"/>
                </a:lnTo>
                <a:lnTo>
                  <a:pt x="104" y="104"/>
                </a:lnTo>
                <a:lnTo>
                  <a:pt x="91" y="117"/>
                </a:lnTo>
                <a:lnTo>
                  <a:pt x="79" y="132"/>
                </a:lnTo>
                <a:lnTo>
                  <a:pt x="68" y="146"/>
                </a:lnTo>
                <a:lnTo>
                  <a:pt x="57" y="162"/>
                </a:lnTo>
                <a:lnTo>
                  <a:pt x="48" y="177"/>
                </a:lnTo>
                <a:lnTo>
                  <a:pt x="39" y="194"/>
                </a:lnTo>
                <a:lnTo>
                  <a:pt x="31" y="211"/>
                </a:lnTo>
                <a:lnTo>
                  <a:pt x="24" y="228"/>
                </a:lnTo>
                <a:lnTo>
                  <a:pt x="17" y="245"/>
                </a:lnTo>
                <a:lnTo>
                  <a:pt x="12" y="263"/>
                </a:lnTo>
                <a:lnTo>
                  <a:pt x="8" y="281"/>
                </a:lnTo>
                <a:lnTo>
                  <a:pt x="4" y="299"/>
                </a:lnTo>
                <a:lnTo>
                  <a:pt x="2" y="318"/>
                </a:lnTo>
                <a:lnTo>
                  <a:pt x="0" y="336"/>
                </a:lnTo>
                <a:lnTo>
                  <a:pt x="0" y="355"/>
                </a:lnTo>
                <a:lnTo>
                  <a:pt x="0" y="644"/>
                </a:lnTo>
                <a:lnTo>
                  <a:pt x="0" y="644"/>
                </a:lnTo>
                <a:lnTo>
                  <a:pt x="0" y="663"/>
                </a:lnTo>
                <a:lnTo>
                  <a:pt x="2" y="681"/>
                </a:lnTo>
                <a:lnTo>
                  <a:pt x="4" y="700"/>
                </a:lnTo>
                <a:lnTo>
                  <a:pt x="8" y="718"/>
                </a:lnTo>
                <a:lnTo>
                  <a:pt x="12" y="736"/>
                </a:lnTo>
                <a:lnTo>
                  <a:pt x="17" y="754"/>
                </a:lnTo>
                <a:lnTo>
                  <a:pt x="24" y="771"/>
                </a:lnTo>
                <a:lnTo>
                  <a:pt x="31" y="788"/>
                </a:lnTo>
                <a:lnTo>
                  <a:pt x="39" y="805"/>
                </a:lnTo>
                <a:lnTo>
                  <a:pt x="48" y="822"/>
                </a:lnTo>
                <a:lnTo>
                  <a:pt x="57" y="837"/>
                </a:lnTo>
                <a:lnTo>
                  <a:pt x="68" y="853"/>
                </a:lnTo>
                <a:lnTo>
                  <a:pt x="79" y="867"/>
                </a:lnTo>
                <a:lnTo>
                  <a:pt x="91" y="882"/>
                </a:lnTo>
                <a:lnTo>
                  <a:pt x="104" y="895"/>
                </a:lnTo>
                <a:lnTo>
                  <a:pt x="117" y="908"/>
                </a:lnTo>
                <a:lnTo>
                  <a:pt x="132" y="920"/>
                </a:lnTo>
                <a:lnTo>
                  <a:pt x="146" y="931"/>
                </a:lnTo>
                <a:lnTo>
                  <a:pt x="162" y="942"/>
                </a:lnTo>
                <a:lnTo>
                  <a:pt x="178" y="951"/>
                </a:lnTo>
                <a:lnTo>
                  <a:pt x="194" y="960"/>
                </a:lnTo>
                <a:lnTo>
                  <a:pt x="211" y="968"/>
                </a:lnTo>
                <a:lnTo>
                  <a:pt x="228" y="975"/>
                </a:lnTo>
                <a:lnTo>
                  <a:pt x="245" y="982"/>
                </a:lnTo>
                <a:lnTo>
                  <a:pt x="263" y="987"/>
                </a:lnTo>
                <a:lnTo>
                  <a:pt x="281" y="991"/>
                </a:lnTo>
                <a:lnTo>
                  <a:pt x="299" y="995"/>
                </a:lnTo>
                <a:lnTo>
                  <a:pt x="318" y="997"/>
                </a:lnTo>
                <a:lnTo>
                  <a:pt x="336" y="999"/>
                </a:lnTo>
                <a:lnTo>
                  <a:pt x="355" y="999"/>
                </a:lnTo>
                <a:lnTo>
                  <a:pt x="4444" y="1000"/>
                </a:lnTo>
                <a:lnTo>
                  <a:pt x="4444" y="999"/>
                </a:lnTo>
                <a:lnTo>
                  <a:pt x="4463" y="999"/>
                </a:lnTo>
                <a:lnTo>
                  <a:pt x="4481" y="997"/>
                </a:lnTo>
                <a:lnTo>
                  <a:pt x="4499" y="995"/>
                </a:lnTo>
                <a:lnTo>
                  <a:pt x="4518" y="991"/>
                </a:lnTo>
                <a:lnTo>
                  <a:pt x="4536" y="987"/>
                </a:lnTo>
                <a:lnTo>
                  <a:pt x="4554" y="982"/>
                </a:lnTo>
                <a:lnTo>
                  <a:pt x="4571" y="976"/>
                </a:lnTo>
                <a:lnTo>
                  <a:pt x="4588" y="968"/>
                </a:lnTo>
                <a:lnTo>
                  <a:pt x="4605" y="960"/>
                </a:lnTo>
                <a:lnTo>
                  <a:pt x="4621" y="952"/>
                </a:lnTo>
                <a:lnTo>
                  <a:pt x="4637" y="942"/>
                </a:lnTo>
                <a:lnTo>
                  <a:pt x="4652" y="931"/>
                </a:lnTo>
                <a:lnTo>
                  <a:pt x="4667" y="920"/>
                </a:lnTo>
                <a:lnTo>
                  <a:pt x="4681" y="908"/>
                </a:lnTo>
                <a:lnTo>
                  <a:pt x="4695" y="895"/>
                </a:lnTo>
                <a:lnTo>
                  <a:pt x="4707" y="882"/>
                </a:lnTo>
                <a:lnTo>
                  <a:pt x="4720" y="868"/>
                </a:lnTo>
                <a:lnTo>
                  <a:pt x="4731" y="853"/>
                </a:lnTo>
                <a:lnTo>
                  <a:pt x="4741" y="838"/>
                </a:lnTo>
                <a:lnTo>
                  <a:pt x="4751" y="822"/>
                </a:lnTo>
                <a:lnTo>
                  <a:pt x="4760" y="806"/>
                </a:lnTo>
                <a:lnTo>
                  <a:pt x="4768" y="789"/>
                </a:lnTo>
                <a:lnTo>
                  <a:pt x="4775" y="772"/>
                </a:lnTo>
                <a:lnTo>
                  <a:pt x="4781" y="754"/>
                </a:lnTo>
                <a:lnTo>
                  <a:pt x="4787" y="737"/>
                </a:lnTo>
                <a:lnTo>
                  <a:pt x="4791" y="719"/>
                </a:lnTo>
                <a:lnTo>
                  <a:pt x="4794" y="700"/>
                </a:lnTo>
                <a:lnTo>
                  <a:pt x="4797" y="682"/>
                </a:lnTo>
                <a:lnTo>
                  <a:pt x="4798" y="664"/>
                </a:lnTo>
                <a:lnTo>
                  <a:pt x="4799" y="645"/>
                </a:lnTo>
                <a:lnTo>
                  <a:pt x="4800" y="355"/>
                </a:lnTo>
                <a:lnTo>
                  <a:pt x="4799" y="355"/>
                </a:lnTo>
                <a:lnTo>
                  <a:pt x="4799" y="336"/>
                </a:lnTo>
                <a:lnTo>
                  <a:pt x="4797" y="318"/>
                </a:lnTo>
                <a:lnTo>
                  <a:pt x="4795" y="300"/>
                </a:lnTo>
                <a:lnTo>
                  <a:pt x="4791" y="281"/>
                </a:lnTo>
                <a:lnTo>
                  <a:pt x="4787" y="263"/>
                </a:lnTo>
                <a:lnTo>
                  <a:pt x="4782" y="245"/>
                </a:lnTo>
                <a:lnTo>
                  <a:pt x="4776" y="228"/>
                </a:lnTo>
                <a:lnTo>
                  <a:pt x="4768" y="211"/>
                </a:lnTo>
                <a:lnTo>
                  <a:pt x="4760" y="194"/>
                </a:lnTo>
                <a:lnTo>
                  <a:pt x="4752" y="178"/>
                </a:lnTo>
                <a:lnTo>
                  <a:pt x="4742" y="162"/>
                </a:lnTo>
                <a:lnTo>
                  <a:pt x="4731" y="147"/>
                </a:lnTo>
                <a:lnTo>
                  <a:pt x="4720" y="132"/>
                </a:lnTo>
                <a:lnTo>
                  <a:pt x="4708" y="118"/>
                </a:lnTo>
                <a:lnTo>
                  <a:pt x="4695" y="104"/>
                </a:lnTo>
                <a:lnTo>
                  <a:pt x="4682" y="92"/>
                </a:lnTo>
                <a:lnTo>
                  <a:pt x="4668" y="79"/>
                </a:lnTo>
                <a:lnTo>
                  <a:pt x="4653" y="68"/>
                </a:lnTo>
                <a:lnTo>
                  <a:pt x="4638" y="58"/>
                </a:lnTo>
                <a:lnTo>
                  <a:pt x="4622" y="48"/>
                </a:lnTo>
                <a:lnTo>
                  <a:pt x="4606" y="39"/>
                </a:lnTo>
                <a:lnTo>
                  <a:pt x="4589" y="31"/>
                </a:lnTo>
                <a:lnTo>
                  <a:pt x="4572" y="24"/>
                </a:lnTo>
                <a:lnTo>
                  <a:pt x="4554" y="18"/>
                </a:lnTo>
                <a:lnTo>
                  <a:pt x="4537" y="12"/>
                </a:lnTo>
                <a:lnTo>
                  <a:pt x="4519" y="8"/>
                </a:lnTo>
                <a:lnTo>
                  <a:pt x="4500" y="5"/>
                </a:lnTo>
                <a:lnTo>
                  <a:pt x="4482" y="2"/>
                </a:lnTo>
                <a:lnTo>
                  <a:pt x="4464" y="1"/>
                </a:lnTo>
                <a:lnTo>
                  <a:pt x="4445" y="0"/>
                </a:lnTo>
                <a:lnTo>
                  <a:pt x="355" y="0"/>
                </a:lnTo>
              </a:path>
            </a:pathLst>
          </a:custGeom>
          <a:solidFill>
            <a:srgbClr val="B1151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" name="CustomShape 21"/>
          <p:cNvSpPr/>
          <p:nvPr/>
        </p:nvSpPr>
        <p:spPr>
          <a:xfrm>
            <a:off x="4896000" y="864360"/>
            <a:ext cx="4103280" cy="2508840"/>
          </a:xfrm>
          <a:custGeom>
            <a:avLst/>
            <a:gdLst/>
            <a:ahLst/>
            <a:cxnLst/>
            <a:rect l="l" t="t" r="r" b="b"/>
            <a:pathLst>
              <a:path w="11401" h="6972">
                <a:moveTo>
                  <a:pt x="283" y="0"/>
                </a:moveTo>
                <a:lnTo>
                  <a:pt x="283" y="0"/>
                </a:lnTo>
                <a:lnTo>
                  <a:pt x="268" y="0"/>
                </a:lnTo>
                <a:lnTo>
                  <a:pt x="253" y="2"/>
                </a:lnTo>
                <a:lnTo>
                  <a:pt x="239" y="3"/>
                </a:lnTo>
                <a:lnTo>
                  <a:pt x="224" y="6"/>
                </a:lnTo>
                <a:lnTo>
                  <a:pt x="210" y="10"/>
                </a:lnTo>
                <a:lnTo>
                  <a:pt x="196" y="14"/>
                </a:lnTo>
                <a:lnTo>
                  <a:pt x="182" y="19"/>
                </a:lnTo>
                <a:lnTo>
                  <a:pt x="168" y="24"/>
                </a:lnTo>
                <a:lnTo>
                  <a:pt x="155" y="31"/>
                </a:lnTo>
                <a:lnTo>
                  <a:pt x="142" y="38"/>
                </a:lnTo>
                <a:lnTo>
                  <a:pt x="129" y="46"/>
                </a:lnTo>
                <a:lnTo>
                  <a:pt x="117" y="54"/>
                </a:lnTo>
                <a:lnTo>
                  <a:pt x="105" y="63"/>
                </a:lnTo>
                <a:lnTo>
                  <a:pt x="94" y="73"/>
                </a:lnTo>
                <a:lnTo>
                  <a:pt x="83" y="83"/>
                </a:lnTo>
                <a:lnTo>
                  <a:pt x="73" y="94"/>
                </a:lnTo>
                <a:lnTo>
                  <a:pt x="63" y="105"/>
                </a:lnTo>
                <a:lnTo>
                  <a:pt x="54" y="117"/>
                </a:lnTo>
                <a:lnTo>
                  <a:pt x="46" y="129"/>
                </a:lnTo>
                <a:lnTo>
                  <a:pt x="38" y="141"/>
                </a:lnTo>
                <a:lnTo>
                  <a:pt x="31" y="155"/>
                </a:lnTo>
                <a:lnTo>
                  <a:pt x="24" y="168"/>
                </a:lnTo>
                <a:lnTo>
                  <a:pt x="19" y="182"/>
                </a:lnTo>
                <a:lnTo>
                  <a:pt x="14" y="196"/>
                </a:lnTo>
                <a:lnTo>
                  <a:pt x="10" y="210"/>
                </a:lnTo>
                <a:lnTo>
                  <a:pt x="6" y="224"/>
                </a:lnTo>
                <a:lnTo>
                  <a:pt x="3" y="239"/>
                </a:lnTo>
                <a:lnTo>
                  <a:pt x="2" y="253"/>
                </a:lnTo>
                <a:lnTo>
                  <a:pt x="0" y="268"/>
                </a:lnTo>
                <a:lnTo>
                  <a:pt x="0" y="283"/>
                </a:lnTo>
                <a:lnTo>
                  <a:pt x="0" y="6687"/>
                </a:lnTo>
                <a:lnTo>
                  <a:pt x="0" y="6687"/>
                </a:lnTo>
                <a:lnTo>
                  <a:pt x="0" y="6702"/>
                </a:lnTo>
                <a:lnTo>
                  <a:pt x="2" y="6717"/>
                </a:lnTo>
                <a:lnTo>
                  <a:pt x="3" y="6731"/>
                </a:lnTo>
                <a:lnTo>
                  <a:pt x="6" y="6746"/>
                </a:lnTo>
                <a:lnTo>
                  <a:pt x="10" y="6760"/>
                </a:lnTo>
                <a:lnTo>
                  <a:pt x="14" y="6774"/>
                </a:lnTo>
                <a:lnTo>
                  <a:pt x="19" y="6788"/>
                </a:lnTo>
                <a:lnTo>
                  <a:pt x="24" y="6802"/>
                </a:lnTo>
                <a:lnTo>
                  <a:pt x="31" y="6815"/>
                </a:lnTo>
                <a:lnTo>
                  <a:pt x="38" y="6829"/>
                </a:lnTo>
                <a:lnTo>
                  <a:pt x="46" y="6841"/>
                </a:lnTo>
                <a:lnTo>
                  <a:pt x="54" y="6853"/>
                </a:lnTo>
                <a:lnTo>
                  <a:pt x="63" y="6865"/>
                </a:lnTo>
                <a:lnTo>
                  <a:pt x="73" y="6876"/>
                </a:lnTo>
                <a:lnTo>
                  <a:pt x="83" y="6887"/>
                </a:lnTo>
                <a:lnTo>
                  <a:pt x="94" y="6897"/>
                </a:lnTo>
                <a:lnTo>
                  <a:pt x="105" y="6907"/>
                </a:lnTo>
                <a:lnTo>
                  <a:pt x="117" y="6916"/>
                </a:lnTo>
                <a:lnTo>
                  <a:pt x="129" y="6924"/>
                </a:lnTo>
                <a:lnTo>
                  <a:pt x="142" y="6932"/>
                </a:lnTo>
                <a:lnTo>
                  <a:pt x="155" y="6939"/>
                </a:lnTo>
                <a:lnTo>
                  <a:pt x="168" y="6946"/>
                </a:lnTo>
                <a:lnTo>
                  <a:pt x="182" y="6951"/>
                </a:lnTo>
                <a:lnTo>
                  <a:pt x="196" y="6956"/>
                </a:lnTo>
                <a:lnTo>
                  <a:pt x="210" y="6960"/>
                </a:lnTo>
                <a:lnTo>
                  <a:pt x="224" y="6964"/>
                </a:lnTo>
                <a:lnTo>
                  <a:pt x="239" y="6967"/>
                </a:lnTo>
                <a:lnTo>
                  <a:pt x="253" y="6968"/>
                </a:lnTo>
                <a:lnTo>
                  <a:pt x="268" y="6970"/>
                </a:lnTo>
                <a:lnTo>
                  <a:pt x="283" y="6970"/>
                </a:lnTo>
                <a:lnTo>
                  <a:pt x="11116" y="6971"/>
                </a:lnTo>
                <a:lnTo>
                  <a:pt x="11116" y="6970"/>
                </a:lnTo>
                <a:lnTo>
                  <a:pt x="11131" y="6970"/>
                </a:lnTo>
                <a:lnTo>
                  <a:pt x="11146" y="6968"/>
                </a:lnTo>
                <a:lnTo>
                  <a:pt x="11160" y="6967"/>
                </a:lnTo>
                <a:lnTo>
                  <a:pt x="11175" y="6964"/>
                </a:lnTo>
                <a:lnTo>
                  <a:pt x="11189" y="6960"/>
                </a:lnTo>
                <a:lnTo>
                  <a:pt x="11203" y="6956"/>
                </a:lnTo>
                <a:lnTo>
                  <a:pt x="11217" y="6951"/>
                </a:lnTo>
                <a:lnTo>
                  <a:pt x="11231" y="6946"/>
                </a:lnTo>
                <a:lnTo>
                  <a:pt x="11244" y="6939"/>
                </a:lnTo>
                <a:lnTo>
                  <a:pt x="11257" y="6932"/>
                </a:lnTo>
                <a:lnTo>
                  <a:pt x="11270" y="6925"/>
                </a:lnTo>
                <a:lnTo>
                  <a:pt x="11282" y="6916"/>
                </a:lnTo>
                <a:lnTo>
                  <a:pt x="11294" y="6907"/>
                </a:lnTo>
                <a:lnTo>
                  <a:pt x="11305" y="6898"/>
                </a:lnTo>
                <a:lnTo>
                  <a:pt x="11316" y="6887"/>
                </a:lnTo>
                <a:lnTo>
                  <a:pt x="11326" y="6877"/>
                </a:lnTo>
                <a:lnTo>
                  <a:pt x="11336" y="6866"/>
                </a:lnTo>
                <a:lnTo>
                  <a:pt x="11345" y="6854"/>
                </a:lnTo>
                <a:lnTo>
                  <a:pt x="11353" y="6842"/>
                </a:lnTo>
                <a:lnTo>
                  <a:pt x="11361" y="6829"/>
                </a:lnTo>
                <a:lnTo>
                  <a:pt x="11368" y="6816"/>
                </a:lnTo>
                <a:lnTo>
                  <a:pt x="11374" y="6803"/>
                </a:lnTo>
                <a:lnTo>
                  <a:pt x="11380" y="6789"/>
                </a:lnTo>
                <a:lnTo>
                  <a:pt x="11385" y="6775"/>
                </a:lnTo>
                <a:lnTo>
                  <a:pt x="11389" y="6761"/>
                </a:lnTo>
                <a:lnTo>
                  <a:pt x="11393" y="6747"/>
                </a:lnTo>
                <a:lnTo>
                  <a:pt x="11395" y="6732"/>
                </a:lnTo>
                <a:lnTo>
                  <a:pt x="11397" y="6718"/>
                </a:lnTo>
                <a:lnTo>
                  <a:pt x="11399" y="6703"/>
                </a:lnTo>
                <a:lnTo>
                  <a:pt x="11399" y="6688"/>
                </a:lnTo>
                <a:lnTo>
                  <a:pt x="11400" y="283"/>
                </a:lnTo>
                <a:lnTo>
                  <a:pt x="11399" y="283"/>
                </a:lnTo>
                <a:lnTo>
                  <a:pt x="11399" y="268"/>
                </a:lnTo>
                <a:lnTo>
                  <a:pt x="11397" y="253"/>
                </a:lnTo>
                <a:lnTo>
                  <a:pt x="11396" y="239"/>
                </a:lnTo>
                <a:lnTo>
                  <a:pt x="11393" y="224"/>
                </a:lnTo>
                <a:lnTo>
                  <a:pt x="11389" y="210"/>
                </a:lnTo>
                <a:lnTo>
                  <a:pt x="11385" y="196"/>
                </a:lnTo>
                <a:lnTo>
                  <a:pt x="11380" y="182"/>
                </a:lnTo>
                <a:lnTo>
                  <a:pt x="11375" y="168"/>
                </a:lnTo>
                <a:lnTo>
                  <a:pt x="11368" y="155"/>
                </a:lnTo>
                <a:lnTo>
                  <a:pt x="11361" y="142"/>
                </a:lnTo>
                <a:lnTo>
                  <a:pt x="11354" y="129"/>
                </a:lnTo>
                <a:lnTo>
                  <a:pt x="11345" y="117"/>
                </a:lnTo>
                <a:lnTo>
                  <a:pt x="11336" y="105"/>
                </a:lnTo>
                <a:lnTo>
                  <a:pt x="11327" y="94"/>
                </a:lnTo>
                <a:lnTo>
                  <a:pt x="11316" y="83"/>
                </a:lnTo>
                <a:lnTo>
                  <a:pt x="11306" y="73"/>
                </a:lnTo>
                <a:lnTo>
                  <a:pt x="11295" y="63"/>
                </a:lnTo>
                <a:lnTo>
                  <a:pt x="11283" y="54"/>
                </a:lnTo>
                <a:lnTo>
                  <a:pt x="11271" y="46"/>
                </a:lnTo>
                <a:lnTo>
                  <a:pt x="11258" y="38"/>
                </a:lnTo>
                <a:lnTo>
                  <a:pt x="11245" y="31"/>
                </a:lnTo>
                <a:lnTo>
                  <a:pt x="11232" y="25"/>
                </a:lnTo>
                <a:lnTo>
                  <a:pt x="11218" y="19"/>
                </a:lnTo>
                <a:lnTo>
                  <a:pt x="11204" y="14"/>
                </a:lnTo>
                <a:lnTo>
                  <a:pt x="11190" y="10"/>
                </a:lnTo>
                <a:lnTo>
                  <a:pt x="11176" y="6"/>
                </a:lnTo>
                <a:lnTo>
                  <a:pt x="11161" y="4"/>
                </a:lnTo>
                <a:lnTo>
                  <a:pt x="11147" y="2"/>
                </a:lnTo>
                <a:lnTo>
                  <a:pt x="11132" y="0"/>
                </a:lnTo>
                <a:lnTo>
                  <a:pt x="11117" y="0"/>
                </a:lnTo>
                <a:lnTo>
                  <a:pt x="283" y="0"/>
                </a:lnTo>
              </a:path>
            </a:pathLst>
          </a:custGeom>
          <a:noFill/>
          <a:ln>
            <a:solidFill>
              <a:srgbClr val="B1151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" name="CustomShape 22"/>
          <p:cNvSpPr/>
          <p:nvPr/>
        </p:nvSpPr>
        <p:spPr>
          <a:xfrm>
            <a:off x="4963680" y="846360"/>
            <a:ext cx="1587600" cy="37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7800" tIns="63720" rIns="127800" bIns="63720"/>
          <a:lstStyle/>
          <a:p>
            <a:pPr>
              <a:lnSpc>
                <a:spcPct val="90000"/>
              </a:lnSpc>
              <a:spcBef>
                <a:spcPts val="198"/>
              </a:spcBef>
            </a:pPr>
            <a:r>
              <a:rPr lang="fr-FR" sz="1800" b="1" strike="noStrike" spc="-1">
                <a:solidFill>
                  <a:srgbClr val="FFFFFF"/>
                </a:solidFill>
                <a:latin typeface="Calibri"/>
                <a:ea typeface="Calibri"/>
              </a:rPr>
              <a:t>Source model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53" name="CustomShape 23"/>
          <p:cNvSpPr/>
          <p:nvPr/>
        </p:nvSpPr>
        <p:spPr>
          <a:xfrm>
            <a:off x="144360" y="864720"/>
            <a:ext cx="4534920" cy="2518560"/>
          </a:xfrm>
          <a:custGeom>
            <a:avLst/>
            <a:gdLst/>
            <a:ahLst/>
            <a:cxnLst/>
            <a:rect l="l" t="t" r="r" b="b"/>
            <a:pathLst>
              <a:path w="12600" h="6999">
                <a:moveTo>
                  <a:pt x="284" y="0"/>
                </a:moveTo>
                <a:lnTo>
                  <a:pt x="284" y="0"/>
                </a:lnTo>
                <a:lnTo>
                  <a:pt x="269" y="0"/>
                </a:lnTo>
                <a:lnTo>
                  <a:pt x="254" y="2"/>
                </a:lnTo>
                <a:lnTo>
                  <a:pt x="240" y="3"/>
                </a:lnTo>
                <a:lnTo>
                  <a:pt x="225" y="6"/>
                </a:lnTo>
                <a:lnTo>
                  <a:pt x="210" y="10"/>
                </a:lnTo>
                <a:lnTo>
                  <a:pt x="196" y="14"/>
                </a:lnTo>
                <a:lnTo>
                  <a:pt x="182" y="19"/>
                </a:lnTo>
                <a:lnTo>
                  <a:pt x="168" y="25"/>
                </a:lnTo>
                <a:lnTo>
                  <a:pt x="155" y="31"/>
                </a:lnTo>
                <a:lnTo>
                  <a:pt x="142" y="38"/>
                </a:lnTo>
                <a:lnTo>
                  <a:pt x="129" y="46"/>
                </a:lnTo>
                <a:lnTo>
                  <a:pt x="117" y="54"/>
                </a:lnTo>
                <a:lnTo>
                  <a:pt x="105" y="63"/>
                </a:lnTo>
                <a:lnTo>
                  <a:pt x="94" y="73"/>
                </a:lnTo>
                <a:lnTo>
                  <a:pt x="83" y="83"/>
                </a:lnTo>
                <a:lnTo>
                  <a:pt x="73" y="94"/>
                </a:lnTo>
                <a:lnTo>
                  <a:pt x="63" y="105"/>
                </a:lnTo>
                <a:lnTo>
                  <a:pt x="54" y="117"/>
                </a:lnTo>
                <a:lnTo>
                  <a:pt x="46" y="129"/>
                </a:lnTo>
                <a:lnTo>
                  <a:pt x="38" y="142"/>
                </a:lnTo>
                <a:lnTo>
                  <a:pt x="31" y="155"/>
                </a:lnTo>
                <a:lnTo>
                  <a:pt x="25" y="168"/>
                </a:lnTo>
                <a:lnTo>
                  <a:pt x="19" y="182"/>
                </a:lnTo>
                <a:lnTo>
                  <a:pt x="14" y="196"/>
                </a:lnTo>
                <a:lnTo>
                  <a:pt x="10" y="210"/>
                </a:lnTo>
                <a:lnTo>
                  <a:pt x="6" y="225"/>
                </a:lnTo>
                <a:lnTo>
                  <a:pt x="3" y="240"/>
                </a:lnTo>
                <a:lnTo>
                  <a:pt x="2" y="254"/>
                </a:lnTo>
                <a:lnTo>
                  <a:pt x="0" y="269"/>
                </a:lnTo>
                <a:lnTo>
                  <a:pt x="0" y="284"/>
                </a:lnTo>
                <a:lnTo>
                  <a:pt x="0" y="6713"/>
                </a:lnTo>
                <a:lnTo>
                  <a:pt x="0" y="6713"/>
                </a:lnTo>
                <a:lnTo>
                  <a:pt x="0" y="6728"/>
                </a:lnTo>
                <a:lnTo>
                  <a:pt x="2" y="6743"/>
                </a:lnTo>
                <a:lnTo>
                  <a:pt x="3" y="6757"/>
                </a:lnTo>
                <a:lnTo>
                  <a:pt x="6" y="6772"/>
                </a:lnTo>
                <a:lnTo>
                  <a:pt x="10" y="6787"/>
                </a:lnTo>
                <a:lnTo>
                  <a:pt x="14" y="6801"/>
                </a:lnTo>
                <a:lnTo>
                  <a:pt x="19" y="6815"/>
                </a:lnTo>
                <a:lnTo>
                  <a:pt x="25" y="6829"/>
                </a:lnTo>
                <a:lnTo>
                  <a:pt x="31" y="6842"/>
                </a:lnTo>
                <a:lnTo>
                  <a:pt x="38" y="6855"/>
                </a:lnTo>
                <a:lnTo>
                  <a:pt x="46" y="6868"/>
                </a:lnTo>
                <a:lnTo>
                  <a:pt x="54" y="6880"/>
                </a:lnTo>
                <a:lnTo>
                  <a:pt x="63" y="6892"/>
                </a:lnTo>
                <a:lnTo>
                  <a:pt x="73" y="6903"/>
                </a:lnTo>
                <a:lnTo>
                  <a:pt x="83" y="6914"/>
                </a:lnTo>
                <a:lnTo>
                  <a:pt x="94" y="6924"/>
                </a:lnTo>
                <a:lnTo>
                  <a:pt x="105" y="6934"/>
                </a:lnTo>
                <a:lnTo>
                  <a:pt x="117" y="6943"/>
                </a:lnTo>
                <a:lnTo>
                  <a:pt x="129" y="6951"/>
                </a:lnTo>
                <a:lnTo>
                  <a:pt x="142" y="6959"/>
                </a:lnTo>
                <a:lnTo>
                  <a:pt x="155" y="6966"/>
                </a:lnTo>
                <a:lnTo>
                  <a:pt x="168" y="6972"/>
                </a:lnTo>
                <a:lnTo>
                  <a:pt x="182" y="6978"/>
                </a:lnTo>
                <a:lnTo>
                  <a:pt x="196" y="6983"/>
                </a:lnTo>
                <a:lnTo>
                  <a:pt x="210" y="6987"/>
                </a:lnTo>
                <a:lnTo>
                  <a:pt x="225" y="6991"/>
                </a:lnTo>
                <a:lnTo>
                  <a:pt x="240" y="6994"/>
                </a:lnTo>
                <a:lnTo>
                  <a:pt x="254" y="6995"/>
                </a:lnTo>
                <a:lnTo>
                  <a:pt x="269" y="6997"/>
                </a:lnTo>
                <a:lnTo>
                  <a:pt x="284" y="6997"/>
                </a:lnTo>
                <a:lnTo>
                  <a:pt x="12314" y="6998"/>
                </a:lnTo>
                <a:lnTo>
                  <a:pt x="12314" y="6997"/>
                </a:lnTo>
                <a:lnTo>
                  <a:pt x="12329" y="6997"/>
                </a:lnTo>
                <a:lnTo>
                  <a:pt x="12344" y="6995"/>
                </a:lnTo>
                <a:lnTo>
                  <a:pt x="12358" y="6994"/>
                </a:lnTo>
                <a:lnTo>
                  <a:pt x="12373" y="6991"/>
                </a:lnTo>
                <a:lnTo>
                  <a:pt x="12387" y="6987"/>
                </a:lnTo>
                <a:lnTo>
                  <a:pt x="12402" y="6983"/>
                </a:lnTo>
                <a:lnTo>
                  <a:pt x="12416" y="6978"/>
                </a:lnTo>
                <a:lnTo>
                  <a:pt x="12429" y="6973"/>
                </a:lnTo>
                <a:lnTo>
                  <a:pt x="12443" y="6966"/>
                </a:lnTo>
                <a:lnTo>
                  <a:pt x="12456" y="6959"/>
                </a:lnTo>
                <a:lnTo>
                  <a:pt x="12468" y="6951"/>
                </a:lnTo>
                <a:lnTo>
                  <a:pt x="12481" y="6943"/>
                </a:lnTo>
                <a:lnTo>
                  <a:pt x="12492" y="6934"/>
                </a:lnTo>
                <a:lnTo>
                  <a:pt x="12504" y="6924"/>
                </a:lnTo>
                <a:lnTo>
                  <a:pt x="12514" y="6914"/>
                </a:lnTo>
                <a:lnTo>
                  <a:pt x="12525" y="6903"/>
                </a:lnTo>
                <a:lnTo>
                  <a:pt x="12534" y="6892"/>
                </a:lnTo>
                <a:lnTo>
                  <a:pt x="12543" y="6880"/>
                </a:lnTo>
                <a:lnTo>
                  <a:pt x="12552" y="6868"/>
                </a:lnTo>
                <a:lnTo>
                  <a:pt x="12560" y="6856"/>
                </a:lnTo>
                <a:lnTo>
                  <a:pt x="12567" y="6843"/>
                </a:lnTo>
                <a:lnTo>
                  <a:pt x="12573" y="6829"/>
                </a:lnTo>
                <a:lnTo>
                  <a:pt x="12579" y="6815"/>
                </a:lnTo>
                <a:lnTo>
                  <a:pt x="12584" y="6802"/>
                </a:lnTo>
                <a:lnTo>
                  <a:pt x="12588" y="6787"/>
                </a:lnTo>
                <a:lnTo>
                  <a:pt x="12592" y="6773"/>
                </a:lnTo>
                <a:lnTo>
                  <a:pt x="12594" y="6758"/>
                </a:lnTo>
                <a:lnTo>
                  <a:pt x="12596" y="6744"/>
                </a:lnTo>
                <a:lnTo>
                  <a:pt x="12598" y="6729"/>
                </a:lnTo>
                <a:lnTo>
                  <a:pt x="12598" y="6714"/>
                </a:lnTo>
                <a:lnTo>
                  <a:pt x="12599" y="284"/>
                </a:lnTo>
                <a:lnTo>
                  <a:pt x="12598" y="284"/>
                </a:lnTo>
                <a:lnTo>
                  <a:pt x="12598" y="269"/>
                </a:lnTo>
                <a:lnTo>
                  <a:pt x="12596" y="254"/>
                </a:lnTo>
                <a:lnTo>
                  <a:pt x="12595" y="240"/>
                </a:lnTo>
                <a:lnTo>
                  <a:pt x="12592" y="225"/>
                </a:lnTo>
                <a:lnTo>
                  <a:pt x="12588" y="211"/>
                </a:lnTo>
                <a:lnTo>
                  <a:pt x="12584" y="196"/>
                </a:lnTo>
                <a:lnTo>
                  <a:pt x="12579" y="182"/>
                </a:lnTo>
                <a:lnTo>
                  <a:pt x="12574" y="169"/>
                </a:lnTo>
                <a:lnTo>
                  <a:pt x="12567" y="155"/>
                </a:lnTo>
                <a:lnTo>
                  <a:pt x="12560" y="142"/>
                </a:lnTo>
                <a:lnTo>
                  <a:pt x="12552" y="130"/>
                </a:lnTo>
                <a:lnTo>
                  <a:pt x="12544" y="117"/>
                </a:lnTo>
                <a:lnTo>
                  <a:pt x="12535" y="106"/>
                </a:lnTo>
                <a:lnTo>
                  <a:pt x="12525" y="94"/>
                </a:lnTo>
                <a:lnTo>
                  <a:pt x="12515" y="84"/>
                </a:lnTo>
                <a:lnTo>
                  <a:pt x="12504" y="73"/>
                </a:lnTo>
                <a:lnTo>
                  <a:pt x="12493" y="64"/>
                </a:lnTo>
                <a:lnTo>
                  <a:pt x="12481" y="55"/>
                </a:lnTo>
                <a:lnTo>
                  <a:pt x="12469" y="46"/>
                </a:lnTo>
                <a:lnTo>
                  <a:pt x="12457" y="38"/>
                </a:lnTo>
                <a:lnTo>
                  <a:pt x="12444" y="31"/>
                </a:lnTo>
                <a:lnTo>
                  <a:pt x="12430" y="25"/>
                </a:lnTo>
                <a:lnTo>
                  <a:pt x="12416" y="19"/>
                </a:lnTo>
                <a:lnTo>
                  <a:pt x="12403" y="14"/>
                </a:lnTo>
                <a:lnTo>
                  <a:pt x="12388" y="10"/>
                </a:lnTo>
                <a:lnTo>
                  <a:pt x="12374" y="6"/>
                </a:lnTo>
                <a:lnTo>
                  <a:pt x="12359" y="4"/>
                </a:lnTo>
                <a:lnTo>
                  <a:pt x="12345" y="2"/>
                </a:lnTo>
                <a:lnTo>
                  <a:pt x="12330" y="0"/>
                </a:lnTo>
                <a:lnTo>
                  <a:pt x="12315" y="0"/>
                </a:lnTo>
                <a:lnTo>
                  <a:pt x="284" y="0"/>
                </a:lnTo>
              </a:path>
            </a:pathLst>
          </a:custGeom>
          <a:noFill/>
          <a:ln>
            <a:solidFill>
              <a:srgbClr val="B1151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CustomShape 24"/>
          <p:cNvSpPr/>
          <p:nvPr/>
        </p:nvSpPr>
        <p:spPr>
          <a:xfrm>
            <a:off x="144360" y="864720"/>
            <a:ext cx="3094920" cy="359280"/>
          </a:xfrm>
          <a:custGeom>
            <a:avLst/>
            <a:gdLst/>
            <a:ahLst/>
            <a:cxnLst/>
            <a:rect l="l" t="t" r="r" b="b"/>
            <a:pathLst>
              <a:path w="8600" h="1001">
                <a:moveTo>
                  <a:pt x="355" y="0"/>
                </a:moveTo>
                <a:lnTo>
                  <a:pt x="355" y="0"/>
                </a:lnTo>
                <a:lnTo>
                  <a:pt x="336" y="0"/>
                </a:lnTo>
                <a:lnTo>
                  <a:pt x="318" y="2"/>
                </a:lnTo>
                <a:lnTo>
                  <a:pt x="299" y="4"/>
                </a:lnTo>
                <a:lnTo>
                  <a:pt x="281" y="8"/>
                </a:lnTo>
                <a:lnTo>
                  <a:pt x="263" y="12"/>
                </a:lnTo>
                <a:lnTo>
                  <a:pt x="245" y="17"/>
                </a:lnTo>
                <a:lnTo>
                  <a:pt x="228" y="24"/>
                </a:lnTo>
                <a:lnTo>
                  <a:pt x="211" y="31"/>
                </a:lnTo>
                <a:lnTo>
                  <a:pt x="194" y="39"/>
                </a:lnTo>
                <a:lnTo>
                  <a:pt x="178" y="48"/>
                </a:lnTo>
                <a:lnTo>
                  <a:pt x="162" y="57"/>
                </a:lnTo>
                <a:lnTo>
                  <a:pt x="146" y="68"/>
                </a:lnTo>
                <a:lnTo>
                  <a:pt x="132" y="79"/>
                </a:lnTo>
                <a:lnTo>
                  <a:pt x="117" y="91"/>
                </a:lnTo>
                <a:lnTo>
                  <a:pt x="104" y="104"/>
                </a:lnTo>
                <a:lnTo>
                  <a:pt x="91" y="117"/>
                </a:lnTo>
                <a:lnTo>
                  <a:pt x="79" y="132"/>
                </a:lnTo>
                <a:lnTo>
                  <a:pt x="68" y="146"/>
                </a:lnTo>
                <a:lnTo>
                  <a:pt x="57" y="162"/>
                </a:lnTo>
                <a:lnTo>
                  <a:pt x="48" y="177"/>
                </a:lnTo>
                <a:lnTo>
                  <a:pt x="39" y="194"/>
                </a:lnTo>
                <a:lnTo>
                  <a:pt x="31" y="211"/>
                </a:lnTo>
                <a:lnTo>
                  <a:pt x="24" y="228"/>
                </a:lnTo>
                <a:lnTo>
                  <a:pt x="17" y="245"/>
                </a:lnTo>
                <a:lnTo>
                  <a:pt x="12" y="263"/>
                </a:lnTo>
                <a:lnTo>
                  <a:pt x="8" y="281"/>
                </a:lnTo>
                <a:lnTo>
                  <a:pt x="4" y="299"/>
                </a:lnTo>
                <a:lnTo>
                  <a:pt x="2" y="318"/>
                </a:lnTo>
                <a:lnTo>
                  <a:pt x="0" y="336"/>
                </a:lnTo>
                <a:lnTo>
                  <a:pt x="0" y="355"/>
                </a:lnTo>
                <a:lnTo>
                  <a:pt x="0" y="644"/>
                </a:lnTo>
                <a:lnTo>
                  <a:pt x="0" y="644"/>
                </a:lnTo>
                <a:lnTo>
                  <a:pt x="0" y="663"/>
                </a:lnTo>
                <a:lnTo>
                  <a:pt x="2" y="681"/>
                </a:lnTo>
                <a:lnTo>
                  <a:pt x="4" y="700"/>
                </a:lnTo>
                <a:lnTo>
                  <a:pt x="8" y="718"/>
                </a:lnTo>
                <a:lnTo>
                  <a:pt x="12" y="736"/>
                </a:lnTo>
                <a:lnTo>
                  <a:pt x="17" y="754"/>
                </a:lnTo>
                <a:lnTo>
                  <a:pt x="24" y="771"/>
                </a:lnTo>
                <a:lnTo>
                  <a:pt x="31" y="788"/>
                </a:lnTo>
                <a:lnTo>
                  <a:pt x="39" y="805"/>
                </a:lnTo>
                <a:lnTo>
                  <a:pt x="48" y="822"/>
                </a:lnTo>
                <a:lnTo>
                  <a:pt x="57" y="837"/>
                </a:lnTo>
                <a:lnTo>
                  <a:pt x="68" y="853"/>
                </a:lnTo>
                <a:lnTo>
                  <a:pt x="79" y="867"/>
                </a:lnTo>
                <a:lnTo>
                  <a:pt x="91" y="882"/>
                </a:lnTo>
                <a:lnTo>
                  <a:pt x="104" y="895"/>
                </a:lnTo>
                <a:lnTo>
                  <a:pt x="117" y="908"/>
                </a:lnTo>
                <a:lnTo>
                  <a:pt x="132" y="920"/>
                </a:lnTo>
                <a:lnTo>
                  <a:pt x="146" y="931"/>
                </a:lnTo>
                <a:lnTo>
                  <a:pt x="162" y="942"/>
                </a:lnTo>
                <a:lnTo>
                  <a:pt x="178" y="951"/>
                </a:lnTo>
                <a:lnTo>
                  <a:pt x="194" y="960"/>
                </a:lnTo>
                <a:lnTo>
                  <a:pt x="211" y="968"/>
                </a:lnTo>
                <a:lnTo>
                  <a:pt x="228" y="975"/>
                </a:lnTo>
                <a:lnTo>
                  <a:pt x="245" y="982"/>
                </a:lnTo>
                <a:lnTo>
                  <a:pt x="263" y="987"/>
                </a:lnTo>
                <a:lnTo>
                  <a:pt x="281" y="991"/>
                </a:lnTo>
                <a:lnTo>
                  <a:pt x="299" y="995"/>
                </a:lnTo>
                <a:lnTo>
                  <a:pt x="318" y="997"/>
                </a:lnTo>
                <a:lnTo>
                  <a:pt x="336" y="999"/>
                </a:lnTo>
                <a:lnTo>
                  <a:pt x="355" y="999"/>
                </a:lnTo>
                <a:lnTo>
                  <a:pt x="8243" y="1000"/>
                </a:lnTo>
                <a:lnTo>
                  <a:pt x="8243" y="999"/>
                </a:lnTo>
                <a:lnTo>
                  <a:pt x="8262" y="999"/>
                </a:lnTo>
                <a:lnTo>
                  <a:pt x="8280" y="997"/>
                </a:lnTo>
                <a:lnTo>
                  <a:pt x="8298" y="995"/>
                </a:lnTo>
                <a:lnTo>
                  <a:pt x="8317" y="991"/>
                </a:lnTo>
                <a:lnTo>
                  <a:pt x="8335" y="987"/>
                </a:lnTo>
                <a:lnTo>
                  <a:pt x="8353" y="982"/>
                </a:lnTo>
                <a:lnTo>
                  <a:pt x="8370" y="976"/>
                </a:lnTo>
                <a:lnTo>
                  <a:pt x="8387" y="968"/>
                </a:lnTo>
                <a:lnTo>
                  <a:pt x="8404" y="960"/>
                </a:lnTo>
                <a:lnTo>
                  <a:pt x="8420" y="952"/>
                </a:lnTo>
                <a:lnTo>
                  <a:pt x="8436" y="942"/>
                </a:lnTo>
                <a:lnTo>
                  <a:pt x="8451" y="931"/>
                </a:lnTo>
                <a:lnTo>
                  <a:pt x="8466" y="920"/>
                </a:lnTo>
                <a:lnTo>
                  <a:pt x="8480" y="908"/>
                </a:lnTo>
                <a:lnTo>
                  <a:pt x="8494" y="895"/>
                </a:lnTo>
                <a:lnTo>
                  <a:pt x="8506" y="882"/>
                </a:lnTo>
                <a:lnTo>
                  <a:pt x="8519" y="868"/>
                </a:lnTo>
                <a:lnTo>
                  <a:pt x="8530" y="853"/>
                </a:lnTo>
                <a:lnTo>
                  <a:pt x="8540" y="838"/>
                </a:lnTo>
                <a:lnTo>
                  <a:pt x="8550" y="822"/>
                </a:lnTo>
                <a:lnTo>
                  <a:pt x="8559" y="806"/>
                </a:lnTo>
                <a:lnTo>
                  <a:pt x="8567" y="789"/>
                </a:lnTo>
                <a:lnTo>
                  <a:pt x="8574" y="772"/>
                </a:lnTo>
                <a:lnTo>
                  <a:pt x="8580" y="754"/>
                </a:lnTo>
                <a:lnTo>
                  <a:pt x="8586" y="737"/>
                </a:lnTo>
                <a:lnTo>
                  <a:pt x="8590" y="719"/>
                </a:lnTo>
                <a:lnTo>
                  <a:pt x="8593" y="700"/>
                </a:lnTo>
                <a:lnTo>
                  <a:pt x="8596" y="682"/>
                </a:lnTo>
                <a:lnTo>
                  <a:pt x="8597" y="664"/>
                </a:lnTo>
                <a:lnTo>
                  <a:pt x="8598" y="645"/>
                </a:lnTo>
                <a:lnTo>
                  <a:pt x="8599" y="355"/>
                </a:lnTo>
                <a:lnTo>
                  <a:pt x="8598" y="355"/>
                </a:lnTo>
                <a:lnTo>
                  <a:pt x="8598" y="336"/>
                </a:lnTo>
                <a:lnTo>
                  <a:pt x="8596" y="318"/>
                </a:lnTo>
                <a:lnTo>
                  <a:pt x="8594" y="300"/>
                </a:lnTo>
                <a:lnTo>
                  <a:pt x="8590" y="281"/>
                </a:lnTo>
                <a:lnTo>
                  <a:pt x="8586" y="263"/>
                </a:lnTo>
                <a:lnTo>
                  <a:pt x="8581" y="245"/>
                </a:lnTo>
                <a:lnTo>
                  <a:pt x="8575" y="228"/>
                </a:lnTo>
                <a:lnTo>
                  <a:pt x="8567" y="211"/>
                </a:lnTo>
                <a:lnTo>
                  <a:pt x="8559" y="194"/>
                </a:lnTo>
                <a:lnTo>
                  <a:pt x="8551" y="178"/>
                </a:lnTo>
                <a:lnTo>
                  <a:pt x="8541" y="162"/>
                </a:lnTo>
                <a:lnTo>
                  <a:pt x="8530" y="147"/>
                </a:lnTo>
                <a:lnTo>
                  <a:pt x="8519" y="132"/>
                </a:lnTo>
                <a:lnTo>
                  <a:pt x="8507" y="118"/>
                </a:lnTo>
                <a:lnTo>
                  <a:pt x="8494" y="104"/>
                </a:lnTo>
                <a:lnTo>
                  <a:pt x="8481" y="92"/>
                </a:lnTo>
                <a:lnTo>
                  <a:pt x="8467" y="79"/>
                </a:lnTo>
                <a:lnTo>
                  <a:pt x="8452" y="68"/>
                </a:lnTo>
                <a:lnTo>
                  <a:pt x="8437" y="58"/>
                </a:lnTo>
                <a:lnTo>
                  <a:pt x="8421" y="48"/>
                </a:lnTo>
                <a:lnTo>
                  <a:pt x="8405" y="39"/>
                </a:lnTo>
                <a:lnTo>
                  <a:pt x="8388" y="31"/>
                </a:lnTo>
                <a:lnTo>
                  <a:pt x="8371" y="24"/>
                </a:lnTo>
                <a:lnTo>
                  <a:pt x="8353" y="18"/>
                </a:lnTo>
                <a:lnTo>
                  <a:pt x="8336" y="12"/>
                </a:lnTo>
                <a:lnTo>
                  <a:pt x="8318" y="8"/>
                </a:lnTo>
                <a:lnTo>
                  <a:pt x="8299" y="5"/>
                </a:lnTo>
                <a:lnTo>
                  <a:pt x="8281" y="2"/>
                </a:lnTo>
                <a:lnTo>
                  <a:pt x="8263" y="1"/>
                </a:lnTo>
                <a:lnTo>
                  <a:pt x="8244" y="0"/>
                </a:lnTo>
                <a:lnTo>
                  <a:pt x="355" y="0"/>
                </a:lnTo>
              </a:path>
            </a:pathLst>
          </a:custGeom>
          <a:solidFill>
            <a:srgbClr val="B1151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" name="CustomShape 25"/>
          <p:cNvSpPr/>
          <p:nvPr/>
        </p:nvSpPr>
        <p:spPr>
          <a:xfrm>
            <a:off x="212040" y="846720"/>
            <a:ext cx="4107600" cy="37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7800" tIns="63720" rIns="127800" bIns="63720"/>
          <a:lstStyle/>
          <a:p>
            <a:pPr>
              <a:lnSpc>
                <a:spcPct val="90000"/>
              </a:lnSpc>
              <a:spcBef>
                <a:spcPts val="198"/>
              </a:spcBef>
            </a:pPr>
            <a:r>
              <a:rPr lang="fr-FR" sz="1800" b="1" strike="noStrike" spc="-1">
                <a:solidFill>
                  <a:srgbClr val="FFFFFF"/>
                </a:solidFill>
                <a:latin typeface="Calibri"/>
                <a:ea typeface="Calibri"/>
              </a:rPr>
              <a:t>Numerical propagation code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56" name="CustomShape 26"/>
          <p:cNvSpPr/>
          <p:nvPr/>
        </p:nvSpPr>
        <p:spPr>
          <a:xfrm>
            <a:off x="140040" y="1242000"/>
            <a:ext cx="4467240" cy="199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7800" tIns="63720" rIns="127800" bIns="63720"/>
          <a:lstStyle/>
          <a:p>
            <a:pPr>
              <a:lnSpc>
                <a:spcPct val="90000"/>
              </a:lnSpc>
              <a:spcBef>
                <a:spcPts val="198"/>
              </a:spcBef>
            </a:pPr>
            <a:r>
              <a:rPr lang="fr-FR" sz="1800" b="0" strike="noStrike" spc="-1" dirty="0">
                <a:solidFill>
                  <a:srgbClr val="767171"/>
                </a:solidFill>
                <a:latin typeface="Calibri"/>
                <a:ea typeface="Calibri"/>
              </a:rPr>
              <a:t>SEM3D </a:t>
            </a:r>
            <a:r>
              <a:rPr lang="fr-FR" sz="1400" b="0" strike="noStrike" spc="-1" dirty="0">
                <a:solidFill>
                  <a:srgbClr val="767171"/>
                </a:solidFill>
                <a:latin typeface="Calibri"/>
                <a:ea typeface="Calibri"/>
              </a:rPr>
              <a:t>[CEA, IPGP, Centrale Supélec] Spectral </a:t>
            </a:r>
            <a:r>
              <a:rPr lang="fr-FR" sz="1400" b="0" strike="noStrike" spc="-1" dirty="0" err="1">
                <a:solidFill>
                  <a:srgbClr val="767171"/>
                </a:solidFill>
                <a:latin typeface="Calibri"/>
                <a:ea typeface="Calibri"/>
              </a:rPr>
              <a:t>element</a:t>
            </a:r>
            <a:r>
              <a:rPr lang="fr-FR" sz="1400" b="0" strike="noStrike" spc="-1" dirty="0">
                <a:solidFill>
                  <a:srgbClr val="767171"/>
                </a:solidFill>
                <a:latin typeface="Calibri"/>
                <a:ea typeface="Calibri"/>
              </a:rPr>
              <a:t> </a:t>
            </a:r>
            <a:r>
              <a:rPr lang="fr-FR" sz="1400" b="0" strike="noStrike" spc="-1" dirty="0" err="1">
                <a:solidFill>
                  <a:srgbClr val="767171"/>
                </a:solidFill>
                <a:latin typeface="Calibri"/>
                <a:ea typeface="Calibri"/>
              </a:rPr>
              <a:t>method</a:t>
            </a:r>
            <a:endParaRPr lang="fr-FR" sz="14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98"/>
              </a:spcBef>
            </a:pPr>
            <a:r>
              <a:rPr lang="fr-FR" sz="1800" b="0" strike="noStrike" spc="-1" dirty="0">
                <a:solidFill>
                  <a:srgbClr val="767171"/>
                </a:solidFill>
                <a:latin typeface="Calibri"/>
                <a:ea typeface="Calibri"/>
              </a:rPr>
              <a:t>Domain: 42 x 110 x 45km</a:t>
            </a:r>
            <a:r>
              <a:rPr lang="fr-FR" sz="1800" b="0" strike="noStrike" spc="-1" baseline="33000" dirty="0">
                <a:solidFill>
                  <a:srgbClr val="767171"/>
                </a:solidFill>
                <a:latin typeface="Calibri"/>
                <a:ea typeface="Calibri"/>
              </a:rPr>
              <a:t>3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98"/>
              </a:spcBef>
            </a:pPr>
            <a:r>
              <a:rPr lang="fr-FR" sz="1800" b="0" strike="noStrike" spc="-1" dirty="0" err="1">
                <a:solidFill>
                  <a:srgbClr val="767171"/>
                </a:solidFill>
                <a:latin typeface="Calibri"/>
                <a:ea typeface="Calibri"/>
              </a:rPr>
              <a:t>f</a:t>
            </a:r>
            <a:r>
              <a:rPr lang="fr-FR" sz="1800" b="0" strike="noStrike" spc="-1" baseline="-33000" dirty="0" err="1">
                <a:solidFill>
                  <a:srgbClr val="767171"/>
                </a:solidFill>
                <a:latin typeface="Calibri"/>
                <a:ea typeface="Calibri"/>
              </a:rPr>
              <a:t>max</a:t>
            </a:r>
            <a:r>
              <a:rPr lang="fr-FR" sz="1800" b="0" strike="noStrike" spc="-1" dirty="0">
                <a:solidFill>
                  <a:srgbClr val="767171"/>
                </a:solidFill>
                <a:latin typeface="Calibri"/>
                <a:ea typeface="Calibri"/>
              </a:rPr>
              <a:t> = 5Hz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98"/>
              </a:spcBef>
            </a:pPr>
            <a:r>
              <a:rPr lang="fr-FR" sz="1800" b="0" strike="noStrike" spc="-1" dirty="0">
                <a:solidFill>
                  <a:srgbClr val="767171"/>
                </a:solidFill>
                <a:latin typeface="Calibri"/>
                <a:ea typeface="Calibri"/>
              </a:rPr>
              <a:t>min. </a:t>
            </a:r>
            <a:r>
              <a:rPr lang="fr-FR" sz="1800" b="0" strike="noStrike" spc="-1" dirty="0" err="1">
                <a:solidFill>
                  <a:srgbClr val="767171"/>
                </a:solidFill>
                <a:latin typeface="Calibri"/>
                <a:ea typeface="Calibri"/>
              </a:rPr>
              <a:t>element</a:t>
            </a:r>
            <a:r>
              <a:rPr lang="fr-FR" sz="1800" b="0" strike="noStrike" spc="-1" dirty="0">
                <a:solidFill>
                  <a:srgbClr val="767171"/>
                </a:solidFill>
                <a:latin typeface="Calibri"/>
                <a:ea typeface="Calibri"/>
              </a:rPr>
              <a:t> size = 260m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98"/>
              </a:spcBef>
            </a:pPr>
            <a:r>
              <a:rPr lang="fr-FR" sz="1800" b="0" strike="noStrike" spc="-1" dirty="0">
                <a:solidFill>
                  <a:srgbClr val="767171"/>
                </a:solidFill>
                <a:latin typeface="Calibri"/>
                <a:ea typeface="Calibri"/>
              </a:rPr>
              <a:t>6 million </a:t>
            </a:r>
            <a:r>
              <a:rPr lang="fr-FR" sz="1800" b="0" strike="noStrike" spc="-1" dirty="0" err="1">
                <a:solidFill>
                  <a:srgbClr val="767171"/>
                </a:solidFill>
                <a:latin typeface="Calibri"/>
                <a:ea typeface="Calibri"/>
              </a:rPr>
              <a:t>elements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98"/>
              </a:spcBef>
            </a:pPr>
            <a:r>
              <a:rPr lang="fr-FR" sz="1800" b="0" strike="noStrike" spc="-1" dirty="0">
                <a:solidFill>
                  <a:srgbClr val="767171"/>
                </a:solidFill>
                <a:latin typeface="Calibri"/>
                <a:ea typeface="Calibri"/>
              </a:rPr>
              <a:t>~10</a:t>
            </a:r>
            <a:r>
              <a:rPr lang="fr-FR" sz="1800" b="0" strike="noStrike" spc="-1" baseline="33000" dirty="0">
                <a:solidFill>
                  <a:srgbClr val="767171"/>
                </a:solidFill>
                <a:latin typeface="Calibri"/>
                <a:ea typeface="Calibri"/>
              </a:rPr>
              <a:t>9</a:t>
            </a:r>
            <a:r>
              <a:rPr lang="fr-FR" sz="1800" b="0" strike="noStrike" spc="-1" dirty="0">
                <a:solidFill>
                  <a:srgbClr val="767171"/>
                </a:solidFill>
                <a:latin typeface="Calibri"/>
                <a:ea typeface="Calibri"/>
              </a:rPr>
              <a:t> </a:t>
            </a:r>
            <a:r>
              <a:rPr lang="fr-FR" sz="1800" b="0" strike="noStrike" spc="-1" dirty="0" err="1">
                <a:solidFill>
                  <a:srgbClr val="767171"/>
                </a:solidFill>
                <a:latin typeface="Calibri"/>
                <a:ea typeface="Calibri"/>
              </a:rPr>
              <a:t>dofs</a:t>
            </a:r>
            <a:endParaRPr lang="fr-FR" sz="1800" b="0" strike="noStrike" spc="-1" dirty="0">
              <a:latin typeface="Arial"/>
            </a:endParaRPr>
          </a:p>
        </p:txBody>
      </p:sp>
      <p:pic>
        <p:nvPicPr>
          <p:cNvPr id="157" name="Image 74"/>
          <p:cNvPicPr/>
          <p:nvPr/>
        </p:nvPicPr>
        <p:blipFill>
          <a:blip r:embed="rId3"/>
          <a:srcRect l="82153" t="62691"/>
          <a:stretch/>
        </p:blipFill>
        <p:spPr>
          <a:xfrm>
            <a:off x="216000" y="4806720"/>
            <a:ext cx="791640" cy="1672560"/>
          </a:xfrm>
          <a:prstGeom prst="rect">
            <a:avLst/>
          </a:prstGeom>
          <a:ln>
            <a:noFill/>
          </a:ln>
        </p:spPr>
      </p:pic>
      <p:sp>
        <p:nvSpPr>
          <p:cNvPr id="158" name="CustomShape 27"/>
          <p:cNvSpPr/>
          <p:nvPr/>
        </p:nvSpPr>
        <p:spPr>
          <a:xfrm>
            <a:off x="3060000" y="3456000"/>
            <a:ext cx="6083280" cy="35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7800" tIns="63720" rIns="127800" bIns="63720"/>
          <a:lstStyle/>
          <a:p>
            <a:pPr>
              <a:lnSpc>
                <a:spcPct val="90000"/>
              </a:lnSpc>
              <a:spcBef>
                <a:spcPts val="198"/>
              </a:spcBef>
            </a:pPr>
            <a:r>
              <a:rPr lang="fr-FR" sz="1600" b="0" i="1" strike="noStrike" spc="-1">
                <a:solidFill>
                  <a:srgbClr val="767171"/>
                </a:solidFill>
                <a:latin typeface="Calibri"/>
                <a:ea typeface="Calibri"/>
              </a:rPr>
              <a:t>Addition of topography but sedimentary basin not included yet</a:t>
            </a:r>
            <a:endParaRPr lang="fr-FR" sz="1600" b="0" strike="noStrike" spc="-1">
              <a:latin typeface="Arial"/>
            </a:endParaRPr>
          </a:p>
        </p:txBody>
      </p:sp>
      <p:sp>
        <p:nvSpPr>
          <p:cNvPr id="159" name="CustomShape 28"/>
          <p:cNvSpPr/>
          <p:nvPr/>
        </p:nvSpPr>
        <p:spPr>
          <a:xfrm>
            <a:off x="2836295" y="2527920"/>
            <a:ext cx="1804830" cy="84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7800" tIns="63720" rIns="127800" bIns="63720"/>
          <a:lstStyle/>
          <a:p>
            <a:pPr>
              <a:lnSpc>
                <a:spcPct val="90000"/>
              </a:lnSpc>
              <a:spcBef>
                <a:spcPts val="198"/>
              </a:spcBef>
            </a:pPr>
            <a:r>
              <a:rPr lang="fr-FR" spc="-1" dirty="0">
                <a:solidFill>
                  <a:srgbClr val="767171"/>
                </a:solidFill>
                <a:latin typeface="Calibri"/>
                <a:ea typeface="Calibri"/>
              </a:rPr>
              <a:t>2,600</a:t>
            </a:r>
            <a:r>
              <a:rPr lang="fr-FR" sz="1800" strike="noStrike" spc="-1" dirty="0">
                <a:solidFill>
                  <a:srgbClr val="767171"/>
                </a:solidFill>
                <a:latin typeface="Calibri"/>
                <a:ea typeface="Calibri"/>
              </a:rPr>
              <a:t>h </a:t>
            </a:r>
            <a:r>
              <a:rPr lang="fr-FR" sz="1800" strike="noStrike" spc="-1" dirty="0" err="1">
                <a:solidFill>
                  <a:srgbClr val="767171"/>
                </a:solidFill>
                <a:latin typeface="Calibri"/>
                <a:ea typeface="Calibri"/>
              </a:rPr>
              <a:t>CPUs</a:t>
            </a:r>
            <a:r>
              <a:rPr lang="fr-FR" sz="1800" strike="noStrike" spc="-1" dirty="0">
                <a:solidFill>
                  <a:srgbClr val="767171"/>
                </a:solidFill>
                <a:latin typeface="Calibri"/>
                <a:ea typeface="Calibri"/>
              </a:rPr>
              <a:t> </a:t>
            </a:r>
          </a:p>
          <a:p>
            <a:pPr>
              <a:lnSpc>
                <a:spcPct val="90000"/>
              </a:lnSpc>
              <a:spcBef>
                <a:spcPts val="198"/>
              </a:spcBef>
            </a:pPr>
            <a:r>
              <a:rPr lang="fr-FR" sz="1800" strike="noStrike" spc="-1" dirty="0">
                <a:solidFill>
                  <a:srgbClr val="767171"/>
                </a:solidFill>
                <a:latin typeface="Calibri"/>
                <a:ea typeface="Calibri"/>
              </a:rPr>
              <a:t>for 60s of signal</a:t>
            </a:r>
            <a:endParaRPr lang="fr-FR" sz="1800" strike="noStrike" spc="-1" dirty="0">
              <a:solidFill>
                <a:srgbClr val="767171"/>
              </a:solidFill>
              <a:latin typeface="Arial"/>
            </a:endParaRPr>
          </a:p>
        </p:txBody>
      </p:sp>
      <p:sp>
        <p:nvSpPr>
          <p:cNvPr id="160" name="Line 29"/>
          <p:cNvSpPr/>
          <p:nvPr/>
        </p:nvSpPr>
        <p:spPr>
          <a:xfrm>
            <a:off x="2232000" y="4464000"/>
            <a:ext cx="720000" cy="72000"/>
          </a:xfrm>
          <a:prstGeom prst="line">
            <a:avLst/>
          </a:prstGeom>
          <a:ln w="6480">
            <a:solidFill>
              <a:srgbClr val="767171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CustomShape 30"/>
          <p:cNvSpPr/>
          <p:nvPr/>
        </p:nvSpPr>
        <p:spPr>
          <a:xfrm rot="325200">
            <a:off x="2304000" y="4194000"/>
            <a:ext cx="719640" cy="26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7800" tIns="63720" rIns="127800" bIns="63720"/>
          <a:lstStyle/>
          <a:p>
            <a:pPr>
              <a:lnSpc>
                <a:spcPct val="90000"/>
              </a:lnSpc>
              <a:spcBef>
                <a:spcPts val="198"/>
              </a:spcBef>
            </a:pPr>
            <a:r>
              <a:rPr lang="fr-FR" sz="1200" b="0" strike="noStrike" spc="-1">
                <a:solidFill>
                  <a:srgbClr val="767171"/>
                </a:solidFill>
                <a:latin typeface="Calibri"/>
                <a:ea typeface="Calibri"/>
              </a:rPr>
              <a:t>42km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162" name="Line 31"/>
          <p:cNvSpPr/>
          <p:nvPr/>
        </p:nvSpPr>
        <p:spPr>
          <a:xfrm flipV="1">
            <a:off x="1152000" y="4554360"/>
            <a:ext cx="936000" cy="845640"/>
          </a:xfrm>
          <a:prstGeom prst="line">
            <a:avLst/>
          </a:prstGeom>
          <a:ln w="6480">
            <a:solidFill>
              <a:srgbClr val="767171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Line 32"/>
          <p:cNvSpPr/>
          <p:nvPr/>
        </p:nvSpPr>
        <p:spPr>
          <a:xfrm>
            <a:off x="2952000" y="4608000"/>
            <a:ext cx="360" cy="720000"/>
          </a:xfrm>
          <a:prstGeom prst="line">
            <a:avLst/>
          </a:prstGeom>
          <a:ln w="6480">
            <a:solidFill>
              <a:srgbClr val="767171"/>
            </a:solidFill>
            <a:round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CustomShape 33"/>
          <p:cNvSpPr/>
          <p:nvPr/>
        </p:nvSpPr>
        <p:spPr>
          <a:xfrm rot="5385600">
            <a:off x="2872080" y="4832640"/>
            <a:ext cx="719640" cy="269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7800" tIns="63720" rIns="127800" bIns="63720"/>
          <a:lstStyle/>
          <a:p>
            <a:pPr algn="ctr">
              <a:lnSpc>
                <a:spcPct val="90000"/>
              </a:lnSpc>
              <a:spcBef>
                <a:spcPts val="198"/>
              </a:spcBef>
            </a:pPr>
            <a:r>
              <a:rPr lang="fr-FR" sz="1200" b="0" strike="noStrike" spc="-1">
                <a:solidFill>
                  <a:srgbClr val="767171"/>
                </a:solidFill>
                <a:latin typeface="Calibri"/>
                <a:ea typeface="Calibri"/>
              </a:rPr>
              <a:t>45km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165" name="CustomShape 34"/>
          <p:cNvSpPr/>
          <p:nvPr/>
        </p:nvSpPr>
        <p:spPr>
          <a:xfrm rot="19131000">
            <a:off x="1133640" y="4719600"/>
            <a:ext cx="822240" cy="26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7800" tIns="63720" rIns="127800" bIns="63720"/>
          <a:lstStyle/>
          <a:p>
            <a:pPr>
              <a:lnSpc>
                <a:spcPct val="90000"/>
              </a:lnSpc>
              <a:spcBef>
                <a:spcPts val="198"/>
              </a:spcBef>
            </a:pPr>
            <a:r>
              <a:rPr lang="fr-FR" sz="1200" b="0" strike="noStrike" spc="-1">
                <a:solidFill>
                  <a:srgbClr val="767171"/>
                </a:solidFill>
                <a:latin typeface="Calibri"/>
                <a:ea typeface="Calibri"/>
              </a:rPr>
              <a:t>110km</a:t>
            </a:r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8367840" y="6665760"/>
            <a:ext cx="627120" cy="15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0" rIns="72000" bIns="0"/>
          <a:lstStyle/>
          <a:p>
            <a:pPr algn="ctr">
              <a:lnSpc>
                <a:spcPct val="100000"/>
              </a:lnSpc>
            </a:pPr>
            <a:fld id="{CA594E88-E195-4D57-B90D-D723CDDDFA27}" type="slidenum">
              <a:rPr lang="fr-FR" sz="1000" b="0" strike="noStrike" spc="-1">
                <a:solidFill>
                  <a:srgbClr val="FFFFFF"/>
                </a:solidFill>
                <a:latin typeface="Arial"/>
                <a:ea typeface="Arial"/>
              </a:rPr>
              <a:t>4</a:t>
            </a:fld>
            <a:endParaRPr lang="fr-FR" sz="1000" b="0" strike="noStrike" spc="-1"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8367840" y="6665760"/>
            <a:ext cx="626760" cy="15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0" rIns="72000" bIns="0"/>
          <a:lstStyle/>
          <a:p>
            <a:pPr algn="ctr">
              <a:lnSpc>
                <a:spcPct val="100000"/>
              </a:lnSpc>
            </a:pPr>
            <a:fld id="{790B8028-E530-400F-A2A6-FA5130AF8E0E}" type="slidenum">
              <a:rPr lang="fr-FR" sz="1000" b="0" strike="noStrike" spc="-1">
                <a:solidFill>
                  <a:srgbClr val="FFFFFF"/>
                </a:solidFill>
                <a:latin typeface="Arial"/>
                <a:ea typeface="DejaVu Sans"/>
              </a:rPr>
              <a:t>4</a:t>
            </a:fld>
            <a:endParaRPr lang="fr-FR" sz="1000" b="0" strike="noStrike" spc="-1">
              <a:latin typeface="Arial"/>
            </a:endParaRPr>
          </a:p>
        </p:txBody>
      </p:sp>
      <p:sp>
        <p:nvSpPr>
          <p:cNvPr id="168" name="CustomShape 3"/>
          <p:cNvSpPr/>
          <p:nvPr/>
        </p:nvSpPr>
        <p:spPr>
          <a:xfrm>
            <a:off x="8367840" y="6665760"/>
            <a:ext cx="626760" cy="15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0" rIns="72000" bIns="0"/>
          <a:lstStyle/>
          <a:p>
            <a:pPr algn="ctr">
              <a:lnSpc>
                <a:spcPct val="100000"/>
              </a:lnSpc>
            </a:pPr>
            <a:fld id="{8A4D4D1F-6FAE-40A4-92EE-D65ED7755EA1}" type="slidenum">
              <a:rPr lang="fr-FR" sz="1000" b="0" strike="noStrike" spc="-1">
                <a:solidFill>
                  <a:srgbClr val="FFFFFF"/>
                </a:solidFill>
                <a:latin typeface="Arial"/>
                <a:ea typeface="DejaVu Sans"/>
              </a:rPr>
              <a:t>4</a:t>
            </a:fld>
            <a:endParaRPr lang="fr-FR" sz="1000" b="0" strike="noStrike" spc="-1">
              <a:latin typeface="Arial"/>
            </a:endParaRPr>
          </a:p>
        </p:txBody>
      </p:sp>
      <p:sp>
        <p:nvSpPr>
          <p:cNvPr id="169" name="CustomShape 4"/>
          <p:cNvSpPr/>
          <p:nvPr/>
        </p:nvSpPr>
        <p:spPr>
          <a:xfrm>
            <a:off x="1107360" y="196200"/>
            <a:ext cx="7531920" cy="37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7800" tIns="50400" rIns="127800" bIns="50400" anchor="ctr"/>
          <a:lstStyle/>
          <a:p>
            <a:pPr>
              <a:lnSpc>
                <a:spcPct val="80000"/>
              </a:lnSpc>
            </a:pPr>
            <a:r>
              <a:rPr lang="fr-FR" sz="2200" b="1" strike="noStrike" spc="-1">
                <a:solidFill>
                  <a:srgbClr val="767171"/>
                </a:solidFill>
                <a:latin typeface="Calibri"/>
              </a:rPr>
              <a:t>Results (1): Geophysical description</a:t>
            </a:r>
            <a:endParaRPr lang="fr-FR" sz="2200" b="0" strike="noStrike" spc="-1">
              <a:latin typeface="Arial"/>
            </a:endParaRPr>
          </a:p>
        </p:txBody>
      </p:sp>
      <p:sp>
        <p:nvSpPr>
          <p:cNvPr id="170" name="CustomShape 5"/>
          <p:cNvSpPr/>
          <p:nvPr/>
        </p:nvSpPr>
        <p:spPr>
          <a:xfrm>
            <a:off x="288360" y="6084360"/>
            <a:ext cx="7923240" cy="40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7800" tIns="63720" rIns="127800" bIns="63720"/>
          <a:lstStyle/>
          <a:p>
            <a:pPr marL="216000" indent="-216000">
              <a:lnSpc>
                <a:spcPct val="100000"/>
              </a:lnSpc>
              <a:buClr>
                <a:srgbClr val="548235"/>
              </a:buClr>
              <a:buSzPct val="80000"/>
              <a:buFont typeface="Wingdings 3" charset="2"/>
              <a:buChar char=""/>
            </a:pPr>
            <a:r>
              <a:rPr lang="fr-FR" sz="1800" b="0" strike="noStrike" spc="-1">
                <a:solidFill>
                  <a:srgbClr val="767171"/>
                </a:solidFill>
                <a:latin typeface="Calibri"/>
                <a:ea typeface="Calibri"/>
              </a:rPr>
              <a:t> Although simple, the models provide satisfying goodness-of-fit scores.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71" name="CustomShape 6"/>
          <p:cNvSpPr/>
          <p:nvPr/>
        </p:nvSpPr>
        <p:spPr>
          <a:xfrm>
            <a:off x="288720" y="900720"/>
            <a:ext cx="7923240" cy="40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7800" tIns="63720" rIns="127800" bIns="63720"/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767171"/>
                </a:solidFill>
                <a:latin typeface="Calibri"/>
                <a:ea typeface="Calibri"/>
              </a:rPr>
              <a:t>Comparison between numerical results and records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73" name="CustomShape 7"/>
          <p:cNvSpPr/>
          <p:nvPr/>
        </p:nvSpPr>
        <p:spPr>
          <a:xfrm>
            <a:off x="4680000" y="5498640"/>
            <a:ext cx="4391280" cy="40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7800" tIns="63720" rIns="127800" bIns="63720"/>
          <a:lstStyle/>
          <a:p>
            <a:pPr>
              <a:lnSpc>
                <a:spcPts val="1417"/>
              </a:lnSpc>
            </a:pPr>
            <a:r>
              <a:rPr lang="fr-FR" sz="1600" b="0" i="1" strike="noStrike" spc="-1">
                <a:solidFill>
                  <a:srgbClr val="767171"/>
                </a:solidFill>
                <a:latin typeface="Calibri"/>
                <a:ea typeface="Calibri"/>
              </a:rPr>
              <a:t>Mean horizontal component of PGV, PGA, Pseudo Spectral Acceleration at 1s.</a:t>
            </a:r>
            <a:endParaRPr lang="fr-FR" sz="1600" b="0" strike="noStrike" spc="-1">
              <a:latin typeface="Arial"/>
            </a:endParaRPr>
          </a:p>
        </p:txBody>
      </p:sp>
      <p:pic>
        <p:nvPicPr>
          <p:cNvPr id="174" name="Image 173"/>
          <p:cNvPicPr/>
          <p:nvPr/>
        </p:nvPicPr>
        <p:blipFill>
          <a:blip r:embed="rId2"/>
          <a:stretch/>
        </p:blipFill>
        <p:spPr>
          <a:xfrm>
            <a:off x="4274640" y="1512000"/>
            <a:ext cx="4752000" cy="3960000"/>
          </a:xfrm>
          <a:prstGeom prst="rect">
            <a:avLst/>
          </a:prstGeom>
          <a:ln>
            <a:noFill/>
          </a:ln>
        </p:spPr>
      </p:pic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7DFD640C-9BC3-960E-F0EB-123F2869B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240"/>
            <a:ext cx="4157133" cy="2302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8367840" y="6665760"/>
            <a:ext cx="627120" cy="15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0" rIns="72000" bIns="0"/>
          <a:lstStyle/>
          <a:p>
            <a:pPr algn="ctr">
              <a:lnSpc>
                <a:spcPct val="100000"/>
              </a:lnSpc>
            </a:pPr>
            <a:fld id="{E2C354AA-14CF-4CF3-9358-E83372EE0CD5}" type="slidenum">
              <a:rPr lang="fr-FR" sz="1000" b="0" strike="noStrike" spc="-1">
                <a:solidFill>
                  <a:srgbClr val="FFFFFF"/>
                </a:solidFill>
                <a:latin typeface="Arial"/>
                <a:ea typeface="Arial"/>
              </a:rPr>
              <a:t>5</a:t>
            </a:fld>
            <a:endParaRPr lang="fr-FR" sz="1000" b="0" strike="noStrike" spc="-1"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8367840" y="6665760"/>
            <a:ext cx="626760" cy="15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0" rIns="72000" bIns="0"/>
          <a:lstStyle/>
          <a:p>
            <a:pPr algn="ctr">
              <a:lnSpc>
                <a:spcPct val="100000"/>
              </a:lnSpc>
            </a:pPr>
            <a:fld id="{AD8607E6-F5DE-4E3F-AC8E-ABA3F3312469}" type="slidenum">
              <a:rPr lang="fr-FR" sz="1000" b="0" strike="noStrike" spc="-1">
                <a:solidFill>
                  <a:srgbClr val="FFFFFF"/>
                </a:solidFill>
                <a:latin typeface="Arial"/>
                <a:ea typeface="DejaVu Sans"/>
              </a:rPr>
              <a:t>5</a:t>
            </a:fld>
            <a:endParaRPr lang="fr-FR" sz="1000" b="0" strike="noStrike" spc="-1">
              <a:latin typeface="Arial"/>
            </a:endParaRPr>
          </a:p>
        </p:txBody>
      </p:sp>
      <p:sp>
        <p:nvSpPr>
          <p:cNvPr id="177" name="CustomShape 3"/>
          <p:cNvSpPr/>
          <p:nvPr/>
        </p:nvSpPr>
        <p:spPr>
          <a:xfrm>
            <a:off x="8367840" y="6665760"/>
            <a:ext cx="626760" cy="15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0" rIns="72000" bIns="0"/>
          <a:lstStyle/>
          <a:p>
            <a:pPr algn="ctr">
              <a:lnSpc>
                <a:spcPct val="100000"/>
              </a:lnSpc>
            </a:pPr>
            <a:fld id="{C9BF27D0-A65E-4FBB-B40F-2FD91BE6F7F9}" type="slidenum">
              <a:rPr lang="fr-FR" sz="1000" b="0" strike="noStrike" spc="-1">
                <a:solidFill>
                  <a:srgbClr val="FFFFFF"/>
                </a:solidFill>
                <a:latin typeface="Arial"/>
                <a:ea typeface="DejaVu Sans"/>
              </a:rPr>
              <a:t>5</a:t>
            </a:fld>
            <a:endParaRPr lang="fr-FR" sz="1000" b="0" strike="noStrike" spc="-1">
              <a:latin typeface="Arial"/>
            </a:endParaRPr>
          </a:p>
        </p:txBody>
      </p:sp>
      <p:pic>
        <p:nvPicPr>
          <p:cNvPr id="178" name="Image 4"/>
          <p:cNvPicPr/>
          <p:nvPr/>
        </p:nvPicPr>
        <p:blipFill>
          <a:blip r:embed="rId2"/>
          <a:srcRect l="3272" r="2910"/>
          <a:stretch/>
        </p:blipFill>
        <p:spPr>
          <a:xfrm>
            <a:off x="1782360" y="1241640"/>
            <a:ext cx="3682800" cy="2804040"/>
          </a:xfrm>
          <a:prstGeom prst="rect">
            <a:avLst/>
          </a:prstGeom>
          <a:ln>
            <a:noFill/>
          </a:ln>
        </p:spPr>
      </p:pic>
      <p:sp>
        <p:nvSpPr>
          <p:cNvPr id="179" name="CustomShape 4"/>
          <p:cNvSpPr/>
          <p:nvPr/>
        </p:nvSpPr>
        <p:spPr>
          <a:xfrm>
            <a:off x="1107360" y="196200"/>
            <a:ext cx="7531920" cy="37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7800" tIns="50400" rIns="127800" bIns="50400" anchor="ctr"/>
          <a:lstStyle/>
          <a:p>
            <a:pPr>
              <a:lnSpc>
                <a:spcPct val="80000"/>
              </a:lnSpc>
            </a:pPr>
            <a:r>
              <a:rPr lang="fr-FR" sz="2200" b="1" strike="noStrike" spc="-1">
                <a:solidFill>
                  <a:srgbClr val="767171"/>
                </a:solidFill>
                <a:latin typeface="Calibri"/>
              </a:rPr>
              <a:t>Results (2): Adding random fluctuations</a:t>
            </a:r>
            <a:endParaRPr lang="fr-FR" sz="2200" b="0" strike="noStrike" spc="-1">
              <a:latin typeface="Arial"/>
            </a:endParaRPr>
          </a:p>
        </p:txBody>
      </p:sp>
      <p:sp>
        <p:nvSpPr>
          <p:cNvPr id="180" name="CustomShape 5"/>
          <p:cNvSpPr/>
          <p:nvPr/>
        </p:nvSpPr>
        <p:spPr>
          <a:xfrm>
            <a:off x="5580000" y="4445280"/>
            <a:ext cx="3491280" cy="77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7800" tIns="63720" rIns="127800" bIns="63720"/>
          <a:lstStyle/>
          <a:p>
            <a:pPr>
              <a:lnSpc>
                <a:spcPct val="90000"/>
              </a:lnSpc>
              <a:spcBef>
                <a:spcPts val="198"/>
              </a:spcBef>
            </a:pPr>
            <a:r>
              <a:rPr lang="fr-FR" sz="1800" b="0" strike="noStrike" spc="-1">
                <a:solidFill>
                  <a:srgbClr val="767171"/>
                </a:solidFill>
                <a:latin typeface="Calibri"/>
                <a:ea typeface="Calibri"/>
              </a:rPr>
              <a:t>No consistant effect on horizontal Peak Ground Velocity (PGVh) and Acceleration (PGAh) 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98"/>
              </a:spcBef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98"/>
              </a:spcBef>
            </a:pPr>
            <a:r>
              <a:rPr lang="fr-FR" sz="1800" b="0" strike="noStrike" spc="-1">
                <a:solidFill>
                  <a:srgbClr val="767171"/>
                </a:solidFill>
                <a:latin typeface="Calibri"/>
                <a:ea typeface="Calibri"/>
              </a:rPr>
              <a:t>Mean improvement of 0.4 GOF point for horizontal pseudo-spectral acceleration (SAh 1s)</a:t>
            </a:r>
            <a:endParaRPr lang="fr-FR" sz="1800" b="0" strike="noStrike" spc="-1">
              <a:latin typeface="Arial"/>
            </a:endParaRPr>
          </a:p>
        </p:txBody>
      </p:sp>
      <p:pic>
        <p:nvPicPr>
          <p:cNvPr id="181" name="Image 8"/>
          <p:cNvPicPr/>
          <p:nvPr/>
        </p:nvPicPr>
        <p:blipFill>
          <a:blip r:embed="rId3"/>
          <a:stretch/>
        </p:blipFill>
        <p:spPr>
          <a:xfrm>
            <a:off x="72000" y="4032000"/>
            <a:ext cx="5393160" cy="2156400"/>
          </a:xfrm>
          <a:prstGeom prst="rect">
            <a:avLst/>
          </a:prstGeom>
          <a:ln>
            <a:noFill/>
          </a:ln>
        </p:spPr>
      </p:pic>
      <p:sp>
        <p:nvSpPr>
          <p:cNvPr id="182" name="CustomShape 6"/>
          <p:cNvSpPr/>
          <p:nvPr/>
        </p:nvSpPr>
        <p:spPr>
          <a:xfrm>
            <a:off x="72360" y="847080"/>
            <a:ext cx="5392800" cy="5704200"/>
          </a:xfrm>
          <a:custGeom>
            <a:avLst/>
            <a:gdLst/>
            <a:ahLst/>
            <a:cxnLst/>
            <a:rect l="l" t="t" r="r" b="b"/>
            <a:pathLst>
              <a:path w="14982" h="15847">
                <a:moveTo>
                  <a:pt x="609" y="0"/>
                </a:moveTo>
                <a:lnTo>
                  <a:pt x="609" y="0"/>
                </a:lnTo>
                <a:lnTo>
                  <a:pt x="577" y="1"/>
                </a:lnTo>
                <a:lnTo>
                  <a:pt x="545" y="3"/>
                </a:lnTo>
                <a:lnTo>
                  <a:pt x="514" y="7"/>
                </a:lnTo>
                <a:lnTo>
                  <a:pt x="482" y="13"/>
                </a:lnTo>
                <a:lnTo>
                  <a:pt x="451" y="21"/>
                </a:lnTo>
                <a:lnTo>
                  <a:pt x="421" y="30"/>
                </a:lnTo>
                <a:lnTo>
                  <a:pt x="391" y="40"/>
                </a:lnTo>
                <a:lnTo>
                  <a:pt x="361" y="53"/>
                </a:lnTo>
                <a:lnTo>
                  <a:pt x="333" y="66"/>
                </a:lnTo>
                <a:lnTo>
                  <a:pt x="305" y="82"/>
                </a:lnTo>
                <a:lnTo>
                  <a:pt x="277" y="98"/>
                </a:lnTo>
                <a:lnTo>
                  <a:pt x="251" y="116"/>
                </a:lnTo>
                <a:lnTo>
                  <a:pt x="226" y="136"/>
                </a:lnTo>
                <a:lnTo>
                  <a:pt x="201" y="156"/>
                </a:lnTo>
                <a:lnTo>
                  <a:pt x="178" y="178"/>
                </a:lnTo>
                <a:lnTo>
                  <a:pt x="156" y="201"/>
                </a:lnTo>
                <a:lnTo>
                  <a:pt x="136" y="226"/>
                </a:lnTo>
                <a:lnTo>
                  <a:pt x="116" y="251"/>
                </a:lnTo>
                <a:lnTo>
                  <a:pt x="98" y="277"/>
                </a:lnTo>
                <a:lnTo>
                  <a:pt x="82" y="304"/>
                </a:lnTo>
                <a:lnTo>
                  <a:pt x="66" y="333"/>
                </a:lnTo>
                <a:lnTo>
                  <a:pt x="53" y="361"/>
                </a:lnTo>
                <a:lnTo>
                  <a:pt x="40" y="391"/>
                </a:lnTo>
                <a:lnTo>
                  <a:pt x="30" y="421"/>
                </a:lnTo>
                <a:lnTo>
                  <a:pt x="21" y="451"/>
                </a:lnTo>
                <a:lnTo>
                  <a:pt x="13" y="482"/>
                </a:lnTo>
                <a:lnTo>
                  <a:pt x="7" y="514"/>
                </a:lnTo>
                <a:lnTo>
                  <a:pt x="3" y="545"/>
                </a:lnTo>
                <a:lnTo>
                  <a:pt x="1" y="577"/>
                </a:lnTo>
                <a:lnTo>
                  <a:pt x="0" y="609"/>
                </a:lnTo>
                <a:lnTo>
                  <a:pt x="0" y="15237"/>
                </a:lnTo>
                <a:lnTo>
                  <a:pt x="0" y="15237"/>
                </a:lnTo>
                <a:lnTo>
                  <a:pt x="1" y="15269"/>
                </a:lnTo>
                <a:lnTo>
                  <a:pt x="3" y="15301"/>
                </a:lnTo>
                <a:lnTo>
                  <a:pt x="7" y="15332"/>
                </a:lnTo>
                <a:lnTo>
                  <a:pt x="13" y="15364"/>
                </a:lnTo>
                <a:lnTo>
                  <a:pt x="21" y="15395"/>
                </a:lnTo>
                <a:lnTo>
                  <a:pt x="30" y="15425"/>
                </a:lnTo>
                <a:lnTo>
                  <a:pt x="40" y="15455"/>
                </a:lnTo>
                <a:lnTo>
                  <a:pt x="53" y="15485"/>
                </a:lnTo>
                <a:lnTo>
                  <a:pt x="66" y="15513"/>
                </a:lnTo>
                <a:lnTo>
                  <a:pt x="82" y="15542"/>
                </a:lnTo>
                <a:lnTo>
                  <a:pt x="98" y="15569"/>
                </a:lnTo>
                <a:lnTo>
                  <a:pt x="116" y="15595"/>
                </a:lnTo>
                <a:lnTo>
                  <a:pt x="136" y="15620"/>
                </a:lnTo>
                <a:lnTo>
                  <a:pt x="156" y="15645"/>
                </a:lnTo>
                <a:lnTo>
                  <a:pt x="178" y="15668"/>
                </a:lnTo>
                <a:lnTo>
                  <a:pt x="201" y="15690"/>
                </a:lnTo>
                <a:lnTo>
                  <a:pt x="226" y="15710"/>
                </a:lnTo>
                <a:lnTo>
                  <a:pt x="251" y="15730"/>
                </a:lnTo>
                <a:lnTo>
                  <a:pt x="277" y="15748"/>
                </a:lnTo>
                <a:lnTo>
                  <a:pt x="305" y="15764"/>
                </a:lnTo>
                <a:lnTo>
                  <a:pt x="333" y="15780"/>
                </a:lnTo>
                <a:lnTo>
                  <a:pt x="361" y="15793"/>
                </a:lnTo>
                <a:lnTo>
                  <a:pt x="391" y="15806"/>
                </a:lnTo>
                <a:lnTo>
                  <a:pt x="421" y="15816"/>
                </a:lnTo>
                <a:lnTo>
                  <a:pt x="451" y="15825"/>
                </a:lnTo>
                <a:lnTo>
                  <a:pt x="482" y="15833"/>
                </a:lnTo>
                <a:lnTo>
                  <a:pt x="514" y="15839"/>
                </a:lnTo>
                <a:lnTo>
                  <a:pt x="545" y="15843"/>
                </a:lnTo>
                <a:lnTo>
                  <a:pt x="577" y="15845"/>
                </a:lnTo>
                <a:lnTo>
                  <a:pt x="609" y="15846"/>
                </a:lnTo>
                <a:lnTo>
                  <a:pt x="14372" y="15846"/>
                </a:lnTo>
                <a:lnTo>
                  <a:pt x="14372" y="15845"/>
                </a:lnTo>
                <a:lnTo>
                  <a:pt x="14404" y="15844"/>
                </a:lnTo>
                <a:lnTo>
                  <a:pt x="14436" y="15842"/>
                </a:lnTo>
                <a:lnTo>
                  <a:pt x="14467" y="15838"/>
                </a:lnTo>
                <a:lnTo>
                  <a:pt x="14498" y="15832"/>
                </a:lnTo>
                <a:lnTo>
                  <a:pt x="14529" y="15824"/>
                </a:lnTo>
                <a:lnTo>
                  <a:pt x="14560" y="15815"/>
                </a:lnTo>
                <a:lnTo>
                  <a:pt x="14590" y="15805"/>
                </a:lnTo>
                <a:lnTo>
                  <a:pt x="14619" y="15792"/>
                </a:lnTo>
                <a:lnTo>
                  <a:pt x="14648" y="15779"/>
                </a:lnTo>
                <a:lnTo>
                  <a:pt x="14676" y="15764"/>
                </a:lnTo>
                <a:lnTo>
                  <a:pt x="14703" y="15747"/>
                </a:lnTo>
                <a:lnTo>
                  <a:pt x="14730" y="15729"/>
                </a:lnTo>
                <a:lnTo>
                  <a:pt x="14755" y="15710"/>
                </a:lnTo>
                <a:lnTo>
                  <a:pt x="14779" y="15689"/>
                </a:lnTo>
                <a:lnTo>
                  <a:pt x="14802" y="15667"/>
                </a:lnTo>
                <a:lnTo>
                  <a:pt x="14824" y="15644"/>
                </a:lnTo>
                <a:lnTo>
                  <a:pt x="14845" y="15620"/>
                </a:lnTo>
                <a:lnTo>
                  <a:pt x="14864" y="15594"/>
                </a:lnTo>
                <a:lnTo>
                  <a:pt x="14882" y="15568"/>
                </a:lnTo>
                <a:lnTo>
                  <a:pt x="14899" y="15541"/>
                </a:lnTo>
                <a:lnTo>
                  <a:pt x="14914" y="15513"/>
                </a:lnTo>
                <a:lnTo>
                  <a:pt x="14928" y="15484"/>
                </a:lnTo>
                <a:lnTo>
                  <a:pt x="14940" y="15455"/>
                </a:lnTo>
                <a:lnTo>
                  <a:pt x="14951" y="15425"/>
                </a:lnTo>
                <a:lnTo>
                  <a:pt x="14960" y="15394"/>
                </a:lnTo>
                <a:lnTo>
                  <a:pt x="14968" y="15363"/>
                </a:lnTo>
                <a:lnTo>
                  <a:pt x="14973" y="15332"/>
                </a:lnTo>
                <a:lnTo>
                  <a:pt x="14978" y="15301"/>
                </a:lnTo>
                <a:lnTo>
                  <a:pt x="14980" y="15269"/>
                </a:lnTo>
                <a:lnTo>
                  <a:pt x="14981" y="15237"/>
                </a:lnTo>
                <a:lnTo>
                  <a:pt x="14981" y="609"/>
                </a:lnTo>
                <a:lnTo>
                  <a:pt x="14980" y="609"/>
                </a:lnTo>
                <a:lnTo>
                  <a:pt x="14979" y="577"/>
                </a:lnTo>
                <a:lnTo>
                  <a:pt x="14977" y="545"/>
                </a:lnTo>
                <a:lnTo>
                  <a:pt x="14973" y="514"/>
                </a:lnTo>
                <a:lnTo>
                  <a:pt x="14967" y="483"/>
                </a:lnTo>
                <a:lnTo>
                  <a:pt x="14959" y="452"/>
                </a:lnTo>
                <a:lnTo>
                  <a:pt x="14950" y="421"/>
                </a:lnTo>
                <a:lnTo>
                  <a:pt x="14940" y="391"/>
                </a:lnTo>
                <a:lnTo>
                  <a:pt x="14927" y="362"/>
                </a:lnTo>
                <a:lnTo>
                  <a:pt x="14914" y="333"/>
                </a:lnTo>
                <a:lnTo>
                  <a:pt x="14899" y="305"/>
                </a:lnTo>
                <a:lnTo>
                  <a:pt x="14882" y="278"/>
                </a:lnTo>
                <a:lnTo>
                  <a:pt x="14864" y="251"/>
                </a:lnTo>
                <a:lnTo>
                  <a:pt x="14845" y="226"/>
                </a:lnTo>
                <a:lnTo>
                  <a:pt x="14824" y="202"/>
                </a:lnTo>
                <a:lnTo>
                  <a:pt x="14802" y="179"/>
                </a:lnTo>
                <a:lnTo>
                  <a:pt x="14779" y="157"/>
                </a:lnTo>
                <a:lnTo>
                  <a:pt x="14755" y="136"/>
                </a:lnTo>
                <a:lnTo>
                  <a:pt x="14729" y="117"/>
                </a:lnTo>
                <a:lnTo>
                  <a:pt x="14703" y="99"/>
                </a:lnTo>
                <a:lnTo>
                  <a:pt x="14676" y="82"/>
                </a:lnTo>
                <a:lnTo>
                  <a:pt x="14648" y="67"/>
                </a:lnTo>
                <a:lnTo>
                  <a:pt x="14619" y="53"/>
                </a:lnTo>
                <a:lnTo>
                  <a:pt x="14590" y="41"/>
                </a:lnTo>
                <a:lnTo>
                  <a:pt x="14560" y="30"/>
                </a:lnTo>
                <a:lnTo>
                  <a:pt x="14529" y="21"/>
                </a:lnTo>
                <a:lnTo>
                  <a:pt x="14498" y="13"/>
                </a:lnTo>
                <a:lnTo>
                  <a:pt x="14467" y="8"/>
                </a:lnTo>
                <a:lnTo>
                  <a:pt x="14436" y="3"/>
                </a:lnTo>
                <a:lnTo>
                  <a:pt x="14404" y="1"/>
                </a:lnTo>
                <a:lnTo>
                  <a:pt x="14372" y="0"/>
                </a:lnTo>
                <a:lnTo>
                  <a:pt x="609" y="0"/>
                </a:lnTo>
              </a:path>
            </a:pathLst>
          </a:custGeom>
          <a:noFill/>
          <a:ln>
            <a:solidFill>
              <a:srgbClr val="B1151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CustomShape 7"/>
          <p:cNvSpPr/>
          <p:nvPr/>
        </p:nvSpPr>
        <p:spPr>
          <a:xfrm>
            <a:off x="5580000" y="864000"/>
            <a:ext cx="3491280" cy="5718960"/>
          </a:xfrm>
          <a:custGeom>
            <a:avLst/>
            <a:gdLst/>
            <a:ahLst/>
            <a:cxnLst/>
            <a:rect l="l" t="t" r="r" b="b"/>
            <a:pathLst>
              <a:path w="9701" h="15889">
                <a:moveTo>
                  <a:pt x="394" y="0"/>
                </a:moveTo>
                <a:lnTo>
                  <a:pt x="394" y="0"/>
                </a:lnTo>
                <a:lnTo>
                  <a:pt x="373" y="1"/>
                </a:lnTo>
                <a:lnTo>
                  <a:pt x="353" y="2"/>
                </a:lnTo>
                <a:lnTo>
                  <a:pt x="332" y="5"/>
                </a:lnTo>
                <a:lnTo>
                  <a:pt x="312" y="9"/>
                </a:lnTo>
                <a:lnTo>
                  <a:pt x="292" y="13"/>
                </a:lnTo>
                <a:lnTo>
                  <a:pt x="272" y="19"/>
                </a:lnTo>
                <a:lnTo>
                  <a:pt x="253" y="26"/>
                </a:lnTo>
                <a:lnTo>
                  <a:pt x="234" y="34"/>
                </a:lnTo>
                <a:lnTo>
                  <a:pt x="215" y="43"/>
                </a:lnTo>
                <a:lnTo>
                  <a:pt x="197" y="53"/>
                </a:lnTo>
                <a:lnTo>
                  <a:pt x="179" y="64"/>
                </a:lnTo>
                <a:lnTo>
                  <a:pt x="162" y="75"/>
                </a:lnTo>
                <a:lnTo>
                  <a:pt x="146" y="88"/>
                </a:lnTo>
                <a:lnTo>
                  <a:pt x="130" y="101"/>
                </a:lnTo>
                <a:lnTo>
                  <a:pt x="115" y="115"/>
                </a:lnTo>
                <a:lnTo>
                  <a:pt x="101" y="130"/>
                </a:lnTo>
                <a:lnTo>
                  <a:pt x="88" y="146"/>
                </a:lnTo>
                <a:lnTo>
                  <a:pt x="75" y="162"/>
                </a:lnTo>
                <a:lnTo>
                  <a:pt x="64" y="179"/>
                </a:lnTo>
                <a:lnTo>
                  <a:pt x="53" y="197"/>
                </a:lnTo>
                <a:lnTo>
                  <a:pt x="43" y="215"/>
                </a:lnTo>
                <a:lnTo>
                  <a:pt x="34" y="234"/>
                </a:lnTo>
                <a:lnTo>
                  <a:pt x="26" y="253"/>
                </a:lnTo>
                <a:lnTo>
                  <a:pt x="19" y="272"/>
                </a:lnTo>
                <a:lnTo>
                  <a:pt x="13" y="292"/>
                </a:lnTo>
                <a:lnTo>
                  <a:pt x="9" y="312"/>
                </a:lnTo>
                <a:lnTo>
                  <a:pt x="5" y="332"/>
                </a:lnTo>
                <a:lnTo>
                  <a:pt x="2" y="353"/>
                </a:lnTo>
                <a:lnTo>
                  <a:pt x="1" y="373"/>
                </a:lnTo>
                <a:lnTo>
                  <a:pt x="0" y="394"/>
                </a:lnTo>
                <a:lnTo>
                  <a:pt x="0" y="15493"/>
                </a:lnTo>
                <a:lnTo>
                  <a:pt x="0" y="15493"/>
                </a:lnTo>
                <a:lnTo>
                  <a:pt x="1" y="15514"/>
                </a:lnTo>
                <a:lnTo>
                  <a:pt x="2" y="15534"/>
                </a:lnTo>
                <a:lnTo>
                  <a:pt x="5" y="15555"/>
                </a:lnTo>
                <a:lnTo>
                  <a:pt x="9" y="15575"/>
                </a:lnTo>
                <a:lnTo>
                  <a:pt x="13" y="15595"/>
                </a:lnTo>
                <a:lnTo>
                  <a:pt x="19" y="15615"/>
                </a:lnTo>
                <a:lnTo>
                  <a:pt x="26" y="15634"/>
                </a:lnTo>
                <a:lnTo>
                  <a:pt x="34" y="15653"/>
                </a:lnTo>
                <a:lnTo>
                  <a:pt x="43" y="15672"/>
                </a:lnTo>
                <a:lnTo>
                  <a:pt x="53" y="15690"/>
                </a:lnTo>
                <a:lnTo>
                  <a:pt x="64" y="15708"/>
                </a:lnTo>
                <a:lnTo>
                  <a:pt x="75" y="15725"/>
                </a:lnTo>
                <a:lnTo>
                  <a:pt x="88" y="15741"/>
                </a:lnTo>
                <a:lnTo>
                  <a:pt x="101" y="15757"/>
                </a:lnTo>
                <a:lnTo>
                  <a:pt x="115" y="15772"/>
                </a:lnTo>
                <a:lnTo>
                  <a:pt x="130" y="15786"/>
                </a:lnTo>
                <a:lnTo>
                  <a:pt x="146" y="15799"/>
                </a:lnTo>
                <a:lnTo>
                  <a:pt x="162" y="15812"/>
                </a:lnTo>
                <a:lnTo>
                  <a:pt x="179" y="15823"/>
                </a:lnTo>
                <a:lnTo>
                  <a:pt x="197" y="15834"/>
                </a:lnTo>
                <a:lnTo>
                  <a:pt x="215" y="15844"/>
                </a:lnTo>
                <a:lnTo>
                  <a:pt x="234" y="15853"/>
                </a:lnTo>
                <a:lnTo>
                  <a:pt x="253" y="15861"/>
                </a:lnTo>
                <a:lnTo>
                  <a:pt x="272" y="15868"/>
                </a:lnTo>
                <a:lnTo>
                  <a:pt x="292" y="15874"/>
                </a:lnTo>
                <a:lnTo>
                  <a:pt x="312" y="15878"/>
                </a:lnTo>
                <a:lnTo>
                  <a:pt x="332" y="15882"/>
                </a:lnTo>
                <a:lnTo>
                  <a:pt x="353" y="15885"/>
                </a:lnTo>
                <a:lnTo>
                  <a:pt x="373" y="15886"/>
                </a:lnTo>
                <a:lnTo>
                  <a:pt x="394" y="15887"/>
                </a:lnTo>
                <a:lnTo>
                  <a:pt x="9305" y="15888"/>
                </a:lnTo>
                <a:lnTo>
                  <a:pt x="9305" y="15887"/>
                </a:lnTo>
                <a:lnTo>
                  <a:pt x="9326" y="15886"/>
                </a:lnTo>
                <a:lnTo>
                  <a:pt x="9346" y="15885"/>
                </a:lnTo>
                <a:lnTo>
                  <a:pt x="9367" y="15882"/>
                </a:lnTo>
                <a:lnTo>
                  <a:pt x="9387" y="15878"/>
                </a:lnTo>
                <a:lnTo>
                  <a:pt x="9407" y="15874"/>
                </a:lnTo>
                <a:lnTo>
                  <a:pt x="9427" y="15868"/>
                </a:lnTo>
                <a:lnTo>
                  <a:pt x="9446" y="15861"/>
                </a:lnTo>
                <a:lnTo>
                  <a:pt x="9465" y="15853"/>
                </a:lnTo>
                <a:lnTo>
                  <a:pt x="9484" y="15844"/>
                </a:lnTo>
                <a:lnTo>
                  <a:pt x="9502" y="15834"/>
                </a:lnTo>
                <a:lnTo>
                  <a:pt x="9519" y="15824"/>
                </a:lnTo>
                <a:lnTo>
                  <a:pt x="9536" y="15812"/>
                </a:lnTo>
                <a:lnTo>
                  <a:pt x="9553" y="15799"/>
                </a:lnTo>
                <a:lnTo>
                  <a:pt x="9568" y="15786"/>
                </a:lnTo>
                <a:lnTo>
                  <a:pt x="9583" y="15772"/>
                </a:lnTo>
                <a:lnTo>
                  <a:pt x="9597" y="15757"/>
                </a:lnTo>
                <a:lnTo>
                  <a:pt x="9611" y="15741"/>
                </a:lnTo>
                <a:lnTo>
                  <a:pt x="9623" y="15725"/>
                </a:lnTo>
                <a:lnTo>
                  <a:pt x="9635" y="15708"/>
                </a:lnTo>
                <a:lnTo>
                  <a:pt x="9646" y="15691"/>
                </a:lnTo>
                <a:lnTo>
                  <a:pt x="9656" y="15672"/>
                </a:lnTo>
                <a:lnTo>
                  <a:pt x="9665" y="15654"/>
                </a:lnTo>
                <a:lnTo>
                  <a:pt x="9673" y="15635"/>
                </a:lnTo>
                <a:lnTo>
                  <a:pt x="9679" y="15616"/>
                </a:lnTo>
                <a:lnTo>
                  <a:pt x="9685" y="15596"/>
                </a:lnTo>
                <a:lnTo>
                  <a:pt x="9690" y="15576"/>
                </a:lnTo>
                <a:lnTo>
                  <a:pt x="9694" y="15556"/>
                </a:lnTo>
                <a:lnTo>
                  <a:pt x="9697" y="15535"/>
                </a:lnTo>
                <a:lnTo>
                  <a:pt x="9698" y="15515"/>
                </a:lnTo>
                <a:lnTo>
                  <a:pt x="9699" y="15494"/>
                </a:lnTo>
                <a:lnTo>
                  <a:pt x="9700" y="394"/>
                </a:lnTo>
                <a:lnTo>
                  <a:pt x="9699" y="394"/>
                </a:lnTo>
                <a:lnTo>
                  <a:pt x="9698" y="373"/>
                </a:lnTo>
                <a:lnTo>
                  <a:pt x="9697" y="353"/>
                </a:lnTo>
                <a:lnTo>
                  <a:pt x="9694" y="332"/>
                </a:lnTo>
                <a:lnTo>
                  <a:pt x="9690" y="312"/>
                </a:lnTo>
                <a:lnTo>
                  <a:pt x="9686" y="292"/>
                </a:lnTo>
                <a:lnTo>
                  <a:pt x="9680" y="272"/>
                </a:lnTo>
                <a:lnTo>
                  <a:pt x="9673" y="253"/>
                </a:lnTo>
                <a:lnTo>
                  <a:pt x="9665" y="234"/>
                </a:lnTo>
                <a:lnTo>
                  <a:pt x="9656" y="215"/>
                </a:lnTo>
                <a:lnTo>
                  <a:pt x="9646" y="197"/>
                </a:lnTo>
                <a:lnTo>
                  <a:pt x="9636" y="180"/>
                </a:lnTo>
                <a:lnTo>
                  <a:pt x="9624" y="163"/>
                </a:lnTo>
                <a:lnTo>
                  <a:pt x="9611" y="146"/>
                </a:lnTo>
                <a:lnTo>
                  <a:pt x="9598" y="131"/>
                </a:lnTo>
                <a:lnTo>
                  <a:pt x="9584" y="116"/>
                </a:lnTo>
                <a:lnTo>
                  <a:pt x="9569" y="102"/>
                </a:lnTo>
                <a:lnTo>
                  <a:pt x="9553" y="88"/>
                </a:lnTo>
                <a:lnTo>
                  <a:pt x="9537" y="76"/>
                </a:lnTo>
                <a:lnTo>
                  <a:pt x="9520" y="64"/>
                </a:lnTo>
                <a:lnTo>
                  <a:pt x="9503" y="53"/>
                </a:lnTo>
                <a:lnTo>
                  <a:pt x="9484" y="43"/>
                </a:lnTo>
                <a:lnTo>
                  <a:pt x="9466" y="34"/>
                </a:lnTo>
                <a:lnTo>
                  <a:pt x="9447" y="26"/>
                </a:lnTo>
                <a:lnTo>
                  <a:pt x="9428" y="20"/>
                </a:lnTo>
                <a:lnTo>
                  <a:pt x="9408" y="14"/>
                </a:lnTo>
                <a:lnTo>
                  <a:pt x="9388" y="9"/>
                </a:lnTo>
                <a:lnTo>
                  <a:pt x="9368" y="5"/>
                </a:lnTo>
                <a:lnTo>
                  <a:pt x="9347" y="2"/>
                </a:lnTo>
                <a:lnTo>
                  <a:pt x="9327" y="1"/>
                </a:lnTo>
                <a:lnTo>
                  <a:pt x="9306" y="0"/>
                </a:lnTo>
                <a:lnTo>
                  <a:pt x="394" y="0"/>
                </a:lnTo>
              </a:path>
            </a:pathLst>
          </a:custGeom>
          <a:noFill/>
          <a:ln>
            <a:solidFill>
              <a:srgbClr val="B1151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CustomShape 8"/>
          <p:cNvSpPr/>
          <p:nvPr/>
        </p:nvSpPr>
        <p:spPr>
          <a:xfrm>
            <a:off x="72360" y="847080"/>
            <a:ext cx="5392800" cy="359280"/>
          </a:xfrm>
          <a:custGeom>
            <a:avLst/>
            <a:gdLst/>
            <a:ahLst/>
            <a:cxnLst/>
            <a:rect l="l" t="t" r="r" b="b"/>
            <a:pathLst>
              <a:path w="14983" h="1001">
                <a:moveTo>
                  <a:pt x="497" y="0"/>
                </a:moveTo>
                <a:lnTo>
                  <a:pt x="497" y="0"/>
                </a:lnTo>
                <a:lnTo>
                  <a:pt x="471" y="1"/>
                </a:lnTo>
                <a:lnTo>
                  <a:pt x="445" y="3"/>
                </a:lnTo>
                <a:lnTo>
                  <a:pt x="419" y="6"/>
                </a:lnTo>
                <a:lnTo>
                  <a:pt x="394" y="11"/>
                </a:lnTo>
                <a:lnTo>
                  <a:pt x="368" y="17"/>
                </a:lnTo>
                <a:lnTo>
                  <a:pt x="343" y="24"/>
                </a:lnTo>
                <a:lnTo>
                  <a:pt x="319" y="33"/>
                </a:lnTo>
                <a:lnTo>
                  <a:pt x="295" y="43"/>
                </a:lnTo>
                <a:lnTo>
                  <a:pt x="271" y="54"/>
                </a:lnTo>
                <a:lnTo>
                  <a:pt x="249" y="67"/>
                </a:lnTo>
                <a:lnTo>
                  <a:pt x="226" y="80"/>
                </a:lnTo>
                <a:lnTo>
                  <a:pt x="205" y="95"/>
                </a:lnTo>
                <a:lnTo>
                  <a:pt x="184" y="111"/>
                </a:lnTo>
                <a:lnTo>
                  <a:pt x="164" y="128"/>
                </a:lnTo>
                <a:lnTo>
                  <a:pt x="146" y="146"/>
                </a:lnTo>
                <a:lnTo>
                  <a:pt x="128" y="164"/>
                </a:lnTo>
                <a:lnTo>
                  <a:pt x="111" y="184"/>
                </a:lnTo>
                <a:lnTo>
                  <a:pt x="95" y="205"/>
                </a:lnTo>
                <a:lnTo>
                  <a:pt x="80" y="226"/>
                </a:lnTo>
                <a:lnTo>
                  <a:pt x="67" y="248"/>
                </a:lnTo>
                <a:lnTo>
                  <a:pt x="54" y="271"/>
                </a:lnTo>
                <a:lnTo>
                  <a:pt x="43" y="295"/>
                </a:lnTo>
                <a:lnTo>
                  <a:pt x="33" y="319"/>
                </a:lnTo>
                <a:lnTo>
                  <a:pt x="24" y="343"/>
                </a:lnTo>
                <a:lnTo>
                  <a:pt x="17" y="368"/>
                </a:lnTo>
                <a:lnTo>
                  <a:pt x="11" y="394"/>
                </a:lnTo>
                <a:lnTo>
                  <a:pt x="6" y="419"/>
                </a:lnTo>
                <a:lnTo>
                  <a:pt x="3" y="445"/>
                </a:lnTo>
                <a:lnTo>
                  <a:pt x="1" y="471"/>
                </a:lnTo>
                <a:lnTo>
                  <a:pt x="0" y="497"/>
                </a:lnTo>
                <a:lnTo>
                  <a:pt x="0" y="502"/>
                </a:lnTo>
                <a:lnTo>
                  <a:pt x="0" y="502"/>
                </a:lnTo>
                <a:lnTo>
                  <a:pt x="1" y="528"/>
                </a:lnTo>
                <a:lnTo>
                  <a:pt x="3" y="554"/>
                </a:lnTo>
                <a:lnTo>
                  <a:pt x="6" y="580"/>
                </a:lnTo>
                <a:lnTo>
                  <a:pt x="11" y="605"/>
                </a:lnTo>
                <a:lnTo>
                  <a:pt x="17" y="631"/>
                </a:lnTo>
                <a:lnTo>
                  <a:pt x="24" y="656"/>
                </a:lnTo>
                <a:lnTo>
                  <a:pt x="33" y="680"/>
                </a:lnTo>
                <a:lnTo>
                  <a:pt x="43" y="704"/>
                </a:lnTo>
                <a:lnTo>
                  <a:pt x="54" y="728"/>
                </a:lnTo>
                <a:lnTo>
                  <a:pt x="67" y="751"/>
                </a:lnTo>
                <a:lnTo>
                  <a:pt x="80" y="773"/>
                </a:lnTo>
                <a:lnTo>
                  <a:pt x="95" y="794"/>
                </a:lnTo>
                <a:lnTo>
                  <a:pt x="111" y="815"/>
                </a:lnTo>
                <a:lnTo>
                  <a:pt x="128" y="835"/>
                </a:lnTo>
                <a:lnTo>
                  <a:pt x="146" y="853"/>
                </a:lnTo>
                <a:lnTo>
                  <a:pt x="164" y="871"/>
                </a:lnTo>
                <a:lnTo>
                  <a:pt x="184" y="888"/>
                </a:lnTo>
                <a:lnTo>
                  <a:pt x="205" y="904"/>
                </a:lnTo>
                <a:lnTo>
                  <a:pt x="226" y="919"/>
                </a:lnTo>
                <a:lnTo>
                  <a:pt x="249" y="932"/>
                </a:lnTo>
                <a:lnTo>
                  <a:pt x="271" y="945"/>
                </a:lnTo>
                <a:lnTo>
                  <a:pt x="295" y="956"/>
                </a:lnTo>
                <a:lnTo>
                  <a:pt x="319" y="966"/>
                </a:lnTo>
                <a:lnTo>
                  <a:pt x="343" y="975"/>
                </a:lnTo>
                <a:lnTo>
                  <a:pt x="368" y="982"/>
                </a:lnTo>
                <a:lnTo>
                  <a:pt x="394" y="988"/>
                </a:lnTo>
                <a:lnTo>
                  <a:pt x="419" y="993"/>
                </a:lnTo>
                <a:lnTo>
                  <a:pt x="445" y="996"/>
                </a:lnTo>
                <a:lnTo>
                  <a:pt x="471" y="998"/>
                </a:lnTo>
                <a:lnTo>
                  <a:pt x="497" y="999"/>
                </a:lnTo>
                <a:lnTo>
                  <a:pt x="14484" y="1000"/>
                </a:lnTo>
                <a:lnTo>
                  <a:pt x="14484" y="999"/>
                </a:lnTo>
                <a:lnTo>
                  <a:pt x="14510" y="998"/>
                </a:lnTo>
                <a:lnTo>
                  <a:pt x="14536" y="996"/>
                </a:lnTo>
                <a:lnTo>
                  <a:pt x="14562" y="993"/>
                </a:lnTo>
                <a:lnTo>
                  <a:pt x="14587" y="988"/>
                </a:lnTo>
                <a:lnTo>
                  <a:pt x="14612" y="982"/>
                </a:lnTo>
                <a:lnTo>
                  <a:pt x="14637" y="975"/>
                </a:lnTo>
                <a:lnTo>
                  <a:pt x="14662" y="966"/>
                </a:lnTo>
                <a:lnTo>
                  <a:pt x="14686" y="956"/>
                </a:lnTo>
                <a:lnTo>
                  <a:pt x="14709" y="945"/>
                </a:lnTo>
                <a:lnTo>
                  <a:pt x="14732" y="933"/>
                </a:lnTo>
                <a:lnTo>
                  <a:pt x="14754" y="919"/>
                </a:lnTo>
                <a:lnTo>
                  <a:pt x="14776" y="904"/>
                </a:lnTo>
                <a:lnTo>
                  <a:pt x="14796" y="889"/>
                </a:lnTo>
                <a:lnTo>
                  <a:pt x="14816" y="872"/>
                </a:lnTo>
                <a:lnTo>
                  <a:pt x="14835" y="854"/>
                </a:lnTo>
                <a:lnTo>
                  <a:pt x="14853" y="835"/>
                </a:lnTo>
                <a:lnTo>
                  <a:pt x="14870" y="815"/>
                </a:lnTo>
                <a:lnTo>
                  <a:pt x="14886" y="795"/>
                </a:lnTo>
                <a:lnTo>
                  <a:pt x="14900" y="773"/>
                </a:lnTo>
                <a:lnTo>
                  <a:pt x="14914" y="751"/>
                </a:lnTo>
                <a:lnTo>
                  <a:pt x="14927" y="728"/>
                </a:lnTo>
                <a:lnTo>
                  <a:pt x="14938" y="705"/>
                </a:lnTo>
                <a:lnTo>
                  <a:pt x="14948" y="681"/>
                </a:lnTo>
                <a:lnTo>
                  <a:pt x="14956" y="656"/>
                </a:lnTo>
                <a:lnTo>
                  <a:pt x="14964" y="631"/>
                </a:lnTo>
                <a:lnTo>
                  <a:pt x="14970" y="606"/>
                </a:lnTo>
                <a:lnTo>
                  <a:pt x="14975" y="581"/>
                </a:lnTo>
                <a:lnTo>
                  <a:pt x="14978" y="555"/>
                </a:lnTo>
                <a:lnTo>
                  <a:pt x="14980" y="529"/>
                </a:lnTo>
                <a:lnTo>
                  <a:pt x="14981" y="503"/>
                </a:lnTo>
                <a:lnTo>
                  <a:pt x="14982" y="497"/>
                </a:lnTo>
                <a:lnTo>
                  <a:pt x="14981" y="497"/>
                </a:lnTo>
                <a:lnTo>
                  <a:pt x="14980" y="471"/>
                </a:lnTo>
                <a:lnTo>
                  <a:pt x="14978" y="445"/>
                </a:lnTo>
                <a:lnTo>
                  <a:pt x="14975" y="419"/>
                </a:lnTo>
                <a:lnTo>
                  <a:pt x="14970" y="394"/>
                </a:lnTo>
                <a:lnTo>
                  <a:pt x="14964" y="369"/>
                </a:lnTo>
                <a:lnTo>
                  <a:pt x="14957" y="344"/>
                </a:lnTo>
                <a:lnTo>
                  <a:pt x="14948" y="319"/>
                </a:lnTo>
                <a:lnTo>
                  <a:pt x="14938" y="295"/>
                </a:lnTo>
                <a:lnTo>
                  <a:pt x="14927" y="272"/>
                </a:lnTo>
                <a:lnTo>
                  <a:pt x="14915" y="249"/>
                </a:lnTo>
                <a:lnTo>
                  <a:pt x="14901" y="227"/>
                </a:lnTo>
                <a:lnTo>
                  <a:pt x="14886" y="205"/>
                </a:lnTo>
                <a:lnTo>
                  <a:pt x="14871" y="185"/>
                </a:lnTo>
                <a:lnTo>
                  <a:pt x="14854" y="165"/>
                </a:lnTo>
                <a:lnTo>
                  <a:pt x="14836" y="146"/>
                </a:lnTo>
                <a:lnTo>
                  <a:pt x="14817" y="128"/>
                </a:lnTo>
                <a:lnTo>
                  <a:pt x="14797" y="111"/>
                </a:lnTo>
                <a:lnTo>
                  <a:pt x="14777" y="95"/>
                </a:lnTo>
                <a:lnTo>
                  <a:pt x="14755" y="81"/>
                </a:lnTo>
                <a:lnTo>
                  <a:pt x="14733" y="67"/>
                </a:lnTo>
                <a:lnTo>
                  <a:pt x="14710" y="54"/>
                </a:lnTo>
                <a:lnTo>
                  <a:pt x="14687" y="43"/>
                </a:lnTo>
                <a:lnTo>
                  <a:pt x="14663" y="33"/>
                </a:lnTo>
                <a:lnTo>
                  <a:pt x="14638" y="25"/>
                </a:lnTo>
                <a:lnTo>
                  <a:pt x="14613" y="17"/>
                </a:lnTo>
                <a:lnTo>
                  <a:pt x="14588" y="11"/>
                </a:lnTo>
                <a:lnTo>
                  <a:pt x="14563" y="6"/>
                </a:lnTo>
                <a:lnTo>
                  <a:pt x="14537" y="3"/>
                </a:lnTo>
                <a:lnTo>
                  <a:pt x="14511" y="1"/>
                </a:lnTo>
                <a:lnTo>
                  <a:pt x="14485" y="0"/>
                </a:lnTo>
                <a:lnTo>
                  <a:pt x="497" y="0"/>
                </a:lnTo>
              </a:path>
            </a:pathLst>
          </a:custGeom>
          <a:solidFill>
            <a:srgbClr val="B1151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CustomShape 9"/>
          <p:cNvSpPr/>
          <p:nvPr/>
        </p:nvSpPr>
        <p:spPr>
          <a:xfrm>
            <a:off x="140040" y="829080"/>
            <a:ext cx="5259600" cy="37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7800" tIns="63720" rIns="127800" bIns="63720"/>
          <a:lstStyle/>
          <a:p>
            <a:pPr>
              <a:lnSpc>
                <a:spcPct val="90000"/>
              </a:lnSpc>
              <a:spcBef>
                <a:spcPts val="198"/>
              </a:spcBef>
            </a:pPr>
            <a:r>
              <a:rPr lang="fr-FR" sz="1800" b="1" strike="noStrike" spc="-1">
                <a:solidFill>
                  <a:srgbClr val="FFFFFF"/>
                </a:solidFill>
                <a:latin typeface="Calibri"/>
                <a:ea typeface="Calibri"/>
              </a:rPr>
              <a:t>Example: OGDF station </a:t>
            </a:r>
            <a:r>
              <a:rPr lang="fr-FR" sz="1800" b="0" strike="noStrike" spc="-1">
                <a:solidFill>
                  <a:srgbClr val="FFFFFF"/>
                </a:solidFill>
                <a:latin typeface="Calibri"/>
                <a:ea typeface="Calibri"/>
              </a:rPr>
              <a:t>(epicentral distance = 32km)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86" name="CustomShape 10"/>
          <p:cNvSpPr/>
          <p:nvPr/>
        </p:nvSpPr>
        <p:spPr>
          <a:xfrm>
            <a:off x="5580360" y="847440"/>
            <a:ext cx="3490920" cy="359280"/>
          </a:xfrm>
          <a:custGeom>
            <a:avLst/>
            <a:gdLst/>
            <a:ahLst/>
            <a:cxnLst/>
            <a:rect l="l" t="t" r="r" b="b"/>
            <a:pathLst>
              <a:path w="9700" h="1001">
                <a:moveTo>
                  <a:pt x="461" y="0"/>
                </a:moveTo>
                <a:lnTo>
                  <a:pt x="461" y="0"/>
                </a:lnTo>
                <a:lnTo>
                  <a:pt x="437" y="1"/>
                </a:lnTo>
                <a:lnTo>
                  <a:pt x="413" y="3"/>
                </a:lnTo>
                <a:lnTo>
                  <a:pt x="389" y="6"/>
                </a:lnTo>
                <a:lnTo>
                  <a:pt x="365" y="10"/>
                </a:lnTo>
                <a:lnTo>
                  <a:pt x="342" y="16"/>
                </a:lnTo>
                <a:lnTo>
                  <a:pt x="319" y="23"/>
                </a:lnTo>
                <a:lnTo>
                  <a:pt x="296" y="31"/>
                </a:lnTo>
                <a:lnTo>
                  <a:pt x="273" y="40"/>
                </a:lnTo>
                <a:lnTo>
                  <a:pt x="252" y="50"/>
                </a:lnTo>
                <a:lnTo>
                  <a:pt x="231" y="62"/>
                </a:lnTo>
                <a:lnTo>
                  <a:pt x="210" y="74"/>
                </a:lnTo>
                <a:lnTo>
                  <a:pt x="190" y="88"/>
                </a:lnTo>
                <a:lnTo>
                  <a:pt x="171" y="103"/>
                </a:lnTo>
                <a:lnTo>
                  <a:pt x="153" y="118"/>
                </a:lnTo>
                <a:lnTo>
                  <a:pt x="135" y="135"/>
                </a:lnTo>
                <a:lnTo>
                  <a:pt x="118" y="153"/>
                </a:lnTo>
                <a:lnTo>
                  <a:pt x="103" y="171"/>
                </a:lnTo>
                <a:lnTo>
                  <a:pt x="88" y="190"/>
                </a:lnTo>
                <a:lnTo>
                  <a:pt x="74" y="210"/>
                </a:lnTo>
                <a:lnTo>
                  <a:pt x="62" y="230"/>
                </a:lnTo>
                <a:lnTo>
                  <a:pt x="50" y="252"/>
                </a:lnTo>
                <a:lnTo>
                  <a:pt x="40" y="273"/>
                </a:lnTo>
                <a:lnTo>
                  <a:pt x="31" y="296"/>
                </a:lnTo>
                <a:lnTo>
                  <a:pt x="23" y="319"/>
                </a:lnTo>
                <a:lnTo>
                  <a:pt x="16" y="342"/>
                </a:lnTo>
                <a:lnTo>
                  <a:pt x="10" y="365"/>
                </a:lnTo>
                <a:lnTo>
                  <a:pt x="6" y="389"/>
                </a:lnTo>
                <a:lnTo>
                  <a:pt x="3" y="413"/>
                </a:lnTo>
                <a:lnTo>
                  <a:pt x="1" y="437"/>
                </a:lnTo>
                <a:lnTo>
                  <a:pt x="0" y="461"/>
                </a:lnTo>
                <a:lnTo>
                  <a:pt x="0" y="538"/>
                </a:lnTo>
                <a:lnTo>
                  <a:pt x="0" y="538"/>
                </a:lnTo>
                <a:lnTo>
                  <a:pt x="1" y="562"/>
                </a:lnTo>
                <a:lnTo>
                  <a:pt x="3" y="586"/>
                </a:lnTo>
                <a:lnTo>
                  <a:pt x="6" y="610"/>
                </a:lnTo>
                <a:lnTo>
                  <a:pt x="10" y="634"/>
                </a:lnTo>
                <a:lnTo>
                  <a:pt x="16" y="657"/>
                </a:lnTo>
                <a:lnTo>
                  <a:pt x="23" y="680"/>
                </a:lnTo>
                <a:lnTo>
                  <a:pt x="31" y="703"/>
                </a:lnTo>
                <a:lnTo>
                  <a:pt x="40" y="726"/>
                </a:lnTo>
                <a:lnTo>
                  <a:pt x="50" y="747"/>
                </a:lnTo>
                <a:lnTo>
                  <a:pt x="62" y="769"/>
                </a:lnTo>
                <a:lnTo>
                  <a:pt x="74" y="789"/>
                </a:lnTo>
                <a:lnTo>
                  <a:pt x="88" y="809"/>
                </a:lnTo>
                <a:lnTo>
                  <a:pt x="103" y="828"/>
                </a:lnTo>
                <a:lnTo>
                  <a:pt x="118" y="846"/>
                </a:lnTo>
                <a:lnTo>
                  <a:pt x="135" y="864"/>
                </a:lnTo>
                <a:lnTo>
                  <a:pt x="153" y="881"/>
                </a:lnTo>
                <a:lnTo>
                  <a:pt x="171" y="896"/>
                </a:lnTo>
                <a:lnTo>
                  <a:pt x="190" y="911"/>
                </a:lnTo>
                <a:lnTo>
                  <a:pt x="210" y="925"/>
                </a:lnTo>
                <a:lnTo>
                  <a:pt x="231" y="937"/>
                </a:lnTo>
                <a:lnTo>
                  <a:pt x="252" y="949"/>
                </a:lnTo>
                <a:lnTo>
                  <a:pt x="273" y="959"/>
                </a:lnTo>
                <a:lnTo>
                  <a:pt x="296" y="968"/>
                </a:lnTo>
                <a:lnTo>
                  <a:pt x="319" y="976"/>
                </a:lnTo>
                <a:lnTo>
                  <a:pt x="342" y="983"/>
                </a:lnTo>
                <a:lnTo>
                  <a:pt x="365" y="989"/>
                </a:lnTo>
                <a:lnTo>
                  <a:pt x="389" y="993"/>
                </a:lnTo>
                <a:lnTo>
                  <a:pt x="413" y="996"/>
                </a:lnTo>
                <a:lnTo>
                  <a:pt x="437" y="998"/>
                </a:lnTo>
                <a:lnTo>
                  <a:pt x="461" y="999"/>
                </a:lnTo>
                <a:lnTo>
                  <a:pt x="9237" y="1000"/>
                </a:lnTo>
                <a:lnTo>
                  <a:pt x="9237" y="999"/>
                </a:lnTo>
                <a:lnTo>
                  <a:pt x="9261" y="998"/>
                </a:lnTo>
                <a:lnTo>
                  <a:pt x="9285" y="996"/>
                </a:lnTo>
                <a:lnTo>
                  <a:pt x="9309" y="993"/>
                </a:lnTo>
                <a:lnTo>
                  <a:pt x="9333" y="989"/>
                </a:lnTo>
                <a:lnTo>
                  <a:pt x="9356" y="983"/>
                </a:lnTo>
                <a:lnTo>
                  <a:pt x="9379" y="976"/>
                </a:lnTo>
                <a:lnTo>
                  <a:pt x="9402" y="968"/>
                </a:lnTo>
                <a:lnTo>
                  <a:pt x="9424" y="959"/>
                </a:lnTo>
                <a:lnTo>
                  <a:pt x="9446" y="949"/>
                </a:lnTo>
                <a:lnTo>
                  <a:pt x="9467" y="937"/>
                </a:lnTo>
                <a:lnTo>
                  <a:pt x="9488" y="925"/>
                </a:lnTo>
                <a:lnTo>
                  <a:pt x="9508" y="911"/>
                </a:lnTo>
                <a:lnTo>
                  <a:pt x="9527" y="897"/>
                </a:lnTo>
                <a:lnTo>
                  <a:pt x="9545" y="881"/>
                </a:lnTo>
                <a:lnTo>
                  <a:pt x="9563" y="864"/>
                </a:lnTo>
                <a:lnTo>
                  <a:pt x="9579" y="847"/>
                </a:lnTo>
                <a:lnTo>
                  <a:pt x="9595" y="829"/>
                </a:lnTo>
                <a:lnTo>
                  <a:pt x="9610" y="809"/>
                </a:lnTo>
                <a:lnTo>
                  <a:pt x="9623" y="790"/>
                </a:lnTo>
                <a:lnTo>
                  <a:pt x="9636" y="769"/>
                </a:lnTo>
                <a:lnTo>
                  <a:pt x="9647" y="748"/>
                </a:lnTo>
                <a:lnTo>
                  <a:pt x="9658" y="726"/>
                </a:lnTo>
                <a:lnTo>
                  <a:pt x="9667" y="704"/>
                </a:lnTo>
                <a:lnTo>
                  <a:pt x="9675" y="681"/>
                </a:lnTo>
                <a:lnTo>
                  <a:pt x="9682" y="658"/>
                </a:lnTo>
                <a:lnTo>
                  <a:pt x="9688" y="635"/>
                </a:lnTo>
                <a:lnTo>
                  <a:pt x="9692" y="611"/>
                </a:lnTo>
                <a:lnTo>
                  <a:pt x="9695" y="587"/>
                </a:lnTo>
                <a:lnTo>
                  <a:pt x="9697" y="563"/>
                </a:lnTo>
                <a:lnTo>
                  <a:pt x="9698" y="539"/>
                </a:lnTo>
                <a:lnTo>
                  <a:pt x="9699" y="461"/>
                </a:lnTo>
                <a:lnTo>
                  <a:pt x="9698" y="461"/>
                </a:lnTo>
                <a:lnTo>
                  <a:pt x="9697" y="437"/>
                </a:lnTo>
                <a:lnTo>
                  <a:pt x="9695" y="413"/>
                </a:lnTo>
                <a:lnTo>
                  <a:pt x="9692" y="389"/>
                </a:lnTo>
                <a:lnTo>
                  <a:pt x="9688" y="365"/>
                </a:lnTo>
                <a:lnTo>
                  <a:pt x="9682" y="342"/>
                </a:lnTo>
                <a:lnTo>
                  <a:pt x="9675" y="319"/>
                </a:lnTo>
                <a:lnTo>
                  <a:pt x="9667" y="296"/>
                </a:lnTo>
                <a:lnTo>
                  <a:pt x="9658" y="274"/>
                </a:lnTo>
                <a:lnTo>
                  <a:pt x="9648" y="252"/>
                </a:lnTo>
                <a:lnTo>
                  <a:pt x="9636" y="231"/>
                </a:lnTo>
                <a:lnTo>
                  <a:pt x="9624" y="210"/>
                </a:lnTo>
                <a:lnTo>
                  <a:pt x="9610" y="190"/>
                </a:lnTo>
                <a:lnTo>
                  <a:pt x="9596" y="171"/>
                </a:lnTo>
                <a:lnTo>
                  <a:pt x="9580" y="153"/>
                </a:lnTo>
                <a:lnTo>
                  <a:pt x="9563" y="135"/>
                </a:lnTo>
                <a:lnTo>
                  <a:pt x="9546" y="119"/>
                </a:lnTo>
                <a:lnTo>
                  <a:pt x="9528" y="103"/>
                </a:lnTo>
                <a:lnTo>
                  <a:pt x="9508" y="88"/>
                </a:lnTo>
                <a:lnTo>
                  <a:pt x="9489" y="75"/>
                </a:lnTo>
                <a:lnTo>
                  <a:pt x="9468" y="62"/>
                </a:lnTo>
                <a:lnTo>
                  <a:pt x="9447" y="51"/>
                </a:lnTo>
                <a:lnTo>
                  <a:pt x="9425" y="40"/>
                </a:lnTo>
                <a:lnTo>
                  <a:pt x="9403" y="31"/>
                </a:lnTo>
                <a:lnTo>
                  <a:pt x="9380" y="23"/>
                </a:lnTo>
                <a:lnTo>
                  <a:pt x="9357" y="16"/>
                </a:lnTo>
                <a:lnTo>
                  <a:pt x="9334" y="10"/>
                </a:lnTo>
                <a:lnTo>
                  <a:pt x="9310" y="6"/>
                </a:lnTo>
                <a:lnTo>
                  <a:pt x="9286" y="3"/>
                </a:lnTo>
                <a:lnTo>
                  <a:pt x="9262" y="1"/>
                </a:lnTo>
                <a:lnTo>
                  <a:pt x="9238" y="0"/>
                </a:lnTo>
                <a:lnTo>
                  <a:pt x="461" y="0"/>
                </a:lnTo>
              </a:path>
            </a:pathLst>
          </a:custGeom>
          <a:solidFill>
            <a:srgbClr val="B1151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CustomShape 11"/>
          <p:cNvSpPr/>
          <p:nvPr/>
        </p:nvSpPr>
        <p:spPr>
          <a:xfrm>
            <a:off x="5648040" y="829440"/>
            <a:ext cx="3279240" cy="37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7800" tIns="63720" rIns="127800" bIns="63720"/>
          <a:lstStyle/>
          <a:p>
            <a:pPr>
              <a:lnSpc>
                <a:spcPct val="90000"/>
              </a:lnSpc>
              <a:spcBef>
                <a:spcPts val="198"/>
              </a:spcBef>
            </a:pPr>
            <a:r>
              <a:rPr lang="fr-FR" sz="1800" b="1" strike="noStrike" spc="-1">
                <a:solidFill>
                  <a:srgbClr val="FFFFFF"/>
                </a:solidFill>
                <a:latin typeface="Calibri"/>
                <a:ea typeface="Calibri"/>
              </a:rPr>
              <a:t>GOF scores in 23 stations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88" name="CustomShape 12"/>
          <p:cNvSpPr/>
          <p:nvPr/>
        </p:nvSpPr>
        <p:spPr>
          <a:xfrm>
            <a:off x="36360" y="6120360"/>
            <a:ext cx="5428800" cy="40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7800" tIns="63720" rIns="127800" bIns="63720"/>
          <a:lstStyle/>
          <a:p>
            <a:pPr marL="216000" indent="-216000">
              <a:lnSpc>
                <a:spcPct val="100000"/>
              </a:lnSpc>
              <a:buClr>
                <a:srgbClr val="548235"/>
              </a:buClr>
              <a:buSzPct val="80000"/>
              <a:buFont typeface="Wingdings 3" charset="2"/>
              <a:buChar char=""/>
            </a:pPr>
            <a:r>
              <a:rPr lang="fr-FR" sz="1800" b="0" strike="noStrike" spc="-1">
                <a:solidFill>
                  <a:srgbClr val="767171"/>
                </a:solidFill>
                <a:latin typeface="Calibri"/>
                <a:ea typeface="Calibri"/>
              </a:rPr>
              <a:t>Smaller peaks and oscillations with heterogeneities</a:t>
            </a:r>
            <a:endParaRPr lang="fr-FR" sz="1800" b="0" strike="noStrike" spc="-1">
              <a:latin typeface="Arial"/>
            </a:endParaRPr>
          </a:p>
        </p:txBody>
      </p:sp>
      <p:pic>
        <p:nvPicPr>
          <p:cNvPr id="189" name="Image 16"/>
          <p:cNvPicPr/>
          <p:nvPr/>
        </p:nvPicPr>
        <p:blipFill>
          <a:blip r:embed="rId4"/>
          <a:stretch/>
        </p:blipFill>
        <p:spPr>
          <a:xfrm>
            <a:off x="5590440" y="1440000"/>
            <a:ext cx="3480840" cy="2900520"/>
          </a:xfrm>
          <a:prstGeom prst="rect">
            <a:avLst/>
          </a:prstGeom>
          <a:ln>
            <a:noFill/>
          </a:ln>
        </p:spPr>
      </p:pic>
      <p:pic>
        <p:nvPicPr>
          <p:cNvPr id="190" name="Image 17"/>
          <p:cNvPicPr/>
          <p:nvPr/>
        </p:nvPicPr>
        <p:blipFill>
          <a:blip r:embed="rId5"/>
          <a:srcRect l="7954" r="27720"/>
          <a:stretch/>
        </p:blipFill>
        <p:spPr>
          <a:xfrm>
            <a:off x="108000" y="1306080"/>
            <a:ext cx="1727280" cy="280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8367840" y="6665760"/>
            <a:ext cx="627120" cy="15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0" rIns="72000" bIns="0"/>
          <a:lstStyle/>
          <a:p>
            <a:pPr algn="ctr">
              <a:lnSpc>
                <a:spcPct val="100000"/>
              </a:lnSpc>
            </a:pPr>
            <a:fld id="{A62830E7-FB93-448A-8CCB-E21C8E29FA72}" type="slidenum">
              <a:rPr lang="fr-FR" sz="1000" b="0" strike="noStrike" spc="-1">
                <a:solidFill>
                  <a:srgbClr val="FFFFFF"/>
                </a:solidFill>
                <a:latin typeface="Arial"/>
                <a:ea typeface="Arial"/>
              </a:rPr>
              <a:t>6</a:t>
            </a:fld>
            <a:endParaRPr lang="fr-FR" sz="1000" b="0" strike="noStrike" spc="-1">
              <a:latin typeface="Arial"/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8367840" y="6665760"/>
            <a:ext cx="626760" cy="15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0" rIns="72000" bIns="0"/>
          <a:lstStyle/>
          <a:p>
            <a:pPr algn="ctr">
              <a:lnSpc>
                <a:spcPct val="100000"/>
              </a:lnSpc>
            </a:pPr>
            <a:fld id="{449A1268-9BF5-48EB-BC94-EC5B642571F9}" type="slidenum">
              <a:rPr lang="fr-FR" sz="1000" b="0" strike="noStrike" spc="-1">
                <a:solidFill>
                  <a:srgbClr val="FFFFFF"/>
                </a:solidFill>
                <a:latin typeface="Arial"/>
                <a:ea typeface="DejaVu Sans"/>
              </a:rPr>
              <a:t>6</a:t>
            </a:fld>
            <a:endParaRPr lang="fr-FR" sz="1000" b="0" strike="noStrike" spc="-1">
              <a:latin typeface="Arial"/>
            </a:endParaRPr>
          </a:p>
        </p:txBody>
      </p:sp>
      <p:sp>
        <p:nvSpPr>
          <p:cNvPr id="193" name="CustomShape 3"/>
          <p:cNvSpPr/>
          <p:nvPr/>
        </p:nvSpPr>
        <p:spPr>
          <a:xfrm>
            <a:off x="8367840" y="6665760"/>
            <a:ext cx="626760" cy="15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000" tIns="0" rIns="72000" bIns="0"/>
          <a:lstStyle/>
          <a:p>
            <a:pPr algn="ctr">
              <a:lnSpc>
                <a:spcPct val="100000"/>
              </a:lnSpc>
            </a:pPr>
            <a:fld id="{9D977096-49FC-4FBB-975D-32FF733C0BE1}" type="slidenum">
              <a:rPr lang="fr-FR" sz="1000" b="0" strike="noStrike" spc="-1">
                <a:solidFill>
                  <a:srgbClr val="FFFFFF"/>
                </a:solidFill>
                <a:latin typeface="Arial"/>
                <a:ea typeface="DejaVu Sans"/>
              </a:rPr>
              <a:t>6</a:t>
            </a:fld>
            <a:endParaRPr lang="fr-FR" sz="1000" b="0" strike="noStrike" spc="-1">
              <a:latin typeface="Arial"/>
            </a:endParaRPr>
          </a:p>
        </p:txBody>
      </p:sp>
      <p:sp>
        <p:nvSpPr>
          <p:cNvPr id="194" name="CustomShape 4"/>
          <p:cNvSpPr/>
          <p:nvPr/>
        </p:nvSpPr>
        <p:spPr>
          <a:xfrm>
            <a:off x="1107360" y="196200"/>
            <a:ext cx="7531920" cy="37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7800" tIns="50400" rIns="127800" bIns="50400" anchor="ctr"/>
          <a:lstStyle/>
          <a:p>
            <a:pPr>
              <a:lnSpc>
                <a:spcPct val="80000"/>
              </a:lnSpc>
            </a:pPr>
            <a:r>
              <a:rPr lang="fr-FR" sz="2200" b="1" strike="noStrike" spc="-1">
                <a:solidFill>
                  <a:srgbClr val="767171"/>
                </a:solidFill>
                <a:latin typeface="Calibri"/>
              </a:rPr>
              <a:t>Conclusion and perspectives</a:t>
            </a:r>
            <a:endParaRPr lang="fr-FR" sz="2200" b="0" strike="noStrike" spc="-1">
              <a:latin typeface="Arial"/>
            </a:endParaRPr>
          </a:p>
        </p:txBody>
      </p:sp>
      <p:sp>
        <p:nvSpPr>
          <p:cNvPr id="195" name="CustomShape 5"/>
          <p:cNvSpPr/>
          <p:nvPr/>
        </p:nvSpPr>
        <p:spPr>
          <a:xfrm>
            <a:off x="356040" y="1062000"/>
            <a:ext cx="8355240" cy="102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7800" tIns="63720" rIns="127800" bIns="63720"/>
          <a:lstStyle/>
          <a:p>
            <a:pPr>
              <a:lnSpc>
                <a:spcPct val="90000"/>
              </a:lnSpc>
              <a:spcBef>
                <a:spcPts val="198"/>
              </a:spcBef>
            </a:pPr>
            <a:r>
              <a:rPr lang="fr-FR" sz="1800" b="0" strike="noStrike" spc="-1">
                <a:solidFill>
                  <a:srgbClr val="767171"/>
                </a:solidFill>
                <a:latin typeface="Calibri"/>
                <a:ea typeface="Calibri"/>
              </a:rPr>
              <a:t>Despite their geophysical simplicity, available models provide coherent results (wave arrival times, peak ground motion, pseudo-spectral acceleration).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98"/>
              </a:spcBef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98"/>
              </a:spcBef>
            </a:pPr>
            <a:r>
              <a:rPr lang="fr-FR" sz="1800" b="0" strike="noStrike" spc="-1">
                <a:solidFill>
                  <a:srgbClr val="767171"/>
                </a:solidFill>
                <a:latin typeface="Calibri"/>
                <a:ea typeface="Calibri"/>
              </a:rPr>
              <a:t>Random fluctuations give more realistic ground motion.</a:t>
            </a:r>
            <a:endParaRPr lang="fr-FR" sz="1800" b="0" strike="noStrike" spc="-1">
              <a:latin typeface="Arial"/>
            </a:endParaRPr>
          </a:p>
        </p:txBody>
      </p:sp>
      <p:pic>
        <p:nvPicPr>
          <p:cNvPr id="196" name="Image 7"/>
          <p:cNvPicPr/>
          <p:nvPr/>
        </p:nvPicPr>
        <p:blipFill>
          <a:blip r:embed="rId2"/>
          <a:srcRect r="2381"/>
          <a:stretch/>
        </p:blipFill>
        <p:spPr>
          <a:xfrm>
            <a:off x="4672800" y="2776680"/>
            <a:ext cx="4470120" cy="3270600"/>
          </a:xfrm>
          <a:prstGeom prst="rect">
            <a:avLst/>
          </a:prstGeom>
          <a:ln>
            <a:noFill/>
          </a:ln>
        </p:spPr>
      </p:pic>
      <p:sp>
        <p:nvSpPr>
          <p:cNvPr id="197" name="CustomShape 6"/>
          <p:cNvSpPr/>
          <p:nvPr/>
        </p:nvSpPr>
        <p:spPr>
          <a:xfrm>
            <a:off x="356400" y="2664000"/>
            <a:ext cx="4178880" cy="26948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7800" tIns="63720" rIns="127800" bIns="63720"/>
          <a:lstStyle/>
          <a:p>
            <a:pPr>
              <a:lnSpc>
                <a:spcPct val="90000"/>
              </a:lnSpc>
              <a:spcBef>
                <a:spcPts val="198"/>
              </a:spcBef>
            </a:pPr>
            <a:r>
              <a:rPr lang="fr-FR" sz="1800" b="1" strike="noStrike" spc="-1" dirty="0">
                <a:solidFill>
                  <a:srgbClr val="767171"/>
                </a:solidFill>
                <a:latin typeface="Calibri"/>
                <a:ea typeface="Calibri"/>
              </a:rPr>
              <a:t>Open question: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98"/>
              </a:spcBef>
            </a:pPr>
            <a:r>
              <a:rPr lang="fr-FR" sz="1800" b="0" strike="noStrike" spc="-1" dirty="0" err="1">
                <a:solidFill>
                  <a:srgbClr val="767171"/>
                </a:solidFill>
                <a:latin typeface="Calibri"/>
                <a:ea typeface="Calibri"/>
              </a:rPr>
              <a:t>Why</a:t>
            </a:r>
            <a:r>
              <a:rPr lang="fr-FR" sz="1800" b="0" strike="noStrike" spc="-1" dirty="0">
                <a:solidFill>
                  <a:srgbClr val="767171"/>
                </a:solidFill>
                <a:latin typeface="Calibri"/>
                <a:ea typeface="Calibri"/>
              </a:rPr>
              <a:t> are the </a:t>
            </a:r>
            <a:r>
              <a:rPr lang="fr-FR" sz="1800" b="0" strike="noStrike" spc="-1" dirty="0" err="1">
                <a:solidFill>
                  <a:srgbClr val="767171"/>
                </a:solidFill>
                <a:latin typeface="Calibri"/>
                <a:ea typeface="Calibri"/>
              </a:rPr>
              <a:t>results</a:t>
            </a:r>
            <a:r>
              <a:rPr lang="fr-FR" sz="1800" b="0" strike="noStrike" spc="-1" dirty="0">
                <a:solidFill>
                  <a:srgbClr val="767171"/>
                </a:solidFill>
                <a:latin typeface="Calibri"/>
                <a:ea typeface="Calibri"/>
              </a:rPr>
              <a:t> </a:t>
            </a:r>
            <a:r>
              <a:rPr lang="fr-FR" sz="1800" b="0" strike="noStrike" spc="-1" dirty="0" err="1">
                <a:solidFill>
                  <a:srgbClr val="767171"/>
                </a:solidFill>
                <a:latin typeface="Calibri"/>
                <a:ea typeface="Calibri"/>
              </a:rPr>
              <a:t>obtained</a:t>
            </a:r>
            <a:r>
              <a:rPr lang="fr-FR" sz="1800" b="0" strike="noStrike" spc="-1" dirty="0">
                <a:solidFill>
                  <a:srgbClr val="767171"/>
                </a:solidFill>
                <a:latin typeface="Calibri"/>
                <a:ea typeface="Calibri"/>
              </a:rPr>
              <a:t> </a:t>
            </a:r>
            <a:r>
              <a:rPr lang="fr-FR" sz="1800" b="0" strike="noStrike" spc="-1" dirty="0" err="1">
                <a:solidFill>
                  <a:srgbClr val="767171"/>
                </a:solidFill>
                <a:latin typeface="Calibri"/>
                <a:ea typeface="Calibri"/>
              </a:rPr>
              <a:t>with</a:t>
            </a:r>
            <a:r>
              <a:rPr lang="fr-FR" sz="1800" b="0" strike="noStrike" spc="-1" dirty="0">
                <a:solidFill>
                  <a:srgbClr val="767171"/>
                </a:solidFill>
                <a:latin typeface="Calibri"/>
                <a:ea typeface="Calibri"/>
              </a:rPr>
              <a:t> a </a:t>
            </a:r>
            <a:r>
              <a:rPr lang="fr-FR" sz="1800" b="0" strike="noStrike" spc="-1" dirty="0" err="1">
                <a:solidFill>
                  <a:srgbClr val="767171"/>
                </a:solidFill>
                <a:latin typeface="Calibri"/>
                <a:ea typeface="Calibri"/>
              </a:rPr>
              <a:t>finite</a:t>
            </a:r>
            <a:r>
              <a:rPr lang="fr-FR" sz="1800" b="0" strike="noStrike" spc="-1" dirty="0">
                <a:solidFill>
                  <a:srgbClr val="767171"/>
                </a:solidFill>
                <a:latin typeface="Calibri"/>
                <a:ea typeface="Calibri"/>
              </a:rPr>
              <a:t> </a:t>
            </a:r>
            <a:r>
              <a:rPr lang="fr-FR" sz="1800" b="0" strike="noStrike" spc="-1" dirty="0" err="1">
                <a:solidFill>
                  <a:srgbClr val="767171"/>
                </a:solidFill>
                <a:latin typeface="Calibri"/>
                <a:ea typeface="Calibri"/>
              </a:rPr>
              <a:t>fault</a:t>
            </a:r>
            <a:r>
              <a:rPr lang="fr-FR" sz="1800" b="0" strike="noStrike" spc="-1" dirty="0">
                <a:solidFill>
                  <a:srgbClr val="767171"/>
                </a:solidFill>
                <a:latin typeface="Calibri"/>
                <a:ea typeface="Calibri"/>
              </a:rPr>
              <a:t> model </a:t>
            </a:r>
            <a:r>
              <a:rPr lang="fr-FR" sz="1800" b="0" strike="noStrike" spc="-1" dirty="0" err="1">
                <a:solidFill>
                  <a:srgbClr val="767171"/>
                </a:solidFill>
                <a:latin typeface="Calibri"/>
                <a:ea typeface="Calibri"/>
              </a:rPr>
              <a:t>so</a:t>
            </a:r>
            <a:r>
              <a:rPr lang="fr-FR" sz="1800" b="0" strike="noStrike" spc="-1" dirty="0">
                <a:solidFill>
                  <a:srgbClr val="767171"/>
                </a:solidFill>
                <a:latin typeface="Calibri"/>
                <a:ea typeface="Calibri"/>
              </a:rPr>
              <a:t> </a:t>
            </a:r>
            <a:r>
              <a:rPr lang="fr-FR" sz="1800" b="0" strike="noStrike" spc="-1" dirty="0" err="1">
                <a:solidFill>
                  <a:srgbClr val="767171"/>
                </a:solidFill>
                <a:latin typeface="Calibri"/>
                <a:ea typeface="Calibri"/>
              </a:rPr>
              <a:t>different</a:t>
            </a:r>
            <a:r>
              <a:rPr lang="fr-FR" sz="1800" b="0" strike="noStrike" spc="-1" dirty="0">
                <a:solidFill>
                  <a:srgbClr val="767171"/>
                </a:solidFill>
                <a:latin typeface="Calibri"/>
                <a:ea typeface="Calibri"/>
              </a:rPr>
              <a:t> </a:t>
            </a:r>
            <a:r>
              <a:rPr lang="fr-FR" sz="1800" b="0" strike="noStrike" spc="-1" dirty="0" err="1">
                <a:solidFill>
                  <a:srgbClr val="767171"/>
                </a:solidFill>
                <a:latin typeface="Calibri"/>
                <a:ea typeface="Calibri"/>
              </a:rPr>
              <a:t>from</a:t>
            </a:r>
            <a:r>
              <a:rPr lang="fr-FR" sz="1800" b="0" strike="noStrike" spc="-1" dirty="0">
                <a:solidFill>
                  <a:srgbClr val="767171"/>
                </a:solidFill>
                <a:latin typeface="Calibri"/>
                <a:ea typeface="Calibri"/>
              </a:rPr>
              <a:t> the </a:t>
            </a:r>
            <a:r>
              <a:rPr lang="fr-FR" sz="1800" b="0" strike="noStrike" spc="-1" dirty="0" err="1">
                <a:solidFill>
                  <a:srgbClr val="767171"/>
                </a:solidFill>
                <a:latin typeface="Calibri"/>
                <a:ea typeface="Calibri"/>
              </a:rPr>
              <a:t>equivalent</a:t>
            </a:r>
            <a:r>
              <a:rPr lang="fr-FR" sz="1800" b="0" strike="noStrike" spc="-1" dirty="0">
                <a:solidFill>
                  <a:srgbClr val="767171"/>
                </a:solidFill>
                <a:latin typeface="Calibri"/>
                <a:ea typeface="Calibri"/>
              </a:rPr>
              <a:t> point source?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98"/>
              </a:spcBef>
            </a:pPr>
            <a:endParaRPr lang="fr-FR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98"/>
              </a:spcBef>
            </a:pPr>
            <a:endParaRPr lang="fr-FR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98"/>
              </a:spcBef>
            </a:pPr>
            <a:r>
              <a:rPr lang="fr-FR" sz="1800" b="1" strike="noStrike" spc="-1" dirty="0">
                <a:solidFill>
                  <a:srgbClr val="767171"/>
                </a:solidFill>
                <a:latin typeface="Calibri"/>
                <a:ea typeface="Calibri"/>
              </a:rPr>
              <a:t>Perspectives: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98"/>
              </a:spcBef>
            </a:pPr>
            <a:r>
              <a:rPr lang="fr-FR" sz="1800" b="0" strike="noStrike" spc="-1" dirty="0" err="1">
                <a:solidFill>
                  <a:srgbClr val="767171"/>
                </a:solidFill>
                <a:latin typeface="Calibri"/>
                <a:ea typeface="Calibri"/>
              </a:rPr>
              <a:t>Improve</a:t>
            </a:r>
            <a:r>
              <a:rPr lang="fr-FR" sz="1800" b="0" strike="noStrike" spc="-1" dirty="0">
                <a:solidFill>
                  <a:srgbClr val="767171"/>
                </a:solidFill>
                <a:latin typeface="Calibri"/>
                <a:ea typeface="Calibri"/>
              </a:rPr>
              <a:t> the </a:t>
            </a:r>
            <a:r>
              <a:rPr lang="fr-FR" sz="1800" b="0" strike="noStrike" spc="-1" dirty="0" err="1">
                <a:solidFill>
                  <a:srgbClr val="767171"/>
                </a:solidFill>
                <a:latin typeface="Calibri"/>
                <a:ea typeface="Calibri"/>
              </a:rPr>
              <a:t>geophysical</a:t>
            </a:r>
            <a:r>
              <a:rPr lang="fr-FR" sz="1800" b="0" strike="noStrike" spc="-1" dirty="0">
                <a:solidFill>
                  <a:srgbClr val="767171"/>
                </a:solidFill>
                <a:latin typeface="Calibri"/>
                <a:ea typeface="Calibri"/>
              </a:rPr>
              <a:t> description by </a:t>
            </a:r>
            <a:r>
              <a:rPr lang="fr-FR" sz="1800" b="0" strike="noStrike" spc="-1" dirty="0" err="1">
                <a:solidFill>
                  <a:srgbClr val="767171"/>
                </a:solidFill>
                <a:latin typeface="Calibri"/>
                <a:ea typeface="Calibri"/>
              </a:rPr>
              <a:t>including</a:t>
            </a:r>
            <a:r>
              <a:rPr lang="fr-FR" sz="1800" b="0" strike="noStrike" spc="-1" dirty="0">
                <a:solidFill>
                  <a:srgbClr val="767171"/>
                </a:solidFill>
                <a:latin typeface="Calibri"/>
                <a:ea typeface="Calibri"/>
              </a:rPr>
              <a:t> the </a:t>
            </a:r>
            <a:r>
              <a:rPr lang="fr-FR" sz="1800" b="0" strike="noStrike" spc="-1" dirty="0" err="1">
                <a:solidFill>
                  <a:srgbClr val="767171"/>
                </a:solidFill>
                <a:latin typeface="Calibri"/>
                <a:ea typeface="Calibri"/>
              </a:rPr>
              <a:t>sedimentary</a:t>
            </a:r>
            <a:r>
              <a:rPr lang="fr-FR" sz="1800" b="0" strike="noStrike" spc="-1" dirty="0">
                <a:solidFill>
                  <a:srgbClr val="767171"/>
                </a:solidFill>
                <a:latin typeface="Calibri"/>
                <a:ea typeface="Calibri"/>
              </a:rPr>
              <a:t> basin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98"/>
              </a:spcBef>
            </a:pPr>
            <a:endParaRPr lang="fr-FR" sz="1800" b="0" strike="noStrike" spc="-1" dirty="0">
              <a:latin typeface="Arial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FAA96F8-EC6D-3995-E65C-F9A34B32E8FA}"/>
              </a:ext>
            </a:extLst>
          </p:cNvPr>
          <p:cNvSpPr txBox="1"/>
          <p:nvPr/>
        </p:nvSpPr>
        <p:spPr>
          <a:xfrm>
            <a:off x="356040" y="5796000"/>
            <a:ext cx="4577316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98"/>
              </a:spcBef>
            </a:pPr>
            <a:r>
              <a:rPr lang="fr-FR" spc="-1" dirty="0">
                <a:solidFill>
                  <a:srgbClr val="9D9A9A"/>
                </a:solidFill>
                <a:latin typeface="Calibri"/>
                <a:sym typeface="Wingdings" panose="05000000000000000000" pitchFamily="2" charset="2"/>
              </a:rPr>
              <a:t></a:t>
            </a:r>
            <a:r>
              <a:rPr lang="fr-FR" spc="-1" dirty="0">
                <a:solidFill>
                  <a:srgbClr val="9D9A9A"/>
                </a:solidFill>
                <a:latin typeface="Arial"/>
                <a:sym typeface="Wingdings" panose="05000000000000000000" pitchFamily="2" charset="2"/>
              </a:rPr>
              <a:t> </a:t>
            </a:r>
            <a:r>
              <a:rPr lang="fr-FR" i="1" spc="-1" dirty="0">
                <a:solidFill>
                  <a:srgbClr val="9D9A9A"/>
                </a:solidFill>
                <a:latin typeface="Arial"/>
              </a:rPr>
              <a:t> </a:t>
            </a:r>
            <a:r>
              <a:rPr lang="fr-FR" i="1" spc="-1" dirty="0">
                <a:solidFill>
                  <a:srgbClr val="9D9A9A"/>
                </a:solidFill>
                <a:latin typeface="Calibri"/>
              </a:rPr>
              <a:t>fanny.lehmann@centralesupelec.fr</a:t>
            </a:r>
            <a:endParaRPr lang="fr-FR" sz="1800" b="0" i="1" strike="noStrike" spc="-1" dirty="0">
              <a:solidFill>
                <a:srgbClr val="9D9A9A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08BBC"/>
      </a:accent2>
      <a:accent3>
        <a:srgbClr val="D81142"/>
      </a:accent3>
      <a:accent4>
        <a:srgbClr val="FFC000"/>
      </a:accent4>
      <a:accent5>
        <a:srgbClr val="218380"/>
      </a:accent5>
      <a:accent6>
        <a:srgbClr val="8F2D56"/>
      </a:accent6>
      <a:hlink>
        <a:srgbClr val="2E75B5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08BBC"/>
      </a:accent2>
      <a:accent3>
        <a:srgbClr val="D81142"/>
      </a:accent3>
      <a:accent4>
        <a:srgbClr val="FFC000"/>
      </a:accent4>
      <a:accent5>
        <a:srgbClr val="218380"/>
      </a:accent5>
      <a:accent6>
        <a:srgbClr val="8F2D56"/>
      </a:accent6>
      <a:hlink>
        <a:srgbClr val="2E75B5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modele_presentation_ppt</Template>
  <TotalTime>163</TotalTime>
  <Words>456</Words>
  <Application>Microsoft Office PowerPoint</Application>
  <PresentationFormat>Affichage à l'écran (4:3)</PresentationFormat>
  <Paragraphs>76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Arial</vt:lpstr>
      <vt:lpstr>Calibri</vt:lpstr>
      <vt:lpstr>Symbol</vt:lpstr>
      <vt:lpstr>Wingdings</vt:lpstr>
      <vt:lpstr>Wingdings 3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LEHMANN Fanny 611212</dc:creator>
  <dc:description/>
  <cp:lastModifiedBy>Fanny L</cp:lastModifiedBy>
  <cp:revision>21</cp:revision>
  <cp:lastPrinted>2018-12-05T09:44:31Z</cp:lastPrinted>
  <dcterms:created xsi:type="dcterms:W3CDTF">2022-05-19T09:45:03Z</dcterms:created>
  <dcterms:modified xsi:type="dcterms:W3CDTF">2022-05-24T19:28:52Z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CEA</vt:lpwstr>
  </property>
  <property fmtid="{D5CDD505-2E9C-101B-9397-08002B2CF9AE}" pid="4" name="ContentTypeId">
    <vt:lpwstr>0x010100362F2A79C4BED747976EC3AD530384C1</vt:lpwstr>
  </property>
  <property fmtid="{D5CDD505-2E9C-101B-9397-08002B2CF9AE}" pid="5" name="HiddenSlides">
    <vt:i4>0</vt:i4>
  </property>
  <property fmtid="{D5CDD505-2E9C-101B-9397-08002B2CF9AE}" pid="6" name="HyperlinksChanged">
    <vt:bool>false</vt:bool>
  </property>
  <property fmtid="{D5CDD505-2E9C-101B-9397-08002B2CF9AE}" pid="7" name="I2ICODE">
    <vt:lpwstr>WEB</vt:lpwstr>
  </property>
  <property fmtid="{D5CDD505-2E9C-101B-9397-08002B2CF9AE}" pid="8" name="I2ISITECODE">
    <vt:lpwstr/>
  </property>
  <property fmtid="{D5CDD505-2E9C-101B-9397-08002B2CF9AE}" pid="9" name="LinksUpToDate">
    <vt:bool>false</vt:bool>
  </property>
  <property fmtid="{D5CDD505-2E9C-101B-9397-08002B2CF9AE}" pid="10" name="MMClips">
    <vt:i4>0</vt:i4>
  </property>
  <property fmtid="{D5CDD505-2E9C-101B-9397-08002B2CF9AE}" pid="11" name="Notes">
    <vt:i4>0</vt:i4>
  </property>
  <property fmtid="{D5CDD505-2E9C-101B-9397-08002B2CF9AE}" pid="12" name="PresentationFormat">
    <vt:lpwstr>Affichage à l'écran (4:3)</vt:lpwstr>
  </property>
  <property fmtid="{D5CDD505-2E9C-101B-9397-08002B2CF9AE}" pid="13" name="ScaleCrop">
    <vt:bool>false</vt:bool>
  </property>
  <property fmtid="{D5CDD505-2E9C-101B-9397-08002B2CF9AE}" pid="14" name="ShareDoc">
    <vt:bool>false</vt:bool>
  </property>
  <property fmtid="{D5CDD505-2E9C-101B-9397-08002B2CF9AE}" pid="15" name="Slides">
    <vt:i4>6</vt:i4>
  </property>
  <property fmtid="{D5CDD505-2E9C-101B-9397-08002B2CF9AE}" pid="16" name="WebApplicationID">
    <vt:lpwstr>3f72b11a-dedf-47a1-b48a-dfd7b45017bd</vt:lpwstr>
  </property>
</Properties>
</file>