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673" r:id="rId6"/>
  </p:sldMasterIdLst>
  <p:notesMasterIdLst>
    <p:notesMasterId r:id="rId18"/>
  </p:notesMasterIdLst>
  <p:handoutMasterIdLst>
    <p:handoutMasterId r:id="rId19"/>
  </p:handoutMasterIdLst>
  <p:sldIdLst>
    <p:sldId id="256" r:id="rId7"/>
    <p:sldId id="481" r:id="rId8"/>
    <p:sldId id="484" r:id="rId9"/>
    <p:sldId id="482" r:id="rId10"/>
    <p:sldId id="485" r:id="rId11"/>
    <p:sldId id="300" r:id="rId12"/>
    <p:sldId id="468" r:id="rId13"/>
    <p:sldId id="480" r:id="rId14"/>
    <p:sldId id="473" r:id="rId15"/>
    <p:sldId id="474" r:id="rId16"/>
    <p:sldId id="476"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E"/>
    <a:srgbClr val="00579C"/>
    <a:srgbClr val="2455A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2205" autoAdjust="0"/>
  </p:normalViewPr>
  <p:slideViewPr>
    <p:cSldViewPr snapToGrid="0" snapToObjects="1">
      <p:cViewPr varScale="1">
        <p:scale>
          <a:sx n="110" d="100"/>
          <a:sy n="110" d="100"/>
        </p:scale>
        <p:origin x="114" y="3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drive\home$\u044\gomezsa\Paper_2\Data\SSPS_results\Results_2021\All_results%20and%20graphs_July2020_jan2021_july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drive\home$\u044\gomezsa\Paper_2\Data\SSPS_results\Results_2021\All_results%20and%20graphs_July2020_jan2021_july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drive\home$\u044\gomezsa\Paper_2\Data\SSPS_results\Results_2021\All_results%20and%20graphs_July2020_jan2021_july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drive\home$\u044\gomezsa\Paper_2\Data\SSPS_results\Results_2021\All_results%20and%20graphs_July2020_jan2021_july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hdrive\home$\u044\gomezsa\Paper_2\Data\SSPS_results\Results_2021\All_results%20and%20graphs_July2020_jan202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hdrive\home$\u044\gomezsa\Paper_2\Data\SSPS_results\Results_2021\All_results%20and%20graphs_July2020_jan202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hdrive\home$\u044\gomezsa\Paper_2\Data\SSPS_results\Results_2021\All_results%20and%20graphs_July2020_jan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Total</a:t>
            </a:r>
          </a:p>
        </c:rich>
      </c:tx>
      <c:layout>
        <c:manualLayout>
          <c:xMode val="edge"/>
          <c:yMode val="edge"/>
          <c:x val="0.12893744531933507"/>
          <c:y val="5.1746435404014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520384951881015"/>
          <c:y val="0.1544640604028942"/>
          <c:w val="0.16797462817147857"/>
          <c:h val="0.77174443617165478"/>
        </c:manualLayout>
      </c:layout>
      <c:barChart>
        <c:barDir val="col"/>
        <c:grouping val="stacked"/>
        <c:varyColors val="0"/>
        <c:ser>
          <c:idx val="0"/>
          <c:order val="0"/>
          <c:tx>
            <c:strRef>
              <c:f>Treat_2015_World!$F$74</c:f>
              <c:strCache>
                <c:ptCount val="1"/>
                <c:pt idx="0">
                  <c:v>Anaerobic Digestion</c:v>
                </c:pt>
              </c:strCache>
            </c:strRef>
          </c:tx>
          <c:spPr>
            <a:solidFill>
              <a:schemeClr val="accent1"/>
            </a:solidFill>
            <a:ln>
              <a:noFill/>
            </a:ln>
            <a:effectLst/>
          </c:spPr>
          <c:invertIfNegative val="0"/>
          <c:cat>
            <c:strRef>
              <c:f>Treat_2015_World!$G$72:$G$73</c:f>
              <c:strCache>
                <c:ptCount val="2"/>
                <c:pt idx="1">
                  <c:v>World </c:v>
                </c:pt>
              </c:strCache>
            </c:strRef>
          </c:cat>
          <c:val>
            <c:numRef>
              <c:f>Treat_2015_World!$G$74</c:f>
              <c:numCache>
                <c:formatCode>0</c:formatCode>
                <c:ptCount val="1"/>
                <c:pt idx="0">
                  <c:v>6.0811911999999997E-3</c:v>
                </c:pt>
              </c:numCache>
            </c:numRef>
          </c:val>
          <c:extLst>
            <c:ext xmlns:c16="http://schemas.microsoft.com/office/drawing/2014/chart" uri="{C3380CC4-5D6E-409C-BE32-E72D297353CC}">
              <c16:uniqueId val="{00000000-B0A6-4AB3-99E4-189487A9BD7B}"/>
            </c:ext>
          </c:extLst>
        </c:ser>
        <c:ser>
          <c:idx val="1"/>
          <c:order val="1"/>
          <c:tx>
            <c:strRef>
              <c:f>Treat_2015_World!$F$75</c:f>
              <c:strCache>
                <c:ptCount val="1"/>
                <c:pt idx="0">
                  <c:v>Composting</c:v>
                </c:pt>
              </c:strCache>
            </c:strRef>
          </c:tx>
          <c:spPr>
            <a:solidFill>
              <a:schemeClr val="accent2"/>
            </a:solidFill>
            <a:ln>
              <a:noFill/>
            </a:ln>
            <a:effectLst/>
          </c:spPr>
          <c:invertIfNegative val="0"/>
          <c:cat>
            <c:strRef>
              <c:f>Treat_2015_World!$G$72:$G$73</c:f>
              <c:strCache>
                <c:ptCount val="2"/>
                <c:pt idx="1">
                  <c:v>World </c:v>
                </c:pt>
              </c:strCache>
            </c:strRef>
          </c:cat>
          <c:val>
            <c:numRef>
              <c:f>Treat_2015_World!$G$75</c:f>
              <c:numCache>
                <c:formatCode>0</c:formatCode>
                <c:ptCount val="1"/>
                <c:pt idx="0">
                  <c:v>3.7442514695</c:v>
                </c:pt>
              </c:numCache>
            </c:numRef>
          </c:val>
          <c:extLst>
            <c:ext xmlns:c16="http://schemas.microsoft.com/office/drawing/2014/chart" uri="{C3380CC4-5D6E-409C-BE32-E72D297353CC}">
              <c16:uniqueId val="{00000001-B0A6-4AB3-99E4-189487A9BD7B}"/>
            </c:ext>
          </c:extLst>
        </c:ser>
        <c:ser>
          <c:idx val="7"/>
          <c:order val="2"/>
          <c:tx>
            <c:strRef>
              <c:f>Treat_2015_World!$F$81</c:f>
              <c:strCache>
                <c:ptCount val="1"/>
                <c:pt idx="0">
                  <c:v>Recycling</c:v>
                </c:pt>
              </c:strCache>
            </c:strRef>
          </c:tx>
          <c:spPr>
            <a:solidFill>
              <a:schemeClr val="accent2">
                <a:lumMod val="60000"/>
              </a:schemeClr>
            </a:solidFill>
            <a:ln>
              <a:noFill/>
            </a:ln>
            <a:effectLst/>
          </c:spPr>
          <c:invertIfNegative val="0"/>
          <c:cat>
            <c:strRef>
              <c:f>Treat_2015_World!$G$72:$G$73</c:f>
              <c:strCache>
                <c:ptCount val="2"/>
                <c:pt idx="1">
                  <c:v>World </c:v>
                </c:pt>
              </c:strCache>
            </c:strRef>
          </c:cat>
          <c:val>
            <c:numRef>
              <c:f>Treat_2015_World!$G$81</c:f>
              <c:numCache>
                <c:formatCode>0</c:formatCode>
                <c:ptCount val="1"/>
                <c:pt idx="0">
                  <c:v>5.9902126021999997</c:v>
                </c:pt>
              </c:numCache>
            </c:numRef>
          </c:val>
          <c:extLst>
            <c:ext xmlns:c16="http://schemas.microsoft.com/office/drawing/2014/chart" uri="{C3380CC4-5D6E-409C-BE32-E72D297353CC}">
              <c16:uniqueId val="{00000002-B0A6-4AB3-99E4-189487A9BD7B}"/>
            </c:ext>
          </c:extLst>
        </c:ser>
        <c:ser>
          <c:idx val="3"/>
          <c:order val="3"/>
          <c:tx>
            <c:strRef>
              <c:f>Treat_2015_World!$F$77</c:f>
              <c:strCache>
                <c:ptCount val="1"/>
                <c:pt idx="0">
                  <c:v>High quality incineration</c:v>
                </c:pt>
              </c:strCache>
            </c:strRef>
          </c:tx>
          <c:spPr>
            <a:solidFill>
              <a:schemeClr val="accent4"/>
            </a:solidFill>
            <a:ln>
              <a:noFill/>
            </a:ln>
            <a:effectLst/>
          </c:spPr>
          <c:invertIfNegative val="0"/>
          <c:cat>
            <c:strRef>
              <c:f>Treat_2015_World!$G$72:$G$73</c:f>
              <c:strCache>
                <c:ptCount val="2"/>
                <c:pt idx="1">
                  <c:v>World </c:v>
                </c:pt>
              </c:strCache>
            </c:strRef>
          </c:cat>
          <c:val>
            <c:numRef>
              <c:f>Treat_2015_World!$G$77</c:f>
              <c:numCache>
                <c:formatCode>0</c:formatCode>
                <c:ptCount val="1"/>
                <c:pt idx="0">
                  <c:v>6.0163426610000004</c:v>
                </c:pt>
              </c:numCache>
            </c:numRef>
          </c:val>
          <c:extLst>
            <c:ext xmlns:c16="http://schemas.microsoft.com/office/drawing/2014/chart" uri="{C3380CC4-5D6E-409C-BE32-E72D297353CC}">
              <c16:uniqueId val="{00000003-B0A6-4AB3-99E4-189487A9BD7B}"/>
            </c:ext>
          </c:extLst>
        </c:ser>
        <c:ser>
          <c:idx val="8"/>
          <c:order val="4"/>
          <c:tx>
            <c:strRef>
              <c:f>Treat_2015_World!$F$82</c:f>
              <c:strCache>
                <c:ptCount val="1"/>
                <c:pt idx="0">
                  <c:v>Sanitary landfill gas flaring/recovery and use</c:v>
                </c:pt>
              </c:strCache>
            </c:strRef>
          </c:tx>
          <c:spPr>
            <a:solidFill>
              <a:schemeClr val="accent1">
                <a:lumMod val="60000"/>
                <a:lumOff val="40000"/>
              </a:schemeClr>
            </a:solidFill>
            <a:ln>
              <a:noFill/>
            </a:ln>
            <a:effectLst/>
          </c:spPr>
          <c:invertIfNegative val="0"/>
          <c:cat>
            <c:strRef>
              <c:f>Treat_2015_World!$G$72:$G$73</c:f>
              <c:strCache>
                <c:ptCount val="2"/>
                <c:pt idx="1">
                  <c:v>World </c:v>
                </c:pt>
              </c:strCache>
            </c:strRef>
          </c:cat>
          <c:val>
            <c:numRef>
              <c:f>Treat_2015_World!$G$82</c:f>
              <c:numCache>
                <c:formatCode>0</c:formatCode>
                <c:ptCount val="1"/>
                <c:pt idx="0">
                  <c:v>8.9119997259999995</c:v>
                </c:pt>
              </c:numCache>
            </c:numRef>
          </c:val>
          <c:extLst>
            <c:ext xmlns:c16="http://schemas.microsoft.com/office/drawing/2014/chart" uri="{C3380CC4-5D6E-409C-BE32-E72D297353CC}">
              <c16:uniqueId val="{00000004-B0A6-4AB3-99E4-189487A9BD7B}"/>
            </c:ext>
          </c:extLst>
        </c:ser>
        <c:ser>
          <c:idx val="4"/>
          <c:order val="5"/>
          <c:tx>
            <c:strRef>
              <c:f>Treat_2015_World!$F$78</c:f>
              <c:strCache>
                <c:ptCount val="1"/>
                <c:pt idx="0">
                  <c:v>Landfill</c:v>
                </c:pt>
              </c:strCache>
            </c:strRef>
          </c:tx>
          <c:spPr>
            <a:solidFill>
              <a:schemeClr val="accent5"/>
            </a:solidFill>
            <a:ln>
              <a:noFill/>
            </a:ln>
            <a:effectLst/>
          </c:spPr>
          <c:invertIfNegative val="0"/>
          <c:cat>
            <c:strRef>
              <c:f>Treat_2015_World!$G$72:$G$73</c:f>
              <c:strCache>
                <c:ptCount val="2"/>
                <c:pt idx="1">
                  <c:v>World </c:v>
                </c:pt>
              </c:strCache>
            </c:strRef>
          </c:cat>
          <c:val>
            <c:numRef>
              <c:f>Treat_2015_World!$G$78</c:f>
              <c:numCache>
                <c:formatCode>0</c:formatCode>
                <c:ptCount val="1"/>
                <c:pt idx="0">
                  <c:v>11.020087644</c:v>
                </c:pt>
              </c:numCache>
            </c:numRef>
          </c:val>
          <c:extLst>
            <c:ext xmlns:c16="http://schemas.microsoft.com/office/drawing/2014/chart" uri="{C3380CC4-5D6E-409C-BE32-E72D297353CC}">
              <c16:uniqueId val="{00000005-B0A6-4AB3-99E4-189487A9BD7B}"/>
            </c:ext>
          </c:extLst>
        </c:ser>
        <c:ser>
          <c:idx val="2"/>
          <c:order val="6"/>
          <c:tx>
            <c:strRef>
              <c:f>Treat_2015_World!$F$76</c:f>
              <c:strCache>
                <c:ptCount val="1"/>
                <c:pt idx="0">
                  <c:v>Dumpsite</c:v>
                </c:pt>
              </c:strCache>
            </c:strRef>
          </c:tx>
          <c:spPr>
            <a:solidFill>
              <a:schemeClr val="accent6">
                <a:lumMod val="40000"/>
                <a:lumOff val="60000"/>
              </a:schemeClr>
            </a:solidFill>
            <a:ln>
              <a:noFill/>
            </a:ln>
            <a:effectLst/>
          </c:spPr>
          <c:invertIfNegative val="0"/>
          <c:cat>
            <c:strRef>
              <c:f>Treat_2015_World!$G$72:$G$73</c:f>
              <c:strCache>
                <c:ptCount val="2"/>
                <c:pt idx="1">
                  <c:v>World </c:v>
                </c:pt>
              </c:strCache>
            </c:strRef>
          </c:cat>
          <c:val>
            <c:numRef>
              <c:f>Treat_2015_World!$G$76</c:f>
              <c:numCache>
                <c:formatCode>0</c:formatCode>
                <c:ptCount val="1"/>
                <c:pt idx="0">
                  <c:v>17.938524276999999</c:v>
                </c:pt>
              </c:numCache>
            </c:numRef>
          </c:val>
          <c:extLst>
            <c:ext xmlns:c16="http://schemas.microsoft.com/office/drawing/2014/chart" uri="{C3380CC4-5D6E-409C-BE32-E72D297353CC}">
              <c16:uniqueId val="{00000006-B0A6-4AB3-99E4-189487A9BD7B}"/>
            </c:ext>
          </c:extLst>
        </c:ser>
        <c:ser>
          <c:idx val="5"/>
          <c:order val="7"/>
          <c:tx>
            <c:strRef>
              <c:f>Treat_2015_World!$F$79</c:f>
              <c:strCache>
                <c:ptCount val="1"/>
                <c:pt idx="0">
                  <c:v>Open burning collected MSW</c:v>
                </c:pt>
              </c:strCache>
            </c:strRef>
          </c:tx>
          <c:spPr>
            <a:solidFill>
              <a:schemeClr val="accent6"/>
            </a:solidFill>
            <a:ln>
              <a:noFill/>
            </a:ln>
            <a:effectLst/>
          </c:spPr>
          <c:invertIfNegative val="0"/>
          <c:cat>
            <c:strRef>
              <c:f>Treat_2015_World!$G$72:$G$73</c:f>
              <c:strCache>
                <c:ptCount val="2"/>
                <c:pt idx="1">
                  <c:v>World </c:v>
                </c:pt>
              </c:strCache>
            </c:strRef>
          </c:cat>
          <c:val>
            <c:numRef>
              <c:f>Treat_2015_World!$G$79</c:f>
              <c:numCache>
                <c:formatCode>0</c:formatCode>
                <c:ptCount val="1"/>
                <c:pt idx="0">
                  <c:v>22.666861489999999</c:v>
                </c:pt>
              </c:numCache>
            </c:numRef>
          </c:val>
          <c:extLst>
            <c:ext xmlns:c16="http://schemas.microsoft.com/office/drawing/2014/chart" uri="{C3380CC4-5D6E-409C-BE32-E72D297353CC}">
              <c16:uniqueId val="{00000007-B0A6-4AB3-99E4-189487A9BD7B}"/>
            </c:ext>
          </c:extLst>
        </c:ser>
        <c:ser>
          <c:idx val="6"/>
          <c:order val="8"/>
          <c:tx>
            <c:strRef>
              <c:f>Treat_2015_World!$F$80</c:f>
              <c:strCache>
                <c:ptCount val="1"/>
                <c:pt idx="0">
                  <c:v>Open burning uncollected MSW</c:v>
                </c:pt>
              </c:strCache>
            </c:strRef>
          </c:tx>
          <c:spPr>
            <a:solidFill>
              <a:schemeClr val="accent1">
                <a:lumMod val="60000"/>
              </a:schemeClr>
            </a:solidFill>
            <a:ln>
              <a:noFill/>
            </a:ln>
            <a:effectLst/>
          </c:spPr>
          <c:invertIfNegative val="0"/>
          <c:cat>
            <c:strRef>
              <c:f>Treat_2015_World!$G$72:$G$73</c:f>
              <c:strCache>
                <c:ptCount val="2"/>
                <c:pt idx="1">
                  <c:v>World </c:v>
                </c:pt>
              </c:strCache>
            </c:strRef>
          </c:cat>
          <c:val>
            <c:numRef>
              <c:f>Treat_2015_World!$G$80</c:f>
              <c:numCache>
                <c:formatCode>0</c:formatCode>
                <c:ptCount val="1"/>
                <c:pt idx="0">
                  <c:v>6.4069180160999997</c:v>
                </c:pt>
              </c:numCache>
            </c:numRef>
          </c:val>
          <c:extLst>
            <c:ext xmlns:c16="http://schemas.microsoft.com/office/drawing/2014/chart" uri="{C3380CC4-5D6E-409C-BE32-E72D297353CC}">
              <c16:uniqueId val="{00000008-B0A6-4AB3-99E4-189487A9BD7B}"/>
            </c:ext>
          </c:extLst>
        </c:ser>
        <c:ser>
          <c:idx val="9"/>
          <c:order val="9"/>
          <c:tx>
            <c:strRef>
              <c:f>Treat_2015_World!$F$83</c:f>
              <c:strCache>
                <c:ptCount val="1"/>
                <c:pt idx="0">
                  <c:v>Scattered MSW</c:v>
                </c:pt>
              </c:strCache>
            </c:strRef>
          </c:tx>
          <c:spPr>
            <a:solidFill>
              <a:schemeClr val="accent4">
                <a:lumMod val="60000"/>
              </a:schemeClr>
            </a:solidFill>
            <a:ln>
              <a:noFill/>
            </a:ln>
            <a:effectLst/>
          </c:spPr>
          <c:invertIfNegative val="0"/>
          <c:cat>
            <c:strRef>
              <c:f>Treat_2015_World!$G$72:$G$73</c:f>
              <c:strCache>
                <c:ptCount val="2"/>
                <c:pt idx="1">
                  <c:v>World </c:v>
                </c:pt>
              </c:strCache>
            </c:strRef>
          </c:cat>
          <c:val>
            <c:numRef>
              <c:f>Treat_2015_World!$G$83</c:f>
              <c:numCache>
                <c:formatCode>0</c:formatCode>
                <c:ptCount val="1"/>
                <c:pt idx="0">
                  <c:v>17.298720923000001</c:v>
                </c:pt>
              </c:numCache>
            </c:numRef>
          </c:val>
          <c:extLst>
            <c:ext xmlns:c16="http://schemas.microsoft.com/office/drawing/2014/chart" uri="{C3380CC4-5D6E-409C-BE32-E72D297353CC}">
              <c16:uniqueId val="{00000009-B0A6-4AB3-99E4-189487A9BD7B}"/>
            </c:ext>
          </c:extLst>
        </c:ser>
        <c:dLbls>
          <c:showLegendKey val="0"/>
          <c:showVal val="0"/>
          <c:showCatName val="0"/>
          <c:showSerName val="0"/>
          <c:showPercent val="0"/>
          <c:showBubbleSize val="0"/>
        </c:dLbls>
        <c:gapWidth val="150"/>
        <c:overlap val="100"/>
        <c:axId val="916104328"/>
        <c:axId val="916106952"/>
      </c:barChart>
      <c:catAx>
        <c:axId val="916104328"/>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t>World </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16106952"/>
        <c:crosses val="autoZero"/>
        <c:auto val="1"/>
        <c:lblAlgn val="ctr"/>
        <c:lblOffset val="100"/>
        <c:noMultiLvlLbl val="0"/>
      </c:catAx>
      <c:valAx>
        <c:axId val="9161069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16104328"/>
        <c:crosses val="autoZero"/>
        <c:crossBetween val="between"/>
        <c:majorUnit val="20"/>
      </c:valAx>
      <c:spPr>
        <a:noFill/>
        <a:ln>
          <a:noFill/>
        </a:ln>
        <a:effectLst/>
      </c:spPr>
    </c:plotArea>
    <c:legend>
      <c:legendPos val="r"/>
      <c:layout>
        <c:manualLayout>
          <c:xMode val="edge"/>
          <c:yMode val="edge"/>
          <c:x val="0.64166666666666672"/>
          <c:y val="7.312153689122193E-2"/>
          <c:w val="0.34166666666666667"/>
          <c:h val="0.8726917468649751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EU28</a:t>
            </a:r>
          </a:p>
        </c:rich>
      </c:tx>
      <c:layout>
        <c:manualLayout>
          <c:xMode val="edge"/>
          <c:yMode val="edge"/>
          <c:x val="0.11227077865266842"/>
          <c:y val="5.51961977642823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247594050743664E-2"/>
          <c:y val="0.15101429804262656"/>
          <c:w val="0.187419072615923"/>
          <c:h val="0.77930647824626031"/>
        </c:manualLayout>
      </c:layout>
      <c:barChart>
        <c:barDir val="col"/>
        <c:grouping val="stacked"/>
        <c:varyColors val="0"/>
        <c:ser>
          <c:idx val="0"/>
          <c:order val="0"/>
          <c:tx>
            <c:strRef>
              <c:f>Treat_2015_World!$F$74</c:f>
              <c:strCache>
                <c:ptCount val="1"/>
                <c:pt idx="0">
                  <c:v>Anaerobic Digestion</c:v>
                </c:pt>
              </c:strCache>
            </c:strRef>
          </c:tx>
          <c:spPr>
            <a:solidFill>
              <a:schemeClr val="accent1"/>
            </a:solidFill>
            <a:ln>
              <a:noFill/>
            </a:ln>
            <a:effectLst/>
          </c:spPr>
          <c:invertIfNegative val="0"/>
          <c:cat>
            <c:strRef>
              <c:f>Treat_2015_World!$H$72:$I$73</c:f>
              <c:strCache>
                <c:ptCount val="2"/>
                <c:pt idx="0">
                  <c:v>Urban</c:v>
                </c:pt>
                <c:pt idx="1">
                  <c:v>Rural</c:v>
                </c:pt>
              </c:strCache>
            </c:strRef>
          </c:cat>
          <c:val>
            <c:numRef>
              <c:f>Treat_2015_World!$H$74:$I$74</c:f>
              <c:numCache>
                <c:formatCode>General</c:formatCode>
                <c:ptCount val="2"/>
                <c:pt idx="0" formatCode="0.0">
                  <c:v>5.3667356499999999E-2</c:v>
                </c:pt>
                <c:pt idx="1">
                  <c:v>0.12726495469999999</c:v>
                </c:pt>
              </c:numCache>
            </c:numRef>
          </c:val>
          <c:extLst>
            <c:ext xmlns:c16="http://schemas.microsoft.com/office/drawing/2014/chart" uri="{C3380CC4-5D6E-409C-BE32-E72D297353CC}">
              <c16:uniqueId val="{00000000-1488-458F-B182-81B3E165C861}"/>
            </c:ext>
          </c:extLst>
        </c:ser>
        <c:ser>
          <c:idx val="1"/>
          <c:order val="1"/>
          <c:tx>
            <c:strRef>
              <c:f>Treat_2015_World!$F$75</c:f>
              <c:strCache>
                <c:ptCount val="1"/>
                <c:pt idx="0">
                  <c:v>Composting</c:v>
                </c:pt>
              </c:strCache>
            </c:strRef>
          </c:tx>
          <c:spPr>
            <a:solidFill>
              <a:schemeClr val="accent2"/>
            </a:solidFill>
            <a:ln>
              <a:noFill/>
            </a:ln>
            <a:effectLst/>
          </c:spPr>
          <c:invertIfNegative val="0"/>
          <c:cat>
            <c:strRef>
              <c:f>Treat_2015_World!$H$72:$I$73</c:f>
              <c:strCache>
                <c:ptCount val="2"/>
                <c:pt idx="0">
                  <c:v>Urban</c:v>
                </c:pt>
                <c:pt idx="1">
                  <c:v>Rural</c:v>
                </c:pt>
              </c:strCache>
            </c:strRef>
          </c:cat>
          <c:val>
            <c:numRef>
              <c:f>Treat_2015_World!$H$75:$I$75</c:f>
              <c:numCache>
                <c:formatCode>General</c:formatCode>
                <c:ptCount val="2"/>
                <c:pt idx="0" formatCode="0.0">
                  <c:v>13.394381029</c:v>
                </c:pt>
                <c:pt idx="1">
                  <c:v>15.214711605</c:v>
                </c:pt>
              </c:numCache>
            </c:numRef>
          </c:val>
          <c:extLst>
            <c:ext xmlns:c16="http://schemas.microsoft.com/office/drawing/2014/chart" uri="{C3380CC4-5D6E-409C-BE32-E72D297353CC}">
              <c16:uniqueId val="{00000001-1488-458F-B182-81B3E165C861}"/>
            </c:ext>
          </c:extLst>
        </c:ser>
        <c:ser>
          <c:idx val="7"/>
          <c:order val="2"/>
          <c:tx>
            <c:strRef>
              <c:f>Treat_2015_World!$F$81</c:f>
              <c:strCache>
                <c:ptCount val="1"/>
                <c:pt idx="0">
                  <c:v>Recycling</c:v>
                </c:pt>
              </c:strCache>
            </c:strRef>
          </c:tx>
          <c:spPr>
            <a:solidFill>
              <a:schemeClr val="accent2">
                <a:lumMod val="60000"/>
              </a:schemeClr>
            </a:solidFill>
            <a:ln>
              <a:noFill/>
            </a:ln>
            <a:effectLst/>
          </c:spPr>
          <c:invertIfNegative val="0"/>
          <c:cat>
            <c:strRef>
              <c:f>Treat_2015_World!$H$72:$I$73</c:f>
              <c:strCache>
                <c:ptCount val="2"/>
                <c:pt idx="0">
                  <c:v>Urban</c:v>
                </c:pt>
                <c:pt idx="1">
                  <c:v>Rural</c:v>
                </c:pt>
              </c:strCache>
            </c:strRef>
          </c:cat>
          <c:val>
            <c:numRef>
              <c:f>Treat_2015_World!$H$81:$I$81</c:f>
              <c:numCache>
                <c:formatCode>General</c:formatCode>
                <c:ptCount val="2"/>
                <c:pt idx="0" formatCode="0.0">
                  <c:v>29.259418977999999</c:v>
                </c:pt>
                <c:pt idx="1">
                  <c:v>19.057741728</c:v>
                </c:pt>
              </c:numCache>
            </c:numRef>
          </c:val>
          <c:extLst>
            <c:ext xmlns:c16="http://schemas.microsoft.com/office/drawing/2014/chart" uri="{C3380CC4-5D6E-409C-BE32-E72D297353CC}">
              <c16:uniqueId val="{00000002-1488-458F-B182-81B3E165C861}"/>
            </c:ext>
          </c:extLst>
        </c:ser>
        <c:ser>
          <c:idx val="3"/>
          <c:order val="3"/>
          <c:tx>
            <c:strRef>
              <c:f>Treat_2015_World!$F$77</c:f>
              <c:strCache>
                <c:ptCount val="1"/>
                <c:pt idx="0">
                  <c:v>High quality incineration</c:v>
                </c:pt>
              </c:strCache>
            </c:strRef>
          </c:tx>
          <c:spPr>
            <a:solidFill>
              <a:schemeClr val="accent4"/>
            </a:solidFill>
            <a:ln>
              <a:noFill/>
            </a:ln>
            <a:effectLst/>
          </c:spPr>
          <c:invertIfNegative val="0"/>
          <c:cat>
            <c:strRef>
              <c:f>Treat_2015_World!$H$72:$I$73</c:f>
              <c:strCache>
                <c:ptCount val="2"/>
                <c:pt idx="0">
                  <c:v>Urban</c:v>
                </c:pt>
                <c:pt idx="1">
                  <c:v>Rural</c:v>
                </c:pt>
              </c:strCache>
            </c:strRef>
          </c:cat>
          <c:val>
            <c:numRef>
              <c:f>Treat_2015_World!$H$77:$I$77</c:f>
              <c:numCache>
                <c:formatCode>General</c:formatCode>
                <c:ptCount val="2"/>
                <c:pt idx="0" formatCode="0.0">
                  <c:v>24.088668173999999</c:v>
                </c:pt>
                <c:pt idx="1">
                  <c:v>22.935450637999999</c:v>
                </c:pt>
              </c:numCache>
            </c:numRef>
          </c:val>
          <c:extLst>
            <c:ext xmlns:c16="http://schemas.microsoft.com/office/drawing/2014/chart" uri="{C3380CC4-5D6E-409C-BE32-E72D297353CC}">
              <c16:uniqueId val="{00000003-1488-458F-B182-81B3E165C861}"/>
            </c:ext>
          </c:extLst>
        </c:ser>
        <c:ser>
          <c:idx val="8"/>
          <c:order val="4"/>
          <c:tx>
            <c:strRef>
              <c:f>Treat_2015_World!$F$82</c:f>
              <c:strCache>
                <c:ptCount val="1"/>
                <c:pt idx="0">
                  <c:v>Sanitary landfill gas flaring/recovery and use</c:v>
                </c:pt>
              </c:strCache>
            </c:strRef>
          </c:tx>
          <c:spPr>
            <a:solidFill>
              <a:schemeClr val="accent1">
                <a:lumMod val="60000"/>
                <a:lumOff val="40000"/>
              </a:schemeClr>
            </a:solidFill>
            <a:ln>
              <a:noFill/>
            </a:ln>
            <a:effectLst/>
          </c:spPr>
          <c:invertIfNegative val="0"/>
          <c:cat>
            <c:strRef>
              <c:f>Treat_2015_World!$H$72:$I$73</c:f>
              <c:strCache>
                <c:ptCount val="2"/>
                <c:pt idx="0">
                  <c:v>Urban</c:v>
                </c:pt>
                <c:pt idx="1">
                  <c:v>Rural</c:v>
                </c:pt>
              </c:strCache>
            </c:strRef>
          </c:cat>
          <c:val>
            <c:numRef>
              <c:f>Treat_2015_World!$H$82:$I$82</c:f>
              <c:numCache>
                <c:formatCode>General</c:formatCode>
                <c:ptCount val="2"/>
                <c:pt idx="0" formatCode="0.0">
                  <c:v>23.971166914000001</c:v>
                </c:pt>
                <c:pt idx="1">
                  <c:v>29.077672666000002</c:v>
                </c:pt>
              </c:numCache>
            </c:numRef>
          </c:val>
          <c:extLst>
            <c:ext xmlns:c16="http://schemas.microsoft.com/office/drawing/2014/chart" uri="{C3380CC4-5D6E-409C-BE32-E72D297353CC}">
              <c16:uniqueId val="{00000006-1488-458F-B182-81B3E165C861}"/>
            </c:ext>
          </c:extLst>
        </c:ser>
        <c:ser>
          <c:idx val="4"/>
          <c:order val="5"/>
          <c:tx>
            <c:strRef>
              <c:f>Treat_2015_World!$F$78</c:f>
              <c:strCache>
                <c:ptCount val="1"/>
                <c:pt idx="0">
                  <c:v>Landfill</c:v>
                </c:pt>
              </c:strCache>
            </c:strRef>
          </c:tx>
          <c:spPr>
            <a:solidFill>
              <a:schemeClr val="accent5"/>
            </a:solidFill>
            <a:ln>
              <a:noFill/>
            </a:ln>
            <a:effectLst/>
          </c:spPr>
          <c:invertIfNegative val="0"/>
          <c:cat>
            <c:strRef>
              <c:f>Treat_2015_World!$H$72:$I$73</c:f>
              <c:strCache>
                <c:ptCount val="2"/>
                <c:pt idx="0">
                  <c:v>Urban</c:v>
                </c:pt>
                <c:pt idx="1">
                  <c:v>Rural</c:v>
                </c:pt>
              </c:strCache>
            </c:strRef>
          </c:cat>
          <c:val>
            <c:numRef>
              <c:f>Treat_2015_World!$H$78:$I$78</c:f>
              <c:numCache>
                <c:formatCode>General</c:formatCode>
                <c:ptCount val="2"/>
                <c:pt idx="0" formatCode="0.0">
                  <c:v>7.840798844</c:v>
                </c:pt>
                <c:pt idx="1">
                  <c:v>10.042556759</c:v>
                </c:pt>
              </c:numCache>
            </c:numRef>
          </c:val>
          <c:extLst>
            <c:ext xmlns:c16="http://schemas.microsoft.com/office/drawing/2014/chart" uri="{C3380CC4-5D6E-409C-BE32-E72D297353CC}">
              <c16:uniqueId val="{00000004-1488-458F-B182-81B3E165C861}"/>
            </c:ext>
          </c:extLst>
        </c:ser>
        <c:ser>
          <c:idx val="2"/>
          <c:order val="6"/>
          <c:tx>
            <c:strRef>
              <c:f>Treat_2015_World!$F$76</c:f>
              <c:strCache>
                <c:ptCount val="1"/>
                <c:pt idx="0">
                  <c:v>Dumpsite</c:v>
                </c:pt>
              </c:strCache>
            </c:strRef>
          </c:tx>
          <c:spPr>
            <a:solidFill>
              <a:schemeClr val="accent6">
                <a:lumMod val="40000"/>
                <a:lumOff val="60000"/>
              </a:schemeClr>
            </a:solidFill>
            <a:ln>
              <a:noFill/>
            </a:ln>
            <a:effectLst/>
          </c:spPr>
          <c:invertIfNegative val="0"/>
          <c:cat>
            <c:strRef>
              <c:f>Treat_2015_World!$H$72:$I$73</c:f>
              <c:strCache>
                <c:ptCount val="2"/>
                <c:pt idx="0">
                  <c:v>Urban</c:v>
                </c:pt>
                <c:pt idx="1">
                  <c:v>Rural</c:v>
                </c:pt>
              </c:strCache>
            </c:strRef>
          </c:cat>
          <c:val>
            <c:numRef>
              <c:f>Treat_2015_World!$H$76:$I$76</c:f>
              <c:numCache>
                <c:formatCode>General</c:formatCode>
                <c:ptCount val="2"/>
                <c:pt idx="0" formatCode="0.0">
                  <c:v>0.69564559989999997</c:v>
                </c:pt>
                <c:pt idx="1">
                  <c:v>1.7556789362</c:v>
                </c:pt>
              </c:numCache>
            </c:numRef>
          </c:val>
          <c:extLst>
            <c:ext xmlns:c16="http://schemas.microsoft.com/office/drawing/2014/chart" uri="{C3380CC4-5D6E-409C-BE32-E72D297353CC}">
              <c16:uniqueId val="{00000005-1488-458F-B182-81B3E165C861}"/>
            </c:ext>
          </c:extLst>
        </c:ser>
        <c:ser>
          <c:idx val="5"/>
          <c:order val="7"/>
          <c:tx>
            <c:strRef>
              <c:f>Treat_2015_World!$F$79</c:f>
              <c:strCache>
                <c:ptCount val="1"/>
                <c:pt idx="0">
                  <c:v>Open burning collected MSW</c:v>
                </c:pt>
              </c:strCache>
            </c:strRef>
          </c:tx>
          <c:spPr>
            <a:solidFill>
              <a:schemeClr val="accent6"/>
            </a:solidFill>
            <a:ln>
              <a:noFill/>
            </a:ln>
            <a:effectLst/>
          </c:spPr>
          <c:invertIfNegative val="0"/>
          <c:cat>
            <c:strRef>
              <c:f>Treat_2015_World!$H$72:$I$73</c:f>
              <c:strCache>
                <c:ptCount val="2"/>
                <c:pt idx="0">
                  <c:v>Urban</c:v>
                </c:pt>
                <c:pt idx="1">
                  <c:v>Rural</c:v>
                </c:pt>
              </c:strCache>
            </c:strRef>
          </c:cat>
          <c:val>
            <c:numRef>
              <c:f>Treat_2015_World!$H$79:$I$79</c:f>
              <c:numCache>
                <c:formatCode>General</c:formatCode>
                <c:ptCount val="2"/>
                <c:pt idx="0" formatCode="0.0">
                  <c:v>0.69564559989999997</c:v>
                </c:pt>
                <c:pt idx="1">
                  <c:v>1.7556789362</c:v>
                </c:pt>
              </c:numCache>
            </c:numRef>
          </c:val>
          <c:extLst>
            <c:ext xmlns:c16="http://schemas.microsoft.com/office/drawing/2014/chart" uri="{C3380CC4-5D6E-409C-BE32-E72D297353CC}">
              <c16:uniqueId val="{00000007-1488-458F-B182-81B3E165C861}"/>
            </c:ext>
          </c:extLst>
        </c:ser>
        <c:ser>
          <c:idx val="6"/>
          <c:order val="8"/>
          <c:tx>
            <c:strRef>
              <c:f>Treat_2015_World!$F$80</c:f>
              <c:strCache>
                <c:ptCount val="1"/>
                <c:pt idx="0">
                  <c:v>Open burning uncollected MSW</c:v>
                </c:pt>
              </c:strCache>
            </c:strRef>
          </c:tx>
          <c:spPr>
            <a:solidFill>
              <a:schemeClr val="accent1">
                <a:lumMod val="60000"/>
              </a:schemeClr>
            </a:solidFill>
            <a:ln>
              <a:noFill/>
            </a:ln>
            <a:effectLst/>
          </c:spPr>
          <c:invertIfNegative val="0"/>
          <c:cat>
            <c:strRef>
              <c:f>Treat_2015_World!$H$72:$I$73</c:f>
              <c:strCache>
                <c:ptCount val="2"/>
                <c:pt idx="0">
                  <c:v>Urban</c:v>
                </c:pt>
                <c:pt idx="1">
                  <c:v>Rural</c:v>
                </c:pt>
              </c:strCache>
            </c:strRef>
          </c:cat>
          <c:val>
            <c:numRef>
              <c:f>Treat_2015_World!$H$80:$I$80</c:f>
              <c:numCache>
                <c:formatCode>General</c:formatCode>
                <c:ptCount val="2"/>
                <c:pt idx="0" formatCode="0.0">
                  <c:v>4.5548170000000001E-4</c:v>
                </c:pt>
                <c:pt idx="1">
                  <c:v>2.2651626099999999E-2</c:v>
                </c:pt>
              </c:numCache>
            </c:numRef>
          </c:val>
          <c:extLst>
            <c:ext xmlns:c16="http://schemas.microsoft.com/office/drawing/2014/chart" uri="{C3380CC4-5D6E-409C-BE32-E72D297353CC}">
              <c16:uniqueId val="{00000008-1488-458F-B182-81B3E165C861}"/>
            </c:ext>
          </c:extLst>
        </c:ser>
        <c:ser>
          <c:idx val="9"/>
          <c:order val="9"/>
          <c:tx>
            <c:strRef>
              <c:f>Treat_2015_World!$F$83</c:f>
              <c:strCache>
                <c:ptCount val="1"/>
                <c:pt idx="0">
                  <c:v>Scattered MSW</c:v>
                </c:pt>
              </c:strCache>
            </c:strRef>
          </c:tx>
          <c:spPr>
            <a:solidFill>
              <a:schemeClr val="accent4">
                <a:lumMod val="60000"/>
              </a:schemeClr>
            </a:solidFill>
            <a:ln>
              <a:noFill/>
            </a:ln>
            <a:effectLst/>
          </c:spPr>
          <c:invertIfNegative val="0"/>
          <c:cat>
            <c:strRef>
              <c:f>Treat_2015_World!$H$72:$I$73</c:f>
              <c:strCache>
                <c:ptCount val="2"/>
                <c:pt idx="0">
                  <c:v>Urban</c:v>
                </c:pt>
                <c:pt idx="1">
                  <c:v>Rural</c:v>
                </c:pt>
              </c:strCache>
            </c:strRef>
          </c:cat>
          <c:val>
            <c:numRef>
              <c:f>Treat_2015_World!$H$83:$I$83</c:f>
              <c:numCache>
                <c:formatCode>General</c:formatCode>
                <c:ptCount val="2"/>
                <c:pt idx="0" formatCode="0.0">
                  <c:v>1.520224E-4</c:v>
                </c:pt>
                <c:pt idx="1">
                  <c:v>1.05921495E-2</c:v>
                </c:pt>
              </c:numCache>
            </c:numRef>
          </c:val>
          <c:extLst>
            <c:ext xmlns:c16="http://schemas.microsoft.com/office/drawing/2014/chart" uri="{C3380CC4-5D6E-409C-BE32-E72D297353CC}">
              <c16:uniqueId val="{00000009-1488-458F-B182-81B3E165C861}"/>
            </c:ext>
          </c:extLst>
        </c:ser>
        <c:dLbls>
          <c:showLegendKey val="0"/>
          <c:showVal val="0"/>
          <c:showCatName val="0"/>
          <c:showSerName val="0"/>
          <c:showPercent val="0"/>
          <c:showBubbleSize val="0"/>
        </c:dLbls>
        <c:gapWidth val="150"/>
        <c:overlap val="100"/>
        <c:axId val="916104328"/>
        <c:axId val="916106952"/>
      </c:barChart>
      <c:catAx>
        <c:axId val="916104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16106952"/>
        <c:crosses val="autoZero"/>
        <c:auto val="1"/>
        <c:lblAlgn val="ctr"/>
        <c:lblOffset val="100"/>
        <c:noMultiLvlLbl val="0"/>
      </c:catAx>
      <c:valAx>
        <c:axId val="91610695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16104328"/>
        <c:crosses val="autoZero"/>
        <c:crossBetween val="between"/>
        <c:majorUnit val="20"/>
      </c:valAx>
      <c:spPr>
        <a:noFill/>
        <a:ln>
          <a:noFill/>
        </a:ln>
        <a:effectLst/>
      </c:spPr>
    </c:plotArea>
    <c:legend>
      <c:legendPos val="r"/>
      <c:layout>
        <c:manualLayout>
          <c:xMode val="edge"/>
          <c:yMode val="edge"/>
          <c:x val="0.64166666666666672"/>
          <c:y val="7.312153689122193E-2"/>
          <c:w val="0.34166666666666667"/>
          <c:h val="0.8726917468649751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India</a:t>
            </a:r>
          </a:p>
        </c:rich>
      </c:tx>
      <c:layout>
        <c:manualLayout>
          <c:xMode val="edge"/>
          <c:yMode val="edge"/>
          <c:x val="0.11504855643044617"/>
          <c:y val="5.1746435404014711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247594050743664E-2"/>
          <c:y val="0.14756453568235892"/>
          <c:w val="0.187419072615923"/>
          <c:h val="0.77930647824626031"/>
        </c:manualLayout>
      </c:layout>
      <c:barChart>
        <c:barDir val="col"/>
        <c:grouping val="stacked"/>
        <c:varyColors val="0"/>
        <c:ser>
          <c:idx val="0"/>
          <c:order val="0"/>
          <c:tx>
            <c:strRef>
              <c:f>Treat_2015_World!$F$74</c:f>
              <c:strCache>
                <c:ptCount val="1"/>
                <c:pt idx="0">
                  <c:v>Anaerobic Digestion</c:v>
                </c:pt>
              </c:strCache>
            </c:strRef>
          </c:tx>
          <c:spPr>
            <a:solidFill>
              <a:schemeClr val="accent1"/>
            </a:solidFill>
            <a:ln>
              <a:noFill/>
            </a:ln>
            <a:effectLst/>
          </c:spPr>
          <c:invertIfNegative val="0"/>
          <c:cat>
            <c:strRef>
              <c:f>Treat_2015_World!$J$73:$K$73</c:f>
              <c:strCache>
                <c:ptCount val="2"/>
                <c:pt idx="0">
                  <c:v>Urban </c:v>
                </c:pt>
                <c:pt idx="1">
                  <c:v>Rural</c:v>
                </c:pt>
              </c:strCache>
            </c:strRef>
          </c:cat>
          <c:val>
            <c:numRef>
              <c:f>Treat_2015_World!$J$74:$K$74</c:f>
              <c:numCache>
                <c:formatCode>0.0</c:formatCode>
                <c:ptCount val="2"/>
                <c:pt idx="0">
                  <c:v>0</c:v>
                </c:pt>
                <c:pt idx="1">
                  <c:v>0</c:v>
                </c:pt>
              </c:numCache>
            </c:numRef>
          </c:val>
          <c:extLst>
            <c:ext xmlns:c16="http://schemas.microsoft.com/office/drawing/2014/chart" uri="{C3380CC4-5D6E-409C-BE32-E72D297353CC}">
              <c16:uniqueId val="{00000000-A7F7-4875-AD1B-C29F7FAECD54}"/>
            </c:ext>
          </c:extLst>
        </c:ser>
        <c:ser>
          <c:idx val="1"/>
          <c:order val="1"/>
          <c:tx>
            <c:strRef>
              <c:f>Treat_2015_World!$F$75</c:f>
              <c:strCache>
                <c:ptCount val="1"/>
                <c:pt idx="0">
                  <c:v>Composting</c:v>
                </c:pt>
              </c:strCache>
            </c:strRef>
          </c:tx>
          <c:spPr>
            <a:solidFill>
              <a:schemeClr val="accent2"/>
            </a:solidFill>
            <a:ln>
              <a:noFill/>
            </a:ln>
            <a:effectLst/>
          </c:spPr>
          <c:invertIfNegative val="0"/>
          <c:cat>
            <c:strRef>
              <c:f>Treat_2015_World!$J$73:$K$73</c:f>
              <c:strCache>
                <c:ptCount val="2"/>
                <c:pt idx="0">
                  <c:v>Urban </c:v>
                </c:pt>
                <c:pt idx="1">
                  <c:v>Rural</c:v>
                </c:pt>
              </c:strCache>
            </c:strRef>
          </c:cat>
          <c:val>
            <c:numRef>
              <c:f>Treat_2015_World!$J$75:$K$75</c:f>
              <c:numCache>
                <c:formatCode>0.0</c:formatCode>
                <c:ptCount val="2"/>
                <c:pt idx="0">
                  <c:v>1.2244427976000001</c:v>
                </c:pt>
                <c:pt idx="1">
                  <c:v>12.288337337</c:v>
                </c:pt>
              </c:numCache>
            </c:numRef>
          </c:val>
          <c:extLst>
            <c:ext xmlns:c16="http://schemas.microsoft.com/office/drawing/2014/chart" uri="{C3380CC4-5D6E-409C-BE32-E72D297353CC}">
              <c16:uniqueId val="{00000001-A7F7-4875-AD1B-C29F7FAECD54}"/>
            </c:ext>
          </c:extLst>
        </c:ser>
        <c:ser>
          <c:idx val="7"/>
          <c:order val="2"/>
          <c:tx>
            <c:strRef>
              <c:f>Treat_2015_World!$F$81</c:f>
              <c:strCache>
                <c:ptCount val="1"/>
                <c:pt idx="0">
                  <c:v>Recycling</c:v>
                </c:pt>
              </c:strCache>
            </c:strRef>
          </c:tx>
          <c:spPr>
            <a:solidFill>
              <a:schemeClr val="accent2">
                <a:lumMod val="60000"/>
              </a:schemeClr>
            </a:solidFill>
            <a:ln>
              <a:noFill/>
            </a:ln>
            <a:effectLst/>
          </c:spPr>
          <c:invertIfNegative val="0"/>
          <c:cat>
            <c:strRef>
              <c:f>Treat_2015_World!$J$73:$K$73</c:f>
              <c:strCache>
                <c:ptCount val="2"/>
                <c:pt idx="0">
                  <c:v>Urban </c:v>
                </c:pt>
                <c:pt idx="1">
                  <c:v>Rural</c:v>
                </c:pt>
              </c:strCache>
            </c:strRef>
          </c:cat>
          <c:val>
            <c:numRef>
              <c:f>Treat_2015_World!$J$81:$K$81</c:f>
              <c:numCache>
                <c:formatCode>0.0</c:formatCode>
                <c:ptCount val="2"/>
                <c:pt idx="0">
                  <c:v>3.3124276856999999</c:v>
                </c:pt>
                <c:pt idx="1">
                  <c:v>0</c:v>
                </c:pt>
              </c:numCache>
            </c:numRef>
          </c:val>
          <c:extLst>
            <c:ext xmlns:c16="http://schemas.microsoft.com/office/drawing/2014/chart" uri="{C3380CC4-5D6E-409C-BE32-E72D297353CC}">
              <c16:uniqueId val="{00000002-A7F7-4875-AD1B-C29F7FAECD54}"/>
            </c:ext>
          </c:extLst>
        </c:ser>
        <c:ser>
          <c:idx val="3"/>
          <c:order val="3"/>
          <c:tx>
            <c:strRef>
              <c:f>Treat_2015_World!$F$77</c:f>
              <c:strCache>
                <c:ptCount val="1"/>
                <c:pt idx="0">
                  <c:v>High quality incineration</c:v>
                </c:pt>
              </c:strCache>
            </c:strRef>
          </c:tx>
          <c:spPr>
            <a:solidFill>
              <a:schemeClr val="accent4"/>
            </a:solidFill>
            <a:ln>
              <a:noFill/>
            </a:ln>
            <a:effectLst/>
          </c:spPr>
          <c:invertIfNegative val="0"/>
          <c:cat>
            <c:strRef>
              <c:f>Treat_2015_World!$J$73:$K$73</c:f>
              <c:strCache>
                <c:ptCount val="2"/>
                <c:pt idx="0">
                  <c:v>Urban </c:v>
                </c:pt>
                <c:pt idx="1">
                  <c:v>Rural</c:v>
                </c:pt>
              </c:strCache>
            </c:strRef>
          </c:cat>
          <c:val>
            <c:numRef>
              <c:f>Treat_2015_World!$J$77:$K$77</c:f>
              <c:numCache>
                <c:formatCode>0.0</c:formatCode>
                <c:ptCount val="2"/>
                <c:pt idx="0">
                  <c:v>0</c:v>
                </c:pt>
                <c:pt idx="1">
                  <c:v>0</c:v>
                </c:pt>
              </c:numCache>
            </c:numRef>
          </c:val>
          <c:extLst>
            <c:ext xmlns:c16="http://schemas.microsoft.com/office/drawing/2014/chart" uri="{C3380CC4-5D6E-409C-BE32-E72D297353CC}">
              <c16:uniqueId val="{00000003-A7F7-4875-AD1B-C29F7FAECD54}"/>
            </c:ext>
          </c:extLst>
        </c:ser>
        <c:ser>
          <c:idx val="8"/>
          <c:order val="4"/>
          <c:tx>
            <c:strRef>
              <c:f>Treat_2015_World!$F$82</c:f>
              <c:strCache>
                <c:ptCount val="1"/>
                <c:pt idx="0">
                  <c:v>Sanitary landfill gas flaring/recovery and use</c:v>
                </c:pt>
              </c:strCache>
            </c:strRef>
          </c:tx>
          <c:spPr>
            <a:solidFill>
              <a:schemeClr val="accent1">
                <a:lumMod val="60000"/>
                <a:lumOff val="40000"/>
              </a:schemeClr>
            </a:solidFill>
            <a:ln>
              <a:noFill/>
            </a:ln>
            <a:effectLst/>
          </c:spPr>
          <c:invertIfNegative val="0"/>
          <c:cat>
            <c:strRef>
              <c:f>Treat_2015_World!$J$73:$K$73</c:f>
              <c:strCache>
                <c:ptCount val="2"/>
                <c:pt idx="0">
                  <c:v>Urban </c:v>
                </c:pt>
                <c:pt idx="1">
                  <c:v>Rural</c:v>
                </c:pt>
              </c:strCache>
            </c:strRef>
          </c:cat>
          <c:val>
            <c:numRef>
              <c:f>Treat_2015_World!$J$82:$K$82</c:f>
              <c:numCache>
                <c:formatCode>0.0</c:formatCode>
                <c:ptCount val="2"/>
                <c:pt idx="0">
                  <c:v>2.1564017278000001</c:v>
                </c:pt>
                <c:pt idx="1">
                  <c:v>0</c:v>
                </c:pt>
              </c:numCache>
            </c:numRef>
          </c:val>
          <c:extLst>
            <c:ext xmlns:c16="http://schemas.microsoft.com/office/drawing/2014/chart" uri="{C3380CC4-5D6E-409C-BE32-E72D297353CC}">
              <c16:uniqueId val="{00000004-A7F7-4875-AD1B-C29F7FAECD54}"/>
            </c:ext>
          </c:extLst>
        </c:ser>
        <c:ser>
          <c:idx val="4"/>
          <c:order val="5"/>
          <c:tx>
            <c:strRef>
              <c:f>Treat_2015_World!$F$78</c:f>
              <c:strCache>
                <c:ptCount val="1"/>
                <c:pt idx="0">
                  <c:v>Landfill</c:v>
                </c:pt>
              </c:strCache>
            </c:strRef>
          </c:tx>
          <c:spPr>
            <a:solidFill>
              <a:schemeClr val="accent5"/>
            </a:solidFill>
            <a:ln>
              <a:noFill/>
            </a:ln>
            <a:effectLst/>
          </c:spPr>
          <c:invertIfNegative val="0"/>
          <c:cat>
            <c:strRef>
              <c:f>Treat_2015_World!$J$73:$K$73</c:f>
              <c:strCache>
                <c:ptCount val="2"/>
                <c:pt idx="0">
                  <c:v>Urban </c:v>
                </c:pt>
                <c:pt idx="1">
                  <c:v>Rural</c:v>
                </c:pt>
              </c:strCache>
            </c:strRef>
          </c:cat>
          <c:val>
            <c:numRef>
              <c:f>Treat_2015_World!$J$78:$K$78</c:f>
              <c:numCache>
                <c:formatCode>0.0</c:formatCode>
                <c:ptCount val="2"/>
                <c:pt idx="0">
                  <c:v>15.995588842</c:v>
                </c:pt>
                <c:pt idx="1">
                  <c:v>0.3669935902</c:v>
                </c:pt>
              </c:numCache>
            </c:numRef>
          </c:val>
          <c:extLst>
            <c:ext xmlns:c16="http://schemas.microsoft.com/office/drawing/2014/chart" uri="{C3380CC4-5D6E-409C-BE32-E72D297353CC}">
              <c16:uniqueId val="{00000005-A7F7-4875-AD1B-C29F7FAECD54}"/>
            </c:ext>
          </c:extLst>
        </c:ser>
        <c:ser>
          <c:idx val="2"/>
          <c:order val="6"/>
          <c:tx>
            <c:strRef>
              <c:f>Treat_2015_World!$F$76</c:f>
              <c:strCache>
                <c:ptCount val="1"/>
                <c:pt idx="0">
                  <c:v>Dumpsite</c:v>
                </c:pt>
              </c:strCache>
            </c:strRef>
          </c:tx>
          <c:spPr>
            <a:solidFill>
              <a:schemeClr val="accent6">
                <a:lumMod val="40000"/>
                <a:lumOff val="60000"/>
              </a:schemeClr>
            </a:solidFill>
            <a:ln>
              <a:noFill/>
            </a:ln>
            <a:effectLst/>
          </c:spPr>
          <c:invertIfNegative val="0"/>
          <c:cat>
            <c:strRef>
              <c:f>Treat_2015_World!$J$73:$K$73</c:f>
              <c:strCache>
                <c:ptCount val="2"/>
                <c:pt idx="0">
                  <c:v>Urban </c:v>
                </c:pt>
                <c:pt idx="1">
                  <c:v>Rural</c:v>
                </c:pt>
              </c:strCache>
            </c:strRef>
          </c:cat>
          <c:val>
            <c:numRef>
              <c:f>Treat_2015_World!$J$76:$K$76</c:f>
              <c:numCache>
                <c:formatCode>0.0</c:formatCode>
                <c:ptCount val="2"/>
                <c:pt idx="0">
                  <c:v>18.718621447</c:v>
                </c:pt>
                <c:pt idx="1">
                  <c:v>4.9406822235999996</c:v>
                </c:pt>
              </c:numCache>
            </c:numRef>
          </c:val>
          <c:extLst>
            <c:ext xmlns:c16="http://schemas.microsoft.com/office/drawing/2014/chart" uri="{C3380CC4-5D6E-409C-BE32-E72D297353CC}">
              <c16:uniqueId val="{00000006-A7F7-4875-AD1B-C29F7FAECD54}"/>
            </c:ext>
          </c:extLst>
        </c:ser>
        <c:ser>
          <c:idx val="5"/>
          <c:order val="7"/>
          <c:tx>
            <c:strRef>
              <c:f>Treat_2015_World!$F$79</c:f>
              <c:strCache>
                <c:ptCount val="1"/>
                <c:pt idx="0">
                  <c:v>Open burning collected MSW</c:v>
                </c:pt>
              </c:strCache>
            </c:strRef>
          </c:tx>
          <c:spPr>
            <a:solidFill>
              <a:schemeClr val="accent6"/>
            </a:solidFill>
            <a:ln>
              <a:noFill/>
            </a:ln>
            <a:effectLst/>
          </c:spPr>
          <c:invertIfNegative val="0"/>
          <c:cat>
            <c:strRef>
              <c:f>Treat_2015_World!$J$73:$K$73</c:f>
              <c:strCache>
                <c:ptCount val="2"/>
                <c:pt idx="0">
                  <c:v>Urban </c:v>
                </c:pt>
                <c:pt idx="1">
                  <c:v>Rural</c:v>
                </c:pt>
              </c:strCache>
            </c:strRef>
          </c:cat>
          <c:val>
            <c:numRef>
              <c:f>Treat_2015_World!$J$79:$K$79</c:f>
              <c:numCache>
                <c:formatCode>0.0</c:formatCode>
                <c:ptCount val="2"/>
                <c:pt idx="0">
                  <c:v>42.713612077999997</c:v>
                </c:pt>
                <c:pt idx="1">
                  <c:v>4.9406822235999996</c:v>
                </c:pt>
              </c:numCache>
            </c:numRef>
          </c:val>
          <c:extLst>
            <c:ext xmlns:c16="http://schemas.microsoft.com/office/drawing/2014/chart" uri="{C3380CC4-5D6E-409C-BE32-E72D297353CC}">
              <c16:uniqueId val="{00000007-A7F7-4875-AD1B-C29F7FAECD54}"/>
            </c:ext>
          </c:extLst>
        </c:ser>
        <c:ser>
          <c:idx val="6"/>
          <c:order val="8"/>
          <c:tx>
            <c:strRef>
              <c:f>Treat_2015_World!$F$80</c:f>
              <c:strCache>
                <c:ptCount val="1"/>
                <c:pt idx="0">
                  <c:v>Open burning uncollected MSW</c:v>
                </c:pt>
              </c:strCache>
            </c:strRef>
          </c:tx>
          <c:spPr>
            <a:solidFill>
              <a:schemeClr val="accent1">
                <a:lumMod val="50000"/>
              </a:schemeClr>
            </a:solidFill>
            <a:ln>
              <a:noFill/>
            </a:ln>
            <a:effectLst/>
          </c:spPr>
          <c:invertIfNegative val="0"/>
          <c:cat>
            <c:strRef>
              <c:f>Treat_2015_World!$J$73:$K$73</c:f>
              <c:strCache>
                <c:ptCount val="2"/>
                <c:pt idx="0">
                  <c:v>Urban </c:v>
                </c:pt>
                <c:pt idx="1">
                  <c:v>Rural</c:v>
                </c:pt>
              </c:strCache>
            </c:strRef>
          </c:cat>
          <c:val>
            <c:numRef>
              <c:f>Treat_2015_World!$J$80:$K$80</c:f>
              <c:numCache>
                <c:formatCode>0.0</c:formatCode>
                <c:ptCount val="2"/>
                <c:pt idx="0">
                  <c:v>6.9192218206999998</c:v>
                </c:pt>
                <c:pt idx="1">
                  <c:v>28.364599162000001</c:v>
                </c:pt>
              </c:numCache>
            </c:numRef>
          </c:val>
          <c:extLst>
            <c:ext xmlns:c16="http://schemas.microsoft.com/office/drawing/2014/chart" uri="{C3380CC4-5D6E-409C-BE32-E72D297353CC}">
              <c16:uniqueId val="{00000008-A7F7-4875-AD1B-C29F7FAECD54}"/>
            </c:ext>
          </c:extLst>
        </c:ser>
        <c:ser>
          <c:idx val="9"/>
          <c:order val="9"/>
          <c:tx>
            <c:strRef>
              <c:f>Treat_2015_World!$F$83</c:f>
              <c:strCache>
                <c:ptCount val="1"/>
                <c:pt idx="0">
                  <c:v>Scattered MSW</c:v>
                </c:pt>
              </c:strCache>
            </c:strRef>
          </c:tx>
          <c:spPr>
            <a:solidFill>
              <a:schemeClr val="accent4">
                <a:lumMod val="60000"/>
              </a:schemeClr>
            </a:solidFill>
            <a:ln>
              <a:noFill/>
            </a:ln>
            <a:effectLst/>
          </c:spPr>
          <c:invertIfNegative val="0"/>
          <c:cat>
            <c:strRef>
              <c:f>Treat_2015_World!$J$73:$K$73</c:f>
              <c:strCache>
                <c:ptCount val="2"/>
                <c:pt idx="0">
                  <c:v>Urban </c:v>
                </c:pt>
                <c:pt idx="1">
                  <c:v>Rural</c:v>
                </c:pt>
              </c:strCache>
            </c:strRef>
          </c:cat>
          <c:val>
            <c:numRef>
              <c:f>Treat_2015_World!$J$83:$K$83</c:f>
              <c:numCache>
                <c:formatCode>0.0</c:formatCode>
                <c:ptCount val="2"/>
                <c:pt idx="0">
                  <c:v>8.9596836007</c:v>
                </c:pt>
                <c:pt idx="1">
                  <c:v>49.098705463000002</c:v>
                </c:pt>
              </c:numCache>
            </c:numRef>
          </c:val>
          <c:extLst>
            <c:ext xmlns:c16="http://schemas.microsoft.com/office/drawing/2014/chart" uri="{C3380CC4-5D6E-409C-BE32-E72D297353CC}">
              <c16:uniqueId val="{00000009-A7F7-4875-AD1B-C29F7FAECD54}"/>
            </c:ext>
          </c:extLst>
        </c:ser>
        <c:dLbls>
          <c:showLegendKey val="0"/>
          <c:showVal val="0"/>
          <c:showCatName val="0"/>
          <c:showSerName val="0"/>
          <c:showPercent val="0"/>
          <c:showBubbleSize val="0"/>
        </c:dLbls>
        <c:gapWidth val="150"/>
        <c:overlap val="100"/>
        <c:axId val="916104328"/>
        <c:axId val="916106952"/>
      </c:barChart>
      <c:catAx>
        <c:axId val="916104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16106952"/>
        <c:crosses val="autoZero"/>
        <c:auto val="1"/>
        <c:lblAlgn val="ctr"/>
        <c:lblOffset val="100"/>
        <c:noMultiLvlLbl val="0"/>
      </c:catAx>
      <c:valAx>
        <c:axId val="91610695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16104328"/>
        <c:crosses val="autoZero"/>
        <c:crossBetween val="between"/>
        <c:majorUnit val="20"/>
      </c:valAx>
      <c:spPr>
        <a:noFill/>
        <a:ln>
          <a:noFill/>
        </a:ln>
        <a:effectLst/>
      </c:spPr>
    </c:plotArea>
    <c:legend>
      <c:legendPos val="r"/>
      <c:layout>
        <c:manualLayout>
          <c:xMode val="edge"/>
          <c:yMode val="edge"/>
          <c:x val="0.64166666666666672"/>
          <c:y val="7.312153689122193E-2"/>
          <c:w val="0.34166666666666667"/>
          <c:h val="0.8726917468649751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Africa</a:t>
            </a:r>
          </a:p>
        </c:rich>
      </c:tx>
      <c:layout>
        <c:manualLayout>
          <c:xMode val="edge"/>
          <c:yMode val="edge"/>
          <c:x val="0.11504855643044617"/>
          <c:y val="5.1746435404014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025371828521432E-2"/>
          <c:y val="0.14756453568235892"/>
          <c:w val="0.187419072615923"/>
          <c:h val="0.77930647824626031"/>
        </c:manualLayout>
      </c:layout>
      <c:barChart>
        <c:barDir val="col"/>
        <c:grouping val="stacked"/>
        <c:varyColors val="0"/>
        <c:ser>
          <c:idx val="0"/>
          <c:order val="0"/>
          <c:tx>
            <c:strRef>
              <c:f>Treat_2015_World!$F$74</c:f>
              <c:strCache>
                <c:ptCount val="1"/>
                <c:pt idx="0">
                  <c:v>Anaerobic Digestion</c:v>
                </c:pt>
              </c:strCache>
            </c:strRef>
          </c:tx>
          <c:spPr>
            <a:solidFill>
              <a:schemeClr val="accent1"/>
            </a:solidFill>
            <a:ln>
              <a:noFill/>
            </a:ln>
            <a:effectLst/>
          </c:spPr>
          <c:invertIfNegative val="0"/>
          <c:cat>
            <c:strRef>
              <c:f>Treat_2015_World!$L$73:$M$73</c:f>
              <c:strCache>
                <c:ptCount val="2"/>
                <c:pt idx="0">
                  <c:v>Urban</c:v>
                </c:pt>
                <c:pt idx="1">
                  <c:v>Rural</c:v>
                </c:pt>
              </c:strCache>
            </c:strRef>
          </c:cat>
          <c:val>
            <c:numRef>
              <c:f>Treat_2015_World!$L$74:$M$74</c:f>
              <c:numCache>
                <c:formatCode>0.0</c:formatCode>
                <c:ptCount val="2"/>
                <c:pt idx="0">
                  <c:v>0</c:v>
                </c:pt>
                <c:pt idx="1">
                  <c:v>0</c:v>
                </c:pt>
              </c:numCache>
            </c:numRef>
          </c:val>
          <c:extLst>
            <c:ext xmlns:c16="http://schemas.microsoft.com/office/drawing/2014/chart" uri="{C3380CC4-5D6E-409C-BE32-E72D297353CC}">
              <c16:uniqueId val="{00000000-C559-4C77-A983-1B2621B7B9FC}"/>
            </c:ext>
          </c:extLst>
        </c:ser>
        <c:ser>
          <c:idx val="1"/>
          <c:order val="1"/>
          <c:tx>
            <c:strRef>
              <c:f>Treat_2015_World!$F$75</c:f>
              <c:strCache>
                <c:ptCount val="1"/>
                <c:pt idx="0">
                  <c:v>Composting</c:v>
                </c:pt>
              </c:strCache>
            </c:strRef>
          </c:tx>
          <c:spPr>
            <a:solidFill>
              <a:schemeClr val="accent2"/>
            </a:solidFill>
            <a:ln>
              <a:noFill/>
            </a:ln>
            <a:effectLst/>
          </c:spPr>
          <c:invertIfNegative val="0"/>
          <c:cat>
            <c:strRef>
              <c:f>Treat_2015_World!$L$73:$M$73</c:f>
              <c:strCache>
                <c:ptCount val="2"/>
                <c:pt idx="0">
                  <c:v>Urban</c:v>
                </c:pt>
                <c:pt idx="1">
                  <c:v>Rural</c:v>
                </c:pt>
              </c:strCache>
            </c:strRef>
          </c:cat>
          <c:val>
            <c:numRef>
              <c:f>Treat_2015_World!$L$75:$M$75</c:f>
              <c:numCache>
                <c:formatCode>0.0</c:formatCode>
                <c:ptCount val="2"/>
                <c:pt idx="0">
                  <c:v>2.1318292733000002</c:v>
                </c:pt>
                <c:pt idx="1">
                  <c:v>16.745154109000001</c:v>
                </c:pt>
              </c:numCache>
            </c:numRef>
          </c:val>
          <c:extLst>
            <c:ext xmlns:c16="http://schemas.microsoft.com/office/drawing/2014/chart" uri="{C3380CC4-5D6E-409C-BE32-E72D297353CC}">
              <c16:uniqueId val="{00000001-C559-4C77-A983-1B2621B7B9FC}"/>
            </c:ext>
          </c:extLst>
        </c:ser>
        <c:ser>
          <c:idx val="7"/>
          <c:order val="2"/>
          <c:tx>
            <c:strRef>
              <c:f>Treat_2015_World!$F$81</c:f>
              <c:strCache>
                <c:ptCount val="1"/>
                <c:pt idx="0">
                  <c:v>Recycling</c:v>
                </c:pt>
              </c:strCache>
            </c:strRef>
          </c:tx>
          <c:spPr>
            <a:solidFill>
              <a:schemeClr val="accent2">
                <a:lumMod val="60000"/>
              </a:schemeClr>
            </a:solidFill>
            <a:ln>
              <a:noFill/>
            </a:ln>
            <a:effectLst/>
          </c:spPr>
          <c:invertIfNegative val="0"/>
          <c:cat>
            <c:strRef>
              <c:f>Treat_2015_World!$L$73:$M$73</c:f>
              <c:strCache>
                <c:ptCount val="2"/>
                <c:pt idx="0">
                  <c:v>Urban</c:v>
                </c:pt>
                <c:pt idx="1">
                  <c:v>Rural</c:v>
                </c:pt>
              </c:strCache>
            </c:strRef>
          </c:cat>
          <c:val>
            <c:numRef>
              <c:f>Treat_2015_World!$L$81:$M$81</c:f>
              <c:numCache>
                <c:formatCode>0.0</c:formatCode>
                <c:ptCount val="2"/>
                <c:pt idx="0">
                  <c:v>3.7490571585999999</c:v>
                </c:pt>
                <c:pt idx="1">
                  <c:v>0</c:v>
                </c:pt>
              </c:numCache>
            </c:numRef>
          </c:val>
          <c:extLst>
            <c:ext xmlns:c16="http://schemas.microsoft.com/office/drawing/2014/chart" uri="{C3380CC4-5D6E-409C-BE32-E72D297353CC}">
              <c16:uniqueId val="{00000002-C559-4C77-A983-1B2621B7B9FC}"/>
            </c:ext>
          </c:extLst>
        </c:ser>
        <c:ser>
          <c:idx val="3"/>
          <c:order val="3"/>
          <c:tx>
            <c:strRef>
              <c:f>Treat_2015_World!$F$77</c:f>
              <c:strCache>
                <c:ptCount val="1"/>
                <c:pt idx="0">
                  <c:v>High quality incineration</c:v>
                </c:pt>
              </c:strCache>
            </c:strRef>
          </c:tx>
          <c:spPr>
            <a:solidFill>
              <a:schemeClr val="accent4"/>
            </a:solidFill>
            <a:ln>
              <a:noFill/>
            </a:ln>
            <a:effectLst/>
          </c:spPr>
          <c:invertIfNegative val="0"/>
          <c:cat>
            <c:strRef>
              <c:f>Treat_2015_World!$L$73:$M$73</c:f>
              <c:strCache>
                <c:ptCount val="2"/>
                <c:pt idx="0">
                  <c:v>Urban</c:v>
                </c:pt>
                <c:pt idx="1">
                  <c:v>Rural</c:v>
                </c:pt>
              </c:strCache>
            </c:strRef>
          </c:cat>
          <c:val>
            <c:numRef>
              <c:f>Treat_2015_World!$L$77:$M$77</c:f>
              <c:numCache>
                <c:formatCode>0.0</c:formatCode>
                <c:ptCount val="2"/>
                <c:pt idx="0">
                  <c:v>0</c:v>
                </c:pt>
                <c:pt idx="1">
                  <c:v>0</c:v>
                </c:pt>
              </c:numCache>
            </c:numRef>
          </c:val>
          <c:extLst>
            <c:ext xmlns:c16="http://schemas.microsoft.com/office/drawing/2014/chart" uri="{C3380CC4-5D6E-409C-BE32-E72D297353CC}">
              <c16:uniqueId val="{00000003-C559-4C77-A983-1B2621B7B9FC}"/>
            </c:ext>
          </c:extLst>
        </c:ser>
        <c:ser>
          <c:idx val="4"/>
          <c:order val="4"/>
          <c:tx>
            <c:strRef>
              <c:f>Treat_2015_World!$F$78</c:f>
              <c:strCache>
                <c:ptCount val="1"/>
                <c:pt idx="0">
                  <c:v>Landfill</c:v>
                </c:pt>
              </c:strCache>
            </c:strRef>
          </c:tx>
          <c:spPr>
            <a:solidFill>
              <a:schemeClr val="accent5"/>
            </a:solidFill>
            <a:ln>
              <a:noFill/>
            </a:ln>
            <a:effectLst/>
          </c:spPr>
          <c:invertIfNegative val="0"/>
          <c:cat>
            <c:strRef>
              <c:f>Treat_2015_World!$L$73:$M$73</c:f>
              <c:strCache>
                <c:ptCount val="2"/>
                <c:pt idx="0">
                  <c:v>Urban</c:v>
                </c:pt>
                <c:pt idx="1">
                  <c:v>Rural</c:v>
                </c:pt>
              </c:strCache>
            </c:strRef>
          </c:cat>
          <c:val>
            <c:numRef>
              <c:f>Treat_2015_World!$L$78:$M$78</c:f>
              <c:numCache>
                <c:formatCode>0.0</c:formatCode>
                <c:ptCount val="2"/>
                <c:pt idx="0">
                  <c:v>3.8771194754999998</c:v>
                </c:pt>
                <c:pt idx="1">
                  <c:v>0.55868980079999997</c:v>
                </c:pt>
              </c:numCache>
            </c:numRef>
          </c:val>
          <c:extLst>
            <c:ext xmlns:c16="http://schemas.microsoft.com/office/drawing/2014/chart" uri="{C3380CC4-5D6E-409C-BE32-E72D297353CC}">
              <c16:uniqueId val="{00000004-C559-4C77-A983-1B2621B7B9FC}"/>
            </c:ext>
          </c:extLst>
        </c:ser>
        <c:ser>
          <c:idx val="8"/>
          <c:order val="5"/>
          <c:tx>
            <c:strRef>
              <c:f>Treat_2015_World!$F$82</c:f>
              <c:strCache>
                <c:ptCount val="1"/>
                <c:pt idx="0">
                  <c:v>Sanitary landfill gas flaring/recovery and use</c:v>
                </c:pt>
              </c:strCache>
            </c:strRef>
          </c:tx>
          <c:spPr>
            <a:solidFill>
              <a:schemeClr val="accent1">
                <a:lumMod val="60000"/>
                <a:lumOff val="40000"/>
              </a:schemeClr>
            </a:solidFill>
            <a:ln>
              <a:noFill/>
            </a:ln>
            <a:effectLst/>
          </c:spPr>
          <c:invertIfNegative val="0"/>
          <c:cat>
            <c:strRef>
              <c:f>Treat_2015_World!$L$73:$M$73</c:f>
              <c:strCache>
                <c:ptCount val="2"/>
                <c:pt idx="0">
                  <c:v>Urban</c:v>
                </c:pt>
                <c:pt idx="1">
                  <c:v>Rural</c:v>
                </c:pt>
              </c:strCache>
            </c:strRef>
          </c:cat>
          <c:val>
            <c:numRef>
              <c:f>Treat_2015_World!$L$82:$M$82</c:f>
              <c:numCache>
                <c:formatCode>0.0</c:formatCode>
                <c:ptCount val="2"/>
                <c:pt idx="0">
                  <c:v>0</c:v>
                </c:pt>
                <c:pt idx="1">
                  <c:v>0</c:v>
                </c:pt>
              </c:numCache>
            </c:numRef>
          </c:val>
          <c:extLst>
            <c:ext xmlns:c16="http://schemas.microsoft.com/office/drawing/2014/chart" uri="{C3380CC4-5D6E-409C-BE32-E72D297353CC}">
              <c16:uniqueId val="{00000005-C559-4C77-A983-1B2621B7B9FC}"/>
            </c:ext>
          </c:extLst>
        </c:ser>
        <c:ser>
          <c:idx val="2"/>
          <c:order val="6"/>
          <c:tx>
            <c:strRef>
              <c:f>Treat_2015_World!$F$76</c:f>
              <c:strCache>
                <c:ptCount val="1"/>
                <c:pt idx="0">
                  <c:v>Dumpsite</c:v>
                </c:pt>
              </c:strCache>
            </c:strRef>
          </c:tx>
          <c:spPr>
            <a:solidFill>
              <a:schemeClr val="accent6">
                <a:lumMod val="40000"/>
                <a:lumOff val="60000"/>
              </a:schemeClr>
            </a:solidFill>
            <a:ln>
              <a:noFill/>
            </a:ln>
            <a:effectLst/>
          </c:spPr>
          <c:invertIfNegative val="0"/>
          <c:cat>
            <c:strRef>
              <c:f>Treat_2015_World!$L$73:$M$73</c:f>
              <c:strCache>
                <c:ptCount val="2"/>
                <c:pt idx="0">
                  <c:v>Urban</c:v>
                </c:pt>
                <c:pt idx="1">
                  <c:v>Rural</c:v>
                </c:pt>
              </c:strCache>
            </c:strRef>
          </c:cat>
          <c:val>
            <c:numRef>
              <c:f>Treat_2015_World!$L$76:$M$76</c:f>
              <c:numCache>
                <c:formatCode>0.0</c:formatCode>
                <c:ptCount val="2"/>
                <c:pt idx="0">
                  <c:v>26.138715446999999</c:v>
                </c:pt>
                <c:pt idx="1">
                  <c:v>7.3149964071999998</c:v>
                </c:pt>
              </c:numCache>
            </c:numRef>
          </c:val>
          <c:extLst>
            <c:ext xmlns:c16="http://schemas.microsoft.com/office/drawing/2014/chart" uri="{C3380CC4-5D6E-409C-BE32-E72D297353CC}">
              <c16:uniqueId val="{00000006-C559-4C77-A983-1B2621B7B9FC}"/>
            </c:ext>
          </c:extLst>
        </c:ser>
        <c:ser>
          <c:idx val="5"/>
          <c:order val="7"/>
          <c:tx>
            <c:strRef>
              <c:f>Treat_2015_World!$F$79</c:f>
              <c:strCache>
                <c:ptCount val="1"/>
                <c:pt idx="0">
                  <c:v>Open burning collected MSW</c:v>
                </c:pt>
              </c:strCache>
            </c:strRef>
          </c:tx>
          <c:spPr>
            <a:solidFill>
              <a:schemeClr val="accent6"/>
            </a:solidFill>
            <a:ln>
              <a:noFill/>
            </a:ln>
            <a:effectLst/>
          </c:spPr>
          <c:invertIfNegative val="0"/>
          <c:cat>
            <c:strRef>
              <c:f>Treat_2015_World!$L$73:$M$73</c:f>
              <c:strCache>
                <c:ptCount val="2"/>
                <c:pt idx="0">
                  <c:v>Urban</c:v>
                </c:pt>
                <c:pt idx="1">
                  <c:v>Rural</c:v>
                </c:pt>
              </c:strCache>
            </c:strRef>
          </c:cat>
          <c:val>
            <c:numRef>
              <c:f>Treat_2015_World!$L$79:$M$79</c:f>
              <c:numCache>
                <c:formatCode>0.0</c:formatCode>
                <c:ptCount val="2"/>
                <c:pt idx="0">
                  <c:v>47.237930306000003</c:v>
                </c:pt>
                <c:pt idx="1">
                  <c:v>13.203065891</c:v>
                </c:pt>
              </c:numCache>
            </c:numRef>
          </c:val>
          <c:extLst>
            <c:ext xmlns:c16="http://schemas.microsoft.com/office/drawing/2014/chart" uri="{C3380CC4-5D6E-409C-BE32-E72D297353CC}">
              <c16:uniqueId val="{00000007-C559-4C77-A983-1B2621B7B9FC}"/>
            </c:ext>
          </c:extLst>
        </c:ser>
        <c:ser>
          <c:idx val="6"/>
          <c:order val="8"/>
          <c:tx>
            <c:strRef>
              <c:f>Treat_2015_World!$F$80</c:f>
              <c:strCache>
                <c:ptCount val="1"/>
                <c:pt idx="0">
                  <c:v>Open burning uncollected MSW</c:v>
                </c:pt>
              </c:strCache>
            </c:strRef>
          </c:tx>
          <c:spPr>
            <a:solidFill>
              <a:schemeClr val="accent1">
                <a:lumMod val="50000"/>
              </a:schemeClr>
            </a:solidFill>
            <a:ln>
              <a:noFill/>
            </a:ln>
            <a:effectLst/>
          </c:spPr>
          <c:invertIfNegative val="0"/>
          <c:cat>
            <c:strRef>
              <c:f>Treat_2015_World!$L$73:$M$73</c:f>
              <c:strCache>
                <c:ptCount val="2"/>
                <c:pt idx="0">
                  <c:v>Urban</c:v>
                </c:pt>
                <c:pt idx="1">
                  <c:v>Rural</c:v>
                </c:pt>
              </c:strCache>
            </c:strRef>
          </c:cat>
          <c:val>
            <c:numRef>
              <c:f>Treat_2015_World!$L$80:$M$80</c:f>
              <c:numCache>
                <c:formatCode>0.0</c:formatCode>
                <c:ptCount val="2"/>
                <c:pt idx="0">
                  <c:v>3.2981619807999998</c:v>
                </c:pt>
                <c:pt idx="1">
                  <c:v>14.466219162</c:v>
                </c:pt>
              </c:numCache>
            </c:numRef>
          </c:val>
          <c:extLst>
            <c:ext xmlns:c16="http://schemas.microsoft.com/office/drawing/2014/chart" uri="{C3380CC4-5D6E-409C-BE32-E72D297353CC}">
              <c16:uniqueId val="{00000008-C559-4C77-A983-1B2621B7B9FC}"/>
            </c:ext>
          </c:extLst>
        </c:ser>
        <c:ser>
          <c:idx val="9"/>
          <c:order val="9"/>
          <c:tx>
            <c:strRef>
              <c:f>Treat_2015_World!$F$83</c:f>
              <c:strCache>
                <c:ptCount val="1"/>
                <c:pt idx="0">
                  <c:v>Scattered MSW</c:v>
                </c:pt>
              </c:strCache>
            </c:strRef>
          </c:tx>
          <c:spPr>
            <a:solidFill>
              <a:schemeClr val="accent4">
                <a:lumMod val="60000"/>
              </a:schemeClr>
            </a:solidFill>
            <a:ln>
              <a:noFill/>
            </a:ln>
            <a:effectLst/>
          </c:spPr>
          <c:invertIfNegative val="0"/>
          <c:cat>
            <c:strRef>
              <c:f>Treat_2015_World!$L$73:$M$73</c:f>
              <c:strCache>
                <c:ptCount val="2"/>
                <c:pt idx="0">
                  <c:v>Urban</c:v>
                </c:pt>
                <c:pt idx="1">
                  <c:v>Rural</c:v>
                </c:pt>
              </c:strCache>
            </c:strRef>
          </c:cat>
          <c:val>
            <c:numRef>
              <c:f>Treat_2015_World!$L$83:$M$83</c:f>
              <c:numCache>
                <c:formatCode>0.0</c:formatCode>
                <c:ptCount val="2"/>
                <c:pt idx="0">
                  <c:v>13.567186359999999</c:v>
                </c:pt>
                <c:pt idx="1">
                  <c:v>47.711874629999997</c:v>
                </c:pt>
              </c:numCache>
            </c:numRef>
          </c:val>
          <c:extLst>
            <c:ext xmlns:c16="http://schemas.microsoft.com/office/drawing/2014/chart" uri="{C3380CC4-5D6E-409C-BE32-E72D297353CC}">
              <c16:uniqueId val="{00000009-C559-4C77-A983-1B2621B7B9FC}"/>
            </c:ext>
          </c:extLst>
        </c:ser>
        <c:dLbls>
          <c:showLegendKey val="0"/>
          <c:showVal val="0"/>
          <c:showCatName val="0"/>
          <c:showSerName val="0"/>
          <c:showPercent val="0"/>
          <c:showBubbleSize val="0"/>
        </c:dLbls>
        <c:gapWidth val="150"/>
        <c:overlap val="100"/>
        <c:axId val="916104328"/>
        <c:axId val="916106952"/>
      </c:barChart>
      <c:catAx>
        <c:axId val="916104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16106952"/>
        <c:crosses val="autoZero"/>
        <c:auto val="1"/>
        <c:lblAlgn val="ctr"/>
        <c:lblOffset val="100"/>
        <c:noMultiLvlLbl val="0"/>
      </c:catAx>
      <c:valAx>
        <c:axId val="91610695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16104328"/>
        <c:crosses val="autoZero"/>
        <c:crossBetween val="between"/>
        <c:majorUnit val="20"/>
      </c:valAx>
      <c:spPr>
        <a:noFill/>
        <a:ln>
          <a:noFill/>
        </a:ln>
        <a:effectLst/>
      </c:spPr>
    </c:plotArea>
    <c:legend>
      <c:legendPos val="r"/>
      <c:layout>
        <c:manualLayout>
          <c:xMode val="edge"/>
          <c:yMode val="edge"/>
          <c:x val="0.32500000000000001"/>
          <c:y val="4.2073790688520955E-2"/>
          <c:w val="0.61111111111111116"/>
          <c:h val="0.9037396782159458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CH4 </a:t>
            </a:r>
          </a:p>
        </c:rich>
      </c:tx>
      <c:layout>
        <c:manualLayout>
          <c:xMode val="edge"/>
          <c:yMode val="edge"/>
          <c:x val="0.41046644710718699"/>
          <c:y val="1.5118574973703625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0211559573026885"/>
          <c:y val="0.15134410053312525"/>
          <c:w val="0.66550278045754907"/>
          <c:h val="0.63229658651574339"/>
        </c:manualLayout>
      </c:layout>
      <c:lineChart>
        <c:grouping val="standard"/>
        <c:varyColors val="0"/>
        <c:ser>
          <c:idx val="0"/>
          <c:order val="0"/>
          <c:tx>
            <c:strRef>
              <c:f>EmiGloSSPS!$A$2</c:f>
              <c:strCache>
                <c:ptCount val="1"/>
                <c:pt idx="0">
                  <c:v>Eclipse_V6b_CLE</c:v>
                </c:pt>
              </c:strCache>
            </c:strRef>
          </c:tx>
          <c:spPr>
            <a:ln w="28575" cap="rnd">
              <a:solidFill>
                <a:srgbClr val="7030A0"/>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EmiGloSSPS!$D$2:$L$2</c:f>
              <c:numCache>
                <c:formatCode>0.0000</c:formatCode>
                <c:ptCount val="9"/>
                <c:pt idx="0">
                  <c:v>26.963845252999999</c:v>
                </c:pt>
                <c:pt idx="1">
                  <c:v>28.363945717</c:v>
                </c:pt>
                <c:pt idx="2">
                  <c:v>30.086230993000001</c:v>
                </c:pt>
                <c:pt idx="3">
                  <c:v>33.006478078999997</c:v>
                </c:pt>
                <c:pt idx="4">
                  <c:v>35.037990430000001</c:v>
                </c:pt>
                <c:pt idx="5">
                  <c:v>39.721393564000003</c:v>
                </c:pt>
                <c:pt idx="6">
                  <c:v>43.57940404</c:v>
                </c:pt>
                <c:pt idx="7">
                  <c:v>47.744423947999998</c:v>
                </c:pt>
                <c:pt idx="8">
                  <c:v>51.834751801000003</c:v>
                </c:pt>
              </c:numCache>
            </c:numRef>
          </c:val>
          <c:smooth val="0"/>
          <c:extLst>
            <c:ext xmlns:c16="http://schemas.microsoft.com/office/drawing/2014/chart" uri="{C3380CC4-5D6E-409C-BE32-E72D297353CC}">
              <c16:uniqueId val="{00000000-9C3C-4EAC-8E76-C72DC7D83792}"/>
            </c:ext>
          </c:extLst>
        </c:ser>
        <c:ser>
          <c:idx val="1"/>
          <c:order val="1"/>
          <c:tx>
            <c:strRef>
              <c:f>EmiGloSSPS!$A$3</c:f>
              <c:strCache>
                <c:ptCount val="1"/>
                <c:pt idx="0">
                  <c:v>Eclipse_V6b_MFR</c:v>
                </c:pt>
              </c:strCache>
            </c:strRef>
          </c:tx>
          <c:spPr>
            <a:ln w="28575" cap="rnd">
              <a:solidFill>
                <a:srgbClr val="7030A0"/>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EmiGloSSPS!$D$3:$L$3</c:f>
              <c:numCache>
                <c:formatCode>0.0000</c:formatCode>
                <c:ptCount val="9"/>
                <c:pt idx="0">
                  <c:v>26.963845252999999</c:v>
                </c:pt>
                <c:pt idx="1">
                  <c:v>28.363945717</c:v>
                </c:pt>
                <c:pt idx="2">
                  <c:v>31.418165316</c:v>
                </c:pt>
                <c:pt idx="3">
                  <c:v>35.741100310999997</c:v>
                </c:pt>
                <c:pt idx="4">
                  <c:v>34.805252383000003</c:v>
                </c:pt>
                <c:pt idx="5">
                  <c:v>35.830533721000002</c:v>
                </c:pt>
                <c:pt idx="6">
                  <c:v>21.353282974999999</c:v>
                </c:pt>
                <c:pt idx="7">
                  <c:v>15.071459362000001</c:v>
                </c:pt>
                <c:pt idx="8">
                  <c:v>10.238498944</c:v>
                </c:pt>
              </c:numCache>
            </c:numRef>
          </c:val>
          <c:smooth val="0"/>
          <c:extLst>
            <c:ext xmlns:c16="http://schemas.microsoft.com/office/drawing/2014/chart" uri="{C3380CC4-5D6E-409C-BE32-E72D297353CC}">
              <c16:uniqueId val="{00000001-9C3C-4EAC-8E76-C72DC7D83792}"/>
            </c:ext>
          </c:extLst>
        </c:ser>
        <c:ser>
          <c:idx val="2"/>
          <c:order val="2"/>
          <c:tx>
            <c:strRef>
              <c:f>EmiGloSSPS!$A$4</c:f>
              <c:strCache>
                <c:ptCount val="1"/>
                <c:pt idx="0">
                  <c:v>SSP1_CLE</c:v>
                </c:pt>
              </c:strCache>
            </c:strRef>
          </c:tx>
          <c:spPr>
            <a:ln w="28575" cap="rnd">
              <a:solidFill>
                <a:schemeClr val="accent1"/>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EmiGloSSPS!$D$4:$L$4</c:f>
              <c:numCache>
                <c:formatCode>0.0000</c:formatCode>
                <c:ptCount val="9"/>
                <c:pt idx="0">
                  <c:v>26.970144515000001</c:v>
                </c:pt>
                <c:pt idx="1">
                  <c:v>28.319007659</c:v>
                </c:pt>
                <c:pt idx="2">
                  <c:v>30.135500803999999</c:v>
                </c:pt>
                <c:pt idx="3">
                  <c:v>33.327049985000002</c:v>
                </c:pt>
                <c:pt idx="4">
                  <c:v>35.443246481000003</c:v>
                </c:pt>
                <c:pt idx="5">
                  <c:v>40.066507434000002</c:v>
                </c:pt>
                <c:pt idx="6">
                  <c:v>44.739233220000003</c:v>
                </c:pt>
                <c:pt idx="7">
                  <c:v>49.198747337</c:v>
                </c:pt>
                <c:pt idx="8">
                  <c:v>53.442550990000001</c:v>
                </c:pt>
              </c:numCache>
            </c:numRef>
          </c:val>
          <c:smooth val="0"/>
          <c:extLst>
            <c:ext xmlns:c16="http://schemas.microsoft.com/office/drawing/2014/chart" uri="{C3380CC4-5D6E-409C-BE32-E72D297353CC}">
              <c16:uniqueId val="{00000002-9C3C-4EAC-8E76-C72DC7D83792}"/>
            </c:ext>
          </c:extLst>
        </c:ser>
        <c:ser>
          <c:idx val="3"/>
          <c:order val="3"/>
          <c:tx>
            <c:strRef>
              <c:f>EmiGloSSPS!$A$5</c:f>
              <c:strCache>
                <c:ptCount val="1"/>
                <c:pt idx="0">
                  <c:v>SSP1_MFR</c:v>
                </c:pt>
              </c:strCache>
            </c:strRef>
          </c:tx>
          <c:spPr>
            <a:ln w="28575" cap="rnd">
              <a:solidFill>
                <a:schemeClr val="accent1"/>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EmiGloSSPS!$D$5:$L$5</c:f>
              <c:numCache>
                <c:formatCode>0.0000</c:formatCode>
                <c:ptCount val="9"/>
                <c:pt idx="0">
                  <c:v>26.970144515000001</c:v>
                </c:pt>
                <c:pt idx="1">
                  <c:v>28.319007659</c:v>
                </c:pt>
                <c:pt idx="2">
                  <c:v>31.259299399</c:v>
                </c:pt>
                <c:pt idx="3">
                  <c:v>35.430272191999997</c:v>
                </c:pt>
                <c:pt idx="4">
                  <c:v>31.473015921999998</c:v>
                </c:pt>
                <c:pt idx="5">
                  <c:v>31.170706453000001</c:v>
                </c:pt>
                <c:pt idx="6">
                  <c:v>16.495584368999999</c:v>
                </c:pt>
                <c:pt idx="7">
                  <c:v>11.765325667000001</c:v>
                </c:pt>
                <c:pt idx="8">
                  <c:v>6.5019203756000001</c:v>
                </c:pt>
              </c:numCache>
            </c:numRef>
          </c:val>
          <c:smooth val="0"/>
          <c:extLst>
            <c:ext xmlns:c16="http://schemas.microsoft.com/office/drawing/2014/chart" uri="{C3380CC4-5D6E-409C-BE32-E72D297353CC}">
              <c16:uniqueId val="{00000003-9C3C-4EAC-8E76-C72DC7D83792}"/>
            </c:ext>
          </c:extLst>
        </c:ser>
        <c:ser>
          <c:idx val="4"/>
          <c:order val="4"/>
          <c:tx>
            <c:strRef>
              <c:f>EmiGloSSPS!$A$6</c:f>
              <c:strCache>
                <c:ptCount val="1"/>
                <c:pt idx="0">
                  <c:v>SSP2_CLE</c:v>
                </c:pt>
              </c:strCache>
            </c:strRef>
          </c:tx>
          <c:spPr>
            <a:ln w="28575" cap="rnd">
              <a:solidFill>
                <a:schemeClr val="bg2">
                  <a:lumMod val="50000"/>
                </a:schemeClr>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EmiGloSSPS!$D$6:$L$6</c:f>
              <c:numCache>
                <c:formatCode>0.0000</c:formatCode>
                <c:ptCount val="9"/>
                <c:pt idx="0">
                  <c:v>26.970144515000001</c:v>
                </c:pt>
                <c:pt idx="1">
                  <c:v>28.357530517000001</c:v>
                </c:pt>
                <c:pt idx="2">
                  <c:v>30.216245293</c:v>
                </c:pt>
                <c:pt idx="3">
                  <c:v>33.184528432</c:v>
                </c:pt>
                <c:pt idx="4">
                  <c:v>35.087855830000002</c:v>
                </c:pt>
                <c:pt idx="5">
                  <c:v>39.493750892000001</c:v>
                </c:pt>
                <c:pt idx="6">
                  <c:v>43.859291380000002</c:v>
                </c:pt>
                <c:pt idx="7">
                  <c:v>47.898942691000002</c:v>
                </c:pt>
                <c:pt idx="8">
                  <c:v>51.632193446999999</c:v>
                </c:pt>
              </c:numCache>
            </c:numRef>
          </c:val>
          <c:smooth val="0"/>
          <c:extLst>
            <c:ext xmlns:c16="http://schemas.microsoft.com/office/drawing/2014/chart" uri="{C3380CC4-5D6E-409C-BE32-E72D297353CC}">
              <c16:uniqueId val="{00000004-9C3C-4EAC-8E76-C72DC7D83792}"/>
            </c:ext>
          </c:extLst>
        </c:ser>
        <c:ser>
          <c:idx val="5"/>
          <c:order val="5"/>
          <c:tx>
            <c:strRef>
              <c:f>EmiGloSSPS!$A$7</c:f>
              <c:strCache>
                <c:ptCount val="1"/>
                <c:pt idx="0">
                  <c:v>SSP2_MFR</c:v>
                </c:pt>
              </c:strCache>
            </c:strRef>
          </c:tx>
          <c:spPr>
            <a:ln w="28575" cap="rnd">
              <a:solidFill>
                <a:schemeClr val="bg2">
                  <a:lumMod val="75000"/>
                </a:schemeClr>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EmiGloSSPS!$D$7:$L$7</c:f>
              <c:numCache>
                <c:formatCode>0.0000</c:formatCode>
                <c:ptCount val="9"/>
                <c:pt idx="0">
                  <c:v>26.970144515000001</c:v>
                </c:pt>
                <c:pt idx="1">
                  <c:v>28.357530517000001</c:v>
                </c:pt>
                <c:pt idx="2">
                  <c:v>30.591410880000002</c:v>
                </c:pt>
                <c:pt idx="3">
                  <c:v>33.821372654999998</c:v>
                </c:pt>
                <c:pt idx="4">
                  <c:v>36.543935865000002</c:v>
                </c:pt>
                <c:pt idx="5">
                  <c:v>41.636270699000001</c:v>
                </c:pt>
                <c:pt idx="6">
                  <c:v>37.754984532999998</c:v>
                </c:pt>
                <c:pt idx="7">
                  <c:v>34.526160718</c:v>
                </c:pt>
                <c:pt idx="8">
                  <c:v>21.892729778</c:v>
                </c:pt>
              </c:numCache>
            </c:numRef>
          </c:val>
          <c:smooth val="0"/>
          <c:extLst>
            <c:ext xmlns:c16="http://schemas.microsoft.com/office/drawing/2014/chart" uri="{C3380CC4-5D6E-409C-BE32-E72D297353CC}">
              <c16:uniqueId val="{00000005-9C3C-4EAC-8E76-C72DC7D83792}"/>
            </c:ext>
          </c:extLst>
        </c:ser>
        <c:ser>
          <c:idx val="6"/>
          <c:order val="6"/>
          <c:tx>
            <c:strRef>
              <c:f>EmiGloSSPS!$A$8</c:f>
              <c:strCache>
                <c:ptCount val="1"/>
                <c:pt idx="0">
                  <c:v>SSP3_CLE</c:v>
                </c:pt>
              </c:strCache>
            </c:strRef>
          </c:tx>
          <c:spPr>
            <a:ln w="28575" cap="rnd">
              <a:solidFill>
                <a:schemeClr val="accent4">
                  <a:lumMod val="75000"/>
                </a:schemeClr>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EmiGloSSPS!$D$8:$L$8</c:f>
              <c:numCache>
                <c:formatCode>0.0000</c:formatCode>
                <c:ptCount val="9"/>
                <c:pt idx="0">
                  <c:v>26.970144515000001</c:v>
                </c:pt>
                <c:pt idx="1">
                  <c:v>28.393198350999999</c:v>
                </c:pt>
                <c:pt idx="2">
                  <c:v>30.295491558999998</c:v>
                </c:pt>
                <c:pt idx="3">
                  <c:v>33.012195636999998</c:v>
                </c:pt>
                <c:pt idx="4">
                  <c:v>34.656863242999997</c:v>
                </c:pt>
                <c:pt idx="5">
                  <c:v>38.766915169999997</c:v>
                </c:pt>
                <c:pt idx="6">
                  <c:v>42.729671009999997</c:v>
                </c:pt>
                <c:pt idx="7">
                  <c:v>46.230207239000002</c:v>
                </c:pt>
                <c:pt idx="8">
                  <c:v>49.233308506</c:v>
                </c:pt>
              </c:numCache>
            </c:numRef>
          </c:val>
          <c:smooth val="0"/>
          <c:extLst>
            <c:ext xmlns:c16="http://schemas.microsoft.com/office/drawing/2014/chart" uri="{C3380CC4-5D6E-409C-BE32-E72D297353CC}">
              <c16:uniqueId val="{00000006-9C3C-4EAC-8E76-C72DC7D83792}"/>
            </c:ext>
          </c:extLst>
        </c:ser>
        <c:ser>
          <c:idx val="7"/>
          <c:order val="7"/>
          <c:tx>
            <c:strRef>
              <c:f>EmiGloSSPS!$A$9</c:f>
              <c:strCache>
                <c:ptCount val="1"/>
                <c:pt idx="0">
                  <c:v>SSP3_MFR</c:v>
                </c:pt>
              </c:strCache>
            </c:strRef>
          </c:tx>
          <c:spPr>
            <a:ln w="28575" cap="rnd">
              <a:solidFill>
                <a:schemeClr val="accent4">
                  <a:lumMod val="75000"/>
                </a:schemeClr>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EmiGloSSPS!$D$9:$L$9</c:f>
              <c:numCache>
                <c:formatCode>0.0000</c:formatCode>
                <c:ptCount val="9"/>
                <c:pt idx="0">
                  <c:v>26.970144515000001</c:v>
                </c:pt>
                <c:pt idx="1">
                  <c:v>28.393198350999999</c:v>
                </c:pt>
                <c:pt idx="2">
                  <c:v>30.624286716</c:v>
                </c:pt>
                <c:pt idx="3">
                  <c:v>33.630599435000001</c:v>
                </c:pt>
                <c:pt idx="4">
                  <c:v>35.784453505000002</c:v>
                </c:pt>
                <c:pt idx="5">
                  <c:v>40.441909215000003</c:v>
                </c:pt>
                <c:pt idx="6">
                  <c:v>37.043220064000003</c:v>
                </c:pt>
                <c:pt idx="7">
                  <c:v>33.867524377000002</c:v>
                </c:pt>
                <c:pt idx="8">
                  <c:v>23.064903042000001</c:v>
                </c:pt>
              </c:numCache>
            </c:numRef>
          </c:val>
          <c:smooth val="0"/>
          <c:extLst>
            <c:ext xmlns:c16="http://schemas.microsoft.com/office/drawing/2014/chart" uri="{C3380CC4-5D6E-409C-BE32-E72D297353CC}">
              <c16:uniqueId val="{00000007-9C3C-4EAC-8E76-C72DC7D83792}"/>
            </c:ext>
          </c:extLst>
        </c:ser>
        <c:ser>
          <c:idx val="8"/>
          <c:order val="8"/>
          <c:tx>
            <c:strRef>
              <c:f>EmiGloSSPS!$A$10</c:f>
              <c:strCache>
                <c:ptCount val="1"/>
                <c:pt idx="0">
                  <c:v>SSP4_CLE</c:v>
                </c:pt>
              </c:strCache>
            </c:strRef>
          </c:tx>
          <c:spPr>
            <a:ln w="28575" cap="rnd">
              <a:solidFill>
                <a:schemeClr val="accent2"/>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EmiGloSSPS!$D$10:$L$10</c:f>
              <c:numCache>
                <c:formatCode>0.0000</c:formatCode>
                <c:ptCount val="9"/>
                <c:pt idx="0">
                  <c:v>26.970144515000001</c:v>
                </c:pt>
                <c:pt idx="1">
                  <c:v>28.326900819999999</c:v>
                </c:pt>
                <c:pt idx="2">
                  <c:v>30.148302487999999</c:v>
                </c:pt>
                <c:pt idx="3">
                  <c:v>33.349903994000002</c:v>
                </c:pt>
                <c:pt idx="4">
                  <c:v>35.506962524000002</c:v>
                </c:pt>
                <c:pt idx="5">
                  <c:v>40.079801261</c:v>
                </c:pt>
                <c:pt idx="6">
                  <c:v>44.555178236000003</c:v>
                </c:pt>
                <c:pt idx="7">
                  <c:v>48.566836916</c:v>
                </c:pt>
                <c:pt idx="8">
                  <c:v>52.172584202000003</c:v>
                </c:pt>
              </c:numCache>
            </c:numRef>
          </c:val>
          <c:smooth val="0"/>
          <c:extLst>
            <c:ext xmlns:c16="http://schemas.microsoft.com/office/drawing/2014/chart" uri="{C3380CC4-5D6E-409C-BE32-E72D297353CC}">
              <c16:uniqueId val="{00000008-9C3C-4EAC-8E76-C72DC7D83792}"/>
            </c:ext>
          </c:extLst>
        </c:ser>
        <c:ser>
          <c:idx val="9"/>
          <c:order val="9"/>
          <c:tx>
            <c:strRef>
              <c:f>EmiGloSSPS!$A$11</c:f>
              <c:strCache>
                <c:ptCount val="1"/>
                <c:pt idx="0">
                  <c:v>SSP4_MFR</c:v>
                </c:pt>
              </c:strCache>
            </c:strRef>
          </c:tx>
          <c:spPr>
            <a:ln w="28575" cap="rnd">
              <a:solidFill>
                <a:schemeClr val="accent2"/>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EmiGloSSPS!$D$11:$L$11</c:f>
              <c:numCache>
                <c:formatCode>0.0000</c:formatCode>
                <c:ptCount val="9"/>
                <c:pt idx="0">
                  <c:v>26.970144515000001</c:v>
                </c:pt>
                <c:pt idx="1">
                  <c:v>28.326900819999999</c:v>
                </c:pt>
                <c:pt idx="2">
                  <c:v>30.569999625000001</c:v>
                </c:pt>
                <c:pt idx="3">
                  <c:v>34.049004113000002</c:v>
                </c:pt>
                <c:pt idx="4">
                  <c:v>36.642679506</c:v>
                </c:pt>
                <c:pt idx="5">
                  <c:v>41.911801644999997</c:v>
                </c:pt>
                <c:pt idx="6">
                  <c:v>36.607711401000003</c:v>
                </c:pt>
                <c:pt idx="7">
                  <c:v>34.315495890000001</c:v>
                </c:pt>
                <c:pt idx="8">
                  <c:v>22.125060489999999</c:v>
                </c:pt>
              </c:numCache>
            </c:numRef>
          </c:val>
          <c:smooth val="0"/>
          <c:extLst>
            <c:ext xmlns:c16="http://schemas.microsoft.com/office/drawing/2014/chart" uri="{C3380CC4-5D6E-409C-BE32-E72D297353CC}">
              <c16:uniqueId val="{00000009-9C3C-4EAC-8E76-C72DC7D83792}"/>
            </c:ext>
          </c:extLst>
        </c:ser>
        <c:ser>
          <c:idx val="10"/>
          <c:order val="10"/>
          <c:tx>
            <c:strRef>
              <c:f>EmiGloSSPS!$A$12</c:f>
              <c:strCache>
                <c:ptCount val="1"/>
                <c:pt idx="0">
                  <c:v>SSP5_CLE</c:v>
                </c:pt>
              </c:strCache>
            </c:strRef>
          </c:tx>
          <c:spPr>
            <a:ln w="28575" cap="rnd">
              <a:solidFill>
                <a:schemeClr val="accent6">
                  <a:lumMod val="75000"/>
                </a:schemeClr>
              </a:solidFill>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EmiGloSSPS!$D$12:$L$12</c:f>
              <c:numCache>
                <c:formatCode>0.0000</c:formatCode>
                <c:ptCount val="9"/>
                <c:pt idx="0">
                  <c:v>26.970144515000001</c:v>
                </c:pt>
                <c:pt idx="1">
                  <c:v>28.320819423</c:v>
                </c:pt>
                <c:pt idx="2">
                  <c:v>30.146800481</c:v>
                </c:pt>
                <c:pt idx="3">
                  <c:v>33.376215721000001</c:v>
                </c:pt>
                <c:pt idx="4">
                  <c:v>35.544522516000001</c:v>
                </c:pt>
                <c:pt idx="5">
                  <c:v>40.353500500999999</c:v>
                </c:pt>
                <c:pt idx="6">
                  <c:v>45.373498380000001</c:v>
                </c:pt>
                <c:pt idx="7">
                  <c:v>50.411353726000002</c:v>
                </c:pt>
                <c:pt idx="8">
                  <c:v>55.347907833999997</c:v>
                </c:pt>
              </c:numCache>
            </c:numRef>
          </c:val>
          <c:smooth val="0"/>
          <c:extLst>
            <c:ext xmlns:c16="http://schemas.microsoft.com/office/drawing/2014/chart" uri="{C3380CC4-5D6E-409C-BE32-E72D297353CC}">
              <c16:uniqueId val="{0000000A-9C3C-4EAC-8E76-C72DC7D83792}"/>
            </c:ext>
          </c:extLst>
        </c:ser>
        <c:ser>
          <c:idx val="11"/>
          <c:order val="11"/>
          <c:tx>
            <c:strRef>
              <c:f>EmiGloSSPS!$A$13</c:f>
              <c:strCache>
                <c:ptCount val="1"/>
                <c:pt idx="0">
                  <c:v>SSP5_MFR</c:v>
                </c:pt>
              </c:strCache>
            </c:strRef>
          </c:tx>
          <c:spPr>
            <a:ln w="28575" cap="rnd">
              <a:solidFill>
                <a:schemeClr val="accent6">
                  <a:lumMod val="75000"/>
                </a:schemeClr>
              </a:solidFill>
              <a:prstDash val="sysDash"/>
              <a:round/>
            </a:ln>
            <a:effectLst/>
          </c:spPr>
          <c:marker>
            <c:symbol val="none"/>
          </c:marker>
          <c:cat>
            <c:numRef>
              <c:f>EmiGloSSPS!$D$1:$L$1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EmiGloSSPS!$D$13:$L$13</c:f>
              <c:numCache>
                <c:formatCode>0.0000</c:formatCode>
                <c:ptCount val="9"/>
                <c:pt idx="0">
                  <c:v>26.970144515000001</c:v>
                </c:pt>
                <c:pt idx="1">
                  <c:v>28.320819423</c:v>
                </c:pt>
                <c:pt idx="2">
                  <c:v>31.504201808000001</c:v>
                </c:pt>
                <c:pt idx="3">
                  <c:v>36.177775799000003</c:v>
                </c:pt>
                <c:pt idx="4">
                  <c:v>35.323693599000002</c:v>
                </c:pt>
                <c:pt idx="5">
                  <c:v>36.281823054</c:v>
                </c:pt>
                <c:pt idx="6">
                  <c:v>22.037831722</c:v>
                </c:pt>
                <c:pt idx="7">
                  <c:v>15.445449775</c:v>
                </c:pt>
                <c:pt idx="8">
                  <c:v>10.339230679</c:v>
                </c:pt>
              </c:numCache>
            </c:numRef>
          </c:val>
          <c:smooth val="0"/>
          <c:extLst>
            <c:ext xmlns:c16="http://schemas.microsoft.com/office/drawing/2014/chart" uri="{C3380CC4-5D6E-409C-BE32-E72D297353CC}">
              <c16:uniqueId val="{0000000B-9C3C-4EAC-8E76-C72DC7D83792}"/>
            </c:ext>
          </c:extLst>
        </c:ser>
        <c:dLbls>
          <c:showLegendKey val="0"/>
          <c:showVal val="0"/>
          <c:showCatName val="0"/>
          <c:showSerName val="0"/>
          <c:showPercent val="0"/>
          <c:showBubbleSize val="0"/>
        </c:dLbls>
        <c:smooth val="0"/>
        <c:axId val="922768512"/>
        <c:axId val="922769496"/>
      </c:lineChart>
      <c:catAx>
        <c:axId val="922768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22769496"/>
        <c:crosses val="autoZero"/>
        <c:auto val="1"/>
        <c:lblAlgn val="ctr"/>
        <c:lblOffset val="100"/>
        <c:noMultiLvlLbl val="0"/>
      </c:catAx>
      <c:valAx>
        <c:axId val="922769496"/>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 CH4 [Tg/yr]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922768512"/>
        <c:crosses val="autoZero"/>
        <c:crossBetween val="between"/>
      </c:valAx>
      <c:spPr>
        <a:noFill/>
        <a:ln>
          <a:solidFill>
            <a:schemeClr val="bg1">
              <a:lumMod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SSP1</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EmiGloSSPS!$AK$36</c:f>
              <c:strCache>
                <c:ptCount val="1"/>
                <c:pt idx="0">
                  <c:v>SSP1_CLE</c:v>
                </c:pt>
              </c:strCache>
            </c:strRef>
          </c:tx>
          <c:spPr>
            <a:solidFill>
              <a:schemeClr val="accent1"/>
            </a:solidFill>
            <a:ln>
              <a:noFill/>
            </a:ln>
            <a:effectLst/>
          </c:spPr>
          <c:invertIfNegative val="0"/>
          <c:cat>
            <c:numRef>
              <c:f>EmiGloSSPS!$AL$33:$AN$33</c:f>
              <c:numCache>
                <c:formatCode>General</c:formatCode>
                <c:ptCount val="3"/>
                <c:pt idx="0">
                  <c:v>2030</c:v>
                </c:pt>
                <c:pt idx="1">
                  <c:v>2040</c:v>
                </c:pt>
                <c:pt idx="2">
                  <c:v>2050</c:v>
                </c:pt>
              </c:numCache>
            </c:numRef>
          </c:cat>
          <c:val>
            <c:numRef>
              <c:f>EmiGloSSPS!$AL$36:$AN$36</c:f>
              <c:numCache>
                <c:formatCode>General</c:formatCode>
                <c:ptCount val="3"/>
                <c:pt idx="0">
                  <c:v>35.443246481000003</c:v>
                </c:pt>
                <c:pt idx="1">
                  <c:v>44.739233220000003</c:v>
                </c:pt>
                <c:pt idx="2">
                  <c:v>53.442550990000001</c:v>
                </c:pt>
              </c:numCache>
            </c:numRef>
          </c:val>
          <c:extLst>
            <c:ext xmlns:c16="http://schemas.microsoft.com/office/drawing/2014/chart" uri="{C3380CC4-5D6E-409C-BE32-E72D297353CC}">
              <c16:uniqueId val="{00000000-4FE6-4900-BE40-0EFF12167917}"/>
            </c:ext>
          </c:extLst>
        </c:ser>
        <c:ser>
          <c:idx val="1"/>
          <c:order val="1"/>
          <c:tx>
            <c:strRef>
              <c:f>EmiGloSSPS!$AK$37</c:f>
              <c:strCache>
                <c:ptCount val="1"/>
                <c:pt idx="0">
                  <c:v>SSP1_MFR</c:v>
                </c:pt>
              </c:strCache>
            </c:strRef>
          </c:tx>
          <c:spPr>
            <a:solidFill>
              <a:schemeClr val="accent2"/>
            </a:solidFill>
            <a:ln>
              <a:noFill/>
            </a:ln>
            <a:effectLst/>
          </c:spPr>
          <c:invertIfNegative val="0"/>
          <c:cat>
            <c:numRef>
              <c:f>EmiGloSSPS!$AL$33:$AN$33</c:f>
              <c:numCache>
                <c:formatCode>General</c:formatCode>
                <c:ptCount val="3"/>
                <c:pt idx="0">
                  <c:v>2030</c:v>
                </c:pt>
                <c:pt idx="1">
                  <c:v>2040</c:v>
                </c:pt>
                <c:pt idx="2">
                  <c:v>2050</c:v>
                </c:pt>
              </c:numCache>
            </c:numRef>
          </c:cat>
          <c:val>
            <c:numRef>
              <c:f>EmiGloSSPS!$AL$37:$AN$37</c:f>
              <c:numCache>
                <c:formatCode>General</c:formatCode>
                <c:ptCount val="3"/>
                <c:pt idx="0">
                  <c:v>-3.9702305590000044</c:v>
                </c:pt>
                <c:pt idx="1">
                  <c:v>-28.243648851000003</c:v>
                </c:pt>
                <c:pt idx="2">
                  <c:v>-46.9406306144</c:v>
                </c:pt>
              </c:numCache>
            </c:numRef>
          </c:val>
          <c:extLst>
            <c:ext xmlns:c16="http://schemas.microsoft.com/office/drawing/2014/chart" uri="{C3380CC4-5D6E-409C-BE32-E72D297353CC}">
              <c16:uniqueId val="{00000001-4FE6-4900-BE40-0EFF12167917}"/>
            </c:ext>
          </c:extLst>
        </c:ser>
        <c:dLbls>
          <c:showLegendKey val="0"/>
          <c:showVal val="0"/>
          <c:showCatName val="0"/>
          <c:showSerName val="0"/>
          <c:showPercent val="0"/>
          <c:showBubbleSize val="0"/>
        </c:dLbls>
        <c:gapWidth val="219"/>
        <c:overlap val="-27"/>
        <c:axId val="1179957736"/>
        <c:axId val="1179959376"/>
      </c:barChart>
      <c:catAx>
        <c:axId val="117995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9376"/>
        <c:crosses val="autoZero"/>
        <c:auto val="1"/>
        <c:lblAlgn val="ctr"/>
        <c:lblOffset val="100"/>
        <c:noMultiLvlLbl val="0"/>
      </c:catAx>
      <c:valAx>
        <c:axId val="117995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dirty="0"/>
                  <a:t>CH4 [Tg/yr]</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SSP3</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EmiGloSSPS!$AK$40</c:f>
              <c:strCache>
                <c:ptCount val="1"/>
                <c:pt idx="0">
                  <c:v>SSP3_CLE</c:v>
                </c:pt>
              </c:strCache>
            </c:strRef>
          </c:tx>
          <c:spPr>
            <a:solidFill>
              <a:schemeClr val="accent1"/>
            </a:solidFill>
            <a:ln>
              <a:noFill/>
            </a:ln>
            <a:effectLst/>
          </c:spPr>
          <c:invertIfNegative val="0"/>
          <c:cat>
            <c:numRef>
              <c:f>EmiGloSSPS!$AL$33:$AN$33</c:f>
              <c:numCache>
                <c:formatCode>General</c:formatCode>
                <c:ptCount val="3"/>
                <c:pt idx="0">
                  <c:v>2030</c:v>
                </c:pt>
                <c:pt idx="1">
                  <c:v>2040</c:v>
                </c:pt>
                <c:pt idx="2">
                  <c:v>2050</c:v>
                </c:pt>
              </c:numCache>
            </c:numRef>
          </c:cat>
          <c:val>
            <c:numRef>
              <c:f>EmiGloSSPS!$AL$40:$AN$40</c:f>
              <c:numCache>
                <c:formatCode>General</c:formatCode>
                <c:ptCount val="3"/>
                <c:pt idx="0">
                  <c:v>34.656863242999997</c:v>
                </c:pt>
                <c:pt idx="1">
                  <c:v>42.729671009999997</c:v>
                </c:pt>
                <c:pt idx="2">
                  <c:v>49.233308506</c:v>
                </c:pt>
              </c:numCache>
            </c:numRef>
          </c:val>
          <c:extLst>
            <c:ext xmlns:c16="http://schemas.microsoft.com/office/drawing/2014/chart" uri="{C3380CC4-5D6E-409C-BE32-E72D297353CC}">
              <c16:uniqueId val="{00000000-ECA1-48CB-A027-429B4EED578F}"/>
            </c:ext>
          </c:extLst>
        </c:ser>
        <c:ser>
          <c:idx val="1"/>
          <c:order val="1"/>
          <c:tx>
            <c:strRef>
              <c:f>EmiGloSSPS!$AK$41</c:f>
              <c:strCache>
                <c:ptCount val="1"/>
                <c:pt idx="0">
                  <c:v>SSP3_MFR</c:v>
                </c:pt>
              </c:strCache>
            </c:strRef>
          </c:tx>
          <c:spPr>
            <a:solidFill>
              <a:schemeClr val="accent2"/>
            </a:solidFill>
            <a:ln>
              <a:noFill/>
            </a:ln>
            <a:effectLst/>
          </c:spPr>
          <c:invertIfNegative val="0"/>
          <c:cat>
            <c:numRef>
              <c:f>EmiGloSSPS!$AL$33:$AN$33</c:f>
              <c:numCache>
                <c:formatCode>General</c:formatCode>
                <c:ptCount val="3"/>
                <c:pt idx="0">
                  <c:v>2030</c:v>
                </c:pt>
                <c:pt idx="1">
                  <c:v>2040</c:v>
                </c:pt>
                <c:pt idx="2">
                  <c:v>2050</c:v>
                </c:pt>
              </c:numCache>
            </c:numRef>
          </c:cat>
          <c:val>
            <c:numRef>
              <c:f>EmiGloSSPS!$AL$41:$AN$41</c:f>
              <c:numCache>
                <c:formatCode>General</c:formatCode>
                <c:ptCount val="3"/>
                <c:pt idx="0">
                  <c:v>1.1275902620000053</c:v>
                </c:pt>
                <c:pt idx="1">
                  <c:v>-5.6864509459999937</c:v>
                </c:pt>
                <c:pt idx="2">
                  <c:v>-26.168405463999999</c:v>
                </c:pt>
              </c:numCache>
            </c:numRef>
          </c:val>
          <c:extLst>
            <c:ext xmlns:c16="http://schemas.microsoft.com/office/drawing/2014/chart" uri="{C3380CC4-5D6E-409C-BE32-E72D297353CC}">
              <c16:uniqueId val="{00000001-ECA1-48CB-A027-429B4EED578F}"/>
            </c:ext>
          </c:extLst>
        </c:ser>
        <c:dLbls>
          <c:showLegendKey val="0"/>
          <c:showVal val="0"/>
          <c:showCatName val="0"/>
          <c:showSerName val="0"/>
          <c:showPercent val="0"/>
          <c:showBubbleSize val="0"/>
        </c:dLbls>
        <c:gapWidth val="219"/>
        <c:overlap val="-27"/>
        <c:axId val="1179957736"/>
        <c:axId val="1179959376"/>
      </c:barChart>
      <c:catAx>
        <c:axId val="117995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9376"/>
        <c:crosses val="autoZero"/>
        <c:auto val="1"/>
        <c:lblAlgn val="ctr"/>
        <c:lblOffset val="100"/>
        <c:noMultiLvlLbl val="0"/>
      </c:catAx>
      <c:valAx>
        <c:axId val="1179959376"/>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a:t>SSP5</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EmiGloSSPS!$AK$44</c:f>
              <c:strCache>
                <c:ptCount val="1"/>
                <c:pt idx="0">
                  <c:v>SSP5_CLE</c:v>
                </c:pt>
              </c:strCache>
            </c:strRef>
          </c:tx>
          <c:spPr>
            <a:solidFill>
              <a:schemeClr val="accent1"/>
            </a:solidFill>
            <a:ln>
              <a:noFill/>
            </a:ln>
            <a:effectLst/>
          </c:spPr>
          <c:invertIfNegative val="0"/>
          <c:cat>
            <c:numRef>
              <c:f>EmiGloSSPS!$AL$33:$AN$33</c:f>
              <c:numCache>
                <c:formatCode>General</c:formatCode>
                <c:ptCount val="3"/>
                <c:pt idx="0">
                  <c:v>2030</c:v>
                </c:pt>
                <c:pt idx="1">
                  <c:v>2040</c:v>
                </c:pt>
                <c:pt idx="2">
                  <c:v>2050</c:v>
                </c:pt>
              </c:numCache>
            </c:numRef>
          </c:cat>
          <c:val>
            <c:numRef>
              <c:f>EmiGloSSPS!$AL$44:$AN$44</c:f>
              <c:numCache>
                <c:formatCode>General</c:formatCode>
                <c:ptCount val="3"/>
                <c:pt idx="0">
                  <c:v>35.544522516000001</c:v>
                </c:pt>
                <c:pt idx="1">
                  <c:v>45.373498380000001</c:v>
                </c:pt>
                <c:pt idx="2">
                  <c:v>55.347907833999997</c:v>
                </c:pt>
              </c:numCache>
            </c:numRef>
          </c:val>
          <c:extLst>
            <c:ext xmlns:c16="http://schemas.microsoft.com/office/drawing/2014/chart" uri="{C3380CC4-5D6E-409C-BE32-E72D297353CC}">
              <c16:uniqueId val="{00000000-552A-4C68-9E8B-42DC36EB9107}"/>
            </c:ext>
          </c:extLst>
        </c:ser>
        <c:ser>
          <c:idx val="1"/>
          <c:order val="1"/>
          <c:tx>
            <c:strRef>
              <c:f>EmiGloSSPS!$AK$45</c:f>
              <c:strCache>
                <c:ptCount val="1"/>
                <c:pt idx="0">
                  <c:v>SSP5_MFR</c:v>
                </c:pt>
              </c:strCache>
            </c:strRef>
          </c:tx>
          <c:spPr>
            <a:solidFill>
              <a:schemeClr val="accent2"/>
            </a:solidFill>
            <a:ln>
              <a:noFill/>
            </a:ln>
            <a:effectLst/>
          </c:spPr>
          <c:invertIfNegative val="0"/>
          <c:cat>
            <c:numRef>
              <c:f>EmiGloSSPS!$AL$33:$AN$33</c:f>
              <c:numCache>
                <c:formatCode>General</c:formatCode>
                <c:ptCount val="3"/>
                <c:pt idx="0">
                  <c:v>2030</c:v>
                </c:pt>
                <c:pt idx="1">
                  <c:v>2040</c:v>
                </c:pt>
                <c:pt idx="2">
                  <c:v>2050</c:v>
                </c:pt>
              </c:numCache>
            </c:numRef>
          </c:cat>
          <c:val>
            <c:numRef>
              <c:f>EmiGloSSPS!$AL$45:$AN$45</c:f>
              <c:numCache>
                <c:formatCode>General</c:formatCode>
                <c:ptCount val="3"/>
                <c:pt idx="0">
                  <c:v>-0.22082891699999863</c:v>
                </c:pt>
                <c:pt idx="1">
                  <c:v>-4.071677446999999</c:v>
                </c:pt>
                <c:pt idx="2">
                  <c:v>-45.008677155000001</c:v>
                </c:pt>
              </c:numCache>
            </c:numRef>
          </c:val>
          <c:extLst>
            <c:ext xmlns:c16="http://schemas.microsoft.com/office/drawing/2014/chart" uri="{C3380CC4-5D6E-409C-BE32-E72D297353CC}">
              <c16:uniqueId val="{00000001-552A-4C68-9E8B-42DC36EB9107}"/>
            </c:ext>
          </c:extLst>
        </c:ser>
        <c:dLbls>
          <c:showLegendKey val="0"/>
          <c:showVal val="0"/>
          <c:showCatName val="0"/>
          <c:showSerName val="0"/>
          <c:showPercent val="0"/>
          <c:showBubbleSize val="0"/>
        </c:dLbls>
        <c:gapWidth val="219"/>
        <c:overlap val="-27"/>
        <c:axId val="1179957736"/>
        <c:axId val="1179959376"/>
      </c:barChart>
      <c:catAx>
        <c:axId val="117995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9376"/>
        <c:crosses val="autoZero"/>
        <c:auto val="1"/>
        <c:lblAlgn val="ctr"/>
        <c:lblOffset val="100"/>
        <c:noMultiLvlLbl val="0"/>
      </c:catAx>
      <c:valAx>
        <c:axId val="1179959376"/>
        <c:scaling>
          <c:orientation val="minMax"/>
          <c:max val="6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995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5/22/2022</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5/22/2022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lenmacarthurfoundation.org/topics/built-environment/over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llenmacarthurfoundation.org/topics/food/overvie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dirty="0"/>
          </a:p>
        </p:txBody>
      </p:sp>
    </p:spTree>
    <p:extLst>
      <p:ext uri="{BB962C8B-B14F-4D97-AF65-F5344CB8AC3E}">
        <p14:creationId xmlns:p14="http://schemas.microsoft.com/office/powerpoint/2010/main" val="47799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Waste sector accounts for 3-5% global GHG. However, this estimates represents mostly emissions from CH4. The benefits of avoiding emissions in other sectors through recycling and recovery and waste prevention are not accounted for.  </a:t>
            </a:r>
          </a:p>
          <a:p>
            <a:r>
              <a:rPr lang="en-US" dirty="0"/>
              <a:t>For example, by eliminating waste in </a:t>
            </a:r>
            <a:r>
              <a:rPr lang="en-US" dirty="0">
                <a:hlinkClick r:id="rId3"/>
              </a:rPr>
              <a:t>buildings and construction</a:t>
            </a:r>
            <a:r>
              <a:rPr lang="en-US" dirty="0"/>
              <a:t>, sharing buildings more, and by reusing and recycling construction materials, we can reduce the emissions from construction materials by 38% by 2050.  Likewise, shifting to regenerative production practices </a:t>
            </a:r>
            <a:r>
              <a:rPr lang="en-US" dirty="0">
                <a:hlinkClick r:id="rId4"/>
              </a:rPr>
              <a:t>in agriculture</a:t>
            </a:r>
            <a:r>
              <a:rPr lang="en-US" dirty="0"/>
              <a:t>, eliminating food waste, and using better and upcycled ingredients in our food products and menus could halve food system emissions by 2050. </a:t>
            </a:r>
          </a:p>
          <a:p>
            <a:endParaRPr lang="en-US" dirty="0"/>
          </a:p>
          <a:p>
            <a:r>
              <a:rPr lang="en-US" dirty="0">
                <a:effectLst/>
                <a:latin typeface="Arial" panose="020B0604020202020204" pitchFamily="34" charset="0"/>
              </a:rPr>
              <a:t>Achieving the Global Methane Pledge Targeted measures could avoid as much as 127 Mt (Fossil Fuels 64 Mt; Waste 31 Mt; Agriculture 32 Mt) of methane emissions globally by 2030, </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a:p>
        </p:txBody>
      </p:sp>
    </p:spTree>
    <p:extLst>
      <p:ext uri="{BB962C8B-B14F-4D97-AF65-F5344CB8AC3E}">
        <p14:creationId xmlns:p14="http://schemas.microsoft.com/office/powerpoint/2010/main" val="236378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The Shared Socioeconomic Pathways (SSPs) can be translated into emission baselines (CLE) and mitigation scenarios (MFR) for the MSW sector.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349095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SimSun" panose="02010600030101010101" pitchFamily="2" charset="-122"/>
              </a:rPr>
              <a:t>Our estimate for the global yearly MSW generation span from 2014 Tg/</a:t>
            </a:r>
            <a:r>
              <a:rPr lang="en-GB" sz="1800" dirty="0" err="1">
                <a:effectLst/>
                <a:latin typeface="Times New Roman" panose="02020603050405020304" pitchFamily="18" charset="0"/>
                <a:ea typeface="SimSun" panose="02010600030101010101" pitchFamily="2" charset="-122"/>
              </a:rPr>
              <a:t>yr</a:t>
            </a:r>
            <a:r>
              <a:rPr lang="en-GB" sz="1800" dirty="0">
                <a:effectLst/>
                <a:latin typeface="Times New Roman" panose="02020603050405020304" pitchFamily="18" charset="0"/>
                <a:ea typeface="SimSun" panose="02010600030101010101" pitchFamily="2" charset="-122"/>
              </a:rPr>
              <a:t> in 2010 to 2289 Tg/</a:t>
            </a:r>
            <a:r>
              <a:rPr lang="en-GB" sz="1800" dirty="0" err="1">
                <a:effectLst/>
                <a:latin typeface="Times New Roman" panose="02020603050405020304" pitchFamily="18" charset="0"/>
                <a:ea typeface="SimSun" panose="02010600030101010101" pitchFamily="2" charset="-122"/>
              </a:rPr>
              <a:t>yr</a:t>
            </a:r>
            <a:r>
              <a:rPr lang="en-GB" sz="1800" dirty="0">
                <a:effectLst/>
                <a:latin typeface="Times New Roman" panose="02020603050405020304" pitchFamily="18" charset="0"/>
                <a:ea typeface="SimSun" panose="02010600030101010101" pitchFamily="2" charset="-122"/>
              </a:rPr>
              <a:t> in 2015. Different socioeconomic assumptions underlying each of the SSPs lead to significant differences in the amounts of future MSW generation . Although the SSP1 represents a sustainability-oriented pathway, MSW quantities in the baseline are foreseen to reach 3901 Tg/</a:t>
            </a:r>
            <a:r>
              <a:rPr lang="en-GB" sz="1800" dirty="0" err="1">
                <a:effectLst/>
                <a:latin typeface="Times New Roman" panose="02020603050405020304" pitchFamily="18" charset="0"/>
                <a:ea typeface="SimSun" panose="02010600030101010101" pitchFamily="2" charset="-122"/>
              </a:rPr>
              <a:t>yr</a:t>
            </a:r>
            <a:r>
              <a:rPr lang="en-GB" sz="1800" dirty="0">
                <a:effectLst/>
                <a:latin typeface="Times New Roman" panose="02020603050405020304" pitchFamily="18" charset="0"/>
                <a:ea typeface="SimSun" panose="02010600030101010101" pitchFamily="2" charset="-122"/>
              </a:rPr>
              <a:t> in 2050, which is only 10% lower than the expected MSW amounts in the SSP5.</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6</a:t>
            </a:fld>
            <a:endParaRPr lang="en-US"/>
          </a:p>
        </p:txBody>
      </p:sp>
    </p:spTree>
    <p:extLst>
      <p:ext uri="{BB962C8B-B14F-4D97-AF65-F5344CB8AC3E}">
        <p14:creationId xmlns:p14="http://schemas.microsoft.com/office/powerpoint/2010/main" val="40078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SimSun" panose="02010600030101010101" pitchFamily="2" charset="-122"/>
              </a:rPr>
              <a:t>Our estimate for the global yearly MSW generation span from 2014 Tg/</a:t>
            </a:r>
            <a:r>
              <a:rPr lang="en-GB" sz="1800" dirty="0" err="1">
                <a:effectLst/>
                <a:latin typeface="Times New Roman" panose="02020603050405020304" pitchFamily="18" charset="0"/>
                <a:ea typeface="SimSun" panose="02010600030101010101" pitchFamily="2" charset="-122"/>
              </a:rPr>
              <a:t>yr</a:t>
            </a:r>
            <a:r>
              <a:rPr lang="en-GB" sz="1800" dirty="0">
                <a:effectLst/>
                <a:latin typeface="Times New Roman" panose="02020603050405020304" pitchFamily="18" charset="0"/>
                <a:ea typeface="SimSun" panose="02010600030101010101" pitchFamily="2" charset="-122"/>
              </a:rPr>
              <a:t> in 2010 to 2289 Tg/</a:t>
            </a:r>
            <a:r>
              <a:rPr lang="en-GB" sz="1800" dirty="0" err="1">
                <a:effectLst/>
                <a:latin typeface="Times New Roman" panose="02020603050405020304" pitchFamily="18" charset="0"/>
                <a:ea typeface="SimSun" panose="02010600030101010101" pitchFamily="2" charset="-122"/>
              </a:rPr>
              <a:t>yr</a:t>
            </a:r>
            <a:r>
              <a:rPr lang="en-GB" sz="1800" dirty="0">
                <a:effectLst/>
                <a:latin typeface="Times New Roman" panose="02020603050405020304" pitchFamily="18" charset="0"/>
                <a:ea typeface="SimSun" panose="02010600030101010101" pitchFamily="2" charset="-122"/>
              </a:rPr>
              <a:t> in 2015. Different socioeconomic assumptions underlying each of the SSPs lead to significant differences in the amounts of future MSW generation </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7</a:t>
            </a:fld>
            <a:endParaRPr lang="en-US"/>
          </a:p>
        </p:txBody>
      </p:sp>
    </p:spTree>
    <p:extLst>
      <p:ext uri="{BB962C8B-B14F-4D97-AF65-F5344CB8AC3E}">
        <p14:creationId xmlns:p14="http://schemas.microsoft.com/office/powerpoint/2010/main" val="414804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Around % of MSW is not properly managed at global level.  The generally high collection rates of MSW in urban areas does not necessarily imply appropriate management. In </a:t>
            </a:r>
            <a:r>
              <a:rPr lang="en-US" sz="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SASIA, India, China, LCAM and Africa about 80% of the collected MSW is either dumped or openly burned.  Furthermore, most of the MSW generated in rural areas is uncollected and thus ends up being illegally dumped, scattered, or openly burned resulting in several environmental impacts related to air pollution and greenhouse gas emissions. </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Our findings also indicates that in urban areas about 60% of the open burning occurs either on transfer stations or dumpsites i.e., in the collected fraction, while in rural areas is estimated that about 80% of the burning occurs in the uncollected fraction.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8</a:t>
            </a:fld>
            <a:endParaRPr lang="en-US"/>
          </a:p>
        </p:txBody>
      </p:sp>
    </p:spTree>
    <p:extLst>
      <p:ext uri="{BB962C8B-B14F-4D97-AF65-F5344CB8AC3E}">
        <p14:creationId xmlns:p14="http://schemas.microsoft.com/office/powerpoint/2010/main" val="314560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200000"/>
              </a:lnSpc>
              <a:spcBef>
                <a:spcPts val="0"/>
              </a:spcBef>
              <a:spcAft>
                <a:spcPts val="800"/>
              </a:spcAft>
              <a:tabLst>
                <a:tab pos="228600" algn="l"/>
              </a:tabLst>
            </a:pPr>
            <a:r>
              <a:rPr lang="en-US" sz="1800" dirty="0">
                <a:effectLst/>
                <a:latin typeface="Times New Roman" panose="02020603050405020304" pitchFamily="18" charset="0"/>
                <a:ea typeface="SimSun" panose="02010600030101010101" pitchFamily="2" charset="-122"/>
              </a:rPr>
              <a:t>Our estimates indicate that current CH</a:t>
            </a:r>
            <a:r>
              <a:rPr lang="en-US" sz="1800" baseline="-25000" dirty="0">
                <a:effectLst/>
                <a:latin typeface="Times New Roman" panose="02020603050405020304" pitchFamily="18" charset="0"/>
                <a:ea typeface="SimSun" panose="02010600030101010101" pitchFamily="2" charset="-122"/>
              </a:rPr>
              <a:t>4</a:t>
            </a:r>
            <a:r>
              <a:rPr lang="en-US" sz="1800" dirty="0">
                <a:effectLst/>
                <a:latin typeface="Times New Roman" panose="02020603050405020304" pitchFamily="18" charset="0"/>
                <a:ea typeface="SimSun" panose="02010600030101010101" pitchFamily="2" charset="-122"/>
              </a:rPr>
              <a:t> emissions from MSW handling account for 8 %  (28 Tg ) of the global CH</a:t>
            </a:r>
            <a:r>
              <a:rPr lang="en-US" sz="1800" baseline="-25000" dirty="0">
                <a:effectLst/>
                <a:latin typeface="Times New Roman" panose="02020603050405020304" pitchFamily="18" charset="0"/>
                <a:ea typeface="SimSun" panose="02010600030101010101" pitchFamily="2" charset="-122"/>
              </a:rPr>
              <a:t>4 </a:t>
            </a:r>
            <a:r>
              <a:rPr lang="en-US" sz="1800" dirty="0">
                <a:effectLst/>
                <a:latin typeface="Times New Roman" panose="02020603050405020304" pitchFamily="18" charset="0"/>
                <a:ea typeface="SimSun" panose="02010600030101010101" pitchFamily="2" charset="-122"/>
              </a:rPr>
              <a:t>anthropogenic emissions estimated at 344 Tg/</a:t>
            </a:r>
            <a:r>
              <a:rPr lang="en-US" sz="1800" dirty="0" err="1">
                <a:effectLst/>
                <a:latin typeface="Times New Roman" panose="02020603050405020304" pitchFamily="18" charset="0"/>
                <a:ea typeface="SimSun" panose="02010600030101010101" pitchFamily="2" charset="-122"/>
              </a:rPr>
              <a:t>yr</a:t>
            </a:r>
            <a:r>
              <a:rPr lang="en-US" sz="1800" dirty="0">
                <a:effectLst/>
                <a:latin typeface="Times New Roman" panose="02020603050405020304" pitchFamily="18" charset="0"/>
                <a:ea typeface="SimSun" panose="02010600030101010101" pitchFamily="2" charset="-122"/>
              </a:rPr>
              <a:t> in 2015</a:t>
            </a:r>
            <a:r>
              <a:rPr lang="en-US" sz="1800" baseline="30000" dirty="0">
                <a:effectLst/>
                <a:latin typeface="Times New Roman" panose="02020603050405020304" pitchFamily="18" charset="0"/>
                <a:ea typeface="SimSun" panose="02010600030101010101" pitchFamily="2" charset="-122"/>
              </a:rPr>
              <a:t>31</a:t>
            </a:r>
            <a:r>
              <a:rPr lang="en-US" sz="1800" dirty="0">
                <a:effectLst/>
                <a:latin typeface="Times New Roman" panose="02020603050405020304" pitchFamily="18" charset="0"/>
                <a:ea typeface="SimSun" panose="02010600030101010101" pitchFamily="2" charset="-122"/>
              </a:rPr>
              <a:t>. Under the current management strategies, baseline CH</a:t>
            </a:r>
            <a:r>
              <a:rPr lang="en-US" sz="1800" baseline="-25000" dirty="0">
                <a:effectLst/>
                <a:latin typeface="Times New Roman" panose="02020603050405020304" pitchFamily="18" charset="0"/>
                <a:ea typeface="SimSun" panose="02010600030101010101" pitchFamily="2" charset="-122"/>
              </a:rPr>
              <a:t>4 </a:t>
            </a:r>
            <a:r>
              <a:rPr lang="en-US" sz="1800" dirty="0">
                <a:effectLst/>
                <a:latin typeface="Times New Roman" panose="02020603050405020304" pitchFamily="18" charset="0"/>
                <a:ea typeface="SimSun" panose="02010600030101010101" pitchFamily="2" charset="-122"/>
              </a:rPr>
              <a:t> emissions in 2050 are projected to be between 1.7 (SSP3_CLE) and 2 (SSP5_CLE) times higher than in 2015, increasing the contribution of MSW to 13% of the projected global CH</a:t>
            </a:r>
            <a:r>
              <a:rPr lang="en-US" sz="1800" baseline="-25000" dirty="0">
                <a:effectLst/>
                <a:latin typeface="Times New Roman" panose="02020603050405020304" pitchFamily="18" charset="0"/>
                <a:ea typeface="SimSun" panose="02010600030101010101" pitchFamily="2" charset="-122"/>
              </a:rPr>
              <a:t>4 </a:t>
            </a:r>
            <a:r>
              <a:rPr lang="en-US" sz="1800" dirty="0">
                <a:effectLst/>
                <a:latin typeface="Times New Roman" panose="02020603050405020304" pitchFamily="18" charset="0"/>
                <a:ea typeface="SimSun" panose="02010600030101010101" pitchFamily="2" charset="-122"/>
              </a:rPr>
              <a:t>anthropogenic emissions estimated at 450 Tg/</a:t>
            </a:r>
            <a:r>
              <a:rPr lang="en-US" sz="1800" dirty="0" err="1">
                <a:effectLst/>
                <a:latin typeface="Times New Roman" panose="02020603050405020304" pitchFamily="18" charset="0"/>
                <a:ea typeface="SimSun" panose="02010600030101010101" pitchFamily="2" charset="-122"/>
              </a:rPr>
              <a:t>yr</a:t>
            </a:r>
            <a:r>
              <a:rPr lang="en-US" sz="1800" dirty="0">
                <a:effectLst/>
                <a:latin typeface="Times New Roman" panose="02020603050405020304" pitchFamily="18" charset="0"/>
                <a:ea typeface="SimSun" panose="02010600030101010101" pitchFamily="2" charset="-122"/>
              </a:rPr>
              <a:t> in 2050</a:t>
            </a:r>
            <a:r>
              <a:rPr lang="en-US" sz="1800" baseline="30000" dirty="0">
                <a:effectLst/>
                <a:latin typeface="Times New Roman" panose="02020603050405020304" pitchFamily="18" charset="0"/>
                <a:ea typeface="SimSun" panose="02010600030101010101" pitchFamily="2" charset="-122"/>
              </a:rPr>
              <a:t>31</a:t>
            </a:r>
            <a:r>
              <a:rPr lang="en-US" sz="1800" dirty="0">
                <a:effectLst/>
                <a:latin typeface="Times New Roman" panose="02020603050405020304" pitchFamily="18" charset="0"/>
                <a:ea typeface="SimSun" panose="02010600030101010101" pitchFamily="2" charset="-122"/>
              </a:rPr>
              <a:t>.  Based on the fact that the maximum technically abatement potential is about  205 Tg  Ch4 in 2050 the reduction on emission from MSW play a significant role.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9</a:t>
            </a:fld>
            <a:endParaRPr lang="en-US"/>
          </a:p>
        </p:txBody>
      </p:sp>
    </p:spTree>
    <p:extLst>
      <p:ext uri="{BB962C8B-B14F-4D97-AF65-F5344CB8AC3E}">
        <p14:creationId xmlns:p14="http://schemas.microsoft.com/office/powerpoint/2010/main" val="261884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rPr>
              <a:t>In the baseline (CLE), in which current MSW management practices persist without further policy implementation, emissions to air would increase proportionately to the growth in MSW generation.  The reduction of MSW being openly burned translates into the same reduction level of emissions of particulate matter and air pollutants. Currently, PM2.5 emissions account for 8% of the total global anthropogenic emissions and it is projected to increase its contribution to 17% under CLE  by 2050 </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10</a:t>
            </a:fld>
            <a:endParaRPr lang="en-US"/>
          </a:p>
        </p:txBody>
      </p:sp>
    </p:spTree>
    <p:extLst>
      <p:ext uri="{BB962C8B-B14F-4D97-AF65-F5344CB8AC3E}">
        <p14:creationId xmlns:p14="http://schemas.microsoft.com/office/powerpoint/2010/main" val="277967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SimSun" panose="02010600030101010101" pitchFamily="2" charset="-122"/>
              </a:rPr>
              <a:t>T</a:t>
            </a:r>
            <a:r>
              <a:rPr lang="en-US" sz="1200" dirty="0">
                <a:effectLst/>
                <a:ea typeface="SimSun" panose="02010600030101010101" pitchFamily="2" charset="-122"/>
              </a:rPr>
              <a:t>he benefits from reduction of MSW generation can be jeopardized by social and economic inequalities between and within regions which could restrain the adoption and implementation of measures to improve MSW management systems.</a:t>
            </a:r>
          </a:p>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11</a:t>
            </a:fld>
            <a:endParaRPr lang="en-US"/>
          </a:p>
        </p:txBody>
      </p:sp>
    </p:spTree>
    <p:extLst>
      <p:ext uri="{BB962C8B-B14F-4D97-AF65-F5344CB8AC3E}">
        <p14:creationId xmlns:p14="http://schemas.microsoft.com/office/powerpoint/2010/main" val="1860082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lvl1pPr>
              <a:defRPr sz="150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5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A220DB7A-6B9D-43EB-99E4-A3A9B7B32277}" type="datetimeFigureOut">
              <a:rPr lang="en-GB">
                <a:solidFill>
                  <a:prstClr val="black">
                    <a:tint val="75000"/>
                  </a:prstClr>
                </a:solidFill>
              </a:rPr>
              <a:pPr/>
              <a:t>22/05/2022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2E1E4B-E836-47DA-945C-0DE12A5EB1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702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7"/>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18"/>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6" r:id="rId14"/>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1"/>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2"/>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3"/>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mailto:gomezsa@iiasa.ac.at"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5.xm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842394" y="3180440"/>
            <a:ext cx="10269810" cy="1969316"/>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Potential for future reduction of GHG and air pollution from implementing global circular municipal waste management systems.</a:t>
            </a:r>
            <a:br>
              <a:rPr lang="en-US" sz="2700" dirty="0">
                <a:solidFill>
                  <a:schemeClr val="tx2">
                    <a:lumMod val="75000"/>
                  </a:schemeClr>
                </a:solidFill>
              </a:rPr>
            </a:br>
            <a:br>
              <a:rPr lang="en-US" dirty="0">
                <a:solidFill>
                  <a:schemeClr val="tx2">
                    <a:lumMod val="75000"/>
                  </a:schemeClr>
                </a:solidFill>
              </a:rPr>
            </a:br>
            <a:r>
              <a:rPr lang="en-US" sz="2200" b="1" dirty="0"/>
              <a:t>Adriana Gómez-Sanabria</a:t>
            </a:r>
            <a:r>
              <a:rPr lang="en-US" sz="2200" dirty="0"/>
              <a:t>, Gregor Kiesewetter,  Zbigniew </a:t>
            </a:r>
            <a:r>
              <a:rPr lang="en-US" sz="2200" dirty="0" err="1"/>
              <a:t>Klimont</a:t>
            </a:r>
            <a:r>
              <a:rPr lang="en-US" sz="2200" dirty="0"/>
              <a:t>, Wolfgang </a:t>
            </a:r>
            <a:r>
              <a:rPr lang="en-US" sz="2200" dirty="0" err="1"/>
              <a:t>Schoepp</a:t>
            </a:r>
            <a:r>
              <a:rPr lang="en-US" sz="2200" dirty="0"/>
              <a:t> &amp; Helmut Haberl </a:t>
            </a:r>
            <a:br>
              <a:rPr lang="en-US" sz="2200" dirty="0"/>
            </a:br>
            <a:br>
              <a:rPr lang="en-US" sz="2200" dirty="0"/>
            </a:br>
            <a:endParaRPr lang="en-US" sz="2200" dirty="0"/>
          </a:p>
        </p:txBody>
      </p:sp>
      <p:sp>
        <p:nvSpPr>
          <p:cNvPr id="4" name="Subtitle 2">
            <a:extLst>
              <a:ext uri="{FF2B5EF4-FFF2-40B4-BE49-F238E27FC236}">
                <a16:creationId xmlns:a16="http://schemas.microsoft.com/office/drawing/2014/main" id="{87A47107-F1EE-C449-94A9-924A67658D52}"/>
              </a:ext>
            </a:extLst>
          </p:cNvPr>
          <p:cNvSpPr txBox="1">
            <a:spLocks/>
          </p:cNvSpPr>
          <p:nvPr/>
        </p:nvSpPr>
        <p:spPr>
          <a:xfrm>
            <a:off x="7639699" y="53965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noProof="0" dirty="0">
                <a:solidFill>
                  <a:schemeClr val="tx1">
                    <a:lumMod val="50000"/>
                    <a:lumOff val="50000"/>
                  </a:schemeClr>
                </a:solidFill>
              </a:rPr>
              <a:t>May 2022</a:t>
            </a:r>
          </a:p>
        </p:txBody>
      </p:sp>
      <p:pic>
        <p:nvPicPr>
          <p:cNvPr id="5" name="Picture 4" descr="Qr code&#10;&#10;Description automatically generated">
            <a:extLst>
              <a:ext uri="{FF2B5EF4-FFF2-40B4-BE49-F238E27FC236}">
                <a16:creationId xmlns:a16="http://schemas.microsoft.com/office/drawing/2014/main" id="{80908560-68A4-48F0-B872-58E45827CE06}"/>
              </a:ext>
            </a:extLst>
          </p:cNvPr>
          <p:cNvPicPr>
            <a:picLocks noChangeAspect="1"/>
          </p:cNvPicPr>
          <p:nvPr/>
        </p:nvPicPr>
        <p:blipFill>
          <a:blip r:embed="rId3"/>
          <a:stretch>
            <a:fillRect/>
          </a:stretch>
        </p:blipFill>
        <p:spPr>
          <a:xfrm>
            <a:off x="11283654" y="5948281"/>
            <a:ext cx="826759" cy="826759"/>
          </a:xfrm>
          <a:prstGeom prst="rect">
            <a:avLst/>
          </a:prstGeom>
        </p:spPr>
      </p:pic>
      <p:pic>
        <p:nvPicPr>
          <p:cNvPr id="3" name="Picture 2">
            <a:extLst>
              <a:ext uri="{FF2B5EF4-FFF2-40B4-BE49-F238E27FC236}">
                <a16:creationId xmlns:a16="http://schemas.microsoft.com/office/drawing/2014/main" id="{99A2E0BB-E7F5-472B-A6E0-D5E9C833ADF9}"/>
              </a:ext>
            </a:extLst>
          </p:cNvPr>
          <p:cNvPicPr>
            <a:picLocks noChangeAspect="1"/>
          </p:cNvPicPr>
          <p:nvPr/>
        </p:nvPicPr>
        <p:blipFill>
          <a:blip r:embed="rId4"/>
          <a:stretch>
            <a:fillRect/>
          </a:stretch>
        </p:blipFill>
        <p:spPr>
          <a:xfrm>
            <a:off x="81587" y="5683927"/>
            <a:ext cx="897839" cy="1091113"/>
          </a:xfrm>
          <a:prstGeom prst="rect">
            <a:avLst/>
          </a:prstGeom>
        </p:spPr>
      </p:pic>
      <p:pic>
        <p:nvPicPr>
          <p:cNvPr id="6" name="Picture 5">
            <a:extLst>
              <a:ext uri="{FF2B5EF4-FFF2-40B4-BE49-F238E27FC236}">
                <a16:creationId xmlns:a16="http://schemas.microsoft.com/office/drawing/2014/main" id="{A2D0F2F7-31D4-434F-A876-EF99465C1611}"/>
              </a:ext>
            </a:extLst>
          </p:cNvPr>
          <p:cNvPicPr>
            <a:picLocks noChangeAspect="1"/>
          </p:cNvPicPr>
          <p:nvPr/>
        </p:nvPicPr>
        <p:blipFill>
          <a:blip r:embed="rId5"/>
          <a:stretch>
            <a:fillRect/>
          </a:stretch>
        </p:blipFill>
        <p:spPr>
          <a:xfrm>
            <a:off x="1065151" y="5683927"/>
            <a:ext cx="897838" cy="1091113"/>
          </a:xfrm>
          <a:prstGeom prst="rect">
            <a:avLst/>
          </a:prstGeom>
        </p:spPr>
      </p:pic>
    </p:spTree>
    <p:extLst>
      <p:ext uri="{BB962C8B-B14F-4D97-AF65-F5344CB8AC3E}">
        <p14:creationId xmlns:p14="http://schemas.microsoft.com/office/powerpoint/2010/main" val="37086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FBB62C-F090-4112-8F29-D53C5A6FB6F2}"/>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10</a:t>
            </a:fld>
            <a:endParaRPr lang="en-GB">
              <a:solidFill>
                <a:prstClr val="black">
                  <a:tint val="75000"/>
                </a:prstClr>
              </a:solidFill>
            </a:endParaRPr>
          </a:p>
        </p:txBody>
      </p:sp>
      <p:sp>
        <p:nvSpPr>
          <p:cNvPr id="8" name="Title 1">
            <a:extLst>
              <a:ext uri="{FF2B5EF4-FFF2-40B4-BE49-F238E27FC236}">
                <a16:creationId xmlns:a16="http://schemas.microsoft.com/office/drawing/2014/main" id="{C043A27D-4116-42E4-9118-4C14F185F366}"/>
              </a:ext>
            </a:extLst>
          </p:cNvPr>
          <p:cNvSpPr>
            <a:spLocks noGrp="1"/>
          </p:cNvSpPr>
          <p:nvPr>
            <p:ph type="title"/>
          </p:nvPr>
        </p:nvSpPr>
        <p:spPr>
          <a:xfrm>
            <a:off x="471038" y="159707"/>
            <a:ext cx="10658856" cy="724185"/>
          </a:xfrm>
        </p:spPr>
        <p:txBody>
          <a:bodyPr/>
          <a:lstStyle/>
          <a:p>
            <a:r>
              <a:rPr lang="en-US" sz="3200" dirty="0">
                <a:latin typeface="+mn-lt"/>
              </a:rPr>
              <a:t>Emissions and abatement potentials - air pollutants </a:t>
            </a:r>
            <a:endParaRPr lang="en-US" sz="3200" b="1" dirty="0">
              <a:latin typeface="+mn-lt"/>
            </a:endParaRPr>
          </a:p>
        </p:txBody>
      </p:sp>
      <p:pic>
        <p:nvPicPr>
          <p:cNvPr id="3" name="Picture 2">
            <a:extLst>
              <a:ext uri="{FF2B5EF4-FFF2-40B4-BE49-F238E27FC236}">
                <a16:creationId xmlns:a16="http://schemas.microsoft.com/office/drawing/2014/main" id="{F1FFACD3-5FDC-4AA6-A4F8-EBA70969E701}"/>
              </a:ext>
            </a:extLst>
          </p:cNvPr>
          <p:cNvPicPr>
            <a:picLocks noChangeAspect="1"/>
          </p:cNvPicPr>
          <p:nvPr/>
        </p:nvPicPr>
        <p:blipFill>
          <a:blip r:embed="rId3"/>
          <a:stretch>
            <a:fillRect/>
          </a:stretch>
        </p:blipFill>
        <p:spPr>
          <a:xfrm>
            <a:off x="397369" y="3499727"/>
            <a:ext cx="5594266" cy="2688033"/>
          </a:xfrm>
          <a:prstGeom prst="rect">
            <a:avLst/>
          </a:prstGeom>
        </p:spPr>
      </p:pic>
      <p:pic>
        <p:nvPicPr>
          <p:cNvPr id="5" name="Picture 4">
            <a:extLst>
              <a:ext uri="{FF2B5EF4-FFF2-40B4-BE49-F238E27FC236}">
                <a16:creationId xmlns:a16="http://schemas.microsoft.com/office/drawing/2014/main" id="{A2367C78-CB4F-4604-910B-E53FA099D54F}"/>
              </a:ext>
            </a:extLst>
          </p:cNvPr>
          <p:cNvPicPr>
            <a:picLocks noChangeAspect="1"/>
          </p:cNvPicPr>
          <p:nvPr/>
        </p:nvPicPr>
        <p:blipFill>
          <a:blip r:embed="rId4"/>
          <a:stretch>
            <a:fillRect/>
          </a:stretch>
        </p:blipFill>
        <p:spPr>
          <a:xfrm>
            <a:off x="397370" y="890359"/>
            <a:ext cx="3632792" cy="2310691"/>
          </a:xfrm>
          <a:prstGeom prst="rect">
            <a:avLst/>
          </a:prstGeom>
        </p:spPr>
      </p:pic>
      <p:pic>
        <p:nvPicPr>
          <p:cNvPr id="4" name="Picture 3">
            <a:extLst>
              <a:ext uri="{FF2B5EF4-FFF2-40B4-BE49-F238E27FC236}">
                <a16:creationId xmlns:a16="http://schemas.microsoft.com/office/drawing/2014/main" id="{24A195A9-2A12-4F7C-92B3-B7FDCAAD557D}"/>
              </a:ext>
            </a:extLst>
          </p:cNvPr>
          <p:cNvPicPr>
            <a:picLocks noChangeAspect="1"/>
          </p:cNvPicPr>
          <p:nvPr/>
        </p:nvPicPr>
        <p:blipFill>
          <a:blip r:embed="rId5"/>
          <a:stretch>
            <a:fillRect/>
          </a:stretch>
        </p:blipFill>
        <p:spPr>
          <a:xfrm>
            <a:off x="2508980" y="879688"/>
            <a:ext cx="3864124" cy="2310243"/>
          </a:xfrm>
          <a:prstGeom prst="rect">
            <a:avLst/>
          </a:prstGeom>
        </p:spPr>
      </p:pic>
      <p:pic>
        <p:nvPicPr>
          <p:cNvPr id="9" name="Picture 8">
            <a:extLst>
              <a:ext uri="{FF2B5EF4-FFF2-40B4-BE49-F238E27FC236}">
                <a16:creationId xmlns:a16="http://schemas.microsoft.com/office/drawing/2014/main" id="{77957B41-14B4-4EF7-91B7-EABBD52D0AF6}"/>
              </a:ext>
            </a:extLst>
          </p:cNvPr>
          <p:cNvPicPr>
            <a:picLocks noChangeAspect="1"/>
          </p:cNvPicPr>
          <p:nvPr/>
        </p:nvPicPr>
        <p:blipFill>
          <a:blip r:embed="rId6"/>
          <a:stretch>
            <a:fillRect/>
          </a:stretch>
        </p:blipFill>
        <p:spPr>
          <a:xfrm>
            <a:off x="8587592" y="2398397"/>
            <a:ext cx="2376823" cy="2254799"/>
          </a:xfrm>
          <a:prstGeom prst="rect">
            <a:avLst/>
          </a:prstGeom>
        </p:spPr>
      </p:pic>
      <p:pic>
        <p:nvPicPr>
          <p:cNvPr id="10" name="Picture 9">
            <a:extLst>
              <a:ext uri="{FF2B5EF4-FFF2-40B4-BE49-F238E27FC236}">
                <a16:creationId xmlns:a16="http://schemas.microsoft.com/office/drawing/2014/main" id="{CDD4EC48-52B7-4411-83C3-A22019CD9C74}"/>
              </a:ext>
            </a:extLst>
          </p:cNvPr>
          <p:cNvPicPr>
            <a:picLocks noChangeAspect="1"/>
          </p:cNvPicPr>
          <p:nvPr/>
        </p:nvPicPr>
        <p:blipFill>
          <a:blip r:embed="rId7"/>
          <a:stretch>
            <a:fillRect/>
          </a:stretch>
        </p:blipFill>
        <p:spPr>
          <a:xfrm>
            <a:off x="6141772" y="2420212"/>
            <a:ext cx="2445820" cy="2310243"/>
          </a:xfrm>
          <a:prstGeom prst="rect">
            <a:avLst/>
          </a:prstGeom>
        </p:spPr>
      </p:pic>
      <p:pic>
        <p:nvPicPr>
          <p:cNvPr id="12" name="Picture 11" descr="Qr code&#10;&#10;Description automatically generated">
            <a:extLst>
              <a:ext uri="{FF2B5EF4-FFF2-40B4-BE49-F238E27FC236}">
                <a16:creationId xmlns:a16="http://schemas.microsoft.com/office/drawing/2014/main" id="{9E28C3DD-78F2-4394-80A2-CB738E60AC71}"/>
              </a:ext>
            </a:extLst>
          </p:cNvPr>
          <p:cNvPicPr>
            <a:picLocks noChangeAspect="1"/>
          </p:cNvPicPr>
          <p:nvPr/>
        </p:nvPicPr>
        <p:blipFill>
          <a:blip r:embed="rId8"/>
          <a:stretch>
            <a:fillRect/>
          </a:stretch>
        </p:blipFill>
        <p:spPr>
          <a:xfrm>
            <a:off x="11096625" y="5796678"/>
            <a:ext cx="961941" cy="961941"/>
          </a:xfrm>
          <a:prstGeom prst="rect">
            <a:avLst/>
          </a:prstGeom>
        </p:spPr>
      </p:pic>
    </p:spTree>
    <p:extLst>
      <p:ext uri="{BB962C8B-B14F-4D97-AF65-F5344CB8AC3E}">
        <p14:creationId xmlns:p14="http://schemas.microsoft.com/office/powerpoint/2010/main" val="23761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E5FBF-7FE6-461D-9EC8-2F2D120B5D34}"/>
              </a:ext>
            </a:extLst>
          </p:cNvPr>
          <p:cNvSpPr>
            <a:spLocks noGrp="1"/>
          </p:cNvSpPr>
          <p:nvPr>
            <p:ph idx="1"/>
          </p:nvPr>
        </p:nvSpPr>
        <p:spPr>
          <a:xfrm>
            <a:off x="910046" y="1450748"/>
            <a:ext cx="10655808" cy="4351338"/>
          </a:xfrm>
        </p:spPr>
        <p:txBody>
          <a:bodyPr/>
          <a:lstStyle/>
          <a:p>
            <a:r>
              <a:rPr lang="en-GB" sz="1800" dirty="0">
                <a:ea typeface="SimSun" panose="02010600030101010101" pitchFamily="2" charset="-122"/>
              </a:rPr>
              <a:t>T</a:t>
            </a:r>
            <a:r>
              <a:rPr lang="en-GB" sz="1800" dirty="0">
                <a:effectLst/>
                <a:ea typeface="SimSun" panose="02010600030101010101" pitchFamily="2" charset="-122"/>
              </a:rPr>
              <a:t>he adoption of mitigation strategies in the </a:t>
            </a:r>
            <a:r>
              <a:rPr lang="en-GB" sz="1800" dirty="0">
                <a:solidFill>
                  <a:srgbClr val="FF0000"/>
                </a:solidFill>
                <a:effectLst/>
                <a:ea typeface="SimSun" panose="02010600030101010101" pitchFamily="2" charset="-122"/>
              </a:rPr>
              <a:t>sustainability-oriented scenario yields earlier, and major, co-benefits </a:t>
            </a:r>
            <a:r>
              <a:rPr lang="en-GB" sz="1800" dirty="0">
                <a:effectLst/>
                <a:ea typeface="SimSun" panose="02010600030101010101" pitchFamily="2" charset="-122"/>
              </a:rPr>
              <a:t>compared to scenarios in which inequalities are reduced but that are focused solely on technical solutions. </a:t>
            </a:r>
          </a:p>
          <a:p>
            <a:r>
              <a:rPr lang="en-US" sz="1800" dirty="0">
                <a:effectLst/>
                <a:ea typeface="SimSun" panose="02010600030101010101" pitchFamily="2" charset="-122"/>
              </a:rPr>
              <a:t>In 2050, the reduction of CH</a:t>
            </a:r>
            <a:r>
              <a:rPr lang="en-US" sz="1800" baseline="-25000" dirty="0">
                <a:effectLst/>
                <a:ea typeface="SimSun" panose="02010600030101010101" pitchFamily="2" charset="-122"/>
              </a:rPr>
              <a:t>4</a:t>
            </a:r>
            <a:r>
              <a:rPr lang="en-US" sz="1800" dirty="0">
                <a:effectLst/>
                <a:ea typeface="SimSun" panose="02010600030101010101" pitchFamily="2" charset="-122"/>
              </a:rPr>
              <a:t> emissions in the </a:t>
            </a:r>
            <a:r>
              <a:rPr lang="en-US" sz="1800" dirty="0">
                <a:solidFill>
                  <a:srgbClr val="FF0000"/>
                </a:solidFill>
                <a:effectLst/>
                <a:ea typeface="SimSun" panose="02010600030101010101" pitchFamily="2" charset="-122"/>
              </a:rPr>
              <a:t>sustainability-oriented scenario play a significant role </a:t>
            </a:r>
            <a:r>
              <a:rPr lang="en-US" sz="1800" dirty="0">
                <a:effectLst/>
                <a:ea typeface="SimSun" panose="02010600030101010101" pitchFamily="2" charset="-122"/>
              </a:rPr>
              <a:t>on the </a:t>
            </a:r>
            <a:r>
              <a:rPr lang="en-US" sz="1800" dirty="0">
                <a:ea typeface="SimSun" panose="02010600030101010101" pitchFamily="2" charset="-122"/>
              </a:rPr>
              <a:t>global anthropogenic CH</a:t>
            </a:r>
            <a:r>
              <a:rPr lang="en-US" sz="1800" baseline="-25000" dirty="0">
                <a:ea typeface="SimSun" panose="02010600030101010101" pitchFamily="2" charset="-122"/>
              </a:rPr>
              <a:t>4 </a:t>
            </a:r>
            <a:r>
              <a:rPr lang="en-US" sz="1800" dirty="0">
                <a:effectLst/>
                <a:ea typeface="SimSun" panose="02010600030101010101" pitchFamily="2" charset="-122"/>
              </a:rPr>
              <a:t>mitigation potential. </a:t>
            </a:r>
            <a:endParaRPr lang="en-US" sz="1800" baseline="-25000" dirty="0">
              <a:effectLst/>
              <a:ea typeface="SimSun" panose="02010600030101010101" pitchFamily="2" charset="-122"/>
            </a:endParaRPr>
          </a:p>
          <a:p>
            <a:r>
              <a:rPr lang="en-US" sz="1800" dirty="0">
                <a:ea typeface="SimSun" panose="02010600030101010101" pitchFamily="2" charset="-122"/>
              </a:rPr>
              <a:t>P</a:t>
            </a:r>
            <a:r>
              <a:rPr lang="en-US" sz="1800" dirty="0">
                <a:effectLst/>
                <a:ea typeface="SimSun" panose="02010600030101010101" pitchFamily="2" charset="-122"/>
              </a:rPr>
              <a:t>articulate matter, and air pollutants from open burning of MSW can be </a:t>
            </a:r>
            <a:r>
              <a:rPr lang="en-US" sz="1800" dirty="0">
                <a:solidFill>
                  <a:srgbClr val="FF0000"/>
                </a:solidFill>
                <a:effectLst/>
                <a:ea typeface="SimSun" panose="02010600030101010101" pitchFamily="2" charset="-122"/>
              </a:rPr>
              <a:t>virtually eliminated before 2050 </a:t>
            </a:r>
            <a:r>
              <a:rPr lang="en-US" sz="1800" dirty="0">
                <a:effectLst/>
                <a:ea typeface="SimSun" panose="02010600030101010101" pitchFamily="2" charset="-122"/>
              </a:rPr>
              <a:t>in the sustainability-oriented scenario.</a:t>
            </a:r>
            <a:endParaRPr lang="en-US" sz="1800" dirty="0"/>
          </a:p>
          <a:p>
            <a:r>
              <a:rPr lang="en-US" sz="1800" dirty="0">
                <a:effectLst/>
                <a:ea typeface="SimSun" panose="02010600030101010101" pitchFamily="2" charset="-122"/>
              </a:rPr>
              <a:t>Important to act </a:t>
            </a:r>
            <a:r>
              <a:rPr lang="en-US" sz="1800" dirty="0">
                <a:ea typeface="SimSun" panose="02010600030101010101" pitchFamily="2" charset="-122"/>
              </a:rPr>
              <a:t>on</a:t>
            </a:r>
            <a:r>
              <a:rPr lang="en-US" sz="1800" dirty="0">
                <a:effectLst/>
                <a:ea typeface="SimSun" panose="02010600030101010101" pitchFamily="2" charset="-122"/>
              </a:rPr>
              <a:t> various fronts, namely, </a:t>
            </a:r>
            <a:r>
              <a:rPr lang="en-US" sz="1800" dirty="0">
                <a:solidFill>
                  <a:srgbClr val="FF0000"/>
                </a:solidFill>
                <a:effectLst/>
                <a:ea typeface="SimSun" panose="02010600030101010101" pitchFamily="2" charset="-122"/>
              </a:rPr>
              <a:t>consumer behavior, technological development, technology transfer and institutional coordination. </a:t>
            </a:r>
          </a:p>
          <a:p>
            <a:r>
              <a:rPr lang="en-US" sz="1800" dirty="0">
                <a:effectLst/>
                <a:ea typeface="SimSun" panose="02010600030101010101" pitchFamily="2" charset="-122"/>
              </a:rPr>
              <a:t>A </a:t>
            </a:r>
            <a:r>
              <a:rPr lang="en-US" sz="1800" dirty="0">
                <a:solidFill>
                  <a:srgbClr val="FF0000"/>
                </a:solidFill>
                <a:effectLst/>
                <a:ea typeface="SimSun" panose="02010600030101010101" pitchFamily="2" charset="-122"/>
              </a:rPr>
              <a:t>solid system for the reporting of MSW couple with a transparent systematic follow-up of policy enforcement </a:t>
            </a:r>
            <a:r>
              <a:rPr lang="en-US" sz="1800" dirty="0">
                <a:effectLst/>
                <a:ea typeface="SimSun" panose="02010600030101010101" pitchFamily="2" charset="-122"/>
              </a:rPr>
              <a:t>will help to reduce the uncertainty of the estimates as well as will provide clearer insights into the efforts needed by countries to meet their climate, air pollution and SDGs commitments. </a:t>
            </a:r>
            <a:endParaRPr lang="en-US" sz="1800" dirty="0">
              <a:ea typeface="SimSun" panose="02010600030101010101" pitchFamily="2" charset="-122"/>
              <a:cs typeface="Times New Roman" panose="02020603050405020304" pitchFamily="18" charset="0"/>
            </a:endParaRPr>
          </a:p>
          <a:p>
            <a:pPr marL="0" indent="0" algn="ctr">
              <a:buNone/>
            </a:pPr>
            <a:r>
              <a:rPr lang="en-US" sz="2800" dirty="0">
                <a:effectLst/>
                <a:latin typeface="Calibri" panose="020F0502020204030204" pitchFamily="34" charset="0"/>
                <a:ea typeface="SimSun" panose="02010600030101010101" pitchFamily="2" charset="-122"/>
                <a:cs typeface="Times New Roman" panose="02020603050405020304" pitchFamily="18" charset="0"/>
              </a:rPr>
              <a:t>Thanks for your attention </a:t>
            </a:r>
            <a:r>
              <a:rPr lang="en-US" sz="2800" dirty="0">
                <a:effectLst/>
                <a:latin typeface="Calibri" panose="020F0502020204030204" pitchFamily="34" charset="0"/>
                <a:ea typeface="SimSun" panose="02010600030101010101" pitchFamily="2" charset="-122"/>
                <a:cs typeface="Times New Roman" panose="02020603050405020304" pitchFamily="18" charset="0"/>
                <a:sym typeface="Wingdings" panose="05000000000000000000" pitchFamily="2" charset="2"/>
              </a:rPr>
              <a:t> !</a:t>
            </a:r>
          </a:p>
          <a:p>
            <a:pPr marL="0" indent="0" algn="ctr">
              <a:buNone/>
            </a:pPr>
            <a:r>
              <a:rPr lang="en-US" sz="2800" dirty="0">
                <a:solidFill>
                  <a:schemeClr val="accent5">
                    <a:lumMod val="75000"/>
                  </a:schemeClr>
                </a:solidFill>
                <a:ea typeface="SimSun" panose="02010600030101010101" pitchFamily="2" charset="-122"/>
                <a:cs typeface="Times New Roman" panose="02020603050405020304" pitchFamily="18" charset="0"/>
                <a:sym typeface="Wingdings" panose="05000000000000000000" pitchFamily="2" charset="2"/>
                <a:hlinkClick r:id="rId3"/>
              </a:rPr>
              <a:t>gomezsa@iiasa.ac.at</a:t>
            </a:r>
            <a:r>
              <a:rPr lang="en-US" sz="2800" dirty="0">
                <a:solidFill>
                  <a:schemeClr val="accent5">
                    <a:lumMod val="75000"/>
                  </a:schemeClr>
                </a:solidFill>
                <a:ea typeface="SimSun" panose="02010600030101010101" pitchFamily="2" charset="-122"/>
                <a:cs typeface="Times New Roman" panose="02020603050405020304" pitchFamily="18" charset="0"/>
                <a:sym typeface="Wingdings" panose="05000000000000000000" pitchFamily="2" charset="2"/>
              </a:rPr>
              <a:t> </a:t>
            </a:r>
            <a:endParaRPr lang="en-US" sz="2800" dirty="0">
              <a:solidFill>
                <a:schemeClr val="accent5">
                  <a:lumMod val="75000"/>
                </a:schemeClr>
              </a:solidFill>
              <a:effectLst/>
              <a:latin typeface="Calibri" panose="020F0502020204030204" pitchFamily="34" charset="0"/>
              <a:ea typeface="SimSun" panose="02010600030101010101" pitchFamily="2" charset="-122"/>
              <a:cs typeface="Times New Roman" panose="02020603050405020304" pitchFamily="18" charset="0"/>
            </a:endParaRPr>
          </a:p>
          <a:p>
            <a:endParaRPr lang="en-US" sz="1800" dirty="0">
              <a:ea typeface="SimSun" panose="02010600030101010101" pitchFamily="2" charset="-122"/>
              <a:cs typeface="Times New Roman" panose="02020603050405020304" pitchFamily="18" charset="0"/>
            </a:endParaRPr>
          </a:p>
        </p:txBody>
      </p:sp>
      <p:sp>
        <p:nvSpPr>
          <p:cNvPr id="6" name="Slide Number Placeholder 5">
            <a:extLst>
              <a:ext uri="{FF2B5EF4-FFF2-40B4-BE49-F238E27FC236}">
                <a16:creationId xmlns:a16="http://schemas.microsoft.com/office/drawing/2014/main" id="{A294D920-2B7D-49DE-A7F3-913868995069}"/>
              </a:ext>
            </a:extLst>
          </p:cNvPr>
          <p:cNvSpPr>
            <a:spLocks noGrp="1"/>
          </p:cNvSpPr>
          <p:nvPr>
            <p:ph type="sldNum" sz="quarter" idx="12"/>
          </p:nvPr>
        </p:nvSpPr>
        <p:spPr>
          <a:xfrm>
            <a:off x="258748" y="6091953"/>
            <a:ext cx="2743200" cy="365125"/>
          </a:xfrm>
        </p:spPr>
        <p:txBody>
          <a:bodyPr/>
          <a:lstStyle/>
          <a:p>
            <a:fld id="{7F2E1E4B-E836-47DA-945C-0DE12A5EB1FD}" type="slidenum">
              <a:rPr lang="en-GB" smtClean="0">
                <a:solidFill>
                  <a:prstClr val="black">
                    <a:tint val="75000"/>
                  </a:prstClr>
                </a:solidFill>
              </a:rPr>
              <a:pPr/>
              <a:t>11</a:t>
            </a:fld>
            <a:endParaRPr lang="en-GB" dirty="0">
              <a:solidFill>
                <a:prstClr val="black">
                  <a:tint val="75000"/>
                </a:prstClr>
              </a:solidFill>
            </a:endParaRPr>
          </a:p>
        </p:txBody>
      </p:sp>
      <p:sp>
        <p:nvSpPr>
          <p:cNvPr id="8" name="Title 1">
            <a:extLst>
              <a:ext uri="{FF2B5EF4-FFF2-40B4-BE49-F238E27FC236}">
                <a16:creationId xmlns:a16="http://schemas.microsoft.com/office/drawing/2014/main" id="{F2774188-B1EE-465D-8D1E-CA09B5A5C4DE}"/>
              </a:ext>
            </a:extLst>
          </p:cNvPr>
          <p:cNvSpPr>
            <a:spLocks noGrp="1"/>
          </p:cNvSpPr>
          <p:nvPr>
            <p:ph type="title"/>
          </p:nvPr>
        </p:nvSpPr>
        <p:spPr>
          <a:xfrm>
            <a:off x="365760" y="410078"/>
            <a:ext cx="10658856" cy="724185"/>
          </a:xfrm>
        </p:spPr>
        <p:txBody>
          <a:bodyPr/>
          <a:lstStyle/>
          <a:p>
            <a:r>
              <a:rPr lang="en-US" sz="3200" dirty="0">
                <a:latin typeface="+mn-lt"/>
              </a:rPr>
              <a:t>The highlights </a:t>
            </a:r>
            <a:endParaRPr lang="en-US" sz="3200" b="1" dirty="0">
              <a:latin typeface="+mn-lt"/>
            </a:endParaRPr>
          </a:p>
        </p:txBody>
      </p:sp>
      <p:pic>
        <p:nvPicPr>
          <p:cNvPr id="4" name="Picture 3" descr="Qr code&#10;&#10;Description automatically generated">
            <a:extLst>
              <a:ext uri="{FF2B5EF4-FFF2-40B4-BE49-F238E27FC236}">
                <a16:creationId xmlns:a16="http://schemas.microsoft.com/office/drawing/2014/main" id="{B7090A31-9A38-41F1-AA29-6C2777B401A5}"/>
              </a:ext>
            </a:extLst>
          </p:cNvPr>
          <p:cNvPicPr>
            <a:picLocks noChangeAspect="1"/>
          </p:cNvPicPr>
          <p:nvPr/>
        </p:nvPicPr>
        <p:blipFill>
          <a:blip r:embed="rId4"/>
          <a:stretch>
            <a:fillRect/>
          </a:stretch>
        </p:blipFill>
        <p:spPr>
          <a:xfrm>
            <a:off x="11096625" y="5796678"/>
            <a:ext cx="961941" cy="961941"/>
          </a:xfrm>
          <a:prstGeom prst="rect">
            <a:avLst/>
          </a:prstGeom>
        </p:spPr>
      </p:pic>
      <p:pic>
        <p:nvPicPr>
          <p:cNvPr id="10" name="Picture 9">
            <a:extLst>
              <a:ext uri="{FF2B5EF4-FFF2-40B4-BE49-F238E27FC236}">
                <a16:creationId xmlns:a16="http://schemas.microsoft.com/office/drawing/2014/main" id="{0764649B-887F-4C83-9FA8-A1E4104BFDDE}"/>
              </a:ext>
            </a:extLst>
          </p:cNvPr>
          <p:cNvPicPr>
            <a:picLocks noChangeAspect="1"/>
          </p:cNvPicPr>
          <p:nvPr/>
        </p:nvPicPr>
        <p:blipFill>
          <a:blip r:embed="rId5"/>
          <a:stretch>
            <a:fillRect/>
          </a:stretch>
        </p:blipFill>
        <p:spPr>
          <a:xfrm>
            <a:off x="133434" y="5802086"/>
            <a:ext cx="822721" cy="999825"/>
          </a:xfrm>
          <a:prstGeom prst="rect">
            <a:avLst/>
          </a:prstGeom>
        </p:spPr>
      </p:pic>
    </p:spTree>
    <p:extLst>
      <p:ext uri="{BB962C8B-B14F-4D97-AF65-F5344CB8AC3E}">
        <p14:creationId xmlns:p14="http://schemas.microsoft.com/office/powerpoint/2010/main" val="221427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0EF3-BC86-47B4-BB5C-16D27EBD9E6C}"/>
              </a:ext>
            </a:extLst>
          </p:cNvPr>
          <p:cNvSpPr>
            <a:spLocks noGrp="1"/>
          </p:cNvSpPr>
          <p:nvPr>
            <p:ph type="title"/>
          </p:nvPr>
        </p:nvSpPr>
        <p:spPr>
          <a:xfrm>
            <a:off x="365358" y="394578"/>
            <a:ext cx="4787667" cy="1818913"/>
          </a:xfrm>
        </p:spPr>
        <p:txBody>
          <a:bodyPr>
            <a:normAutofit fontScale="90000"/>
          </a:bodyPr>
          <a:lstStyle/>
          <a:p>
            <a:r>
              <a:rPr lang="en-US" sz="2700" dirty="0">
                <a:latin typeface="+mj-lt"/>
              </a:rPr>
              <a:t>COP26</a:t>
            </a:r>
            <a:br>
              <a:rPr lang="en-US" sz="2000" dirty="0"/>
            </a:br>
            <a:r>
              <a:rPr lang="en-US" sz="2000" dirty="0">
                <a:solidFill>
                  <a:schemeClr val="tx1"/>
                </a:solidFill>
                <a:latin typeface="+mn-lt"/>
              </a:rPr>
              <a:t>“Waste sector overlooked…g</a:t>
            </a:r>
            <a:r>
              <a:rPr lang="en-US" sz="2000" i="0" dirty="0">
                <a:solidFill>
                  <a:schemeClr val="tx1"/>
                </a:solidFill>
                <a:effectLst/>
                <a:latin typeface="+mn-lt"/>
              </a:rPr>
              <a:t>lobal leaders to recognize the crucial role that the waste and resources industry will play in supporting economy-wide decarbonization…” </a:t>
            </a:r>
            <a:r>
              <a:rPr lang="en-US" sz="1300" i="1" dirty="0">
                <a:solidFill>
                  <a:schemeClr val="tx1"/>
                </a:solidFill>
                <a:effectLst/>
                <a:latin typeface="+mn-lt"/>
              </a:rPr>
              <a:t>CIWM</a:t>
            </a:r>
            <a:br>
              <a:rPr lang="en-US" sz="2000" dirty="0">
                <a:solidFill>
                  <a:schemeClr val="tx1"/>
                </a:solidFill>
                <a:latin typeface="+mj-lt"/>
              </a:rPr>
            </a:br>
            <a:endParaRPr lang="en-US" sz="2000" dirty="0">
              <a:solidFill>
                <a:schemeClr val="tx1"/>
              </a:solidFill>
              <a:latin typeface="+mj-lt"/>
            </a:endParaRPr>
          </a:p>
        </p:txBody>
      </p:sp>
      <p:sp>
        <p:nvSpPr>
          <p:cNvPr id="3" name="Slide Number Placeholder 2">
            <a:extLst>
              <a:ext uri="{FF2B5EF4-FFF2-40B4-BE49-F238E27FC236}">
                <a16:creationId xmlns:a16="http://schemas.microsoft.com/office/drawing/2014/main" id="{A8506DF9-0A9C-4D3A-A7BA-7C10043691D8}"/>
              </a:ext>
            </a:extLst>
          </p:cNvPr>
          <p:cNvSpPr>
            <a:spLocks noGrp="1"/>
          </p:cNvSpPr>
          <p:nvPr>
            <p:ph type="sldNum" sz="quarter" idx="11"/>
          </p:nvPr>
        </p:nvSpPr>
        <p:spPr/>
        <p:txBody>
          <a:bodyPr/>
          <a:lstStyle/>
          <a:p>
            <a:fld id="{838B0777-827F-8D42-90B1-61394C340E65}" type="slidenum">
              <a:rPr lang="en-US" smtClean="0"/>
              <a:pPr/>
              <a:t>2</a:t>
            </a:fld>
            <a:endParaRPr lang="en-US" dirty="0"/>
          </a:p>
        </p:txBody>
      </p:sp>
      <p:sp>
        <p:nvSpPr>
          <p:cNvPr id="7" name="TextBox 6">
            <a:extLst>
              <a:ext uri="{FF2B5EF4-FFF2-40B4-BE49-F238E27FC236}">
                <a16:creationId xmlns:a16="http://schemas.microsoft.com/office/drawing/2014/main" id="{4E3F887A-0013-42C6-8D7A-50D3FEC234AA}"/>
              </a:ext>
            </a:extLst>
          </p:cNvPr>
          <p:cNvSpPr txBox="1"/>
          <p:nvPr/>
        </p:nvSpPr>
        <p:spPr>
          <a:xfrm>
            <a:off x="5962650" y="1284895"/>
            <a:ext cx="6096000" cy="1569660"/>
          </a:xfrm>
          <a:prstGeom prst="rect">
            <a:avLst/>
          </a:prstGeom>
          <a:noFill/>
        </p:spPr>
        <p:txBody>
          <a:bodyPr wrap="square">
            <a:spAutoFit/>
          </a:bodyPr>
          <a:lstStyle/>
          <a:p>
            <a:r>
              <a:rPr lang="en-US" sz="2400" dirty="0">
                <a:solidFill>
                  <a:srgbClr val="2455A3"/>
                </a:solidFill>
              </a:rPr>
              <a:t>Circular economy and climate </a:t>
            </a:r>
          </a:p>
          <a:p>
            <a:r>
              <a:rPr lang="en-US" dirty="0"/>
              <a:t>Switching to renewable energy is only half the story. It is vital but would only address 55% of global emissions. To reach net-zero, we also need to change the way we make and use products, materials, and food. </a:t>
            </a:r>
            <a:r>
              <a:rPr lang="en-US" sz="1200" i="1" dirty="0"/>
              <a:t>Ellen MacArthur foundation </a:t>
            </a:r>
          </a:p>
        </p:txBody>
      </p:sp>
      <p:sp>
        <p:nvSpPr>
          <p:cNvPr id="9" name="TextBox 8">
            <a:extLst>
              <a:ext uri="{FF2B5EF4-FFF2-40B4-BE49-F238E27FC236}">
                <a16:creationId xmlns:a16="http://schemas.microsoft.com/office/drawing/2014/main" id="{91D8BEB9-FEF1-459C-BDE7-475B04BC534F}"/>
              </a:ext>
            </a:extLst>
          </p:cNvPr>
          <p:cNvSpPr txBox="1"/>
          <p:nvPr/>
        </p:nvSpPr>
        <p:spPr>
          <a:xfrm>
            <a:off x="365358" y="2803254"/>
            <a:ext cx="6096000" cy="2123658"/>
          </a:xfrm>
          <a:prstGeom prst="rect">
            <a:avLst/>
          </a:prstGeom>
          <a:noFill/>
        </p:spPr>
        <p:txBody>
          <a:bodyPr wrap="square">
            <a:spAutoFit/>
          </a:bodyPr>
          <a:lstStyle/>
          <a:p>
            <a:r>
              <a:rPr lang="en-US" sz="2400" dirty="0">
                <a:solidFill>
                  <a:srgbClr val="2455A3"/>
                </a:solidFill>
              </a:rPr>
              <a:t>Global Methane Pledge </a:t>
            </a:r>
          </a:p>
          <a:p>
            <a:r>
              <a:rPr lang="en-US" dirty="0"/>
              <a:t>Voluntary actions to contribute to a collective effort to reduce global methane emissions at least 30 percent from 2020 levels by 2030, which could eliminate over 0.2˚C warming by 2050. This </a:t>
            </a:r>
            <a:r>
              <a:rPr lang="en-US" dirty="0">
                <a:effectLst/>
                <a:latin typeface="Arial" panose="020B0604020202020204" pitchFamily="34" charset="0"/>
              </a:rPr>
              <a:t>will require substantial mitigation in all three main human-driven sectors for methane emissions: </a:t>
            </a:r>
            <a:r>
              <a:rPr lang="en-US" b="1" dirty="0">
                <a:effectLst/>
                <a:latin typeface="Arial" panose="020B0604020202020204" pitchFamily="34" charset="0"/>
              </a:rPr>
              <a:t>fossils fuels, waste, and agriculture. </a:t>
            </a:r>
            <a:endParaRPr lang="en-US" b="1" dirty="0"/>
          </a:p>
        </p:txBody>
      </p:sp>
      <p:sp>
        <p:nvSpPr>
          <p:cNvPr id="11" name="TextBox 10">
            <a:extLst>
              <a:ext uri="{FF2B5EF4-FFF2-40B4-BE49-F238E27FC236}">
                <a16:creationId xmlns:a16="http://schemas.microsoft.com/office/drawing/2014/main" id="{9A656D43-476C-44F9-ABF9-CA367ADE0EC0}"/>
              </a:ext>
            </a:extLst>
          </p:cNvPr>
          <p:cNvSpPr txBox="1"/>
          <p:nvPr/>
        </p:nvSpPr>
        <p:spPr>
          <a:xfrm>
            <a:off x="5962650" y="4506147"/>
            <a:ext cx="5638800" cy="1846659"/>
          </a:xfrm>
          <a:prstGeom prst="rect">
            <a:avLst/>
          </a:prstGeom>
          <a:noFill/>
        </p:spPr>
        <p:txBody>
          <a:bodyPr wrap="square">
            <a:spAutoFit/>
          </a:bodyPr>
          <a:lstStyle/>
          <a:p>
            <a:r>
              <a:rPr lang="en-US" sz="2400" dirty="0">
                <a:solidFill>
                  <a:srgbClr val="2455A3"/>
                </a:solidFill>
              </a:rPr>
              <a:t>UNEA-5 Plastic resolution </a:t>
            </a:r>
          </a:p>
          <a:p>
            <a:r>
              <a:rPr lang="en-US" dirty="0"/>
              <a:t>Over 170 member countries of the United Nations Environment Assembly (UNEA-5) endorsed the End Plastic Pollution resolution, which could boost investment in recycling technologies and bioplastics production. </a:t>
            </a:r>
          </a:p>
        </p:txBody>
      </p:sp>
      <p:pic>
        <p:nvPicPr>
          <p:cNvPr id="8" name="Picture 7" descr="Qr code&#10;&#10;Description automatically generated">
            <a:extLst>
              <a:ext uri="{FF2B5EF4-FFF2-40B4-BE49-F238E27FC236}">
                <a16:creationId xmlns:a16="http://schemas.microsoft.com/office/drawing/2014/main" id="{59B90F1B-25F1-4C4D-9FB8-4B9CD93C494B}"/>
              </a:ext>
            </a:extLst>
          </p:cNvPr>
          <p:cNvPicPr>
            <a:picLocks noChangeAspect="1"/>
          </p:cNvPicPr>
          <p:nvPr/>
        </p:nvPicPr>
        <p:blipFill>
          <a:blip r:embed="rId3"/>
          <a:stretch>
            <a:fillRect/>
          </a:stretch>
        </p:blipFill>
        <p:spPr>
          <a:xfrm>
            <a:off x="11249025" y="6008687"/>
            <a:ext cx="809625" cy="809625"/>
          </a:xfrm>
          <a:prstGeom prst="rect">
            <a:avLst/>
          </a:prstGeom>
        </p:spPr>
      </p:pic>
    </p:spTree>
    <p:extLst>
      <p:ext uri="{BB962C8B-B14F-4D97-AF65-F5344CB8AC3E}">
        <p14:creationId xmlns:p14="http://schemas.microsoft.com/office/powerpoint/2010/main" val="9251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D2B675-DBFF-49D8-8934-3C46A1E1EAE6}"/>
              </a:ext>
            </a:extLst>
          </p:cNvPr>
          <p:cNvSpPr>
            <a:spLocks noGrp="1"/>
          </p:cNvSpPr>
          <p:nvPr>
            <p:ph type="dt" sz="half" idx="10"/>
          </p:nvPr>
        </p:nvSpPr>
        <p:spPr/>
        <p:txBody>
          <a:bodyPr/>
          <a:lstStyle/>
          <a:p>
            <a:fld id="{8A125146-2CE4-45B9-96D2-87D472BD522F}" type="datetime1">
              <a:rPr lang="en-GB" smtClean="0">
                <a:solidFill>
                  <a:prstClr val="black">
                    <a:tint val="75000"/>
                  </a:prstClr>
                </a:solidFill>
              </a:rPr>
              <a:t>22/05/2022</a:t>
            </a:fld>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428E57B-E5A2-48D8-B638-FBA37519D18E}"/>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3</a:t>
            </a:fld>
            <a:endParaRPr lang="en-GB">
              <a:solidFill>
                <a:prstClr val="black">
                  <a:tint val="75000"/>
                </a:prstClr>
              </a:solidFill>
            </a:endParaRPr>
          </a:p>
        </p:txBody>
      </p:sp>
      <p:pic>
        <p:nvPicPr>
          <p:cNvPr id="7" name="Picture 6">
            <a:extLst>
              <a:ext uri="{FF2B5EF4-FFF2-40B4-BE49-F238E27FC236}">
                <a16:creationId xmlns:a16="http://schemas.microsoft.com/office/drawing/2014/main" id="{9DBCFBA8-4D89-4357-BF57-08B06A1CD085}"/>
              </a:ext>
            </a:extLst>
          </p:cNvPr>
          <p:cNvPicPr>
            <a:picLocks noChangeAspect="1"/>
          </p:cNvPicPr>
          <p:nvPr/>
        </p:nvPicPr>
        <p:blipFill>
          <a:blip r:embed="rId2"/>
          <a:stretch>
            <a:fillRect/>
          </a:stretch>
        </p:blipFill>
        <p:spPr>
          <a:xfrm>
            <a:off x="333733" y="602815"/>
            <a:ext cx="3258900" cy="3378635"/>
          </a:xfrm>
          <a:prstGeom prst="rect">
            <a:avLst/>
          </a:prstGeom>
        </p:spPr>
      </p:pic>
      <p:pic>
        <p:nvPicPr>
          <p:cNvPr id="9" name="Picture 8">
            <a:extLst>
              <a:ext uri="{FF2B5EF4-FFF2-40B4-BE49-F238E27FC236}">
                <a16:creationId xmlns:a16="http://schemas.microsoft.com/office/drawing/2014/main" id="{E4474F5E-CA06-4EE9-82AE-F23610B9ED04}"/>
              </a:ext>
            </a:extLst>
          </p:cNvPr>
          <p:cNvPicPr>
            <a:picLocks noChangeAspect="1"/>
          </p:cNvPicPr>
          <p:nvPr/>
        </p:nvPicPr>
        <p:blipFill>
          <a:blip r:embed="rId3"/>
          <a:stretch>
            <a:fillRect/>
          </a:stretch>
        </p:blipFill>
        <p:spPr>
          <a:xfrm>
            <a:off x="3922866" y="160546"/>
            <a:ext cx="3288994" cy="3955486"/>
          </a:xfrm>
          <a:prstGeom prst="rect">
            <a:avLst/>
          </a:prstGeom>
        </p:spPr>
      </p:pic>
      <p:pic>
        <p:nvPicPr>
          <p:cNvPr id="11" name="Picture 10">
            <a:extLst>
              <a:ext uri="{FF2B5EF4-FFF2-40B4-BE49-F238E27FC236}">
                <a16:creationId xmlns:a16="http://schemas.microsoft.com/office/drawing/2014/main" id="{85C9C467-3000-4AD4-91D8-84EDBFA9E4E3}"/>
              </a:ext>
            </a:extLst>
          </p:cNvPr>
          <p:cNvPicPr>
            <a:picLocks noChangeAspect="1"/>
          </p:cNvPicPr>
          <p:nvPr/>
        </p:nvPicPr>
        <p:blipFill>
          <a:blip r:embed="rId4"/>
          <a:stretch>
            <a:fillRect/>
          </a:stretch>
        </p:blipFill>
        <p:spPr>
          <a:xfrm>
            <a:off x="6807561" y="3667398"/>
            <a:ext cx="3993432" cy="3103280"/>
          </a:xfrm>
          <a:prstGeom prst="rect">
            <a:avLst/>
          </a:prstGeom>
        </p:spPr>
      </p:pic>
      <p:pic>
        <p:nvPicPr>
          <p:cNvPr id="13" name="Picture 12">
            <a:extLst>
              <a:ext uri="{FF2B5EF4-FFF2-40B4-BE49-F238E27FC236}">
                <a16:creationId xmlns:a16="http://schemas.microsoft.com/office/drawing/2014/main" id="{F0691B5E-17B2-4567-8588-A1F3B3B4816F}"/>
              </a:ext>
            </a:extLst>
          </p:cNvPr>
          <p:cNvPicPr>
            <a:picLocks noChangeAspect="1"/>
          </p:cNvPicPr>
          <p:nvPr/>
        </p:nvPicPr>
        <p:blipFill>
          <a:blip r:embed="rId5"/>
          <a:stretch>
            <a:fillRect/>
          </a:stretch>
        </p:blipFill>
        <p:spPr>
          <a:xfrm>
            <a:off x="7542093" y="602815"/>
            <a:ext cx="2990850" cy="2872931"/>
          </a:xfrm>
          <a:prstGeom prst="rect">
            <a:avLst/>
          </a:prstGeom>
        </p:spPr>
      </p:pic>
      <p:pic>
        <p:nvPicPr>
          <p:cNvPr id="15" name="Picture 14">
            <a:extLst>
              <a:ext uri="{FF2B5EF4-FFF2-40B4-BE49-F238E27FC236}">
                <a16:creationId xmlns:a16="http://schemas.microsoft.com/office/drawing/2014/main" id="{BF2E3E38-3F21-4350-9A0A-92F58BDB5ACE}"/>
              </a:ext>
            </a:extLst>
          </p:cNvPr>
          <p:cNvPicPr>
            <a:picLocks noChangeAspect="1"/>
          </p:cNvPicPr>
          <p:nvPr/>
        </p:nvPicPr>
        <p:blipFill>
          <a:blip r:embed="rId6"/>
          <a:stretch>
            <a:fillRect/>
          </a:stretch>
        </p:blipFill>
        <p:spPr>
          <a:xfrm>
            <a:off x="1229186" y="4375116"/>
            <a:ext cx="3997977" cy="2342815"/>
          </a:xfrm>
          <a:prstGeom prst="rect">
            <a:avLst/>
          </a:prstGeom>
        </p:spPr>
      </p:pic>
    </p:spTree>
    <p:extLst>
      <p:ext uri="{BB962C8B-B14F-4D97-AF65-F5344CB8AC3E}">
        <p14:creationId xmlns:p14="http://schemas.microsoft.com/office/powerpoint/2010/main" val="139705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8C9D-4712-4F36-BBB0-C501B479B89A}"/>
              </a:ext>
            </a:extLst>
          </p:cNvPr>
          <p:cNvSpPr>
            <a:spLocks noGrp="1"/>
          </p:cNvSpPr>
          <p:nvPr>
            <p:ph type="title"/>
          </p:nvPr>
        </p:nvSpPr>
        <p:spPr>
          <a:xfrm>
            <a:off x="6096000" y="945119"/>
            <a:ext cx="5293956" cy="369332"/>
          </a:xfrm>
        </p:spPr>
        <p:txBody>
          <a:bodyPr/>
          <a:lstStyle/>
          <a:p>
            <a:r>
              <a:rPr lang="en-US" sz="2000" dirty="0"/>
              <a:t>The objective  </a:t>
            </a:r>
          </a:p>
        </p:txBody>
      </p:sp>
      <p:sp>
        <p:nvSpPr>
          <p:cNvPr id="3" name="Text Placeholder 2">
            <a:extLst>
              <a:ext uri="{FF2B5EF4-FFF2-40B4-BE49-F238E27FC236}">
                <a16:creationId xmlns:a16="http://schemas.microsoft.com/office/drawing/2014/main" id="{5147CA00-B345-40F1-A955-BFE8FCDD9655}"/>
              </a:ext>
            </a:extLst>
          </p:cNvPr>
          <p:cNvSpPr>
            <a:spLocks noGrp="1"/>
          </p:cNvSpPr>
          <p:nvPr>
            <p:ph type="body" idx="1"/>
          </p:nvPr>
        </p:nvSpPr>
        <p:spPr>
          <a:xfrm>
            <a:off x="6096000" y="1439477"/>
            <a:ext cx="5419724" cy="1500187"/>
          </a:xfrm>
        </p:spPr>
        <p:txBody>
          <a:bodyPr>
            <a:normAutofit/>
          </a:bodyPr>
          <a:lstStyle/>
          <a:p>
            <a:r>
              <a:rPr lang="en-US" sz="1800" dirty="0">
                <a:solidFill>
                  <a:srgbClr val="000000"/>
                </a:solidFill>
                <a:effectLst/>
              </a:rPr>
              <a:t>To evaluate the potentials to reduce emissions of greenhouse gases and air  pollutants resulting from the implementation of circular municipal waste management systems. </a:t>
            </a:r>
            <a:endParaRPr lang="en-US" sz="1800" dirty="0"/>
          </a:p>
        </p:txBody>
      </p:sp>
      <p:sp>
        <p:nvSpPr>
          <p:cNvPr id="4" name="Slide Number Placeholder 3">
            <a:extLst>
              <a:ext uri="{FF2B5EF4-FFF2-40B4-BE49-F238E27FC236}">
                <a16:creationId xmlns:a16="http://schemas.microsoft.com/office/drawing/2014/main" id="{9D54983D-5FB0-49CA-9CDD-F6E58D357648}"/>
              </a:ext>
            </a:extLst>
          </p:cNvPr>
          <p:cNvSpPr>
            <a:spLocks noGrp="1"/>
          </p:cNvSpPr>
          <p:nvPr>
            <p:ph type="sldNum" sz="quarter" idx="11"/>
          </p:nvPr>
        </p:nvSpPr>
        <p:spPr/>
        <p:txBody>
          <a:bodyPr/>
          <a:lstStyle/>
          <a:p>
            <a:fld id="{838B0777-827F-8D42-90B1-61394C340E65}" type="slidenum">
              <a:rPr lang="en-US" smtClean="0"/>
              <a:pPr/>
              <a:t>4</a:t>
            </a:fld>
            <a:endParaRPr lang="en-US" dirty="0"/>
          </a:p>
        </p:txBody>
      </p:sp>
      <p:sp>
        <p:nvSpPr>
          <p:cNvPr id="12" name="Title 1">
            <a:extLst>
              <a:ext uri="{FF2B5EF4-FFF2-40B4-BE49-F238E27FC236}">
                <a16:creationId xmlns:a16="http://schemas.microsoft.com/office/drawing/2014/main" id="{B2731A49-9B32-49AA-B051-DF2855B46264}"/>
              </a:ext>
            </a:extLst>
          </p:cNvPr>
          <p:cNvSpPr txBox="1">
            <a:spLocks/>
          </p:cNvSpPr>
          <p:nvPr/>
        </p:nvSpPr>
        <p:spPr>
          <a:xfrm>
            <a:off x="6096000" y="3300947"/>
            <a:ext cx="3644867" cy="3693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The motivation</a:t>
            </a:r>
          </a:p>
        </p:txBody>
      </p:sp>
      <p:sp>
        <p:nvSpPr>
          <p:cNvPr id="14" name="TextBox 13">
            <a:extLst>
              <a:ext uri="{FF2B5EF4-FFF2-40B4-BE49-F238E27FC236}">
                <a16:creationId xmlns:a16="http://schemas.microsoft.com/office/drawing/2014/main" id="{92B2FEDA-6DCB-478E-8228-F2A9086C2792}"/>
              </a:ext>
            </a:extLst>
          </p:cNvPr>
          <p:cNvSpPr txBox="1"/>
          <p:nvPr/>
        </p:nvSpPr>
        <p:spPr>
          <a:xfrm>
            <a:off x="6096000" y="3879640"/>
            <a:ext cx="5857674" cy="1200329"/>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T</a:t>
            </a:r>
            <a:r>
              <a:rPr lang="en-US" dirty="0">
                <a:effectLst/>
                <a:latin typeface="Tahoma" panose="020B0604030504040204" pitchFamily="34" charset="0"/>
                <a:ea typeface="Tahoma" panose="020B0604030504040204" pitchFamily="34" charset="0"/>
                <a:cs typeface="Tahoma" panose="020B0604030504040204" pitchFamily="34" charset="0"/>
              </a:rPr>
              <a:t>o improve the understanding of how different economic developments and societal choices could transform MSW management practices to address global climate, pollution, and sustainability issues.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769B6BE5-F2F3-4486-A6B1-B9D1920AD090}"/>
              </a:ext>
            </a:extLst>
          </p:cNvPr>
          <p:cNvPicPr>
            <a:picLocks noChangeAspect="1"/>
          </p:cNvPicPr>
          <p:nvPr/>
        </p:nvPicPr>
        <p:blipFill>
          <a:blip r:embed="rId2"/>
          <a:stretch>
            <a:fillRect/>
          </a:stretch>
        </p:blipFill>
        <p:spPr>
          <a:xfrm>
            <a:off x="23898" y="723032"/>
            <a:ext cx="5900654" cy="5155831"/>
          </a:xfrm>
          <a:prstGeom prst="rect">
            <a:avLst/>
          </a:prstGeom>
        </p:spPr>
      </p:pic>
      <p:pic>
        <p:nvPicPr>
          <p:cNvPr id="9" name="Picture 8" descr="Qr code&#10;&#10;Description automatically generated">
            <a:extLst>
              <a:ext uri="{FF2B5EF4-FFF2-40B4-BE49-F238E27FC236}">
                <a16:creationId xmlns:a16="http://schemas.microsoft.com/office/drawing/2014/main" id="{52637D0E-B0DF-405B-BFD9-0D0F4430EEC2}"/>
              </a:ext>
            </a:extLst>
          </p:cNvPr>
          <p:cNvPicPr>
            <a:picLocks noChangeAspect="1"/>
          </p:cNvPicPr>
          <p:nvPr/>
        </p:nvPicPr>
        <p:blipFill>
          <a:blip r:embed="rId3"/>
          <a:stretch>
            <a:fillRect/>
          </a:stretch>
        </p:blipFill>
        <p:spPr>
          <a:xfrm>
            <a:off x="11096625" y="5796678"/>
            <a:ext cx="961941" cy="961941"/>
          </a:xfrm>
          <a:prstGeom prst="rect">
            <a:avLst/>
          </a:prstGeom>
        </p:spPr>
      </p:pic>
    </p:spTree>
    <p:extLst>
      <p:ext uri="{BB962C8B-B14F-4D97-AF65-F5344CB8AC3E}">
        <p14:creationId xmlns:p14="http://schemas.microsoft.com/office/powerpoint/2010/main" val="330460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5EEE66-5074-445F-8DCF-1441932213D8}"/>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5</a:t>
            </a:fld>
            <a:endParaRPr lang="en-GB">
              <a:solidFill>
                <a:prstClr val="black">
                  <a:tint val="75000"/>
                </a:prstClr>
              </a:solidFill>
            </a:endParaRPr>
          </a:p>
        </p:txBody>
      </p:sp>
      <p:sp>
        <p:nvSpPr>
          <p:cNvPr id="7" name="Title 1">
            <a:extLst>
              <a:ext uri="{FF2B5EF4-FFF2-40B4-BE49-F238E27FC236}">
                <a16:creationId xmlns:a16="http://schemas.microsoft.com/office/drawing/2014/main" id="{51C4C945-4BE8-470F-A68B-1CFB5781A26F}"/>
              </a:ext>
            </a:extLst>
          </p:cNvPr>
          <p:cNvSpPr>
            <a:spLocks noGrp="1"/>
          </p:cNvSpPr>
          <p:nvPr>
            <p:ph type="title"/>
          </p:nvPr>
        </p:nvSpPr>
        <p:spPr>
          <a:xfrm>
            <a:off x="94626" y="281200"/>
            <a:ext cx="10549928" cy="714375"/>
          </a:xfrm>
        </p:spPr>
        <p:txBody>
          <a:bodyPr/>
          <a:lstStyle/>
          <a:p>
            <a:r>
              <a:rPr lang="en-US" dirty="0">
                <a:latin typeface="Tahoma" panose="020B0604030504040204" pitchFamily="34" charset="0"/>
                <a:cs typeface="Tahoma" panose="020B0604030504040204" pitchFamily="34" charset="0"/>
              </a:rPr>
              <a:t>The method:</a:t>
            </a: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Greenhouse Gas and Air Pollution Interactions and Synergies -GAINS model</a:t>
            </a:r>
          </a:p>
        </p:txBody>
      </p:sp>
      <p:graphicFrame>
        <p:nvGraphicFramePr>
          <p:cNvPr id="9" name="Table 9">
            <a:extLst>
              <a:ext uri="{FF2B5EF4-FFF2-40B4-BE49-F238E27FC236}">
                <a16:creationId xmlns:a16="http://schemas.microsoft.com/office/drawing/2014/main" id="{D0491CFD-0524-4D7C-B1A9-79DDDD36C0FE}"/>
              </a:ext>
            </a:extLst>
          </p:cNvPr>
          <p:cNvGraphicFramePr>
            <a:graphicFrameLocks noGrp="1"/>
          </p:cNvGraphicFramePr>
          <p:nvPr/>
        </p:nvGraphicFramePr>
        <p:xfrm>
          <a:off x="3732981" y="1644177"/>
          <a:ext cx="879450" cy="3409441"/>
        </p:xfrm>
        <a:graphic>
          <a:graphicData uri="http://schemas.openxmlformats.org/drawingml/2006/table">
            <a:tbl>
              <a:tblPr firstRow="1" bandRow="1">
                <a:tableStyleId>{5C22544A-7EE6-4342-B048-85BDC9FD1C3A}</a:tableStyleId>
              </a:tblPr>
              <a:tblGrid>
                <a:gridCol w="879450">
                  <a:extLst>
                    <a:ext uri="{9D8B030D-6E8A-4147-A177-3AD203B41FA5}">
                      <a16:colId xmlns:a16="http://schemas.microsoft.com/office/drawing/2014/main" val="1727892264"/>
                    </a:ext>
                  </a:extLst>
                </a:gridCol>
              </a:tblGrid>
              <a:tr h="487063">
                <a:tc>
                  <a:txBody>
                    <a:bodyPr/>
                    <a:lstStyle/>
                    <a:p>
                      <a:r>
                        <a:rPr lang="en-US" sz="1200" dirty="0"/>
                        <a:t>Scenario</a:t>
                      </a:r>
                    </a:p>
                  </a:txBody>
                  <a:tcPr/>
                </a:tc>
                <a:extLst>
                  <a:ext uri="{0D108BD9-81ED-4DB2-BD59-A6C34878D82A}">
                    <a16:rowId xmlns:a16="http://schemas.microsoft.com/office/drawing/2014/main" val="4246755526"/>
                  </a:ext>
                </a:extLst>
              </a:tr>
              <a:tr h="487063">
                <a:tc>
                  <a:txBody>
                    <a:bodyPr/>
                    <a:lstStyle/>
                    <a:p>
                      <a:r>
                        <a:rPr lang="en-US" sz="1200" dirty="0"/>
                        <a:t>SSP1</a:t>
                      </a:r>
                    </a:p>
                  </a:txBody>
                  <a:tcPr>
                    <a:solidFill>
                      <a:srgbClr val="00B0F0"/>
                    </a:solidFill>
                  </a:tcPr>
                </a:tc>
                <a:extLst>
                  <a:ext uri="{0D108BD9-81ED-4DB2-BD59-A6C34878D82A}">
                    <a16:rowId xmlns:a16="http://schemas.microsoft.com/office/drawing/2014/main" val="168051903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SSP2</a:t>
                      </a:r>
                    </a:p>
                  </a:txBody>
                  <a:tcPr>
                    <a:solidFill>
                      <a:schemeClr val="bg2">
                        <a:lumMod val="75000"/>
                      </a:schemeClr>
                    </a:solidFill>
                  </a:tcPr>
                </a:tc>
                <a:extLst>
                  <a:ext uri="{0D108BD9-81ED-4DB2-BD59-A6C34878D82A}">
                    <a16:rowId xmlns:a16="http://schemas.microsoft.com/office/drawing/2014/main" val="283068807"/>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SSP3</a:t>
                      </a:r>
                    </a:p>
                  </a:txBody>
                  <a:tcPr>
                    <a:solidFill>
                      <a:schemeClr val="accent4">
                        <a:lumMod val="50000"/>
                      </a:schemeClr>
                    </a:solidFill>
                  </a:tcPr>
                </a:tc>
                <a:extLst>
                  <a:ext uri="{0D108BD9-81ED-4DB2-BD59-A6C34878D82A}">
                    <a16:rowId xmlns:a16="http://schemas.microsoft.com/office/drawing/2014/main" val="2300476829"/>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SSP4</a:t>
                      </a:r>
                    </a:p>
                  </a:txBody>
                  <a:tcPr>
                    <a:solidFill>
                      <a:srgbClr val="FFC000"/>
                    </a:solidFill>
                  </a:tcPr>
                </a:tc>
                <a:extLst>
                  <a:ext uri="{0D108BD9-81ED-4DB2-BD59-A6C34878D82A}">
                    <a16:rowId xmlns:a16="http://schemas.microsoft.com/office/drawing/2014/main" val="3178518603"/>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SSP5</a:t>
                      </a:r>
                    </a:p>
                  </a:txBody>
                  <a:tcPr>
                    <a:solidFill>
                      <a:srgbClr val="00B050"/>
                    </a:solidFill>
                  </a:tcPr>
                </a:tc>
                <a:extLst>
                  <a:ext uri="{0D108BD9-81ED-4DB2-BD59-A6C34878D82A}">
                    <a16:rowId xmlns:a16="http://schemas.microsoft.com/office/drawing/2014/main" val="98251382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Eclipse_V6</a:t>
                      </a:r>
                    </a:p>
                  </a:txBody>
                  <a:tcPr>
                    <a:solidFill>
                      <a:srgbClr val="7030A0"/>
                    </a:solidFill>
                  </a:tcPr>
                </a:tc>
                <a:extLst>
                  <a:ext uri="{0D108BD9-81ED-4DB2-BD59-A6C34878D82A}">
                    <a16:rowId xmlns:a16="http://schemas.microsoft.com/office/drawing/2014/main" val="1434025313"/>
                  </a:ext>
                </a:extLst>
              </a:tr>
            </a:tbl>
          </a:graphicData>
        </a:graphic>
      </p:graphicFrame>
      <p:sp>
        <p:nvSpPr>
          <p:cNvPr id="17" name="TextBox 16">
            <a:extLst>
              <a:ext uri="{FF2B5EF4-FFF2-40B4-BE49-F238E27FC236}">
                <a16:creationId xmlns:a16="http://schemas.microsoft.com/office/drawing/2014/main" id="{0FCCD835-5463-4A76-B3AD-FE3B204D4B25}"/>
              </a:ext>
            </a:extLst>
          </p:cNvPr>
          <p:cNvSpPr txBox="1"/>
          <p:nvPr/>
        </p:nvSpPr>
        <p:spPr>
          <a:xfrm>
            <a:off x="6836643" y="4597088"/>
            <a:ext cx="5153134"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Overall objective across scenarios is to  reach ~ 100% implementation in 2050.  The difference is the phase-in of the technology </a:t>
            </a:r>
          </a:p>
        </p:txBody>
      </p:sp>
      <p:graphicFrame>
        <p:nvGraphicFramePr>
          <p:cNvPr id="18" name="Table 9">
            <a:extLst>
              <a:ext uri="{FF2B5EF4-FFF2-40B4-BE49-F238E27FC236}">
                <a16:creationId xmlns:a16="http://schemas.microsoft.com/office/drawing/2014/main" id="{8B1862C8-795F-4DF5-9FDC-C799ECC4E7DC}"/>
              </a:ext>
            </a:extLst>
          </p:cNvPr>
          <p:cNvGraphicFramePr>
            <a:graphicFrameLocks noGrp="1"/>
          </p:cNvGraphicFramePr>
          <p:nvPr/>
        </p:nvGraphicFramePr>
        <p:xfrm>
          <a:off x="4703597" y="1644177"/>
          <a:ext cx="796013" cy="3409441"/>
        </p:xfrm>
        <a:graphic>
          <a:graphicData uri="http://schemas.openxmlformats.org/drawingml/2006/table">
            <a:tbl>
              <a:tblPr firstRow="1" bandRow="1">
                <a:tableStyleId>{5C22544A-7EE6-4342-B048-85BDC9FD1C3A}</a:tableStyleId>
              </a:tblPr>
              <a:tblGrid>
                <a:gridCol w="796013">
                  <a:extLst>
                    <a:ext uri="{9D8B030D-6E8A-4147-A177-3AD203B41FA5}">
                      <a16:colId xmlns:a16="http://schemas.microsoft.com/office/drawing/2014/main" val="1727892264"/>
                    </a:ext>
                  </a:extLst>
                </a:gridCol>
              </a:tblGrid>
              <a:tr h="487063">
                <a:tc>
                  <a:txBody>
                    <a:bodyPr/>
                    <a:lstStyle/>
                    <a:p>
                      <a:pPr algn="ctr"/>
                      <a:r>
                        <a:rPr lang="en-US" dirty="0"/>
                        <a:t>CLE</a:t>
                      </a:r>
                    </a:p>
                  </a:txBody>
                  <a:tcPr/>
                </a:tc>
                <a:extLst>
                  <a:ext uri="{0D108BD9-81ED-4DB2-BD59-A6C34878D82A}">
                    <a16:rowId xmlns:a16="http://schemas.microsoft.com/office/drawing/2014/main" val="4246755526"/>
                  </a:ext>
                </a:extLst>
              </a:tr>
              <a:tr h="487063">
                <a:tc>
                  <a:txBody>
                    <a:bodyPr/>
                    <a:lstStyle/>
                    <a:p>
                      <a:endParaRPr lang="en-US" dirty="0"/>
                    </a:p>
                  </a:txBody>
                  <a:tcPr>
                    <a:solidFill>
                      <a:srgbClr val="00B0F0"/>
                    </a:solidFill>
                  </a:tcPr>
                </a:tc>
                <a:extLst>
                  <a:ext uri="{0D108BD9-81ED-4DB2-BD59-A6C34878D82A}">
                    <a16:rowId xmlns:a16="http://schemas.microsoft.com/office/drawing/2014/main" val="168051903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65000"/>
                      </a:schemeClr>
                    </a:solidFill>
                  </a:tcPr>
                </a:tc>
                <a:extLst>
                  <a:ext uri="{0D108BD9-81ED-4DB2-BD59-A6C34878D82A}">
                    <a16:rowId xmlns:a16="http://schemas.microsoft.com/office/drawing/2014/main" val="283068807"/>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4">
                        <a:lumMod val="50000"/>
                      </a:schemeClr>
                    </a:solidFill>
                  </a:tcPr>
                </a:tc>
                <a:extLst>
                  <a:ext uri="{0D108BD9-81ED-4DB2-BD59-A6C34878D82A}">
                    <a16:rowId xmlns:a16="http://schemas.microsoft.com/office/drawing/2014/main" val="2300476829"/>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FFC000"/>
                    </a:solidFill>
                  </a:tcPr>
                </a:tc>
                <a:extLst>
                  <a:ext uri="{0D108BD9-81ED-4DB2-BD59-A6C34878D82A}">
                    <a16:rowId xmlns:a16="http://schemas.microsoft.com/office/drawing/2014/main" val="3178518603"/>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00B050"/>
                    </a:solidFill>
                  </a:tcPr>
                </a:tc>
                <a:extLst>
                  <a:ext uri="{0D108BD9-81ED-4DB2-BD59-A6C34878D82A}">
                    <a16:rowId xmlns:a16="http://schemas.microsoft.com/office/drawing/2014/main" val="98251382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7030A0"/>
                    </a:solidFill>
                  </a:tcPr>
                </a:tc>
                <a:extLst>
                  <a:ext uri="{0D108BD9-81ED-4DB2-BD59-A6C34878D82A}">
                    <a16:rowId xmlns:a16="http://schemas.microsoft.com/office/drawing/2014/main" val="1434025313"/>
                  </a:ext>
                </a:extLst>
              </a:tr>
            </a:tbl>
          </a:graphicData>
        </a:graphic>
      </p:graphicFrame>
      <p:graphicFrame>
        <p:nvGraphicFramePr>
          <p:cNvPr id="19" name="Table 9">
            <a:extLst>
              <a:ext uri="{FF2B5EF4-FFF2-40B4-BE49-F238E27FC236}">
                <a16:creationId xmlns:a16="http://schemas.microsoft.com/office/drawing/2014/main" id="{53FB7BB0-AAF8-4027-AD59-7F4C6A28C570}"/>
              </a:ext>
            </a:extLst>
          </p:cNvPr>
          <p:cNvGraphicFramePr>
            <a:graphicFrameLocks noGrp="1"/>
          </p:cNvGraphicFramePr>
          <p:nvPr/>
        </p:nvGraphicFramePr>
        <p:xfrm>
          <a:off x="5590777" y="1643323"/>
          <a:ext cx="796013" cy="3409441"/>
        </p:xfrm>
        <a:graphic>
          <a:graphicData uri="http://schemas.openxmlformats.org/drawingml/2006/table">
            <a:tbl>
              <a:tblPr firstRow="1" bandRow="1">
                <a:tableStyleId>{5C22544A-7EE6-4342-B048-85BDC9FD1C3A}</a:tableStyleId>
              </a:tblPr>
              <a:tblGrid>
                <a:gridCol w="796013">
                  <a:extLst>
                    <a:ext uri="{9D8B030D-6E8A-4147-A177-3AD203B41FA5}">
                      <a16:colId xmlns:a16="http://schemas.microsoft.com/office/drawing/2014/main" val="1727892264"/>
                    </a:ext>
                  </a:extLst>
                </a:gridCol>
              </a:tblGrid>
              <a:tr h="487063">
                <a:tc>
                  <a:txBody>
                    <a:bodyPr/>
                    <a:lstStyle/>
                    <a:p>
                      <a:pPr algn="ctr"/>
                      <a:r>
                        <a:rPr lang="en-US" dirty="0"/>
                        <a:t>MFR</a:t>
                      </a:r>
                    </a:p>
                  </a:txBody>
                  <a:tcPr/>
                </a:tc>
                <a:extLst>
                  <a:ext uri="{0D108BD9-81ED-4DB2-BD59-A6C34878D82A}">
                    <a16:rowId xmlns:a16="http://schemas.microsoft.com/office/drawing/2014/main" val="4246755526"/>
                  </a:ext>
                </a:extLst>
              </a:tr>
              <a:tr h="487063">
                <a:tc>
                  <a:txBody>
                    <a:bodyPr/>
                    <a:lstStyle/>
                    <a:p>
                      <a:pPr algn="ctr"/>
                      <a:r>
                        <a:rPr lang="en-US" dirty="0"/>
                        <a:t>SDGs</a:t>
                      </a:r>
                    </a:p>
                  </a:txBody>
                  <a:tcPr>
                    <a:solidFill>
                      <a:srgbClr val="00B0F0"/>
                    </a:solidFill>
                  </a:tcPr>
                </a:tc>
                <a:extLst>
                  <a:ext uri="{0D108BD9-81ED-4DB2-BD59-A6C34878D82A}">
                    <a16:rowId xmlns:a16="http://schemas.microsoft.com/office/drawing/2014/main" val="168051903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2">
                        <a:lumMod val="75000"/>
                        <a:alpha val="90000"/>
                      </a:schemeClr>
                    </a:solidFill>
                  </a:tcPr>
                </a:tc>
                <a:extLst>
                  <a:ext uri="{0D108BD9-81ED-4DB2-BD59-A6C34878D82A}">
                    <a16:rowId xmlns:a16="http://schemas.microsoft.com/office/drawing/2014/main" val="283068807"/>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4">
                        <a:lumMod val="50000"/>
                        <a:alpha val="30000"/>
                      </a:schemeClr>
                    </a:solidFill>
                  </a:tcPr>
                </a:tc>
                <a:extLst>
                  <a:ext uri="{0D108BD9-81ED-4DB2-BD59-A6C34878D82A}">
                    <a16:rowId xmlns:a16="http://schemas.microsoft.com/office/drawing/2014/main" val="2300476829"/>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FFC000">
                        <a:alpha val="46000"/>
                      </a:srgbClr>
                    </a:solidFill>
                  </a:tcPr>
                </a:tc>
                <a:extLst>
                  <a:ext uri="{0D108BD9-81ED-4DB2-BD59-A6C34878D82A}">
                    <a16:rowId xmlns:a16="http://schemas.microsoft.com/office/drawing/2014/main" val="3178518603"/>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00B050"/>
                    </a:solidFill>
                  </a:tcPr>
                </a:tc>
                <a:extLst>
                  <a:ext uri="{0D108BD9-81ED-4DB2-BD59-A6C34878D82A}">
                    <a16:rowId xmlns:a16="http://schemas.microsoft.com/office/drawing/2014/main" val="982513822"/>
                  </a:ext>
                </a:extLst>
              </a:tr>
              <a:tr h="48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7030A0"/>
                    </a:solidFill>
                  </a:tcPr>
                </a:tc>
                <a:extLst>
                  <a:ext uri="{0D108BD9-81ED-4DB2-BD59-A6C34878D82A}">
                    <a16:rowId xmlns:a16="http://schemas.microsoft.com/office/drawing/2014/main" val="1434025313"/>
                  </a:ext>
                </a:extLst>
              </a:tr>
            </a:tbl>
          </a:graphicData>
        </a:graphic>
      </p:graphicFrame>
      <p:sp>
        <p:nvSpPr>
          <p:cNvPr id="10" name="Title 1">
            <a:extLst>
              <a:ext uri="{FF2B5EF4-FFF2-40B4-BE49-F238E27FC236}">
                <a16:creationId xmlns:a16="http://schemas.microsoft.com/office/drawing/2014/main" id="{7E6E6472-EF32-4C58-8D73-342B3E2BD46D}"/>
              </a:ext>
            </a:extLst>
          </p:cNvPr>
          <p:cNvSpPr txBox="1">
            <a:spLocks/>
          </p:cNvSpPr>
          <p:nvPr/>
        </p:nvSpPr>
        <p:spPr>
          <a:xfrm>
            <a:off x="6836643" y="1495004"/>
            <a:ext cx="5153134" cy="436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00579C"/>
                </a:solidFill>
                <a:latin typeface="Calibri" panose="020F0502020204030204" pitchFamily="34" charset="0"/>
                <a:ea typeface="Tahoma" panose="020B0604030504040204" pitchFamily="34" charset="0"/>
                <a:cs typeface="Calibri" panose="020F0502020204030204" pitchFamily="34" charset="0"/>
              </a:defRPr>
            </a:lvl1pPr>
          </a:lstStyle>
          <a:p>
            <a:r>
              <a:rPr lang="en-US" sz="1800" dirty="0">
                <a:latin typeface="Tahoma" panose="020B0604030504040204" pitchFamily="34" charset="0"/>
                <a:cs typeface="Tahoma" panose="020B0604030504040204" pitchFamily="34" charset="0"/>
              </a:rPr>
              <a:t>Maximum feasible technical reduction potential- MFR </a:t>
            </a:r>
          </a:p>
        </p:txBody>
      </p:sp>
      <p:sp>
        <p:nvSpPr>
          <p:cNvPr id="11" name="TextBox 10">
            <a:extLst>
              <a:ext uri="{FF2B5EF4-FFF2-40B4-BE49-F238E27FC236}">
                <a16:creationId xmlns:a16="http://schemas.microsoft.com/office/drawing/2014/main" id="{2E35793F-9E2D-4363-A0DD-D745AEF6A676}"/>
              </a:ext>
            </a:extLst>
          </p:cNvPr>
          <p:cNvSpPr txBox="1"/>
          <p:nvPr/>
        </p:nvSpPr>
        <p:spPr>
          <a:xfrm>
            <a:off x="6836643" y="2114751"/>
            <a:ext cx="4953841" cy="615553"/>
          </a:xfrm>
          <a:prstGeom prst="rect">
            <a:avLst/>
          </a:prstGeom>
          <a:noFill/>
        </p:spPr>
        <p:txBody>
          <a:bodyPr wrap="square">
            <a:spAutoFit/>
          </a:bodyPr>
          <a:lstStyle/>
          <a:p>
            <a:pPr algn="just"/>
            <a:r>
              <a:rPr lang="en-US" sz="1600" dirty="0">
                <a:effectLst/>
                <a:latin typeface="Tahoma" panose="020B0604030504040204" pitchFamily="34" charset="0"/>
                <a:ea typeface="Tahoma" panose="020B0604030504040204" pitchFamily="34" charset="0"/>
                <a:cs typeface="Tahoma" panose="020B0604030504040204" pitchFamily="34" charset="0"/>
              </a:rPr>
              <a:t>Global circular MSW management systems which include</a:t>
            </a:r>
            <a:r>
              <a:rPr lang="en-US" dirty="0">
                <a:effectLst/>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Qr code&#10;&#10;Description automatically generated">
            <a:extLst>
              <a:ext uri="{FF2B5EF4-FFF2-40B4-BE49-F238E27FC236}">
                <a16:creationId xmlns:a16="http://schemas.microsoft.com/office/drawing/2014/main" id="{6EF29A34-59E8-49F0-81D6-B5AC56F566F1}"/>
              </a:ext>
            </a:extLst>
          </p:cNvPr>
          <p:cNvPicPr>
            <a:picLocks noChangeAspect="1"/>
          </p:cNvPicPr>
          <p:nvPr/>
        </p:nvPicPr>
        <p:blipFill>
          <a:blip r:embed="rId4"/>
          <a:stretch>
            <a:fillRect/>
          </a:stretch>
        </p:blipFill>
        <p:spPr>
          <a:xfrm>
            <a:off x="11096625" y="5796678"/>
            <a:ext cx="961941" cy="961941"/>
          </a:xfrm>
          <a:prstGeom prst="rect">
            <a:avLst/>
          </a:prstGeom>
        </p:spPr>
      </p:pic>
      <p:sp>
        <p:nvSpPr>
          <p:cNvPr id="8" name="Rectangle 7"/>
          <p:cNvSpPr/>
          <p:nvPr/>
        </p:nvSpPr>
        <p:spPr>
          <a:xfrm>
            <a:off x="6144416" y="1774671"/>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GB" dirty="0"/>
          </a:p>
        </p:txBody>
      </p:sp>
      <p:sp>
        <p:nvSpPr>
          <p:cNvPr id="13" name="Rectangle 12"/>
          <p:cNvSpPr/>
          <p:nvPr/>
        </p:nvSpPr>
        <p:spPr>
          <a:xfrm>
            <a:off x="6836643" y="2930170"/>
            <a:ext cx="5252780" cy="1323439"/>
          </a:xfrm>
          <a:prstGeom prst="rect">
            <a:avLst/>
          </a:prstGeom>
        </p:spPr>
        <p:txBody>
          <a:bodyPr wrap="square">
            <a:spAutoFit/>
          </a:bodyPr>
          <a:lstStyle/>
          <a:p>
            <a:pPr algn="just"/>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Restrained landfilling of MSW</a:t>
            </a:r>
          </a:p>
          <a:p>
            <a:pPr algn="just"/>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Increase material recycling rates and technological improvement. </a:t>
            </a:r>
          </a:p>
          <a:p>
            <a:pPr algn="just"/>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SSP1 includes implementation of behavioral measures such as reduction of food and plastic waste generation</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a:stretch>
            <a:fillRect/>
          </a:stretch>
        </p:blipFill>
        <p:spPr>
          <a:xfrm>
            <a:off x="162131" y="1495004"/>
            <a:ext cx="3345924" cy="3495235"/>
          </a:xfrm>
          <a:prstGeom prst="rect">
            <a:avLst/>
          </a:prstGeom>
        </p:spPr>
      </p:pic>
    </p:spTree>
    <p:custDataLst>
      <p:tags r:id="rId1"/>
    </p:custDataLst>
    <p:extLst>
      <p:ext uri="{BB962C8B-B14F-4D97-AF65-F5344CB8AC3E}">
        <p14:creationId xmlns:p14="http://schemas.microsoft.com/office/powerpoint/2010/main" val="37873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05B386-BEF6-44EC-854A-1E83FAD1EB9B}"/>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6</a:t>
            </a:fld>
            <a:endParaRPr lang="en-GB" dirty="0">
              <a:solidFill>
                <a:prstClr val="black">
                  <a:tint val="75000"/>
                </a:prstClr>
              </a:solidFill>
            </a:endParaRPr>
          </a:p>
        </p:txBody>
      </p:sp>
      <p:sp>
        <p:nvSpPr>
          <p:cNvPr id="9" name="Title 1">
            <a:extLst>
              <a:ext uri="{FF2B5EF4-FFF2-40B4-BE49-F238E27FC236}">
                <a16:creationId xmlns:a16="http://schemas.microsoft.com/office/drawing/2014/main" id="{1670F7DD-A0D1-492F-9654-0E6411AF797E}"/>
              </a:ext>
            </a:extLst>
          </p:cNvPr>
          <p:cNvSpPr>
            <a:spLocks noGrp="1"/>
          </p:cNvSpPr>
          <p:nvPr>
            <p:ph type="title"/>
          </p:nvPr>
        </p:nvSpPr>
        <p:spPr>
          <a:xfrm>
            <a:off x="409194" y="-20305"/>
            <a:ext cx="10658856" cy="838345"/>
          </a:xfrm>
        </p:spPr>
        <p:txBody>
          <a:bodyPr/>
          <a:lstStyle/>
          <a:p>
            <a:pPr>
              <a:lnSpc>
                <a:spcPct val="100000"/>
              </a:lnSpc>
            </a:pPr>
            <a:r>
              <a:rPr lang="en-US" sz="3600" dirty="0">
                <a:latin typeface="Tahoma" panose="020B0604030504040204" pitchFamily="34" charset="0"/>
                <a:cs typeface="Tahoma" panose="020B0604030504040204" pitchFamily="34" charset="0"/>
              </a:rPr>
              <a:t>The results</a:t>
            </a:r>
            <a:endParaRPr lang="en-US" sz="2800" b="1" dirty="0">
              <a:latin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171CEE4-2169-4761-8108-BEA6A7577F65}"/>
              </a:ext>
            </a:extLst>
          </p:cNvPr>
          <p:cNvPicPr>
            <a:picLocks noChangeAspect="1"/>
          </p:cNvPicPr>
          <p:nvPr/>
        </p:nvPicPr>
        <p:blipFill>
          <a:blip r:embed="rId3"/>
          <a:stretch>
            <a:fillRect/>
          </a:stretch>
        </p:blipFill>
        <p:spPr>
          <a:xfrm>
            <a:off x="2047561" y="1540438"/>
            <a:ext cx="7937680" cy="3755461"/>
          </a:xfrm>
          <a:prstGeom prst="rect">
            <a:avLst/>
          </a:prstGeom>
        </p:spPr>
      </p:pic>
      <p:grpSp>
        <p:nvGrpSpPr>
          <p:cNvPr id="7" name="Group 6">
            <a:extLst>
              <a:ext uri="{FF2B5EF4-FFF2-40B4-BE49-F238E27FC236}">
                <a16:creationId xmlns:a16="http://schemas.microsoft.com/office/drawing/2014/main" id="{8D4DF270-C4E0-4C66-B1F5-393E6CE68CA1}"/>
              </a:ext>
            </a:extLst>
          </p:cNvPr>
          <p:cNvGrpSpPr/>
          <p:nvPr/>
        </p:nvGrpSpPr>
        <p:grpSpPr>
          <a:xfrm>
            <a:off x="5837252" y="1945243"/>
            <a:ext cx="725473" cy="312182"/>
            <a:chOff x="5837252" y="1945243"/>
            <a:chExt cx="725473" cy="312182"/>
          </a:xfrm>
        </p:grpSpPr>
        <p:sp>
          <p:nvSpPr>
            <p:cNvPr id="2" name="Right Brace 1">
              <a:extLst>
                <a:ext uri="{FF2B5EF4-FFF2-40B4-BE49-F238E27FC236}">
                  <a16:creationId xmlns:a16="http://schemas.microsoft.com/office/drawing/2014/main" id="{44203FFF-7C71-4FE5-80EF-39814EB0D4EF}"/>
                </a:ext>
              </a:extLst>
            </p:cNvPr>
            <p:cNvSpPr/>
            <p:nvPr/>
          </p:nvSpPr>
          <p:spPr>
            <a:xfrm>
              <a:off x="5837252" y="1990725"/>
              <a:ext cx="118791" cy="2667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1D066603-CE7C-4968-A137-AB5F9E41D30A}"/>
                </a:ext>
              </a:extLst>
            </p:cNvPr>
            <p:cNvSpPr txBox="1"/>
            <p:nvPr/>
          </p:nvSpPr>
          <p:spPr>
            <a:xfrm>
              <a:off x="5943601" y="1945243"/>
              <a:ext cx="619124" cy="307777"/>
            </a:xfrm>
            <a:prstGeom prst="rect">
              <a:avLst/>
            </a:prstGeom>
            <a:noFill/>
          </p:spPr>
          <p:txBody>
            <a:bodyPr wrap="square" rtlCol="0">
              <a:spAutoFit/>
            </a:bodyPr>
            <a:lstStyle/>
            <a:p>
              <a:r>
                <a:rPr lang="en-US" sz="1400" dirty="0"/>
                <a:t>-10%</a:t>
              </a:r>
            </a:p>
          </p:txBody>
        </p:sp>
      </p:grpSp>
      <p:grpSp>
        <p:nvGrpSpPr>
          <p:cNvPr id="10" name="Group 9">
            <a:extLst>
              <a:ext uri="{FF2B5EF4-FFF2-40B4-BE49-F238E27FC236}">
                <a16:creationId xmlns:a16="http://schemas.microsoft.com/office/drawing/2014/main" id="{6B44B0E4-21DA-4E64-961E-5ABEBCD9BEE2}"/>
              </a:ext>
            </a:extLst>
          </p:cNvPr>
          <p:cNvGrpSpPr/>
          <p:nvPr/>
        </p:nvGrpSpPr>
        <p:grpSpPr>
          <a:xfrm>
            <a:off x="5897610" y="2215023"/>
            <a:ext cx="700299" cy="477453"/>
            <a:chOff x="5837252" y="1990725"/>
            <a:chExt cx="700299" cy="266700"/>
          </a:xfrm>
        </p:grpSpPr>
        <p:sp>
          <p:nvSpPr>
            <p:cNvPr id="11" name="Right Brace 10">
              <a:extLst>
                <a:ext uri="{FF2B5EF4-FFF2-40B4-BE49-F238E27FC236}">
                  <a16:creationId xmlns:a16="http://schemas.microsoft.com/office/drawing/2014/main" id="{ACF1B5E1-7577-4DBC-9C0E-C0F3E7D293DA}"/>
                </a:ext>
              </a:extLst>
            </p:cNvPr>
            <p:cNvSpPr/>
            <p:nvPr/>
          </p:nvSpPr>
          <p:spPr>
            <a:xfrm>
              <a:off x="5837252" y="1990725"/>
              <a:ext cx="118791" cy="2667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F7A5F5A6-DAC1-4337-8CAF-0E3C9C3DF3F9}"/>
                </a:ext>
              </a:extLst>
            </p:cNvPr>
            <p:cNvSpPr txBox="1"/>
            <p:nvPr/>
          </p:nvSpPr>
          <p:spPr>
            <a:xfrm>
              <a:off x="5918427" y="2031203"/>
              <a:ext cx="619124" cy="171921"/>
            </a:xfrm>
            <a:prstGeom prst="rect">
              <a:avLst/>
            </a:prstGeom>
            <a:noFill/>
          </p:spPr>
          <p:txBody>
            <a:bodyPr wrap="square" rtlCol="0">
              <a:spAutoFit/>
            </a:bodyPr>
            <a:lstStyle/>
            <a:p>
              <a:r>
                <a:rPr lang="en-US" sz="1400" dirty="0"/>
                <a:t>-20%</a:t>
              </a:r>
            </a:p>
          </p:txBody>
        </p:sp>
      </p:grpSp>
      <p:sp>
        <p:nvSpPr>
          <p:cNvPr id="13" name="Title 1">
            <a:extLst>
              <a:ext uri="{FF2B5EF4-FFF2-40B4-BE49-F238E27FC236}">
                <a16:creationId xmlns:a16="http://schemas.microsoft.com/office/drawing/2014/main" id="{AD5598E6-B38B-4BCA-B96A-B7936C4E7707}"/>
              </a:ext>
            </a:extLst>
          </p:cNvPr>
          <p:cNvSpPr txBox="1">
            <a:spLocks/>
          </p:cNvSpPr>
          <p:nvPr/>
        </p:nvSpPr>
        <p:spPr>
          <a:xfrm>
            <a:off x="422099" y="748959"/>
            <a:ext cx="10658856" cy="8383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00579C"/>
                </a:solidFill>
                <a:latin typeface="Calibri" panose="020F0502020204030204" pitchFamily="34" charset="0"/>
                <a:ea typeface="Tahoma" panose="020B0604030504040204" pitchFamily="34" charset="0"/>
                <a:cs typeface="Calibri" panose="020F0502020204030204" pitchFamily="34" charset="0"/>
              </a:defRPr>
            </a:lvl1pPr>
          </a:lstStyle>
          <a:p>
            <a:pPr algn="ctr">
              <a:lnSpc>
                <a:spcPct val="100000"/>
              </a:lnSpc>
            </a:pPr>
            <a:r>
              <a:rPr lang="en-US" sz="3600" dirty="0">
                <a:latin typeface="Tahoma" panose="020B0604030504040204" pitchFamily="34" charset="0"/>
                <a:cs typeface="Tahoma" panose="020B0604030504040204" pitchFamily="34" charset="0"/>
              </a:rPr>
              <a:t>Global MSW generation</a:t>
            </a:r>
            <a:endParaRPr lang="en-US" sz="2800" b="1" dirty="0">
              <a:latin typeface="Tahoma" panose="020B0604030504040204" pitchFamily="34" charset="0"/>
              <a:cs typeface="Tahoma" panose="020B0604030504040204" pitchFamily="34" charset="0"/>
            </a:endParaRPr>
          </a:p>
        </p:txBody>
      </p:sp>
      <p:pic>
        <p:nvPicPr>
          <p:cNvPr id="15" name="Picture 14" descr="Qr code&#10;&#10;Description automatically generated">
            <a:extLst>
              <a:ext uri="{FF2B5EF4-FFF2-40B4-BE49-F238E27FC236}">
                <a16:creationId xmlns:a16="http://schemas.microsoft.com/office/drawing/2014/main" id="{335482C3-32BF-449A-983A-2D4D9726E95C}"/>
              </a:ext>
            </a:extLst>
          </p:cNvPr>
          <p:cNvPicPr>
            <a:picLocks noChangeAspect="1"/>
          </p:cNvPicPr>
          <p:nvPr/>
        </p:nvPicPr>
        <p:blipFill>
          <a:blip r:embed="rId4"/>
          <a:stretch>
            <a:fillRect/>
          </a:stretch>
        </p:blipFill>
        <p:spPr>
          <a:xfrm>
            <a:off x="11110454" y="5755990"/>
            <a:ext cx="961941" cy="961941"/>
          </a:xfrm>
          <a:prstGeom prst="rect">
            <a:avLst/>
          </a:prstGeom>
        </p:spPr>
      </p:pic>
    </p:spTree>
    <p:extLst>
      <p:ext uri="{BB962C8B-B14F-4D97-AF65-F5344CB8AC3E}">
        <p14:creationId xmlns:p14="http://schemas.microsoft.com/office/powerpoint/2010/main" val="4006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05B386-BEF6-44EC-854A-1E83FAD1EB9B}"/>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7</a:t>
            </a:fld>
            <a:endParaRPr lang="en-GB">
              <a:solidFill>
                <a:prstClr val="black">
                  <a:tint val="75000"/>
                </a:prstClr>
              </a:solidFill>
            </a:endParaRPr>
          </a:p>
        </p:txBody>
      </p:sp>
      <p:pic>
        <p:nvPicPr>
          <p:cNvPr id="7" name="Picture 6">
            <a:extLst>
              <a:ext uri="{FF2B5EF4-FFF2-40B4-BE49-F238E27FC236}">
                <a16:creationId xmlns:a16="http://schemas.microsoft.com/office/drawing/2014/main" id="{91AFBAA2-5BFC-413E-A900-D6DF0B2B7F91}"/>
              </a:ext>
            </a:extLst>
          </p:cNvPr>
          <p:cNvPicPr>
            <a:picLocks noChangeAspect="1"/>
          </p:cNvPicPr>
          <p:nvPr/>
        </p:nvPicPr>
        <p:blipFill>
          <a:blip r:embed="rId3"/>
          <a:stretch>
            <a:fillRect/>
          </a:stretch>
        </p:blipFill>
        <p:spPr>
          <a:xfrm>
            <a:off x="887782" y="593633"/>
            <a:ext cx="10358287" cy="5508308"/>
          </a:xfrm>
          <a:prstGeom prst="rect">
            <a:avLst/>
          </a:prstGeom>
        </p:spPr>
      </p:pic>
      <p:sp>
        <p:nvSpPr>
          <p:cNvPr id="5" name="Title 1">
            <a:extLst>
              <a:ext uri="{FF2B5EF4-FFF2-40B4-BE49-F238E27FC236}">
                <a16:creationId xmlns:a16="http://schemas.microsoft.com/office/drawing/2014/main" id="{EC3D6BAA-CCDD-4234-9396-B45F28F08B3B}"/>
              </a:ext>
            </a:extLst>
          </p:cNvPr>
          <p:cNvSpPr>
            <a:spLocks noGrp="1"/>
          </p:cNvSpPr>
          <p:nvPr>
            <p:ph type="title"/>
          </p:nvPr>
        </p:nvSpPr>
        <p:spPr>
          <a:xfrm>
            <a:off x="645362" y="41254"/>
            <a:ext cx="10658856" cy="724185"/>
          </a:xfrm>
        </p:spPr>
        <p:txBody>
          <a:bodyPr/>
          <a:lstStyle/>
          <a:p>
            <a:r>
              <a:rPr lang="en-US" sz="3200" dirty="0">
                <a:latin typeface="+mn-lt"/>
              </a:rPr>
              <a:t>MSW</a:t>
            </a:r>
            <a:r>
              <a:rPr lang="en-US" sz="3200" b="1" dirty="0">
                <a:latin typeface="+mn-lt"/>
              </a:rPr>
              <a:t> </a:t>
            </a:r>
            <a:r>
              <a:rPr lang="en-US" sz="3200" dirty="0">
                <a:latin typeface="+mn-lt"/>
              </a:rPr>
              <a:t>generation per capita</a:t>
            </a:r>
            <a:r>
              <a:rPr lang="en-US" sz="3200" b="1" dirty="0">
                <a:latin typeface="+mn-lt"/>
              </a:rPr>
              <a:t> </a:t>
            </a:r>
          </a:p>
        </p:txBody>
      </p:sp>
      <p:pic>
        <p:nvPicPr>
          <p:cNvPr id="9" name="Picture 8" descr="Qr code&#10;&#10;Description automatically generated">
            <a:extLst>
              <a:ext uri="{FF2B5EF4-FFF2-40B4-BE49-F238E27FC236}">
                <a16:creationId xmlns:a16="http://schemas.microsoft.com/office/drawing/2014/main" id="{5E4F41C7-3375-4E23-A1C7-87D71AE2CD82}"/>
              </a:ext>
            </a:extLst>
          </p:cNvPr>
          <p:cNvPicPr>
            <a:picLocks noChangeAspect="1"/>
          </p:cNvPicPr>
          <p:nvPr/>
        </p:nvPicPr>
        <p:blipFill>
          <a:blip r:embed="rId4"/>
          <a:stretch>
            <a:fillRect/>
          </a:stretch>
        </p:blipFill>
        <p:spPr>
          <a:xfrm>
            <a:off x="11096625" y="5796678"/>
            <a:ext cx="961941" cy="961941"/>
          </a:xfrm>
          <a:prstGeom prst="rect">
            <a:avLst/>
          </a:prstGeom>
        </p:spPr>
      </p:pic>
    </p:spTree>
    <p:extLst>
      <p:ext uri="{BB962C8B-B14F-4D97-AF65-F5344CB8AC3E}">
        <p14:creationId xmlns:p14="http://schemas.microsoft.com/office/powerpoint/2010/main" val="118482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8CBF-74D6-4B92-A9F4-C72B67237C89}"/>
              </a:ext>
            </a:extLst>
          </p:cNvPr>
          <p:cNvSpPr>
            <a:spLocks noGrp="1"/>
          </p:cNvSpPr>
          <p:nvPr>
            <p:ph type="title"/>
          </p:nvPr>
        </p:nvSpPr>
        <p:spPr/>
        <p:txBody>
          <a:bodyPr/>
          <a:lstStyle/>
          <a:p>
            <a:r>
              <a:rPr lang="en-US" dirty="0"/>
              <a:t>MSW management in 2015</a:t>
            </a:r>
          </a:p>
        </p:txBody>
      </p:sp>
      <p:sp>
        <p:nvSpPr>
          <p:cNvPr id="6" name="Slide Number Placeholder 5">
            <a:extLst>
              <a:ext uri="{FF2B5EF4-FFF2-40B4-BE49-F238E27FC236}">
                <a16:creationId xmlns:a16="http://schemas.microsoft.com/office/drawing/2014/main" id="{E0F88BDE-ED3D-4D84-8C55-F23B2E757686}"/>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8</a:t>
            </a:fld>
            <a:endParaRPr lang="en-GB">
              <a:solidFill>
                <a:prstClr val="black">
                  <a:tint val="75000"/>
                </a:prstClr>
              </a:solidFill>
            </a:endParaRPr>
          </a:p>
        </p:txBody>
      </p:sp>
      <p:graphicFrame>
        <p:nvGraphicFramePr>
          <p:cNvPr id="11" name="Chart 10">
            <a:extLst>
              <a:ext uri="{FF2B5EF4-FFF2-40B4-BE49-F238E27FC236}">
                <a16:creationId xmlns:a16="http://schemas.microsoft.com/office/drawing/2014/main" id="{B031DE39-F173-45C0-97C3-84122D4A4BED}"/>
              </a:ext>
            </a:extLst>
          </p:cNvPr>
          <p:cNvGraphicFramePr>
            <a:graphicFrameLocks/>
          </p:cNvGraphicFramePr>
          <p:nvPr>
            <p:extLst>
              <p:ext uri="{D42A27DB-BD31-4B8C-83A1-F6EECF244321}">
                <p14:modId xmlns:p14="http://schemas.microsoft.com/office/powerpoint/2010/main" val="1863858641"/>
              </p:ext>
            </p:extLst>
          </p:nvPr>
        </p:nvGraphicFramePr>
        <p:xfrm>
          <a:off x="1676400" y="1585911"/>
          <a:ext cx="4572000" cy="3681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3DB26EB-49BE-430C-82D1-2B220E1BAF21}"/>
              </a:ext>
            </a:extLst>
          </p:cNvPr>
          <p:cNvGraphicFramePr>
            <a:graphicFrameLocks/>
          </p:cNvGraphicFramePr>
          <p:nvPr>
            <p:extLst>
              <p:ext uri="{D42A27DB-BD31-4B8C-83A1-F6EECF244321}">
                <p14:modId xmlns:p14="http://schemas.microsoft.com/office/powerpoint/2010/main" val="3857041578"/>
              </p:ext>
            </p:extLst>
          </p:nvPr>
        </p:nvGraphicFramePr>
        <p:xfrm>
          <a:off x="3199444" y="1590675"/>
          <a:ext cx="4572000" cy="36814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1E8B28F2-48FB-4F36-9F4F-6D6C4F517314}"/>
              </a:ext>
            </a:extLst>
          </p:cNvPr>
          <p:cNvGraphicFramePr>
            <a:graphicFrameLocks/>
          </p:cNvGraphicFramePr>
          <p:nvPr>
            <p:extLst>
              <p:ext uri="{D42A27DB-BD31-4B8C-83A1-F6EECF244321}">
                <p14:modId xmlns:p14="http://schemas.microsoft.com/office/powerpoint/2010/main" val="2402812278"/>
              </p:ext>
            </p:extLst>
          </p:nvPr>
        </p:nvGraphicFramePr>
        <p:xfrm>
          <a:off x="4552950" y="1590675"/>
          <a:ext cx="4572000" cy="3681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432366CB-5F6B-4C5B-9909-C295D2863C4C}"/>
              </a:ext>
            </a:extLst>
          </p:cNvPr>
          <p:cNvGraphicFramePr>
            <a:graphicFrameLocks/>
          </p:cNvGraphicFramePr>
          <p:nvPr>
            <p:extLst>
              <p:ext uri="{D42A27DB-BD31-4B8C-83A1-F6EECF244321}">
                <p14:modId xmlns:p14="http://schemas.microsoft.com/office/powerpoint/2010/main" val="4124025433"/>
              </p:ext>
            </p:extLst>
          </p:nvPr>
        </p:nvGraphicFramePr>
        <p:xfrm>
          <a:off x="5943600" y="1590675"/>
          <a:ext cx="4572000" cy="3681413"/>
        </p:xfrm>
        <a:graphic>
          <a:graphicData uri="http://schemas.openxmlformats.org/drawingml/2006/chart">
            <c:chart xmlns:c="http://schemas.openxmlformats.org/drawingml/2006/chart" xmlns:r="http://schemas.openxmlformats.org/officeDocument/2006/relationships" r:id="rId6"/>
          </a:graphicData>
        </a:graphic>
      </p:graphicFrame>
      <p:sp>
        <p:nvSpPr>
          <p:cNvPr id="17" name="Right Brace 16">
            <a:extLst>
              <a:ext uri="{FF2B5EF4-FFF2-40B4-BE49-F238E27FC236}">
                <a16:creationId xmlns:a16="http://schemas.microsoft.com/office/drawing/2014/main" id="{C7259FF2-FDF8-4954-9D10-9AD9D2A0C8EE}"/>
              </a:ext>
            </a:extLst>
          </p:cNvPr>
          <p:cNvSpPr/>
          <p:nvPr/>
        </p:nvSpPr>
        <p:spPr>
          <a:xfrm>
            <a:off x="2770934" y="2181225"/>
            <a:ext cx="107450" cy="18002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
            <a:extLst>
              <a:ext uri="{FF2B5EF4-FFF2-40B4-BE49-F238E27FC236}">
                <a16:creationId xmlns:a16="http://schemas.microsoft.com/office/drawing/2014/main" id="{19F3BC5F-DB5A-4E90-8F96-C899E1915FAC}"/>
              </a:ext>
            </a:extLst>
          </p:cNvPr>
          <p:cNvSpPr txBox="1"/>
          <p:nvPr/>
        </p:nvSpPr>
        <p:spPr>
          <a:xfrm>
            <a:off x="2832671" y="2273405"/>
            <a:ext cx="184437" cy="16158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Unmanaged</a:t>
            </a:r>
          </a:p>
        </p:txBody>
      </p:sp>
      <p:sp>
        <p:nvSpPr>
          <p:cNvPr id="19" name="Right Brace 18">
            <a:extLst>
              <a:ext uri="{FF2B5EF4-FFF2-40B4-BE49-F238E27FC236}">
                <a16:creationId xmlns:a16="http://schemas.microsoft.com/office/drawing/2014/main" id="{30255759-0993-42DC-B354-E7E539505265}"/>
              </a:ext>
            </a:extLst>
          </p:cNvPr>
          <p:cNvSpPr/>
          <p:nvPr/>
        </p:nvSpPr>
        <p:spPr>
          <a:xfrm>
            <a:off x="2759593" y="4019550"/>
            <a:ext cx="118791" cy="9552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C2197E04-50BD-4FEC-9FB7-86E17DDDB1DB}"/>
              </a:ext>
            </a:extLst>
          </p:cNvPr>
          <p:cNvSpPr txBox="1"/>
          <p:nvPr/>
        </p:nvSpPr>
        <p:spPr>
          <a:xfrm>
            <a:off x="2856204" y="3861924"/>
            <a:ext cx="290741" cy="1277273"/>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Managed</a:t>
            </a:r>
          </a:p>
        </p:txBody>
      </p:sp>
      <p:pic>
        <p:nvPicPr>
          <p:cNvPr id="15" name="Picture 14" descr="Qr code&#10;&#10;Description automatically generated">
            <a:extLst>
              <a:ext uri="{FF2B5EF4-FFF2-40B4-BE49-F238E27FC236}">
                <a16:creationId xmlns:a16="http://schemas.microsoft.com/office/drawing/2014/main" id="{660163E6-4F2A-4608-AA49-E3D00E1DEDEC}"/>
              </a:ext>
            </a:extLst>
          </p:cNvPr>
          <p:cNvPicPr>
            <a:picLocks noChangeAspect="1"/>
          </p:cNvPicPr>
          <p:nvPr/>
        </p:nvPicPr>
        <p:blipFill>
          <a:blip r:embed="rId7"/>
          <a:stretch>
            <a:fillRect/>
          </a:stretch>
        </p:blipFill>
        <p:spPr>
          <a:xfrm>
            <a:off x="11096625" y="5796678"/>
            <a:ext cx="961941" cy="961941"/>
          </a:xfrm>
          <a:prstGeom prst="rect">
            <a:avLst/>
          </a:prstGeom>
        </p:spPr>
      </p:pic>
    </p:spTree>
    <p:extLst>
      <p:ext uri="{BB962C8B-B14F-4D97-AF65-F5344CB8AC3E}">
        <p14:creationId xmlns:p14="http://schemas.microsoft.com/office/powerpoint/2010/main" val="108690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F371C3-1703-4075-99EE-7991ED6278AC}"/>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9</a:t>
            </a:fld>
            <a:endParaRPr lang="en-GB">
              <a:solidFill>
                <a:prstClr val="black">
                  <a:tint val="75000"/>
                </a:prstClr>
              </a:solidFill>
            </a:endParaRPr>
          </a:p>
        </p:txBody>
      </p:sp>
      <p:sp>
        <p:nvSpPr>
          <p:cNvPr id="7" name="Title 1">
            <a:extLst>
              <a:ext uri="{FF2B5EF4-FFF2-40B4-BE49-F238E27FC236}">
                <a16:creationId xmlns:a16="http://schemas.microsoft.com/office/drawing/2014/main" id="{1ABD7747-745A-4B85-B366-046A19F4F61D}"/>
              </a:ext>
            </a:extLst>
          </p:cNvPr>
          <p:cNvSpPr>
            <a:spLocks noGrp="1"/>
          </p:cNvSpPr>
          <p:nvPr>
            <p:ph type="title"/>
          </p:nvPr>
        </p:nvSpPr>
        <p:spPr>
          <a:xfrm>
            <a:off x="471038" y="159707"/>
            <a:ext cx="10658856" cy="724185"/>
          </a:xfrm>
        </p:spPr>
        <p:txBody>
          <a:bodyPr/>
          <a:lstStyle/>
          <a:p>
            <a:r>
              <a:rPr lang="en-US" sz="3200" dirty="0">
                <a:latin typeface="+mn-lt"/>
              </a:rPr>
              <a:t>Emissions and abatement potentials - methane </a:t>
            </a:r>
            <a:endParaRPr lang="en-US" sz="3200" b="1" dirty="0">
              <a:latin typeface="+mn-lt"/>
            </a:endParaRPr>
          </a:p>
        </p:txBody>
      </p:sp>
      <p:graphicFrame>
        <p:nvGraphicFramePr>
          <p:cNvPr id="8" name="Chart 7">
            <a:extLst>
              <a:ext uri="{FF2B5EF4-FFF2-40B4-BE49-F238E27FC236}">
                <a16:creationId xmlns:a16="http://schemas.microsoft.com/office/drawing/2014/main" id="{710A8250-1CD1-48FE-A226-E5229B7C86A4}"/>
              </a:ext>
            </a:extLst>
          </p:cNvPr>
          <p:cNvGraphicFramePr>
            <a:graphicFrameLocks/>
          </p:cNvGraphicFramePr>
          <p:nvPr>
            <p:extLst>
              <p:ext uri="{D42A27DB-BD31-4B8C-83A1-F6EECF244321}">
                <p14:modId xmlns:p14="http://schemas.microsoft.com/office/powerpoint/2010/main" val="147969912"/>
              </p:ext>
            </p:extLst>
          </p:nvPr>
        </p:nvGraphicFramePr>
        <p:xfrm>
          <a:off x="737128" y="3661426"/>
          <a:ext cx="3425040" cy="3056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7856C1E9-AD39-43BD-9FA6-BE9CC0AC1B01}"/>
              </a:ext>
            </a:extLst>
          </p:cNvPr>
          <p:cNvGraphicFramePr>
            <a:graphicFrameLocks/>
          </p:cNvGraphicFramePr>
          <p:nvPr>
            <p:extLst>
              <p:ext uri="{D42A27DB-BD31-4B8C-83A1-F6EECF244321}">
                <p14:modId xmlns:p14="http://schemas.microsoft.com/office/powerpoint/2010/main" val="576499130"/>
              </p:ext>
            </p:extLst>
          </p:nvPr>
        </p:nvGraphicFramePr>
        <p:xfrm>
          <a:off x="5612583" y="1853968"/>
          <a:ext cx="2224770" cy="27622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368963F9-FF5F-4572-B958-4C40F7EDDF9D}"/>
              </a:ext>
            </a:extLst>
          </p:cNvPr>
          <p:cNvGraphicFramePr>
            <a:graphicFrameLocks/>
          </p:cNvGraphicFramePr>
          <p:nvPr>
            <p:extLst>
              <p:ext uri="{D42A27DB-BD31-4B8C-83A1-F6EECF244321}">
                <p14:modId xmlns:p14="http://schemas.microsoft.com/office/powerpoint/2010/main" val="3075711537"/>
              </p:ext>
            </p:extLst>
          </p:nvPr>
        </p:nvGraphicFramePr>
        <p:xfrm>
          <a:off x="7844155" y="1840362"/>
          <a:ext cx="1898197" cy="2762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09DFBBB8-0619-41F5-BAA7-E1E037E48D1C}"/>
              </a:ext>
            </a:extLst>
          </p:cNvPr>
          <p:cNvGraphicFramePr>
            <a:graphicFrameLocks/>
          </p:cNvGraphicFramePr>
          <p:nvPr>
            <p:extLst>
              <p:ext uri="{D42A27DB-BD31-4B8C-83A1-F6EECF244321}">
                <p14:modId xmlns:p14="http://schemas.microsoft.com/office/powerpoint/2010/main" val="2603346111"/>
              </p:ext>
            </p:extLst>
          </p:nvPr>
        </p:nvGraphicFramePr>
        <p:xfrm>
          <a:off x="9749153" y="1785933"/>
          <a:ext cx="1898196"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2A0E5997-9F1C-410C-9135-84B5C6F0923F}"/>
              </a:ext>
            </a:extLst>
          </p:cNvPr>
          <p:cNvSpPr txBox="1"/>
          <p:nvPr/>
        </p:nvSpPr>
        <p:spPr>
          <a:xfrm>
            <a:off x="5961481" y="4697808"/>
            <a:ext cx="1991375" cy="646331"/>
          </a:xfrm>
          <a:prstGeom prst="rect">
            <a:avLst/>
          </a:prstGeom>
          <a:noFill/>
        </p:spPr>
        <p:txBody>
          <a:bodyPr wrap="square" rtlCol="0">
            <a:spAutoFit/>
          </a:bodyPr>
          <a:lstStyle/>
          <a:p>
            <a:r>
              <a:rPr lang="en-US" dirty="0"/>
              <a:t>47 Tg /</a:t>
            </a:r>
            <a:r>
              <a:rPr lang="en-US" dirty="0" err="1"/>
              <a:t>yr</a:t>
            </a:r>
            <a:r>
              <a:rPr lang="en-US" dirty="0"/>
              <a:t> of CH</a:t>
            </a:r>
            <a:r>
              <a:rPr lang="en-US" sz="1050" dirty="0"/>
              <a:t>4  </a:t>
            </a:r>
            <a:r>
              <a:rPr lang="en-US" dirty="0"/>
              <a:t>in 2050  </a:t>
            </a:r>
          </a:p>
        </p:txBody>
      </p:sp>
      <p:sp>
        <p:nvSpPr>
          <p:cNvPr id="11" name="TextBox 10">
            <a:extLst>
              <a:ext uri="{FF2B5EF4-FFF2-40B4-BE49-F238E27FC236}">
                <a16:creationId xmlns:a16="http://schemas.microsoft.com/office/drawing/2014/main" id="{41EC909B-D1E9-4B2A-9DE5-2417F72CAFD5}"/>
              </a:ext>
            </a:extLst>
          </p:cNvPr>
          <p:cNvSpPr txBox="1"/>
          <p:nvPr/>
        </p:nvSpPr>
        <p:spPr>
          <a:xfrm>
            <a:off x="7952856" y="4657248"/>
            <a:ext cx="1898197" cy="646331"/>
          </a:xfrm>
          <a:prstGeom prst="rect">
            <a:avLst/>
          </a:prstGeom>
          <a:noFill/>
        </p:spPr>
        <p:txBody>
          <a:bodyPr wrap="square" rtlCol="0">
            <a:spAutoFit/>
          </a:bodyPr>
          <a:lstStyle/>
          <a:p>
            <a:r>
              <a:rPr lang="en-US" dirty="0"/>
              <a:t>26 Tg/</a:t>
            </a:r>
            <a:r>
              <a:rPr lang="en-US" dirty="0" err="1"/>
              <a:t>yr</a:t>
            </a:r>
            <a:r>
              <a:rPr lang="en-US" dirty="0"/>
              <a:t> of CH</a:t>
            </a:r>
            <a:r>
              <a:rPr lang="en-US" sz="1050" dirty="0"/>
              <a:t>4  </a:t>
            </a:r>
            <a:r>
              <a:rPr lang="en-US" dirty="0"/>
              <a:t>in 2050  </a:t>
            </a:r>
          </a:p>
        </p:txBody>
      </p:sp>
      <p:sp>
        <p:nvSpPr>
          <p:cNvPr id="12" name="TextBox 11">
            <a:extLst>
              <a:ext uri="{FF2B5EF4-FFF2-40B4-BE49-F238E27FC236}">
                <a16:creationId xmlns:a16="http://schemas.microsoft.com/office/drawing/2014/main" id="{451133B0-4C4E-4AA0-A1FD-F769558CD4B9}"/>
              </a:ext>
            </a:extLst>
          </p:cNvPr>
          <p:cNvSpPr txBox="1"/>
          <p:nvPr/>
        </p:nvSpPr>
        <p:spPr>
          <a:xfrm>
            <a:off x="9944231" y="4639089"/>
            <a:ext cx="1898197" cy="646331"/>
          </a:xfrm>
          <a:prstGeom prst="rect">
            <a:avLst/>
          </a:prstGeom>
          <a:noFill/>
        </p:spPr>
        <p:txBody>
          <a:bodyPr wrap="square" rtlCol="0">
            <a:spAutoFit/>
          </a:bodyPr>
          <a:lstStyle/>
          <a:p>
            <a:r>
              <a:rPr lang="en-US" dirty="0"/>
              <a:t>42 Tg/</a:t>
            </a:r>
            <a:r>
              <a:rPr lang="en-US" dirty="0" err="1"/>
              <a:t>yr</a:t>
            </a:r>
            <a:r>
              <a:rPr lang="en-US" dirty="0"/>
              <a:t> of CH</a:t>
            </a:r>
            <a:r>
              <a:rPr lang="en-US" sz="1050" dirty="0"/>
              <a:t>4  </a:t>
            </a:r>
            <a:r>
              <a:rPr lang="en-US" dirty="0"/>
              <a:t>in 2050  </a:t>
            </a:r>
          </a:p>
        </p:txBody>
      </p:sp>
      <p:pic>
        <p:nvPicPr>
          <p:cNvPr id="3" name="Picture 2">
            <a:extLst>
              <a:ext uri="{FF2B5EF4-FFF2-40B4-BE49-F238E27FC236}">
                <a16:creationId xmlns:a16="http://schemas.microsoft.com/office/drawing/2014/main" id="{4D0CD512-A6DE-495B-BA21-17241AFD08CF}"/>
              </a:ext>
            </a:extLst>
          </p:cNvPr>
          <p:cNvPicPr>
            <a:picLocks noChangeAspect="1"/>
          </p:cNvPicPr>
          <p:nvPr/>
        </p:nvPicPr>
        <p:blipFill>
          <a:blip r:embed="rId7"/>
          <a:stretch>
            <a:fillRect/>
          </a:stretch>
        </p:blipFill>
        <p:spPr>
          <a:xfrm>
            <a:off x="737128" y="874911"/>
            <a:ext cx="4572396" cy="2743438"/>
          </a:xfrm>
          <a:prstGeom prst="rect">
            <a:avLst/>
          </a:prstGeom>
        </p:spPr>
      </p:pic>
      <p:pic>
        <p:nvPicPr>
          <p:cNvPr id="13" name="Picture 12" descr="Qr code&#10;&#10;Description automatically generated">
            <a:extLst>
              <a:ext uri="{FF2B5EF4-FFF2-40B4-BE49-F238E27FC236}">
                <a16:creationId xmlns:a16="http://schemas.microsoft.com/office/drawing/2014/main" id="{D0816E80-7D9D-4986-AC36-163D639E906A}"/>
              </a:ext>
            </a:extLst>
          </p:cNvPr>
          <p:cNvPicPr>
            <a:picLocks noChangeAspect="1"/>
          </p:cNvPicPr>
          <p:nvPr/>
        </p:nvPicPr>
        <p:blipFill>
          <a:blip r:embed="rId8"/>
          <a:stretch>
            <a:fillRect/>
          </a:stretch>
        </p:blipFill>
        <p:spPr>
          <a:xfrm>
            <a:off x="11096625" y="5796678"/>
            <a:ext cx="961941" cy="961941"/>
          </a:xfrm>
          <a:prstGeom prst="rect">
            <a:avLst/>
          </a:prstGeom>
        </p:spPr>
      </p:pic>
    </p:spTree>
    <p:extLst>
      <p:ext uri="{BB962C8B-B14F-4D97-AF65-F5344CB8AC3E}">
        <p14:creationId xmlns:p14="http://schemas.microsoft.com/office/powerpoint/2010/main" val="6274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9" grpId="0">
        <p:bldAsOne/>
      </p:bldGraphic>
      <p:bldGraphic spid="20" grpId="0">
        <p:bldAsOne/>
      </p:bldGraphic>
      <p:bldGraphic spid="21" grpId="0">
        <p:bldAsOne/>
      </p:bldGraphic>
      <p:bldP spid="2"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6.6|3.5|1.5|0.5|23.7"/>
</p:tagLst>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FB4EE621-5097-1245-A4F5-8FBE2839CC67}"/>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11CFE96F-7000-6746-8225-94DCB5E6F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6814371-4dd9-40ea-9cc7-40b39613c6ae">T2EJA6NA5JU7-1903484182-91</_dlc_DocId>
    <_dlc_DocIdUrl xmlns="06814371-4dd9-40ea-9cc7-40b39613c6ae">
      <Url>https://iiasahub.sharepoint.com/sites/intranet/ercl/_layouts/15/DocIdRedir.aspx?ID=T2EJA6NA5JU7-1903484182-91</Url>
      <Description>T2EJA6NA5JU7-1903484182-91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09E5D021178B04082DE841A61810ABC" ma:contentTypeVersion="6" ma:contentTypeDescription="Create a new document." ma:contentTypeScope="" ma:versionID="bf37d4ac1dddfc53a56261334840b7df">
  <xsd:schema xmlns:xsd="http://www.w3.org/2001/XMLSchema" xmlns:xs="http://www.w3.org/2001/XMLSchema" xmlns:p="http://schemas.microsoft.com/office/2006/metadata/properties" xmlns:ns2="0689c177-5e19-464b-8532-40aa8fde3a94" xmlns:ns3="06814371-4dd9-40ea-9cc7-40b39613c6ae" xmlns:ns4="749ef8e9-4186-4c55-b2d4-b1c3f2fa9400" targetNamespace="http://schemas.microsoft.com/office/2006/metadata/properties" ma:root="true" ma:fieldsID="382a45c066b9cd32e8d486b5ba424e80" ns2:_="" ns3:_="" ns4:_="">
    <xsd:import namespace="0689c177-5e19-464b-8532-40aa8fde3a94"/>
    <xsd:import namespace="06814371-4dd9-40ea-9cc7-40b39613c6ae"/>
    <xsd:import namespace="749ef8e9-4186-4c55-b2d4-b1c3f2fa9400"/>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9c177-5e19-464b-8532-40aa8fde3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14371-4dd9-40ea-9cc7-40b39613c6a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49ef8e9-4186-4c55-b2d4-b1c3f2fa940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542633-460B-4F10-AED0-D9CC98DDA495}">
  <ds:schemaRefs>
    <ds:schemaRef ds:uri="http://schemas.microsoft.com/sharepoint/events"/>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5AD93C57-A7ED-44E6-88BF-DA3984EE19E6}">
  <ds:schemaRefs>
    <ds:schemaRef ds:uri="http://purl.org/dc/elements/1.1/"/>
    <ds:schemaRef ds:uri="http://schemas.openxmlformats.org/package/2006/metadata/core-properties"/>
    <ds:schemaRef ds:uri="http://schemas.microsoft.com/office/infopath/2007/PartnerControls"/>
    <ds:schemaRef ds:uri="http://purl.org/dc/terms/"/>
    <ds:schemaRef ds:uri="749ef8e9-4186-4c55-b2d4-b1c3f2fa9400"/>
    <ds:schemaRef ds:uri="06814371-4dd9-40ea-9cc7-40b39613c6ae"/>
    <ds:schemaRef ds:uri="http://purl.org/dc/dcmitype/"/>
    <ds:schemaRef ds:uri="http://schemas.microsoft.com/office/2006/documentManagement/types"/>
    <ds:schemaRef ds:uri="0689c177-5e19-464b-8532-40aa8fde3a94"/>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FE961F14-CA64-4A5B-8D0E-270958149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9c177-5e19-464b-8532-40aa8fde3a94"/>
    <ds:schemaRef ds:uri="06814371-4dd9-40ea-9cc7-40b39613c6ae"/>
    <ds:schemaRef ds:uri="749ef8e9-4186-4c55-b2d4-b1c3f2fa9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56865</TotalTime>
  <Words>1331</Words>
  <Application>Microsoft Office PowerPoint</Application>
  <PresentationFormat>Widescreen</PresentationFormat>
  <Paragraphs>95</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Courier New</vt:lpstr>
      <vt:lpstr>Tahoma</vt:lpstr>
      <vt:lpstr>Times New Roman</vt:lpstr>
      <vt:lpstr>Wingdings</vt:lpstr>
      <vt:lpstr>Office Theme</vt:lpstr>
      <vt:lpstr>IIASA alternatives</vt:lpstr>
      <vt:lpstr>                             Potential for future reduction of GHG and air pollution from implementing global circular municipal waste management systems.  Adriana Gómez-Sanabria, Gregor Kiesewetter,  Zbigniew Klimont, Wolfgang Schoepp &amp; Helmut Haberl   </vt:lpstr>
      <vt:lpstr>COP26 “Waste sector overlooked…global leaders to recognize the crucial role that the waste and resources industry will play in supporting economy-wide decarbonization…” CIWM </vt:lpstr>
      <vt:lpstr>PowerPoint Presentation</vt:lpstr>
      <vt:lpstr>The objective  </vt:lpstr>
      <vt:lpstr>The method: Greenhouse Gas and Air Pollution Interactions and Synergies -GAINS model</vt:lpstr>
      <vt:lpstr>The results</vt:lpstr>
      <vt:lpstr>MSW generation per capita </vt:lpstr>
      <vt:lpstr>MSW management in 2015</vt:lpstr>
      <vt:lpstr>Emissions and abatement potentials - methane </vt:lpstr>
      <vt:lpstr>Emissions and abatement potentials - air pollutants </vt:lpstr>
      <vt:lpstr>The highlights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Greenhouse Gas and Air Pollution Interactions and Synergies (GAINS) model:   Solid waste – Indo Gangetic Plain  Adriana Gómez-Sanabria</dc:title>
  <dc:creator>GOMEZ SANABRIA Adriana</dc:creator>
  <cp:lastModifiedBy>GOMEZ SANABRIA Adriana</cp:lastModifiedBy>
  <cp:revision>182</cp:revision>
  <dcterms:created xsi:type="dcterms:W3CDTF">2020-10-09T07:50:16Z</dcterms:created>
  <dcterms:modified xsi:type="dcterms:W3CDTF">2022-05-22T12:44:05Z</dcterms:modified>
</cp:coreProperties>
</file>