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5" r:id="rId3"/>
    <p:sldId id="259" r:id="rId4"/>
    <p:sldId id="271" r:id="rId5"/>
    <p:sldId id="274" r:id="rId6"/>
    <p:sldId id="275" r:id="rId7"/>
    <p:sldId id="276" r:id="rId8"/>
    <p:sldId id="279" r:id="rId9"/>
    <p:sldId id="281" r:id="rId10"/>
    <p:sldId id="280" r:id="rId11"/>
    <p:sldId id="263" r:id="rId12"/>
    <p:sldId id="283"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30" autoAdjust="0"/>
  </p:normalViewPr>
  <p:slideViewPr>
    <p:cSldViewPr snapToGrid="0">
      <p:cViewPr>
        <p:scale>
          <a:sx n="75" d="100"/>
          <a:sy n="75" d="100"/>
        </p:scale>
        <p:origin x="10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8973E-B399-47D8-9562-366146C15584}"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A7004-80ED-4CCF-A931-A86C10C164B6}" type="slidenum">
              <a:rPr lang="en-US" smtClean="0"/>
              <a:t>‹#›</a:t>
            </a:fld>
            <a:endParaRPr lang="en-US"/>
          </a:p>
        </p:txBody>
      </p:sp>
    </p:spTree>
    <p:extLst>
      <p:ext uri="{BB962C8B-B14F-4D97-AF65-F5344CB8AC3E}">
        <p14:creationId xmlns:p14="http://schemas.microsoft.com/office/powerpoint/2010/main" val="296306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Arial" panose="020B0604020202020204" pitchFamily="34" charset="0"/>
                <a:cs typeface="Arial" panose="020B0604020202020204" pitchFamily="34" charset="0"/>
              </a:rPr>
              <a:t>Den här dolda bilden kan du använda för att visa åhörarna din struktur och variera  avsnitten efter de bilder du väljer att ta med. </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För att visa den i din presentation högerklickar du</a:t>
            </a:r>
            <a:r>
              <a:rPr lang="sv-SE" baseline="0" dirty="0">
                <a:latin typeface="Arial" panose="020B0604020202020204" pitchFamily="34" charset="0"/>
                <a:cs typeface="Arial" panose="020B0604020202020204" pitchFamily="34" charset="0"/>
              </a:rPr>
              <a:t> på den och ta bort ”Dold bild”.</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6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 averaged surface mole fractions(1) for CO2, methane (CH4) and nitrous oxide (N2O) reached new highs in 2020, with CO2 at 413.2 ± 0.2 ppm(2), CH4 at 1889 ± 2 ppb(3) and N2O at 333.2 ± 0.1 ppb.” The number of stations used for the analyses was 139 for CO2, 138 for CH4 and 105 for N2O</a:t>
            </a:r>
            <a:endParaRPr lang="en-US" dirty="0"/>
          </a:p>
        </p:txBody>
      </p:sp>
      <p:sp>
        <p:nvSpPr>
          <p:cNvPr id="4" name="Slide Number Placeholder 3"/>
          <p:cNvSpPr>
            <a:spLocks noGrp="1"/>
          </p:cNvSpPr>
          <p:nvPr>
            <p:ph type="sldNum" sz="quarter" idx="10"/>
          </p:nvPr>
        </p:nvSpPr>
        <p:spPr/>
        <p:txBody>
          <a:bodyPr/>
          <a:lstStyle/>
          <a:p>
            <a:fld id="{C20CF7E6-CF2C-4184-B112-7A734AB597FA}" type="slidenum">
              <a:rPr lang="en-US" smtClean="0"/>
              <a:t>2</a:t>
            </a:fld>
            <a:endParaRPr lang="en-US"/>
          </a:p>
        </p:txBody>
      </p:sp>
    </p:spTree>
    <p:extLst>
      <p:ext uri="{BB962C8B-B14F-4D97-AF65-F5344CB8AC3E}">
        <p14:creationId xmlns:p14="http://schemas.microsoft.com/office/powerpoint/2010/main" val="245774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Move soil properties to results, add instrument info. </a:t>
            </a:r>
          </a:p>
          <a:p>
            <a:r>
              <a:rPr lang="en-US" sz="1200" b="0" i="0" u="none" strike="noStrike" kern="1200" baseline="0" dirty="0" smtClean="0">
                <a:solidFill>
                  <a:schemeClr val="tx1"/>
                </a:solidFill>
                <a:latin typeface="+mn-lt"/>
                <a:ea typeface="+mn-ea"/>
                <a:cs typeface="+mn-cs"/>
              </a:rPr>
              <a:t>air temperature of 5.8 ◦C and an annual mean total precipitation of 542mm. The topsoil (0–20cm) is a clay loam with 36.5% clay, 41% silt (0.002–0.06mm)and22.5%sand (0.06–2mm)</a:t>
            </a:r>
            <a:r>
              <a:rPr lang="en-US" sz="1200" b="0" i="0" u="none" strike="noStrike" kern="1200" baseline="0" dirty="0" err="1" smtClean="0">
                <a:solidFill>
                  <a:schemeClr val="tx1"/>
                </a:solidFill>
                <a:latin typeface="+mn-lt"/>
                <a:ea typeface="+mn-ea"/>
                <a:cs typeface="+mn-cs"/>
              </a:rPr>
              <a:t>andhasbeen</a:t>
            </a:r>
            <a:r>
              <a:rPr lang="en-US" sz="1200" b="0" i="0" u="none" strike="noStrike" kern="1200" baseline="0" dirty="0" smtClean="0">
                <a:solidFill>
                  <a:schemeClr val="tx1"/>
                </a:solidFill>
                <a:latin typeface="+mn-lt"/>
                <a:ea typeface="+mn-ea"/>
                <a:cs typeface="+mn-cs"/>
              </a:rPr>
              <a:t> classified as a </a:t>
            </a:r>
            <a:r>
              <a:rPr lang="en-US" sz="1200" b="0" i="0" u="none" strike="noStrike" kern="1200" baseline="0" dirty="0" err="1" smtClean="0">
                <a:solidFill>
                  <a:schemeClr val="tx1"/>
                </a:solidFill>
                <a:latin typeface="+mn-lt"/>
                <a:ea typeface="+mn-ea"/>
                <a:cs typeface="+mn-cs"/>
              </a:rPr>
              <a:t>Typic</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Eutrochrept</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USDAsoil</a:t>
            </a:r>
            <a:r>
              <a:rPr lang="en-US" sz="1200" b="0" i="0" u="none" strike="noStrike" kern="1200" baseline="0" dirty="0" smtClean="0">
                <a:solidFill>
                  <a:schemeClr val="tx1"/>
                </a:solidFill>
                <a:latin typeface="+mn-lt"/>
                <a:ea typeface="+mn-ea"/>
                <a:cs typeface="+mn-cs"/>
              </a:rPr>
              <a:t> taxonomy)or </a:t>
            </a:r>
            <a:r>
              <a:rPr lang="en-US" sz="1200" b="0" i="0" u="none" strike="noStrike" kern="1200" baseline="0" dirty="0" err="1" smtClean="0">
                <a:solidFill>
                  <a:schemeClr val="tx1"/>
                </a:solidFill>
                <a:latin typeface="+mn-lt"/>
                <a:ea typeface="+mn-ea"/>
                <a:cs typeface="+mn-cs"/>
              </a:rPr>
              <a:t>EutricCambisol</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original aims of the experiment were to investigate the long-term effect of mineral N fertilizers and different organic amendments on crop yields, soil organic matter changes and soil physical properties. The experiment consists of 15 treatments replicated in four blocks (Table 1). </a:t>
            </a:r>
          </a:p>
          <a:p>
            <a:r>
              <a:rPr lang="en-US" sz="1200" b="0" i="0" u="none" strike="noStrike" kern="1200" baseline="0" dirty="0" smtClean="0">
                <a:solidFill>
                  <a:schemeClr val="tx1"/>
                </a:solidFill>
                <a:latin typeface="+mn-lt"/>
                <a:ea typeface="+mn-ea"/>
                <a:cs typeface="+mn-cs"/>
              </a:rPr>
              <a:t>Approximately similar amounts of C are added in 10 of the treatments biannually as different organic amendments, such as straw, green manure, farmyard manure, sawdust, peat and sewage sludge. Since three treatments receive inorganic N fertilizers only, six receive organic amendments only, four </a:t>
            </a:r>
            <a:r>
              <a:rPr lang="en-US" sz="1200" b="0" i="0" u="none" strike="noStrike" kern="1200" baseline="0" dirty="0" smtClean="0">
                <a:solidFill>
                  <a:schemeClr val="tx1"/>
                </a:solidFill>
                <a:latin typeface="+mn-lt"/>
                <a:ea typeface="+mn-ea"/>
                <a:cs typeface="+mn-cs"/>
              </a:rPr>
              <a:t>receive </a:t>
            </a:r>
            <a:r>
              <a:rPr lang="en-US" sz="1200" b="0" i="0" u="none" strike="noStrike" kern="1200" baseline="0" dirty="0" smtClean="0">
                <a:solidFill>
                  <a:schemeClr val="tx1"/>
                </a:solidFill>
                <a:latin typeface="+mn-lt"/>
                <a:ea typeface="+mn-ea"/>
                <a:cs typeface="+mn-cs"/>
              </a:rPr>
              <a:t>both and one receives neither nor, differences in crop yields are considerable and increasing over time.</a:t>
            </a:r>
            <a:endParaRPr lang="en-US" dirty="0"/>
          </a:p>
        </p:txBody>
      </p:sp>
      <p:sp>
        <p:nvSpPr>
          <p:cNvPr id="4" name="Slide Number Placeholder 3"/>
          <p:cNvSpPr>
            <a:spLocks noGrp="1"/>
          </p:cNvSpPr>
          <p:nvPr>
            <p:ph type="sldNum" sz="quarter" idx="10"/>
          </p:nvPr>
        </p:nvSpPr>
        <p:spPr/>
        <p:txBody>
          <a:bodyPr/>
          <a:lstStyle/>
          <a:p>
            <a:fld id="{C20CF7E6-CF2C-4184-B112-7A734AB597FA}" type="slidenum">
              <a:rPr lang="en-US" smtClean="0"/>
              <a:t>3</a:t>
            </a:fld>
            <a:endParaRPr lang="en-US"/>
          </a:p>
        </p:txBody>
      </p:sp>
    </p:spTree>
    <p:extLst>
      <p:ext uri="{BB962C8B-B14F-4D97-AF65-F5344CB8AC3E}">
        <p14:creationId xmlns:p14="http://schemas.microsoft.com/office/powerpoint/2010/main" val="218354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A10AD-D123-482C-8191-AEEC7E0333C7}" type="slidenum">
              <a:rPr lang="en-US" smtClean="0"/>
              <a:t>4</a:t>
            </a:fld>
            <a:endParaRPr lang="en-US"/>
          </a:p>
        </p:txBody>
      </p:sp>
    </p:spTree>
    <p:extLst>
      <p:ext uri="{BB962C8B-B14F-4D97-AF65-F5344CB8AC3E}">
        <p14:creationId xmlns:p14="http://schemas.microsoft.com/office/powerpoint/2010/main" val="37879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A10AD-D123-482C-8191-AEEC7E0333C7}" type="slidenum">
              <a:rPr lang="en-US" smtClean="0"/>
              <a:t>5</a:t>
            </a:fld>
            <a:endParaRPr lang="en-US"/>
          </a:p>
        </p:txBody>
      </p:sp>
    </p:spTree>
    <p:extLst>
      <p:ext uri="{BB962C8B-B14F-4D97-AF65-F5344CB8AC3E}">
        <p14:creationId xmlns:p14="http://schemas.microsoft.com/office/powerpoint/2010/main" val="300798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A10AD-D123-482C-8191-AEEC7E0333C7}" type="slidenum">
              <a:rPr lang="en-US" smtClean="0"/>
              <a:t>6</a:t>
            </a:fld>
            <a:endParaRPr lang="en-US"/>
          </a:p>
        </p:txBody>
      </p:sp>
    </p:spTree>
    <p:extLst>
      <p:ext uri="{BB962C8B-B14F-4D97-AF65-F5344CB8AC3E}">
        <p14:creationId xmlns:p14="http://schemas.microsoft.com/office/powerpoint/2010/main" val="29780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BA10AD-D123-482C-8191-AEEC7E0333C7}" type="slidenum">
              <a:rPr lang="en-US" smtClean="0"/>
              <a:t>7</a:t>
            </a:fld>
            <a:endParaRPr lang="en-US"/>
          </a:p>
        </p:txBody>
      </p:sp>
    </p:spTree>
    <p:extLst>
      <p:ext uri="{BB962C8B-B14F-4D97-AF65-F5344CB8AC3E}">
        <p14:creationId xmlns:p14="http://schemas.microsoft.com/office/powerpoint/2010/main" val="203893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0A7004-80ED-4CCF-A931-A86C10C164B6}" type="slidenum">
              <a:rPr lang="en-US" smtClean="0"/>
              <a:t>9</a:t>
            </a:fld>
            <a:endParaRPr lang="en-US"/>
          </a:p>
        </p:txBody>
      </p:sp>
    </p:spTree>
    <p:extLst>
      <p:ext uri="{BB962C8B-B14F-4D97-AF65-F5344CB8AC3E}">
        <p14:creationId xmlns:p14="http://schemas.microsoft.com/office/powerpoint/2010/main" val="11581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t>Hallin</a:t>
            </a:r>
            <a:r>
              <a:rPr lang="en-US" dirty="0" smtClean="0"/>
              <a:t> et al (2009): ”</a:t>
            </a:r>
            <a:r>
              <a:rPr lang="en-US" sz="1200" kern="1200" dirty="0" smtClean="0">
                <a:solidFill>
                  <a:schemeClr val="tx1"/>
                </a:solidFill>
                <a:latin typeface="+mn-lt"/>
                <a:ea typeface="+mn-ea"/>
                <a:cs typeface="+mn-cs"/>
              </a:rPr>
              <a:t> The size of the functional guilds and the total bacterial community were greatly affected by the fertilization regimes, especially by the sewage sludge and ammonium sulfate treatments. The community size results were combined with previously published data on the composition of the corresponding communities, potential ammonia oxidation, denitrification, basal and substrate-induced respiration rates, in addition to crop yield for an integrated analysis. It was found that differences in size, rather than composition, correlated with differences in process rates for the </a:t>
            </a:r>
            <a:r>
              <a:rPr lang="en-US" sz="1200" kern="1200" dirty="0" err="1" smtClean="0">
                <a:solidFill>
                  <a:schemeClr val="tx1"/>
                </a:solidFill>
                <a:latin typeface="+mn-lt"/>
                <a:ea typeface="+mn-ea"/>
                <a:cs typeface="+mn-cs"/>
              </a:rPr>
              <a:t>denitrifier</a:t>
            </a:r>
            <a:r>
              <a:rPr lang="en-US" sz="1200" kern="1200" dirty="0" smtClean="0">
                <a:solidFill>
                  <a:schemeClr val="tx1"/>
                </a:solidFill>
                <a:latin typeface="+mn-lt"/>
                <a:ea typeface="+mn-ea"/>
                <a:cs typeface="+mn-cs"/>
              </a:rPr>
              <a:t> and ammonia-oxidizing archaeal and total bacterial communities, whereas neither differences in size nor composition was correlated with differences in process rates for the ammonia-oxidizing bacterial community. In contrast, the composition of nitrate-reducing, denitrifying and total bacterial communities co-varied with primary production and both were strongly linked to soil properties.</a:t>
            </a:r>
            <a:r>
              <a:rPr lang="en-US" dirty="0" smtClean="0"/>
              <a:t>”</a:t>
            </a:r>
            <a:endParaRPr lang="en-US" dirty="0"/>
          </a:p>
        </p:txBody>
      </p:sp>
      <p:sp>
        <p:nvSpPr>
          <p:cNvPr id="4" name="Slide Number Placeholder 3"/>
          <p:cNvSpPr>
            <a:spLocks noGrp="1"/>
          </p:cNvSpPr>
          <p:nvPr>
            <p:ph type="sldNum" sz="quarter" idx="10"/>
          </p:nvPr>
        </p:nvSpPr>
        <p:spPr/>
        <p:txBody>
          <a:bodyPr/>
          <a:lstStyle/>
          <a:p>
            <a:fld id="{040A7004-80ED-4CCF-A931-A86C10C164B6}" type="slidenum">
              <a:rPr lang="en-US" smtClean="0"/>
              <a:t>10</a:t>
            </a:fld>
            <a:endParaRPr lang="en-US"/>
          </a:p>
        </p:txBody>
      </p:sp>
    </p:spTree>
    <p:extLst>
      <p:ext uri="{BB962C8B-B14F-4D97-AF65-F5344CB8AC3E}">
        <p14:creationId xmlns:p14="http://schemas.microsoft.com/office/powerpoint/2010/main" val="2619591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AA2E1A-F9CB-47AB-A3F6-0E77DE4D0E3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422699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A2E1A-F9CB-47AB-A3F6-0E77DE4D0E3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148408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A2E1A-F9CB-47AB-A3F6-0E77DE4D0E3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211354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spositions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latin typeface="Arial" panose="020B0604020202020204" pitchFamily="34" charset="0"/>
                <a:cs typeface="Arial" panose="020B0604020202020204" pitchFamily="34" charset="0"/>
              </a:defRPr>
            </a:lvl1pPr>
          </a:lstStyle>
          <a:p>
            <a:r>
              <a:rPr lang="sv-SE" dirty="0"/>
              <a:t>Innehåll</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874085"/>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Dispositionssida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här skriver du in de olika punkter (kapitel) som föredraget eller mötet innehåller.</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p:nvPr>
        </p:nvSpPr>
        <p:spPr>
          <a:xfrm>
            <a:off x="722313" y="1960814"/>
            <a:ext cx="8710445" cy="4343400"/>
          </a:xfrm>
        </p:spPr>
        <p:txBody>
          <a:bodyPr/>
          <a:lstStyle>
            <a:lvl1pPr marL="457200" indent="-457200">
              <a:buFont typeface="+mj-lt"/>
              <a:buAutoNum type="arabicPeriod"/>
              <a:defRPr>
                <a:solidFill>
                  <a:schemeClr val="bg1"/>
                </a:solidFill>
                <a:latin typeface="Arial" panose="020B0604020202020204" pitchFamily="34" charset="0"/>
                <a:cs typeface="Arial" panose="020B0604020202020204" pitchFamily="34" charset="0"/>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294649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hape and small image: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en-GB" noProof="0"/>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val="0"/>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en-GB" noProof="0"/>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4473148"/>
          </a:xfrm>
          <a:prstGeom prst="rect">
            <a:avLst/>
          </a:prstGeom>
          <a:solidFill>
            <a:schemeClr val="bg1">
              <a:lumMod val="75000"/>
            </a:schemeClr>
          </a:solidFill>
        </p:spPr>
        <p:txBody>
          <a:bodyPr wrap="square">
            <a:spAutoFit/>
          </a:bodyPr>
          <a:lstStyle/>
          <a:p>
            <a:pPr marL="0" lvl="0" indent="0">
              <a:lnSpc>
                <a:spcPct val="107000"/>
              </a:lnSpc>
              <a:spcAft>
                <a:spcPts val="600"/>
              </a:spcAft>
              <a:buFont typeface="+mj-lt"/>
              <a:buNone/>
            </a:pPr>
            <a:r>
              <a:rPr lang="en-GB" sz="1200" i="1" u="none" noProof="0" dirty="0">
                <a:effectLst/>
                <a:latin typeface="Calibri" panose="020F0502020204030204" pitchFamily="34" charset="0"/>
                <a:ea typeface="Calibri" panose="020F0502020204030204" pitchFamily="34" charset="0"/>
                <a:cs typeface="Times New Roman" panose="02020603050405020304" pitchFamily="18" charset="0"/>
              </a:rPr>
              <a:t>Text, shape and interchangeable small image: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a. To use your own image, click on the “Picture” icon in the placeholder and insert an image, which should not be too detailed. </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b. To move the image within the image area: click on the picture, select “Crop”, select the picture again and move it or change the size of it.</a:t>
            </a:r>
          </a:p>
          <a:p>
            <a:pPr marL="0" lvl="0" indent="0">
              <a:lnSpc>
                <a:spcPct val="107000"/>
              </a:lnSpc>
              <a:spcAft>
                <a:spcPts val="600"/>
              </a:spcAft>
              <a:buFont typeface="+mj-lt"/>
              <a:buNone/>
            </a:pPr>
            <a:r>
              <a:rPr lang="en-GB" sz="1200" i="0" u="none" noProof="0" dirty="0">
                <a:effectLst/>
                <a:latin typeface="Calibri" panose="020F0502020204030204" pitchFamily="34" charset="0"/>
                <a:ea typeface="Calibri" panose="020F0502020204030204" pitchFamily="34" charset="0"/>
                <a:cs typeface="Times New Roman" panose="02020603050405020304" pitchFamily="18" charset="0"/>
              </a:rPr>
              <a:t>c. To change the colour of the shape: click on the shape and select a different colour theme from “Shape Fill”. If you are not able to click on the shape, click on the image area and select “Send Backward”.</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hasCustomPrompt="1"/>
          </p:nvPr>
        </p:nvSpPr>
        <p:spPr>
          <a:xfrm>
            <a:off x="768720" y="1250479"/>
            <a:ext cx="9862886" cy="880197"/>
          </a:xfrm>
        </p:spPr>
        <p:txBody>
          <a:bodyPr/>
          <a:lstStyle>
            <a:lvl1pPr>
              <a:defRPr>
                <a:latin typeface="Arial" panose="020B0604020202020204" pitchFamily="34" charset="0"/>
                <a:cs typeface="Arial" panose="020B0604020202020204" pitchFamily="34" charset="0"/>
              </a:defRPr>
            </a:lvl1pPr>
          </a:lstStyle>
          <a:p>
            <a:r>
              <a:rPr lang="en-GB" noProof="0" dirty="0"/>
              <a:t>Header</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hasCustomPrompt="1"/>
          </p:nvPr>
        </p:nvSpPr>
        <p:spPr>
          <a:xfrm>
            <a:off x="768720" y="2397440"/>
            <a:ext cx="9862886" cy="364851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a:t>Text</a:t>
            </a:r>
          </a:p>
          <a:p>
            <a:pPr lvl="1"/>
            <a:r>
              <a:rPr lang="en-GB" noProof="0" dirty="0"/>
              <a:t>Level two</a:t>
            </a:r>
          </a:p>
          <a:p>
            <a:pPr lvl="2"/>
            <a:r>
              <a:rPr lang="en-GB" noProof="0" dirty="0"/>
              <a:t>Level three</a:t>
            </a:r>
          </a:p>
          <a:p>
            <a:pPr lvl="3"/>
            <a:r>
              <a:rPr lang="en-GB" noProof="0" dirty="0"/>
              <a:t>Level four</a:t>
            </a:r>
          </a:p>
          <a:p>
            <a:pPr lvl="4"/>
            <a:r>
              <a:rPr lang="en-GB" noProof="0" dirty="0"/>
              <a:t>Level five</a:t>
            </a:r>
          </a:p>
        </p:txBody>
      </p:sp>
    </p:spTree>
    <p:extLst>
      <p:ext uri="{BB962C8B-B14F-4D97-AF65-F5344CB8AC3E}">
        <p14:creationId xmlns:p14="http://schemas.microsoft.com/office/powerpoint/2010/main" val="31258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A2E1A-F9CB-47AB-A3F6-0E77DE4D0E3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331651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AA2E1A-F9CB-47AB-A3F6-0E77DE4D0E36}"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4609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AA2E1A-F9CB-47AB-A3F6-0E77DE4D0E36}"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315080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AA2E1A-F9CB-47AB-A3F6-0E77DE4D0E36}"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33161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AA2E1A-F9CB-47AB-A3F6-0E77DE4D0E36}"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340933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A2E1A-F9CB-47AB-A3F6-0E77DE4D0E36}" type="datetimeFigureOut">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225688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AA2E1A-F9CB-47AB-A3F6-0E77DE4D0E36}"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64869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AA2E1A-F9CB-47AB-A3F6-0E77DE4D0E36}"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89A4C-4B47-448C-BCFF-50610D7FCC08}" type="slidenum">
              <a:rPr lang="en-US" smtClean="0"/>
              <a:t>‹#›</a:t>
            </a:fld>
            <a:endParaRPr lang="en-US"/>
          </a:p>
        </p:txBody>
      </p:sp>
    </p:spTree>
    <p:extLst>
      <p:ext uri="{BB962C8B-B14F-4D97-AF65-F5344CB8AC3E}">
        <p14:creationId xmlns:p14="http://schemas.microsoft.com/office/powerpoint/2010/main" val="423562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A2E1A-F9CB-47AB-A3F6-0E77DE4D0E36}" type="datetimeFigureOut">
              <a:rPr lang="en-US" smtClean="0"/>
              <a:t>5/19/2022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89A4C-4B47-448C-BCFF-50610D7FCC08}" type="slidenum">
              <a:rPr lang="en-US" smtClean="0"/>
              <a:t>‹#›</a:t>
            </a:fld>
            <a:endParaRPr lang="en-US"/>
          </a:p>
        </p:txBody>
      </p:sp>
    </p:spTree>
    <p:extLst>
      <p:ext uri="{BB962C8B-B14F-4D97-AF65-F5344CB8AC3E}">
        <p14:creationId xmlns:p14="http://schemas.microsoft.com/office/powerpoint/2010/main" val="971374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0"/>
          </p:nvPr>
        </p:nvSpPr>
        <p:spPr>
          <a:xfrm>
            <a:off x="2546927" y="5305283"/>
            <a:ext cx="6800273" cy="982518"/>
          </a:xfrm>
        </p:spPr>
        <p:txBody>
          <a:bodyPr>
            <a:noAutofit/>
          </a:bodyPr>
          <a:lstStyle/>
          <a:p>
            <a:pPr marL="0" indent="0">
              <a:buNone/>
            </a:pPr>
            <a:r>
              <a:rPr lang="en-US" sz="1400" dirty="0" smtClean="0"/>
              <a:t>1 Swedish </a:t>
            </a:r>
            <a:r>
              <a:rPr lang="en-US" sz="1400" dirty="0"/>
              <a:t>University of Agricultural </a:t>
            </a:r>
            <a:r>
              <a:rPr lang="en-US" sz="1400" dirty="0" smtClean="0"/>
              <a:t>Sciences, Department of Ecology</a:t>
            </a:r>
            <a:endParaRPr lang="en-US" sz="1400" dirty="0"/>
          </a:p>
          <a:p>
            <a:pPr marL="0" indent="0">
              <a:buNone/>
            </a:pPr>
            <a:r>
              <a:rPr lang="en-US" sz="1400" dirty="0" smtClean="0"/>
              <a:t>2 Lund University, Centre for Environmental and Climate Science</a:t>
            </a:r>
          </a:p>
          <a:p>
            <a:pPr marL="0" indent="0">
              <a:buNone/>
            </a:pPr>
            <a:r>
              <a:rPr lang="en-US" sz="1400" dirty="0" smtClean="0"/>
              <a:t>3 Swedish University of Agricultural Sciences, Department of Soil and Environment</a:t>
            </a:r>
            <a:endParaRPr lang="sv-SE" sz="1800" dirty="0"/>
          </a:p>
        </p:txBody>
      </p:sp>
      <p:sp>
        <p:nvSpPr>
          <p:cNvPr id="5" name="Title 1"/>
          <p:cNvSpPr txBox="1">
            <a:spLocks/>
          </p:cNvSpPr>
          <p:nvPr/>
        </p:nvSpPr>
        <p:spPr>
          <a:xfrm>
            <a:off x="495715" y="1435029"/>
            <a:ext cx="10369296" cy="1884074"/>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US" b="1" dirty="0">
                <a:latin typeface="OpenSans-Bold"/>
              </a:rPr>
              <a:t>Fertilizer type effect on nitrous oxide (N</a:t>
            </a:r>
            <a:r>
              <a:rPr lang="en-US" b="1" baseline="-25000" dirty="0">
                <a:latin typeface="OpenSans-Bold"/>
              </a:rPr>
              <a:t>2</a:t>
            </a:r>
            <a:r>
              <a:rPr lang="en-US" b="1" dirty="0">
                <a:latin typeface="OpenSans-Bold"/>
              </a:rPr>
              <a:t>O) emissions in a </a:t>
            </a:r>
            <a:r>
              <a:rPr lang="en-US" b="1" dirty="0" smtClean="0">
                <a:latin typeface="OpenSans-Bold"/>
              </a:rPr>
              <a:t>Swedish long-term </a:t>
            </a:r>
            <a:r>
              <a:rPr lang="en-US" b="1" dirty="0">
                <a:latin typeface="OpenSans-Bold"/>
              </a:rPr>
              <a:t>field experiment</a:t>
            </a:r>
            <a:endParaRPr lang="en-US" dirty="0"/>
          </a:p>
        </p:txBody>
      </p:sp>
      <p:sp>
        <p:nvSpPr>
          <p:cNvPr id="4" name="Platshållare för text 2"/>
          <p:cNvSpPr txBox="1">
            <a:spLocks/>
          </p:cNvSpPr>
          <p:nvPr/>
        </p:nvSpPr>
        <p:spPr>
          <a:xfrm>
            <a:off x="2187863" y="3662797"/>
            <a:ext cx="7645399" cy="982518"/>
          </a:xfrm>
          <a:prstGeom prst="rect">
            <a:avLst/>
          </a:prstGeom>
        </p:spPr>
        <p:txBody>
          <a:bodyPr vert="horz" lIns="91440" tIns="45720" rIns="91440" bIns="45720" rtlCol="0">
            <a:normAutofit fontScale="25000" lnSpcReduction="20000"/>
          </a:bodyPr>
          <a:lstStyle>
            <a:lvl1pPr marL="457200" indent="-457200" algn="l" defTabSz="914400" rtl="0" eaLnBrk="1" latinLnBrk="0" hangingPunct="1">
              <a:lnSpc>
                <a:spcPct val="90000"/>
              </a:lnSpc>
              <a:spcBef>
                <a:spcPts val="1000"/>
              </a:spcBef>
              <a:buFont typeface="+mj-lt"/>
              <a:buAutoNum type="arabicPeriod"/>
              <a:defRPr sz="2800" kern="1200">
                <a:solidFill>
                  <a:schemeClr val="bg1"/>
                </a:solidFill>
                <a:latin typeface="Arial" panose="020B0604020202020204" pitchFamily="34" charset="0"/>
                <a:ea typeface="+mn-ea"/>
                <a:cs typeface="Arial" panose="020B0604020202020204" pitchFamily="34" charset="0"/>
              </a:defRPr>
            </a:lvl1pPr>
            <a:lvl2pPr marL="901700" indent="-457200" algn="l" defTabSz="914400" rtl="0" eaLnBrk="1" latinLnBrk="0" hangingPunct="1">
              <a:lnSpc>
                <a:spcPct val="90000"/>
              </a:lnSpc>
              <a:spcBef>
                <a:spcPts val="500"/>
              </a:spcBef>
              <a:buFont typeface="+mj-lt"/>
              <a:buAutoNum type="alphaLcParenR"/>
              <a:defRPr sz="2400" kern="1200">
                <a:solidFill>
                  <a:schemeClr val="bg1"/>
                </a:solidFill>
                <a:latin typeface="+mn-lt"/>
                <a:ea typeface="+mn-ea"/>
                <a:cs typeface="+mn-cs"/>
              </a:defRPr>
            </a:lvl2pPr>
            <a:lvl3pPr marL="901700" indent="-457200" algn="l" defTabSz="914400" rtl="0" eaLnBrk="1" latinLnBrk="0" hangingPunct="1">
              <a:lnSpc>
                <a:spcPct val="90000"/>
              </a:lnSpc>
              <a:spcBef>
                <a:spcPts val="500"/>
              </a:spcBef>
              <a:buFont typeface="+mj-lt"/>
              <a:buAutoNum type="alphaLcParenR"/>
              <a:defRPr sz="2000" kern="1200">
                <a:solidFill>
                  <a:schemeClr val="bg1"/>
                </a:solidFill>
                <a:latin typeface="+mn-lt"/>
                <a:ea typeface="+mn-ea"/>
                <a:cs typeface="+mn-cs"/>
              </a:defRPr>
            </a:lvl3pPr>
            <a:lvl4pPr marL="901700" indent="-457200" algn="l" defTabSz="914400" rtl="0" eaLnBrk="1" latinLnBrk="0" hangingPunct="1">
              <a:lnSpc>
                <a:spcPct val="90000"/>
              </a:lnSpc>
              <a:spcBef>
                <a:spcPts val="500"/>
              </a:spcBef>
              <a:buFont typeface="+mj-lt"/>
              <a:buAutoNum type="alphaLcParenR"/>
              <a:defRPr sz="1800" kern="1200">
                <a:solidFill>
                  <a:schemeClr val="bg1"/>
                </a:solidFill>
                <a:latin typeface="+mn-lt"/>
                <a:ea typeface="+mn-ea"/>
                <a:cs typeface="+mn-cs"/>
              </a:defRPr>
            </a:lvl4pPr>
            <a:lvl5pPr marL="901700" indent="-457200" algn="l" defTabSz="914400" rtl="0" eaLnBrk="1" latinLnBrk="0" hangingPunct="1">
              <a:lnSpc>
                <a:spcPct val="90000"/>
              </a:lnSpc>
              <a:spcBef>
                <a:spcPts val="500"/>
              </a:spcBef>
              <a:buFont typeface="+mj-lt"/>
              <a:buAutoNum type="alphaLcParen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buNone/>
            </a:pPr>
            <a:r>
              <a:rPr lang="en-US" sz="8000" b="1" dirty="0" smtClean="0"/>
              <a:t>Rong Lang</a:t>
            </a:r>
            <a:r>
              <a:rPr lang="en-US" sz="8000" baseline="30000" dirty="0" smtClean="0"/>
              <a:t>1</a:t>
            </a:r>
            <a:r>
              <a:rPr lang="en-US" sz="8000" dirty="0" smtClean="0"/>
              <a:t>, Muhammad Shahbaz</a:t>
            </a:r>
            <a:r>
              <a:rPr lang="en-US" sz="8000" baseline="30000" dirty="0" smtClean="0"/>
              <a:t>2</a:t>
            </a:r>
            <a:r>
              <a:rPr lang="en-US" sz="8000" dirty="0" smtClean="0"/>
              <a:t>, Katharina H. E. Meurer</a:t>
            </a:r>
            <a:r>
              <a:rPr lang="en-US" sz="8000" baseline="30000" dirty="0" smtClean="0"/>
              <a:t>3</a:t>
            </a:r>
            <a:r>
              <a:rPr lang="en-US" sz="8000" dirty="0" smtClean="0"/>
              <a:t>, Gunnar Börjesson</a:t>
            </a:r>
            <a:r>
              <a:rPr lang="en-US" sz="8000" baseline="30000" dirty="0" smtClean="0"/>
              <a:t>3</a:t>
            </a:r>
            <a:r>
              <a:rPr lang="en-US" sz="8000" dirty="0" smtClean="0"/>
              <a:t>, </a:t>
            </a:r>
            <a:r>
              <a:rPr lang="en-US" sz="8000" dirty="0" smtClean="0"/>
              <a:t>Thomas </a:t>
            </a:r>
            <a:r>
              <a:rPr lang="en-US" sz="8000" dirty="0" smtClean="0"/>
              <a:t>Kätterer</a:t>
            </a:r>
            <a:r>
              <a:rPr lang="en-US" sz="8000" baseline="30000" dirty="0" smtClean="0"/>
              <a:t>1</a:t>
            </a:r>
            <a:endParaRPr lang="sv-SE" sz="3600" baseline="30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32163" y="173692"/>
            <a:ext cx="2311400" cy="613708"/>
          </a:xfrm>
          <a:prstGeom prst="rect">
            <a:avLst/>
          </a:prstGeom>
        </p:spPr>
      </p:pic>
    </p:spTree>
    <p:extLst>
      <p:ext uri="{BB962C8B-B14F-4D97-AF65-F5344CB8AC3E}">
        <p14:creationId xmlns:p14="http://schemas.microsoft.com/office/powerpoint/2010/main" val="45237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Picture Placeholder 2"/>
          <p:cNvSpPr>
            <a:spLocks noGrp="1"/>
          </p:cNvSpPr>
          <p:nvPr>
            <p:ph type="pic" sz="quarter" idx="10"/>
          </p:nvPr>
        </p:nvSpPr>
        <p:spPr/>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534" t="5932" r="33391" b="10539"/>
          <a:stretch/>
        </p:blipFill>
        <p:spPr>
          <a:xfrm>
            <a:off x="182095" y="694440"/>
            <a:ext cx="6307151" cy="5970770"/>
          </a:xfrm>
        </p:spPr>
      </p:pic>
      <p:sp>
        <p:nvSpPr>
          <p:cNvPr id="8" name="Title 1"/>
          <p:cNvSpPr txBox="1">
            <a:spLocks/>
          </p:cNvSpPr>
          <p:nvPr/>
        </p:nvSpPr>
        <p:spPr>
          <a:xfrm>
            <a:off x="790575" y="60224"/>
            <a:ext cx="10515600" cy="106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N</a:t>
            </a:r>
            <a:r>
              <a:rPr lang="en-US" sz="3200" b="1" dirty="0" smtClean="0">
                <a:latin typeface="Arial" panose="020B0604020202020204" pitchFamily="34" charset="0"/>
                <a:cs typeface="Arial" panose="020B0604020202020204" pitchFamily="34" charset="0"/>
              </a:rPr>
              <a:t>itrification &amp; </a:t>
            </a:r>
            <a:r>
              <a:rPr lang="en-US" sz="3200" b="1" dirty="0">
                <a:latin typeface="Arial" panose="020B0604020202020204" pitchFamily="34" charset="0"/>
                <a:cs typeface="Arial" panose="020B0604020202020204" pitchFamily="34" charset="0"/>
              </a:rPr>
              <a:t>denitrification </a:t>
            </a:r>
            <a:r>
              <a:rPr lang="en-US" sz="3200" b="1" dirty="0" smtClean="0">
                <a:latin typeface="Arial" panose="020B0604020202020204" pitchFamily="34" charset="0"/>
                <a:cs typeface="Arial" panose="020B0604020202020204" pitchFamily="34" charset="0"/>
              </a:rPr>
              <a:t>communities</a:t>
            </a:r>
            <a:endParaRPr lang="en-US" sz="3200" b="1" dirty="0">
              <a:latin typeface="Arial" panose="020B0604020202020204" pitchFamily="34" charset="0"/>
              <a:cs typeface="Arial" panose="020B0604020202020204" pitchFamily="34" charset="0"/>
            </a:endParaRPr>
          </a:p>
        </p:txBody>
      </p:sp>
      <p:sp>
        <p:nvSpPr>
          <p:cNvPr id="9" name="Content Placeholder 8"/>
          <p:cNvSpPr txBox="1">
            <a:spLocks/>
          </p:cNvSpPr>
          <p:nvPr/>
        </p:nvSpPr>
        <p:spPr>
          <a:xfrm>
            <a:off x="6373132" y="1494500"/>
            <a:ext cx="4713275" cy="4369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spcAft>
                <a:spcPts val="1200"/>
              </a:spcAft>
            </a:pPr>
            <a:r>
              <a:rPr lang="en-US" dirty="0" smtClean="0"/>
              <a:t>Low pH at </a:t>
            </a:r>
            <a:r>
              <a:rPr lang="en-US" dirty="0"/>
              <a:t>(NH</a:t>
            </a:r>
            <a:r>
              <a:rPr lang="en-US" baseline="-25000" dirty="0"/>
              <a:t>4</a:t>
            </a:r>
            <a:r>
              <a:rPr lang="en-US" dirty="0"/>
              <a:t>)</a:t>
            </a:r>
            <a:r>
              <a:rPr lang="en-US" baseline="-25000" dirty="0"/>
              <a:t>2</a:t>
            </a:r>
            <a:r>
              <a:rPr lang="en-US" dirty="0"/>
              <a:t>SO</a:t>
            </a:r>
            <a:r>
              <a:rPr lang="en-US" baseline="-25000" dirty="0"/>
              <a:t>4 </a:t>
            </a:r>
            <a:r>
              <a:rPr lang="en-US" dirty="0" smtClean="0"/>
              <a:t>affected the size of nitrification and denitrification communities </a:t>
            </a:r>
            <a:r>
              <a:rPr lang="en-US" sz="2000" dirty="0" smtClean="0"/>
              <a:t>(</a:t>
            </a:r>
            <a:r>
              <a:rPr lang="en-US" sz="2000" dirty="0" err="1" smtClean="0"/>
              <a:t>Hallin</a:t>
            </a:r>
            <a:r>
              <a:rPr lang="en-US" sz="2000" dirty="0" smtClean="0"/>
              <a:t> et al., 2009)</a:t>
            </a:r>
          </a:p>
          <a:p>
            <a:pPr>
              <a:lnSpc>
                <a:spcPct val="100000"/>
              </a:lnSpc>
              <a:spcBef>
                <a:spcPts val="1800"/>
              </a:spcBef>
              <a:spcAft>
                <a:spcPts val="1200"/>
              </a:spcAft>
            </a:pPr>
            <a:r>
              <a:rPr lang="en-US" dirty="0" smtClean="0"/>
              <a:t>CaCN</a:t>
            </a:r>
            <a:r>
              <a:rPr lang="en-US" baseline="-25000" dirty="0" smtClean="0"/>
              <a:t>2</a:t>
            </a:r>
            <a:r>
              <a:rPr lang="en-US" dirty="0" smtClean="0"/>
              <a:t>: </a:t>
            </a:r>
            <a:r>
              <a:rPr lang="en-US" altLang="sv-SE" dirty="0">
                <a:ea typeface="Times New Roman" panose="02020603050405020304" pitchFamily="18" charset="0"/>
              </a:rPr>
              <a:t>inhibit both nitrification and </a:t>
            </a:r>
            <a:r>
              <a:rPr lang="en-US" altLang="sv-SE" dirty="0" smtClean="0">
                <a:ea typeface="Times New Roman" panose="02020603050405020304" pitchFamily="18" charset="0"/>
              </a:rPr>
              <a:t>denitrification</a:t>
            </a:r>
            <a:r>
              <a:rPr lang="en-US" altLang="sv-SE" dirty="0">
                <a:ea typeface="Times New Roman" panose="02020603050405020304" pitchFamily="18" charset="0"/>
              </a:rPr>
              <a:t> </a:t>
            </a:r>
            <a:r>
              <a:rPr lang="en-US" altLang="sv-SE" sz="2000" dirty="0" smtClean="0">
                <a:ea typeface="Times New Roman" panose="02020603050405020304" pitchFamily="18" charset="0"/>
              </a:rPr>
              <a:t>(</a:t>
            </a:r>
            <a:r>
              <a:rPr lang="en-US" altLang="sv-SE" sz="2000" dirty="0" err="1" smtClean="0">
                <a:ea typeface="Times New Roman" panose="02020603050405020304" pitchFamily="18" charset="0"/>
              </a:rPr>
              <a:t>Hirono</a:t>
            </a:r>
            <a:r>
              <a:rPr lang="en-US" altLang="sv-SE" sz="2000" dirty="0" smtClean="0">
                <a:ea typeface="Times New Roman" panose="02020603050405020304" pitchFamily="18" charset="0"/>
              </a:rPr>
              <a:t> </a:t>
            </a:r>
            <a:r>
              <a:rPr lang="en-US" altLang="sv-SE" sz="2000" dirty="0">
                <a:ea typeface="Times New Roman" panose="02020603050405020304" pitchFamily="18" charset="0"/>
              </a:rPr>
              <a:t>&amp; </a:t>
            </a:r>
            <a:r>
              <a:rPr lang="en-US" altLang="sv-SE" sz="2000" dirty="0" err="1">
                <a:ea typeface="Times New Roman" panose="02020603050405020304" pitchFamily="18" charset="0"/>
              </a:rPr>
              <a:t>Nonaka</a:t>
            </a:r>
            <a:r>
              <a:rPr lang="en-US" altLang="sv-SE" sz="2000" dirty="0">
                <a:ea typeface="Times New Roman" panose="02020603050405020304" pitchFamily="18" charset="0"/>
              </a:rPr>
              <a:t>, </a:t>
            </a:r>
            <a:r>
              <a:rPr lang="en-US" altLang="sv-SE" sz="2000" dirty="0" smtClean="0">
                <a:ea typeface="Times New Roman" panose="02020603050405020304" pitchFamily="18" charset="0"/>
              </a:rPr>
              <a:t>2014)</a:t>
            </a:r>
            <a:r>
              <a:rPr lang="en-US" altLang="sv-SE" dirty="0" smtClean="0">
                <a:ea typeface="Times New Roman" panose="02020603050405020304" pitchFamily="18" charset="0"/>
              </a:rPr>
              <a:t>, </a:t>
            </a:r>
            <a:r>
              <a:rPr lang="en-US" dirty="0"/>
              <a:t>dicyandiamide (DCD) </a:t>
            </a:r>
            <a:endParaRPr lang="en-US" altLang="sv-SE" dirty="0"/>
          </a:p>
        </p:txBody>
      </p:sp>
      <p:sp>
        <p:nvSpPr>
          <p:cNvPr id="10" name="TextBox 9"/>
          <p:cNvSpPr txBox="1"/>
          <p:nvPr/>
        </p:nvSpPr>
        <p:spPr>
          <a:xfrm>
            <a:off x="518431" y="6480544"/>
            <a:ext cx="3581400" cy="369332"/>
          </a:xfrm>
          <a:prstGeom prst="rect">
            <a:avLst/>
          </a:prstGeom>
          <a:noFill/>
        </p:spPr>
        <p:txBody>
          <a:bodyPr wrap="square" rtlCol="0">
            <a:spAutoFit/>
          </a:bodyPr>
          <a:lstStyle/>
          <a:p>
            <a:r>
              <a:rPr lang="en-US" dirty="0" smtClean="0"/>
              <a:t>Data from </a:t>
            </a:r>
            <a:r>
              <a:rPr lang="en-US" dirty="0" err="1" smtClean="0"/>
              <a:t>Hallin</a:t>
            </a:r>
            <a:r>
              <a:rPr lang="en-US" dirty="0" smtClean="0"/>
              <a:t> et al (2009)</a:t>
            </a:r>
            <a:endParaRPr lang="en-US" dirty="0"/>
          </a:p>
        </p:txBody>
      </p:sp>
      <p:sp>
        <p:nvSpPr>
          <p:cNvPr id="14" name="Rectangle 13"/>
          <p:cNvSpPr/>
          <p:nvPr/>
        </p:nvSpPr>
        <p:spPr>
          <a:xfrm>
            <a:off x="4381500" y="1014582"/>
            <a:ext cx="1625600" cy="50433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98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Picture Placeholder 2"/>
          <p:cNvSpPr>
            <a:spLocks noGrp="1"/>
          </p:cNvSpPr>
          <p:nvPr>
            <p:ph type="pic" sz="quarter" idx="10"/>
          </p:nvPr>
        </p:nvSpPr>
        <p:spPr/>
      </p:sp>
      <p:sp>
        <p:nvSpPr>
          <p:cNvPr id="4" name="Title 3"/>
          <p:cNvSpPr>
            <a:spLocks noGrp="1"/>
          </p:cNvSpPr>
          <p:nvPr>
            <p:ph type="title"/>
          </p:nvPr>
        </p:nvSpPr>
        <p:spPr>
          <a:xfrm>
            <a:off x="668636" y="488426"/>
            <a:ext cx="9862886" cy="880197"/>
          </a:xfrm>
        </p:spPr>
        <p:txBody>
          <a:bodyPr>
            <a:normAutofit/>
          </a:bodyPr>
          <a:lstStyle/>
          <a:p>
            <a:r>
              <a:rPr lang="en-US" sz="3600" dirty="0" smtClean="0"/>
              <a:t>Conclusion</a:t>
            </a:r>
            <a:endParaRPr lang="en-US" sz="3600" dirty="0"/>
          </a:p>
        </p:txBody>
      </p:sp>
      <p:sp>
        <p:nvSpPr>
          <p:cNvPr id="5" name="Content Placeholder 4"/>
          <p:cNvSpPr>
            <a:spLocks noGrp="1"/>
          </p:cNvSpPr>
          <p:nvPr>
            <p:ph idx="1"/>
          </p:nvPr>
        </p:nvSpPr>
        <p:spPr>
          <a:xfrm>
            <a:off x="845069" y="1722664"/>
            <a:ext cx="9829600" cy="4011386"/>
          </a:xfrm>
        </p:spPr>
        <p:txBody>
          <a:bodyPr>
            <a:normAutofit/>
          </a:bodyPr>
          <a:lstStyle/>
          <a:p>
            <a:pPr>
              <a:lnSpc>
                <a:spcPct val="100000"/>
              </a:lnSpc>
              <a:spcBef>
                <a:spcPts val="1200"/>
              </a:spcBef>
              <a:spcAft>
                <a:spcPts val="1200"/>
              </a:spcAft>
            </a:pPr>
            <a:r>
              <a:rPr lang="en-US" sz="3200" dirty="0" smtClean="0"/>
              <a:t>Fertilizer type affected </a:t>
            </a:r>
            <a:r>
              <a:rPr lang="en-US" sz="3200" dirty="0"/>
              <a:t>N</a:t>
            </a:r>
            <a:r>
              <a:rPr lang="en-US" sz="3200" baseline="-25000" dirty="0"/>
              <a:t>2</a:t>
            </a:r>
            <a:r>
              <a:rPr lang="en-US" sz="3200" dirty="0"/>
              <a:t>O </a:t>
            </a:r>
            <a:r>
              <a:rPr lang="en-US" sz="3200" dirty="0" smtClean="0"/>
              <a:t>emissions due to effect on soil pH, size of N-cycling communities and substrates</a:t>
            </a:r>
          </a:p>
          <a:p>
            <a:pPr>
              <a:lnSpc>
                <a:spcPct val="100000"/>
              </a:lnSpc>
              <a:spcBef>
                <a:spcPts val="1200"/>
              </a:spcBef>
              <a:spcAft>
                <a:spcPts val="1200"/>
              </a:spcAft>
            </a:pPr>
            <a:r>
              <a:rPr lang="en-US" sz="3200" dirty="0"/>
              <a:t>C</a:t>
            </a:r>
            <a:r>
              <a:rPr lang="en-US" sz="3200" dirty="0" smtClean="0"/>
              <a:t>alcium </a:t>
            </a:r>
            <a:r>
              <a:rPr lang="en-US" sz="3200" dirty="0" err="1" smtClean="0"/>
              <a:t>cyanamide</a:t>
            </a:r>
            <a:r>
              <a:rPr lang="en-US" sz="3200" dirty="0" smtClean="0"/>
              <a:t> </a:t>
            </a:r>
            <a:r>
              <a:rPr lang="en-US" sz="3200" dirty="0"/>
              <a:t>as nitrogen fertilizer has a great potential to reduce </a:t>
            </a:r>
            <a:r>
              <a:rPr lang="en-US" sz="3200" dirty="0" smtClean="0"/>
              <a:t>N</a:t>
            </a:r>
            <a:r>
              <a:rPr lang="en-US" sz="3200" baseline="-25000" dirty="0" smtClean="0"/>
              <a:t>2</a:t>
            </a:r>
            <a:r>
              <a:rPr lang="en-US" sz="3200" dirty="0" smtClean="0"/>
              <a:t>O emissions </a:t>
            </a:r>
            <a:r>
              <a:rPr lang="en-US" sz="3200" dirty="0"/>
              <a:t>from agricultural soils without compromising crop production.</a:t>
            </a:r>
            <a:endParaRPr lang="en-US" sz="3200" dirty="0"/>
          </a:p>
        </p:txBody>
      </p:sp>
    </p:spTree>
    <p:extLst>
      <p:ext uri="{BB962C8B-B14F-4D97-AF65-F5344CB8AC3E}">
        <p14:creationId xmlns:p14="http://schemas.microsoft.com/office/powerpoint/2010/main" val="121535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Picture Placeholder 2"/>
          <p:cNvSpPr>
            <a:spLocks noGrp="1"/>
          </p:cNvSpPr>
          <p:nvPr>
            <p:ph type="pic" sz="quarter" idx="10"/>
          </p:nvPr>
        </p:nvSpPr>
        <p:spPr/>
      </p:sp>
      <p:sp>
        <p:nvSpPr>
          <p:cNvPr id="5" name="Content Placeholder 4"/>
          <p:cNvSpPr>
            <a:spLocks noGrp="1"/>
          </p:cNvSpPr>
          <p:nvPr>
            <p:ph idx="1"/>
          </p:nvPr>
        </p:nvSpPr>
        <p:spPr>
          <a:xfrm>
            <a:off x="668636" y="1562509"/>
            <a:ext cx="9862886" cy="4841676"/>
          </a:xfrm>
        </p:spPr>
        <p:txBody>
          <a:bodyPr>
            <a:normAutofit fontScale="62500" lnSpcReduction="20000"/>
          </a:bodyPr>
          <a:lstStyle/>
          <a:p>
            <a:pPr>
              <a:lnSpc>
                <a:spcPct val="120000"/>
              </a:lnSpc>
            </a:pPr>
            <a:r>
              <a:rPr lang="en-US" dirty="0"/>
              <a:t>Enwall, K., Nyberg, K., </a:t>
            </a:r>
            <a:r>
              <a:rPr lang="en-US" dirty="0" err="1"/>
              <a:t>Bertilsson</a:t>
            </a:r>
            <a:r>
              <a:rPr lang="en-US" dirty="0"/>
              <a:t>, S., </a:t>
            </a:r>
            <a:r>
              <a:rPr lang="en-US" dirty="0" err="1"/>
              <a:t>Cederlund</a:t>
            </a:r>
            <a:r>
              <a:rPr lang="en-US" dirty="0"/>
              <a:t>, H., </a:t>
            </a:r>
            <a:r>
              <a:rPr lang="en-US" dirty="0" err="1"/>
              <a:t>Stenström</a:t>
            </a:r>
            <a:r>
              <a:rPr lang="en-US" dirty="0"/>
              <a:t>, J., &amp; </a:t>
            </a:r>
            <a:r>
              <a:rPr lang="en-US" dirty="0" err="1"/>
              <a:t>Hallin</a:t>
            </a:r>
            <a:r>
              <a:rPr lang="en-US" dirty="0"/>
              <a:t>, S. (2007). Long-term impact of fertilization on activity and composition of bacterial communities and metabolic guilds in agricultural soil. </a:t>
            </a:r>
            <a:r>
              <a:rPr lang="en-US" i="1" dirty="0"/>
              <a:t>Soil Biology and Biochemistry, 39</a:t>
            </a:r>
            <a:r>
              <a:rPr lang="en-US" dirty="0"/>
              <a:t>(1), 106-115. </a:t>
            </a:r>
            <a:endParaRPr lang="en-US" dirty="0" smtClean="0"/>
          </a:p>
          <a:p>
            <a:pPr>
              <a:lnSpc>
                <a:spcPct val="120000"/>
              </a:lnSpc>
            </a:pPr>
            <a:r>
              <a:rPr lang="en-US" dirty="0" err="1" smtClean="0"/>
              <a:t>Hallin</a:t>
            </a:r>
            <a:r>
              <a:rPr lang="en-US" dirty="0"/>
              <a:t>, S., Jones, C. M., </a:t>
            </a:r>
            <a:r>
              <a:rPr lang="en-US" dirty="0" err="1"/>
              <a:t>Schloter</a:t>
            </a:r>
            <a:r>
              <a:rPr lang="en-US" dirty="0"/>
              <a:t>, M., &amp; </a:t>
            </a:r>
            <a:r>
              <a:rPr lang="en-US" dirty="0" err="1"/>
              <a:t>Philippot</a:t>
            </a:r>
            <a:r>
              <a:rPr lang="en-US" dirty="0"/>
              <a:t>, L. (2009). Relationship between N-cycling communities and ecosystem functioning in a 50-year-old fertilization experiment. </a:t>
            </a:r>
            <a:r>
              <a:rPr lang="en-US" i="1" dirty="0"/>
              <a:t>The ISME Journal, 3</a:t>
            </a:r>
            <a:r>
              <a:rPr lang="en-US" dirty="0"/>
              <a:t>(5), 597-605. </a:t>
            </a:r>
            <a:endParaRPr lang="en-US" dirty="0" smtClean="0"/>
          </a:p>
          <a:p>
            <a:pPr>
              <a:lnSpc>
                <a:spcPct val="120000"/>
              </a:lnSpc>
            </a:pPr>
            <a:r>
              <a:rPr lang="en-US" dirty="0" err="1" smtClean="0"/>
              <a:t>Hirono</a:t>
            </a:r>
            <a:r>
              <a:rPr lang="en-US" dirty="0"/>
              <a:t>, Y., &amp; </a:t>
            </a:r>
            <a:r>
              <a:rPr lang="en-US" dirty="0" err="1"/>
              <a:t>Nonaka</a:t>
            </a:r>
            <a:r>
              <a:rPr lang="en-US" dirty="0"/>
              <a:t>, K. (2014). Effects of application of lime nitrogen and dicyandiamide on nitrous oxide emissions from green tea fields. </a:t>
            </a:r>
            <a:r>
              <a:rPr lang="en-US" i="1" dirty="0"/>
              <a:t>Soil Science and Plant Nutrition, 60</a:t>
            </a:r>
            <a:r>
              <a:rPr lang="en-US" dirty="0"/>
              <a:t>(2), 276-285. </a:t>
            </a:r>
            <a:endParaRPr lang="en-US" dirty="0" smtClean="0"/>
          </a:p>
          <a:p>
            <a:pPr>
              <a:lnSpc>
                <a:spcPct val="120000"/>
              </a:lnSpc>
            </a:pPr>
            <a:r>
              <a:rPr lang="en-US" dirty="0" smtClean="0"/>
              <a:t>Tian</a:t>
            </a:r>
            <a:r>
              <a:rPr lang="en-US" dirty="0"/>
              <a:t>, H., Xu, R., </a:t>
            </a:r>
            <a:r>
              <a:rPr lang="en-US" dirty="0" err="1"/>
              <a:t>Canadell</a:t>
            </a:r>
            <a:r>
              <a:rPr lang="en-US" dirty="0"/>
              <a:t>, J. G., Thompson, R. L., </a:t>
            </a:r>
            <a:r>
              <a:rPr lang="en-US" dirty="0" err="1"/>
              <a:t>Winiwarter</a:t>
            </a:r>
            <a:r>
              <a:rPr lang="en-US" dirty="0"/>
              <a:t>, W., </a:t>
            </a:r>
            <a:r>
              <a:rPr lang="en-US" dirty="0" err="1"/>
              <a:t>Suntharalingam</a:t>
            </a:r>
            <a:r>
              <a:rPr lang="en-US" dirty="0"/>
              <a:t>, P.</a:t>
            </a:r>
            <a:r>
              <a:rPr lang="en-US" i="1" dirty="0"/>
              <a:t>, et al.</a:t>
            </a:r>
            <a:r>
              <a:rPr lang="en-US" dirty="0"/>
              <a:t> (2020). A comprehensive quantification of global nitrous oxide sources and sinks. </a:t>
            </a:r>
            <a:r>
              <a:rPr lang="en-US" i="1" dirty="0"/>
              <a:t>Nature, 586</a:t>
            </a:r>
            <a:r>
              <a:rPr lang="en-US" dirty="0"/>
              <a:t>(7828), 248-256. </a:t>
            </a:r>
            <a:endParaRPr lang="en-US" dirty="0" smtClean="0"/>
          </a:p>
          <a:p>
            <a:pPr>
              <a:lnSpc>
                <a:spcPct val="120000"/>
              </a:lnSpc>
            </a:pPr>
            <a:r>
              <a:rPr lang="en-US" dirty="0" smtClean="0"/>
              <a:t>Millar</a:t>
            </a:r>
            <a:r>
              <a:rPr lang="en-US" dirty="0"/>
              <a:t>, N., Doll, J. E. &amp; Robertson, G. P. 2014. Management of nitrogen fertilizer to reduce nitrous oxide (N</a:t>
            </a:r>
            <a:r>
              <a:rPr lang="en-US" baseline="-25000" dirty="0"/>
              <a:t>2</a:t>
            </a:r>
            <a:r>
              <a:rPr lang="en-US" dirty="0"/>
              <a:t>O) emissions from field crops, </a:t>
            </a:r>
            <a:r>
              <a:rPr lang="en-US" i="1" dirty="0"/>
              <a:t>Climate Change and Agriculture Fact Sheet Series—MSU Extension Bulletin</a:t>
            </a:r>
            <a:r>
              <a:rPr lang="en-US" dirty="0"/>
              <a:t> E3152. </a:t>
            </a:r>
            <a:endParaRPr lang="en-US" dirty="0"/>
          </a:p>
        </p:txBody>
      </p:sp>
      <p:sp>
        <p:nvSpPr>
          <p:cNvPr id="6" name="Title 3"/>
          <p:cNvSpPr txBox="1">
            <a:spLocks/>
          </p:cNvSpPr>
          <p:nvPr/>
        </p:nvSpPr>
        <p:spPr>
          <a:xfrm>
            <a:off x="668636" y="488426"/>
            <a:ext cx="9862886" cy="8801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smtClean="0"/>
              <a:t>Reference</a:t>
            </a:r>
            <a:endParaRPr lang="en-US" sz="3600" dirty="0"/>
          </a:p>
        </p:txBody>
      </p:sp>
    </p:spTree>
    <p:extLst>
      <p:ext uri="{BB962C8B-B14F-4D97-AF65-F5344CB8AC3E}">
        <p14:creationId xmlns:p14="http://schemas.microsoft.com/office/powerpoint/2010/main" val="1605557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Picture Placeholder 2"/>
          <p:cNvSpPr>
            <a:spLocks noGrp="1"/>
          </p:cNvSpPr>
          <p:nvPr>
            <p:ph type="pic" sz="quarter" idx="10"/>
          </p:nvPr>
        </p:nvSpPr>
        <p:spPr/>
      </p:sp>
      <p:sp>
        <p:nvSpPr>
          <p:cNvPr id="5" name="Content Placeholder 4"/>
          <p:cNvSpPr>
            <a:spLocks noGrp="1"/>
          </p:cNvSpPr>
          <p:nvPr>
            <p:ph idx="1"/>
          </p:nvPr>
        </p:nvSpPr>
        <p:spPr>
          <a:xfrm>
            <a:off x="1001940" y="1894778"/>
            <a:ext cx="9859604" cy="4384723"/>
          </a:xfrm>
        </p:spPr>
        <p:txBody>
          <a:bodyPr>
            <a:normAutofit fontScale="85000" lnSpcReduction="10000"/>
          </a:bodyPr>
          <a:lstStyle/>
          <a:p>
            <a:pPr>
              <a:lnSpc>
                <a:spcPct val="120000"/>
              </a:lnSpc>
            </a:pPr>
            <a:r>
              <a:rPr lang="en-US" sz="3200" dirty="0" smtClean="0"/>
              <a:t>Increasing </a:t>
            </a:r>
            <a:r>
              <a:rPr lang="en-US" sz="3200" dirty="0"/>
              <a:t>N</a:t>
            </a:r>
            <a:r>
              <a:rPr lang="en-US" sz="3200" baseline="-25000" dirty="0"/>
              <a:t>2</a:t>
            </a:r>
            <a:r>
              <a:rPr lang="en-US" sz="3200" dirty="0"/>
              <a:t>O </a:t>
            </a:r>
            <a:r>
              <a:rPr lang="en-US" sz="3200" dirty="0" smtClean="0"/>
              <a:t>emissions </a:t>
            </a:r>
            <a:r>
              <a:rPr lang="en-US" sz="3200" dirty="0"/>
              <a:t>from using nitrogen fertilizers and manure in </a:t>
            </a:r>
            <a:r>
              <a:rPr lang="en-US" sz="3200" dirty="0" smtClean="0"/>
              <a:t>agriculture, mainly responsible for the growth of </a:t>
            </a:r>
            <a:r>
              <a:rPr lang="en-US" sz="3200" dirty="0"/>
              <a:t>N</a:t>
            </a:r>
            <a:r>
              <a:rPr lang="en-US" sz="3200" baseline="-25000" dirty="0"/>
              <a:t>2</a:t>
            </a:r>
            <a:r>
              <a:rPr lang="en-US" sz="3200" dirty="0"/>
              <a:t>O </a:t>
            </a:r>
            <a:r>
              <a:rPr lang="en-US" sz="3200" dirty="0" smtClean="0"/>
              <a:t>in the atmosphere </a:t>
            </a:r>
            <a:r>
              <a:rPr lang="en-US" sz="2400" dirty="0" smtClean="0"/>
              <a:t>(Tian et al., </a:t>
            </a:r>
            <a:r>
              <a:rPr lang="en-US" sz="2400" dirty="0" smtClean="0"/>
              <a:t>2020)</a:t>
            </a:r>
          </a:p>
          <a:p>
            <a:pPr>
              <a:lnSpc>
                <a:spcPct val="120000"/>
              </a:lnSpc>
            </a:pPr>
            <a:endParaRPr lang="en-US" sz="2400" dirty="0"/>
          </a:p>
          <a:p>
            <a:pPr>
              <a:lnSpc>
                <a:spcPct val="110000"/>
              </a:lnSpc>
            </a:pPr>
            <a:r>
              <a:rPr lang="en-US" sz="3200" dirty="0" smtClean="0"/>
              <a:t>M</a:t>
            </a:r>
            <a:r>
              <a:rPr lang="en-US" sz="3200" dirty="0" smtClean="0"/>
              <a:t>itigation strategies </a:t>
            </a:r>
            <a:r>
              <a:rPr lang="en-US" sz="3200" dirty="0" smtClean="0"/>
              <a:t>in </a:t>
            </a:r>
            <a:r>
              <a:rPr lang="en-US" sz="3200" dirty="0" smtClean="0"/>
              <a:t>agriculture</a:t>
            </a:r>
            <a:endParaRPr lang="en-US" sz="3200" dirty="0"/>
          </a:p>
          <a:p>
            <a:pPr marL="457200" lvl="1" indent="0">
              <a:lnSpc>
                <a:spcPct val="110000"/>
              </a:lnSpc>
              <a:buNone/>
            </a:pPr>
            <a:r>
              <a:rPr lang="en-US" sz="3200" dirty="0" smtClean="0"/>
              <a:t>- Optimize fertilization, e.g. 4R (right </a:t>
            </a:r>
            <a:r>
              <a:rPr lang="en-US" sz="3200" dirty="0"/>
              <a:t>N application </a:t>
            </a:r>
            <a:r>
              <a:rPr lang="en-US" sz="3200" dirty="0" smtClean="0"/>
              <a:t>rate, </a:t>
            </a:r>
            <a:r>
              <a:rPr lang="en-US" sz="3200" b="1" dirty="0" smtClean="0">
                <a:solidFill>
                  <a:srgbClr val="0000FF"/>
                </a:solidFill>
              </a:rPr>
              <a:t>formulation </a:t>
            </a:r>
            <a:r>
              <a:rPr lang="en-US" sz="3200" b="1" dirty="0">
                <a:solidFill>
                  <a:srgbClr val="0000FF"/>
                </a:solidFill>
              </a:rPr>
              <a:t>(fertilizer type</a:t>
            </a:r>
            <a:r>
              <a:rPr lang="en-US" sz="3200" b="1" dirty="0" smtClean="0">
                <a:solidFill>
                  <a:srgbClr val="0000FF"/>
                </a:solidFill>
              </a:rPr>
              <a:t>), </a:t>
            </a:r>
            <a:r>
              <a:rPr lang="en-US" sz="3200" dirty="0" smtClean="0"/>
              <a:t>timing </a:t>
            </a:r>
            <a:r>
              <a:rPr lang="en-US" sz="3200" dirty="0"/>
              <a:t>of </a:t>
            </a:r>
            <a:r>
              <a:rPr lang="en-US" sz="3200" dirty="0" smtClean="0"/>
              <a:t>application and placement) </a:t>
            </a:r>
            <a:r>
              <a:rPr lang="en-US" dirty="0" smtClean="0"/>
              <a:t>(</a:t>
            </a:r>
            <a:r>
              <a:rPr lang="sv-SE" dirty="0" err="1"/>
              <a:t>Millar</a:t>
            </a:r>
            <a:r>
              <a:rPr lang="sv-SE" dirty="0"/>
              <a:t> et al., 2014</a:t>
            </a:r>
            <a:r>
              <a:rPr lang="en-US" dirty="0" smtClean="0"/>
              <a:t>)</a:t>
            </a:r>
            <a:endParaRPr lang="en-US" dirty="0"/>
          </a:p>
          <a:p>
            <a:pPr marL="457200" lvl="1" indent="0">
              <a:lnSpc>
                <a:spcPct val="110000"/>
              </a:lnSpc>
              <a:spcBef>
                <a:spcPts val="1200"/>
              </a:spcBef>
              <a:buNone/>
            </a:pPr>
            <a:r>
              <a:rPr lang="en-US" sz="3200" dirty="0" smtClean="0"/>
              <a:t>- Use </a:t>
            </a:r>
            <a:r>
              <a:rPr lang="en-US" sz="3200" dirty="0"/>
              <a:t>nitrification </a:t>
            </a:r>
            <a:r>
              <a:rPr lang="en-US" sz="3200" dirty="0" smtClean="0"/>
              <a:t>inhibitors, e.g</a:t>
            </a:r>
            <a:r>
              <a:rPr lang="en-US" sz="3200" dirty="0"/>
              <a:t>. </a:t>
            </a:r>
            <a:r>
              <a:rPr lang="en-US" sz="3200" b="1" dirty="0">
                <a:solidFill>
                  <a:srgbClr val="0000FF"/>
                </a:solidFill>
              </a:rPr>
              <a:t>dicyandiamide (DCD)</a:t>
            </a:r>
            <a:endParaRPr lang="en-US" sz="3200" dirty="0"/>
          </a:p>
          <a:p>
            <a:endParaRPr lang="en-US" sz="3200" dirty="0" smtClean="0"/>
          </a:p>
        </p:txBody>
      </p:sp>
      <p:sp>
        <p:nvSpPr>
          <p:cNvPr id="6" name="Title 3"/>
          <p:cNvSpPr txBox="1">
            <a:spLocks/>
          </p:cNvSpPr>
          <p:nvPr/>
        </p:nvSpPr>
        <p:spPr>
          <a:xfrm>
            <a:off x="616226" y="574483"/>
            <a:ext cx="10764078" cy="8801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sz="3600" b="1" dirty="0" smtClean="0"/>
              <a:t>N</a:t>
            </a:r>
            <a:r>
              <a:rPr lang="en-US" sz="3600" b="1" baseline="-25000" dirty="0" smtClean="0"/>
              <a:t>2</a:t>
            </a:r>
            <a:r>
              <a:rPr lang="en-US" sz="3600" b="1" dirty="0" smtClean="0"/>
              <a:t>O emission and mitigation in </a:t>
            </a:r>
            <a:r>
              <a:rPr lang="en-US" sz="3600" b="1" dirty="0" smtClean="0"/>
              <a:t>agriculture</a:t>
            </a:r>
            <a:endParaRPr lang="en-US" sz="3600" b="1" dirty="0"/>
          </a:p>
        </p:txBody>
      </p:sp>
    </p:spTree>
    <p:extLst>
      <p:ext uri="{BB962C8B-B14F-4D97-AF65-F5344CB8AC3E}">
        <p14:creationId xmlns:p14="http://schemas.microsoft.com/office/powerpoint/2010/main" val="165311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Picture Placeholder 2"/>
          <p:cNvSpPr>
            <a:spLocks noGrp="1"/>
          </p:cNvSpPr>
          <p:nvPr>
            <p:ph type="pic" sz="quarter" idx="10"/>
          </p:nvPr>
        </p:nvSpPr>
        <p:spPr/>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301" y="2030549"/>
            <a:ext cx="4971474" cy="3718741"/>
          </a:xfrm>
        </p:spPr>
      </p:pic>
      <p:sp>
        <p:nvSpPr>
          <p:cNvPr id="8" name="Title 3"/>
          <p:cNvSpPr txBox="1">
            <a:spLocks/>
          </p:cNvSpPr>
          <p:nvPr/>
        </p:nvSpPr>
        <p:spPr>
          <a:xfrm>
            <a:off x="1" y="256545"/>
            <a:ext cx="12218156" cy="1253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sz="3200" b="1" dirty="0" err="1"/>
              <a:t>Ultuna</a:t>
            </a:r>
            <a:r>
              <a:rPr lang="en-US" sz="3200" b="1" dirty="0"/>
              <a:t> long-term soil organic matter </a:t>
            </a:r>
            <a:r>
              <a:rPr lang="en-US" sz="3200" b="1" dirty="0" smtClean="0"/>
              <a:t>experiment</a:t>
            </a:r>
          </a:p>
          <a:p>
            <a:pPr algn="ctr">
              <a:lnSpc>
                <a:spcPct val="170000"/>
              </a:lnSpc>
            </a:pPr>
            <a:r>
              <a:rPr lang="en-US" sz="3200" b="1" dirty="0"/>
              <a:t>(</a:t>
            </a:r>
            <a:r>
              <a:rPr lang="en-US" sz="3200" b="1" dirty="0" smtClean="0"/>
              <a:t>Frame trial, </a:t>
            </a:r>
            <a:r>
              <a:rPr lang="en-US" sz="3200" b="1" dirty="0" smtClean="0"/>
              <a:t>1956 ~ present</a:t>
            </a:r>
            <a:r>
              <a:rPr lang="en-US" sz="3200" b="1" dirty="0" smtClean="0"/>
              <a:t>)</a:t>
            </a:r>
            <a:endParaRPr lang="sv-SE" sz="3200" b="1" dirty="0"/>
          </a:p>
        </p:txBody>
      </p:sp>
      <p:sp>
        <p:nvSpPr>
          <p:cNvPr id="9" name="TextBox 8"/>
          <p:cNvSpPr txBox="1"/>
          <p:nvPr/>
        </p:nvSpPr>
        <p:spPr>
          <a:xfrm>
            <a:off x="5578136" y="1791221"/>
            <a:ext cx="5868277" cy="4616648"/>
          </a:xfrm>
          <a:prstGeom prst="rect">
            <a:avLst/>
          </a:prstGeom>
          <a:noFill/>
        </p:spPr>
        <p:txBody>
          <a:bodyPr wrap="square" rtlCol="0">
            <a:spAutoFit/>
          </a:bodyPr>
          <a:lstStyle/>
          <a:p>
            <a:pPr marL="457200" indent="-457200">
              <a:spcBef>
                <a:spcPts val="1200"/>
              </a:spcBef>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F</a:t>
            </a:r>
            <a:r>
              <a:rPr lang="en-US" sz="2600" dirty="0" smtClean="0">
                <a:latin typeface="Arial" panose="020B0604020202020204" pitchFamily="34" charset="0"/>
                <a:cs typeface="Arial" panose="020B0604020202020204" pitchFamily="34" charset="0"/>
              </a:rPr>
              <a:t>our selected treatments</a:t>
            </a:r>
            <a:r>
              <a:rPr lang="en-US" sz="2600" dirty="0" smtClean="0">
                <a:latin typeface="Arial" panose="020B0604020202020204" pitchFamily="34" charset="0"/>
                <a:cs typeface="Arial" panose="020B0604020202020204" pitchFamily="34" charset="0"/>
              </a:rPr>
              <a:t>: </a:t>
            </a:r>
            <a:r>
              <a:rPr lang="en-US" sz="2600" dirty="0" smtClean="0">
                <a:solidFill>
                  <a:srgbClr val="0000FF"/>
                </a:solidFill>
                <a:latin typeface="Arial" panose="020B0604020202020204" pitchFamily="34" charset="0"/>
                <a:cs typeface="Arial" panose="020B0604020202020204" pitchFamily="34" charset="0"/>
              </a:rPr>
              <a:t>control, </a:t>
            </a:r>
            <a:r>
              <a:rPr lang="en-US" sz="2600" dirty="0" smtClean="0">
                <a:solidFill>
                  <a:srgbClr val="0000FF"/>
                </a:solidFill>
                <a:latin typeface="Arial" panose="020B0604020202020204" pitchFamily="34" charset="0"/>
                <a:cs typeface="Arial" panose="020B0604020202020204" pitchFamily="34" charset="0"/>
              </a:rPr>
              <a:t>N fertilizer </a:t>
            </a:r>
            <a:r>
              <a:rPr lang="en-US" sz="2600" dirty="0" smtClean="0">
                <a:solidFill>
                  <a:srgbClr val="0000FF"/>
                </a:solidFill>
                <a:latin typeface="Arial" panose="020B0604020202020204" pitchFamily="34" charset="0"/>
                <a:cs typeface="Arial" panose="020B0604020202020204" pitchFamily="34" charset="0"/>
              </a:rPr>
              <a:t>Ca(NO</a:t>
            </a:r>
            <a:r>
              <a:rPr lang="en-US" sz="2600" baseline="-25000" dirty="0" smtClean="0">
                <a:solidFill>
                  <a:srgbClr val="0000FF"/>
                </a:solidFill>
                <a:latin typeface="Arial" panose="020B0604020202020204" pitchFamily="34" charset="0"/>
                <a:cs typeface="Arial" panose="020B0604020202020204" pitchFamily="34" charset="0"/>
              </a:rPr>
              <a:t>3</a:t>
            </a:r>
            <a:r>
              <a:rPr lang="en-US" sz="2600" dirty="0" smtClean="0">
                <a:solidFill>
                  <a:srgbClr val="0000FF"/>
                </a:solidFill>
                <a:latin typeface="Arial" panose="020B0604020202020204" pitchFamily="34" charset="0"/>
                <a:cs typeface="Arial" panose="020B0604020202020204" pitchFamily="34" charset="0"/>
              </a:rPr>
              <a:t>)</a:t>
            </a:r>
            <a:r>
              <a:rPr lang="en-US" sz="2600" baseline="-25000" dirty="0" smtClean="0">
                <a:solidFill>
                  <a:srgbClr val="0000FF"/>
                </a:solidFill>
                <a:latin typeface="Arial" panose="020B0604020202020204" pitchFamily="34" charset="0"/>
                <a:cs typeface="Arial" panose="020B0604020202020204" pitchFamily="34" charset="0"/>
              </a:rPr>
              <a:t>2</a:t>
            </a:r>
            <a:r>
              <a:rPr lang="en-US" sz="2600" dirty="0" smtClean="0">
                <a:solidFill>
                  <a:srgbClr val="0000FF"/>
                </a:solidFill>
                <a:latin typeface="Arial" panose="020B0604020202020204" pitchFamily="34" charset="0"/>
                <a:cs typeface="Arial" panose="020B0604020202020204" pitchFamily="34" charset="0"/>
              </a:rPr>
              <a:t>,</a:t>
            </a:r>
            <a:r>
              <a:rPr lang="en-US" sz="2600" baseline="-25000" dirty="0" smtClean="0">
                <a:solidFill>
                  <a:srgbClr val="0000FF"/>
                </a:solidFill>
                <a:latin typeface="Arial" panose="020B0604020202020204" pitchFamily="34" charset="0"/>
                <a:cs typeface="Arial" panose="020B0604020202020204" pitchFamily="34" charset="0"/>
              </a:rPr>
              <a:t> </a:t>
            </a:r>
            <a:r>
              <a:rPr lang="en-US" sz="2600" dirty="0">
                <a:solidFill>
                  <a:srgbClr val="0000FF"/>
                </a:solidFill>
                <a:latin typeface="Arial" panose="020B0604020202020204" pitchFamily="34" charset="0"/>
                <a:cs typeface="Arial" panose="020B0604020202020204" pitchFamily="34" charset="0"/>
              </a:rPr>
              <a:t>(</a:t>
            </a:r>
            <a:r>
              <a:rPr lang="en-US" sz="2600" dirty="0" smtClean="0">
                <a:solidFill>
                  <a:srgbClr val="0000FF"/>
                </a:solidFill>
                <a:latin typeface="Arial" panose="020B0604020202020204" pitchFamily="34" charset="0"/>
                <a:cs typeface="Arial" panose="020B0604020202020204" pitchFamily="34" charset="0"/>
              </a:rPr>
              <a:t>NH</a:t>
            </a:r>
            <a:r>
              <a:rPr lang="en-US" sz="2600" baseline="-25000" dirty="0" smtClean="0">
                <a:solidFill>
                  <a:srgbClr val="0000FF"/>
                </a:solidFill>
                <a:latin typeface="Arial" panose="020B0604020202020204" pitchFamily="34" charset="0"/>
                <a:cs typeface="Arial" panose="020B0604020202020204" pitchFamily="34" charset="0"/>
              </a:rPr>
              <a:t>4</a:t>
            </a:r>
            <a:r>
              <a:rPr lang="en-US" sz="2600" dirty="0" smtClean="0">
                <a:solidFill>
                  <a:srgbClr val="0000FF"/>
                </a:solidFill>
                <a:latin typeface="Arial" panose="020B0604020202020204" pitchFamily="34" charset="0"/>
                <a:cs typeface="Arial" panose="020B0604020202020204" pitchFamily="34" charset="0"/>
              </a:rPr>
              <a:t>)</a:t>
            </a:r>
            <a:r>
              <a:rPr lang="en-US" sz="2600" baseline="-25000" dirty="0" smtClean="0">
                <a:solidFill>
                  <a:srgbClr val="0000FF"/>
                </a:solidFill>
                <a:latin typeface="Arial" panose="020B0604020202020204" pitchFamily="34" charset="0"/>
                <a:cs typeface="Arial" panose="020B0604020202020204" pitchFamily="34" charset="0"/>
              </a:rPr>
              <a:t>2</a:t>
            </a:r>
            <a:r>
              <a:rPr lang="en-US" sz="2600" dirty="0" smtClean="0">
                <a:solidFill>
                  <a:srgbClr val="0000FF"/>
                </a:solidFill>
                <a:latin typeface="Arial" panose="020B0604020202020204" pitchFamily="34" charset="0"/>
                <a:cs typeface="Arial" panose="020B0604020202020204" pitchFamily="34" charset="0"/>
              </a:rPr>
              <a:t>SO</a:t>
            </a:r>
            <a:r>
              <a:rPr lang="en-US" sz="2600" baseline="-25000" dirty="0" smtClean="0">
                <a:solidFill>
                  <a:srgbClr val="0000FF"/>
                </a:solidFill>
                <a:latin typeface="Arial" panose="020B0604020202020204" pitchFamily="34" charset="0"/>
                <a:cs typeface="Arial" panose="020B0604020202020204" pitchFamily="34" charset="0"/>
              </a:rPr>
              <a:t>4</a:t>
            </a:r>
            <a:r>
              <a:rPr lang="en-US" sz="2600" dirty="0" smtClean="0">
                <a:solidFill>
                  <a:srgbClr val="0000FF"/>
                </a:solidFill>
                <a:latin typeface="Arial" panose="020B0604020202020204" pitchFamily="34" charset="0"/>
                <a:cs typeface="Arial" panose="020B0604020202020204" pitchFamily="34" charset="0"/>
              </a:rPr>
              <a:t>,</a:t>
            </a:r>
            <a:r>
              <a:rPr lang="en-US" sz="2600" baseline="-25000" dirty="0" smtClean="0">
                <a:solidFill>
                  <a:srgbClr val="0000FF"/>
                </a:solidFill>
                <a:latin typeface="Arial" panose="020B0604020202020204" pitchFamily="34" charset="0"/>
                <a:cs typeface="Arial" panose="020B0604020202020204" pitchFamily="34" charset="0"/>
              </a:rPr>
              <a:t> </a:t>
            </a:r>
            <a:r>
              <a:rPr lang="en-US" sz="2600" dirty="0" smtClean="0">
                <a:solidFill>
                  <a:srgbClr val="0000FF"/>
                </a:solidFill>
                <a:latin typeface="Arial" panose="020B0604020202020204" pitchFamily="34" charset="0"/>
                <a:cs typeface="Arial" panose="020B0604020202020204" pitchFamily="34" charset="0"/>
              </a:rPr>
              <a:t>CaCN</a:t>
            </a:r>
            <a:r>
              <a:rPr lang="en-US" sz="2600" baseline="-25000" dirty="0" smtClean="0">
                <a:solidFill>
                  <a:srgbClr val="0000FF"/>
                </a:solidFill>
                <a:latin typeface="Arial" panose="020B0604020202020204" pitchFamily="34" charset="0"/>
                <a:cs typeface="Arial" panose="020B0604020202020204" pitchFamily="34" charset="0"/>
              </a:rPr>
              <a:t>2</a:t>
            </a:r>
            <a:r>
              <a:rPr lang="en-US" sz="2600" dirty="0" smtClean="0">
                <a:latin typeface="Arial" panose="020B0604020202020204" pitchFamily="34" charset="0"/>
                <a:cs typeface="Arial" panose="020B0604020202020204" pitchFamily="34" charset="0"/>
              </a:rPr>
              <a:t>; three replicates</a:t>
            </a:r>
          </a:p>
          <a:p>
            <a:pPr marL="457200" indent="-457200">
              <a:spcBef>
                <a:spcPts val="1200"/>
              </a:spcBef>
              <a:spcAft>
                <a:spcPts val="1200"/>
              </a:spcAft>
              <a:buFont typeface="Arial" panose="020B0604020202020204" pitchFamily="34" charset="0"/>
              <a:buChar char="•"/>
            </a:pPr>
            <a:r>
              <a:rPr lang="en-US" sz="2600" dirty="0" smtClean="0">
                <a:latin typeface="Arial" panose="020B0604020202020204" pitchFamily="34" charset="0"/>
                <a:cs typeface="Arial" panose="020B0604020202020204" pitchFamily="34" charset="0"/>
              </a:rPr>
              <a:t>Eosense automated chambers, </a:t>
            </a:r>
            <a:r>
              <a:rPr lang="en-US" sz="2600" dirty="0" err="1" smtClean="0">
                <a:latin typeface="Arial" panose="020B0604020202020204" pitchFamily="34" charset="0"/>
                <a:cs typeface="Arial" panose="020B0604020202020204" pitchFamily="34" charset="0"/>
              </a:rPr>
              <a:t>Picarro</a:t>
            </a:r>
            <a:r>
              <a:rPr lang="en-US" sz="2600" dirty="0">
                <a:latin typeface="Arial" panose="020B0604020202020204" pitchFamily="34" charset="0"/>
                <a:cs typeface="Arial" panose="020B0604020202020204" pitchFamily="34" charset="0"/>
              </a:rPr>
              <a:t> G5131-i </a:t>
            </a:r>
            <a:r>
              <a:rPr lang="en-US" sz="2600" dirty="0" smtClean="0">
                <a:latin typeface="Arial" panose="020B0604020202020204" pitchFamily="34" charset="0"/>
                <a:cs typeface="Arial" panose="020B0604020202020204" pitchFamily="34" charset="0"/>
              </a:rPr>
              <a:t>analyzer</a:t>
            </a:r>
          </a:p>
          <a:p>
            <a:pPr marL="457200" indent="-457200">
              <a:spcBef>
                <a:spcPts val="1200"/>
              </a:spcBef>
              <a:spcAft>
                <a:spcPts val="1200"/>
              </a:spcAft>
              <a:buFont typeface="Arial" panose="020B0604020202020204" pitchFamily="34" charset="0"/>
              <a:buChar char="•"/>
            </a:pPr>
            <a:r>
              <a:rPr lang="en-US" sz="2600" dirty="0" smtClean="0">
                <a:latin typeface="Arial" panose="020B0604020202020204" pitchFamily="34" charset="0"/>
                <a:cs typeface="Arial" panose="020B0604020202020204" pitchFamily="34" charset="0"/>
              </a:rPr>
              <a:t>1 June ~ 15 Oct 2019, maize</a:t>
            </a:r>
          </a:p>
          <a:p>
            <a:pPr marL="457200" indent="-457200">
              <a:spcBef>
                <a:spcPts val="1200"/>
              </a:spcBef>
              <a:spcAft>
                <a:spcPts val="1200"/>
              </a:spcAft>
              <a:buFont typeface="Arial" panose="020B0604020202020204" pitchFamily="34" charset="0"/>
              <a:buChar char="•"/>
            </a:pPr>
            <a:r>
              <a:rPr lang="en-US" sz="2600" dirty="0" smtClean="0">
                <a:latin typeface="Arial" panose="020B0604020202020204" pitchFamily="34" charset="0"/>
                <a:cs typeface="Arial" panose="020B0604020202020204" pitchFamily="34" charset="0"/>
              </a:rPr>
              <a:t>Clay loam soil, mean air </a:t>
            </a:r>
            <a:r>
              <a:rPr lang="en-US" sz="2600" dirty="0">
                <a:latin typeface="Arial" panose="020B0604020202020204" pitchFamily="34" charset="0"/>
                <a:cs typeface="Arial" panose="020B0604020202020204" pitchFamily="34" charset="0"/>
              </a:rPr>
              <a:t>temperature </a:t>
            </a:r>
            <a:r>
              <a:rPr lang="en-US" sz="2600" dirty="0" smtClean="0">
                <a:latin typeface="Arial" panose="020B0604020202020204" pitchFamily="34" charset="0"/>
                <a:cs typeface="Arial" panose="020B0604020202020204" pitchFamily="34" charset="0"/>
              </a:rPr>
              <a:t>5.8 </a:t>
            </a:r>
            <a:r>
              <a:rPr lang="en-US" sz="2600" dirty="0" smtClean="0">
                <a:latin typeface="Times New Roman" panose="02020603050405020304" pitchFamily="18" charset="0"/>
                <a:cs typeface="Times New Roman" panose="02020603050405020304" pitchFamily="18" charset="0"/>
              </a:rPr>
              <a:t>℃</a:t>
            </a:r>
            <a:r>
              <a:rPr lang="en-US" sz="2600" dirty="0" smtClean="0">
                <a:latin typeface="Arial" panose="020B0604020202020204" pitchFamily="34" charset="0"/>
                <a:cs typeface="Arial" panose="020B0604020202020204" pitchFamily="34" charset="0"/>
              </a:rPr>
              <a:t>, total </a:t>
            </a:r>
            <a:r>
              <a:rPr lang="en-US" sz="2600" dirty="0">
                <a:latin typeface="Arial" panose="020B0604020202020204" pitchFamily="34" charset="0"/>
                <a:cs typeface="Arial" panose="020B0604020202020204" pitchFamily="34" charset="0"/>
              </a:rPr>
              <a:t>precipitation </a:t>
            </a:r>
            <a:r>
              <a:rPr lang="en-US" sz="2600" dirty="0" smtClean="0">
                <a:latin typeface="Arial" panose="020B0604020202020204" pitchFamily="34" charset="0"/>
                <a:cs typeface="Arial" panose="020B0604020202020204" pitchFamily="34" charset="0"/>
              </a:rPr>
              <a:t>542 mm</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93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0575" y="60224"/>
            <a:ext cx="10515600" cy="106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Dynamics of N</a:t>
            </a:r>
            <a:r>
              <a:rPr lang="en-US" sz="3200" b="1" baseline="-25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O fluxes by treatment</a:t>
            </a:r>
            <a:endParaRPr lang="en-US" sz="3200" b="1" dirty="0">
              <a:latin typeface="Arial" panose="020B0604020202020204" pitchFamily="34" charset="0"/>
              <a:cs typeface="Arial" panose="020B0604020202020204" pitchFamily="34" charset="0"/>
            </a:endParaRPr>
          </a:p>
        </p:txBody>
      </p:sp>
      <p:sp>
        <p:nvSpPr>
          <p:cNvPr id="18" name="Content Placeholder 1"/>
          <p:cNvSpPr txBox="1">
            <a:spLocks/>
          </p:cNvSpPr>
          <p:nvPr/>
        </p:nvSpPr>
        <p:spPr>
          <a:xfrm>
            <a:off x="6084962" y="1766900"/>
            <a:ext cx="5000733" cy="4199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200"/>
              </a:spcAft>
            </a:pPr>
            <a:r>
              <a:rPr lang="en-US" sz="2600" dirty="0" smtClean="0">
                <a:latin typeface="Arial" panose="020B0604020202020204" pitchFamily="34" charset="0"/>
                <a:cs typeface="Arial" panose="020B0604020202020204" pitchFamily="34" charset="0"/>
              </a:rPr>
              <a:t>Control: high fluxes after rain when temperature was high</a:t>
            </a:r>
            <a:endParaRPr lang="en-US" sz="2600" dirty="0"/>
          </a:p>
        </p:txBody>
      </p:sp>
      <p:grpSp>
        <p:nvGrpSpPr>
          <p:cNvPr id="27" name="Group 26"/>
          <p:cNvGrpSpPr/>
          <p:nvPr/>
        </p:nvGrpSpPr>
        <p:grpSpPr>
          <a:xfrm>
            <a:off x="102153" y="992338"/>
            <a:ext cx="5982809" cy="1929297"/>
            <a:chOff x="102153" y="992338"/>
            <a:chExt cx="5982809" cy="1929297"/>
          </a:xfrm>
        </p:grpSpPr>
        <p:pic>
          <p:nvPicPr>
            <p:cNvPr id="19" name="Content Placeholder 12"/>
            <p:cNvPicPr>
              <a:picLocks noChangeAspect="1"/>
            </p:cNvPicPr>
            <p:nvPr/>
          </p:nvPicPr>
          <p:blipFill rotWithShape="1">
            <a:blip r:embed="rId3" cstate="print">
              <a:extLst>
                <a:ext uri="{28A0092B-C50C-407E-A947-70E740481C1C}">
                  <a14:useLocalDpi xmlns:a14="http://schemas.microsoft.com/office/drawing/2010/main" val="0"/>
                </a:ext>
              </a:extLst>
            </a:blip>
            <a:srcRect t="49862" b="10715"/>
            <a:stretch/>
          </p:blipFill>
          <p:spPr>
            <a:xfrm>
              <a:off x="102153" y="1116159"/>
              <a:ext cx="5982809" cy="1805476"/>
            </a:xfrm>
            <a:prstGeom prst="rect">
              <a:avLst/>
            </a:prstGeom>
          </p:spPr>
        </p:pic>
        <p:grpSp>
          <p:nvGrpSpPr>
            <p:cNvPr id="26" name="Group 25"/>
            <p:cNvGrpSpPr/>
            <p:nvPr/>
          </p:nvGrpSpPr>
          <p:grpSpPr>
            <a:xfrm>
              <a:off x="1926499" y="992338"/>
              <a:ext cx="2961704" cy="378857"/>
              <a:chOff x="1926499" y="5777715"/>
              <a:chExt cx="2961704" cy="378857"/>
            </a:xfrm>
          </p:grpSpPr>
          <p:sp>
            <p:nvSpPr>
              <p:cNvPr id="20" name="TextBox 19"/>
              <p:cNvSpPr txBox="1"/>
              <p:nvPr/>
            </p:nvSpPr>
            <p:spPr>
              <a:xfrm>
                <a:off x="1955552" y="5777715"/>
                <a:ext cx="914988" cy="369332"/>
              </a:xfrm>
              <a:prstGeom prst="rect">
                <a:avLst/>
              </a:prstGeom>
              <a:noFill/>
            </p:spPr>
            <p:txBody>
              <a:bodyPr wrap="square" rtlCol="0">
                <a:spAutoFit/>
              </a:bodyPr>
              <a:lstStyle/>
              <a:p>
                <a:r>
                  <a:rPr lang="en-US" dirty="0" smtClean="0"/>
                  <a:t>sowing</a:t>
                </a:r>
                <a:endParaRPr lang="en-US" dirty="0"/>
              </a:p>
            </p:txBody>
          </p:sp>
          <p:cxnSp>
            <p:nvCxnSpPr>
              <p:cNvPr id="21" name="Straight Arrow Connector 20"/>
              <p:cNvCxnSpPr/>
              <p:nvPr/>
            </p:nvCxnSpPr>
            <p:spPr>
              <a:xfrm>
                <a:off x="1926499" y="5899819"/>
                <a:ext cx="0" cy="18227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999840" y="5787240"/>
                <a:ext cx="888363" cy="369332"/>
              </a:xfrm>
              <a:prstGeom prst="rect">
                <a:avLst/>
              </a:prstGeom>
              <a:noFill/>
            </p:spPr>
            <p:txBody>
              <a:bodyPr wrap="square" rtlCol="0">
                <a:spAutoFit/>
              </a:bodyPr>
              <a:lstStyle/>
              <a:p>
                <a:r>
                  <a:rPr lang="en-US" dirty="0" smtClean="0"/>
                  <a:t>harvest</a:t>
                </a:r>
                <a:endParaRPr lang="en-US" dirty="0"/>
              </a:p>
            </p:txBody>
          </p:sp>
          <p:cxnSp>
            <p:nvCxnSpPr>
              <p:cNvPr id="23" name="Straight Arrow Connector 22"/>
              <p:cNvCxnSpPr/>
              <p:nvPr/>
            </p:nvCxnSpPr>
            <p:spPr>
              <a:xfrm>
                <a:off x="4879161" y="5904929"/>
                <a:ext cx="0" cy="18227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3079" y="2716026"/>
            <a:ext cx="4840688" cy="3951389"/>
          </a:xfr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174" y="1005038"/>
            <a:ext cx="1542422" cy="5852667"/>
          </a:xfrm>
          <a:prstGeom prst="rect">
            <a:avLst/>
          </a:prstGeom>
        </p:spPr>
      </p:pic>
    </p:spTree>
    <p:extLst>
      <p:ext uri="{BB962C8B-B14F-4D97-AF65-F5344CB8AC3E}">
        <p14:creationId xmlns:p14="http://schemas.microsoft.com/office/powerpoint/2010/main" val="2510703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0575" y="60224"/>
            <a:ext cx="10515600" cy="106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Dynamics of N</a:t>
            </a:r>
            <a:r>
              <a:rPr lang="en-US" sz="3200" b="1" baseline="-25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O fluxes by treatment</a:t>
            </a:r>
            <a:endParaRPr lang="en-US" sz="3200" b="1" dirty="0">
              <a:latin typeface="Arial" panose="020B0604020202020204" pitchFamily="34" charset="0"/>
              <a:cs typeface="Arial" panose="020B0604020202020204" pitchFamily="34" charset="0"/>
            </a:endParaRPr>
          </a:p>
        </p:txBody>
      </p:sp>
      <p:grpSp>
        <p:nvGrpSpPr>
          <p:cNvPr id="27" name="Group 26"/>
          <p:cNvGrpSpPr/>
          <p:nvPr/>
        </p:nvGrpSpPr>
        <p:grpSpPr>
          <a:xfrm>
            <a:off x="102153" y="992338"/>
            <a:ext cx="5982809" cy="1929297"/>
            <a:chOff x="102153" y="992338"/>
            <a:chExt cx="5982809" cy="1929297"/>
          </a:xfrm>
        </p:grpSpPr>
        <p:pic>
          <p:nvPicPr>
            <p:cNvPr id="19" name="Content Placeholder 12"/>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49862" b="10715"/>
            <a:stretch/>
          </p:blipFill>
          <p:spPr>
            <a:xfrm>
              <a:off x="102153" y="1116159"/>
              <a:ext cx="5982809" cy="1805476"/>
            </a:xfrm>
            <a:prstGeom prst="rect">
              <a:avLst/>
            </a:prstGeom>
          </p:spPr>
        </p:pic>
        <p:grpSp>
          <p:nvGrpSpPr>
            <p:cNvPr id="26" name="Group 25"/>
            <p:cNvGrpSpPr/>
            <p:nvPr/>
          </p:nvGrpSpPr>
          <p:grpSpPr>
            <a:xfrm>
              <a:off x="1926499" y="992338"/>
              <a:ext cx="2961704" cy="378857"/>
              <a:chOff x="1926499" y="5777715"/>
              <a:chExt cx="2961704" cy="378857"/>
            </a:xfrm>
          </p:grpSpPr>
          <p:sp>
            <p:nvSpPr>
              <p:cNvPr id="20" name="TextBox 19"/>
              <p:cNvSpPr txBox="1"/>
              <p:nvPr/>
            </p:nvSpPr>
            <p:spPr>
              <a:xfrm>
                <a:off x="1955552" y="5777715"/>
                <a:ext cx="914988" cy="369332"/>
              </a:xfrm>
              <a:prstGeom prst="rect">
                <a:avLst/>
              </a:prstGeom>
              <a:noFill/>
            </p:spPr>
            <p:txBody>
              <a:bodyPr wrap="square" rtlCol="0">
                <a:spAutoFit/>
              </a:bodyPr>
              <a:lstStyle/>
              <a:p>
                <a:r>
                  <a:rPr lang="en-US" dirty="0" smtClean="0">
                    <a:solidFill>
                      <a:schemeClr val="tx1">
                        <a:lumMod val="50000"/>
                        <a:lumOff val="50000"/>
                      </a:schemeClr>
                    </a:solidFill>
                  </a:rPr>
                  <a:t>sowing</a:t>
                </a:r>
                <a:endParaRPr lang="en-US" dirty="0">
                  <a:solidFill>
                    <a:schemeClr val="tx1">
                      <a:lumMod val="50000"/>
                      <a:lumOff val="50000"/>
                    </a:schemeClr>
                  </a:solidFill>
                </a:endParaRPr>
              </a:p>
            </p:txBody>
          </p:sp>
          <p:cxnSp>
            <p:nvCxnSpPr>
              <p:cNvPr id="21" name="Straight Arrow Connector 20"/>
              <p:cNvCxnSpPr/>
              <p:nvPr/>
            </p:nvCxnSpPr>
            <p:spPr>
              <a:xfrm>
                <a:off x="1926499" y="5899819"/>
                <a:ext cx="0" cy="182274"/>
              </a:xfrm>
              <a:prstGeom prst="straightConnector1">
                <a:avLst/>
              </a:prstGeom>
              <a:ln w="127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999840" y="5787240"/>
                <a:ext cx="888363" cy="369332"/>
              </a:xfrm>
              <a:prstGeom prst="rect">
                <a:avLst/>
              </a:prstGeom>
              <a:noFill/>
            </p:spPr>
            <p:txBody>
              <a:bodyPr wrap="square" rtlCol="0">
                <a:spAutoFit/>
              </a:bodyPr>
              <a:lstStyle/>
              <a:p>
                <a:r>
                  <a:rPr lang="en-US" dirty="0" smtClean="0">
                    <a:solidFill>
                      <a:schemeClr val="tx1">
                        <a:lumMod val="50000"/>
                        <a:lumOff val="50000"/>
                      </a:schemeClr>
                    </a:solidFill>
                  </a:rPr>
                  <a:t>harvest</a:t>
                </a:r>
                <a:endParaRPr lang="en-US" dirty="0">
                  <a:solidFill>
                    <a:schemeClr val="tx1">
                      <a:lumMod val="50000"/>
                      <a:lumOff val="50000"/>
                    </a:schemeClr>
                  </a:solidFill>
                </a:endParaRPr>
              </a:p>
            </p:txBody>
          </p:sp>
          <p:cxnSp>
            <p:nvCxnSpPr>
              <p:cNvPr id="23" name="Straight Arrow Connector 22"/>
              <p:cNvCxnSpPr/>
              <p:nvPr/>
            </p:nvCxnSpPr>
            <p:spPr>
              <a:xfrm>
                <a:off x="4879161" y="5904929"/>
                <a:ext cx="0" cy="182274"/>
              </a:xfrm>
              <a:prstGeom prst="straightConnector1">
                <a:avLst/>
              </a:prstGeom>
              <a:ln w="127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grpSp>
      </p:gr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3079" y="2716026"/>
            <a:ext cx="4840688" cy="3951389"/>
          </a:xfr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 y="2714959"/>
            <a:ext cx="4837176" cy="3948522"/>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1174" y="1005038"/>
            <a:ext cx="1542422" cy="5852667"/>
          </a:xfrm>
          <a:prstGeom prst="rect">
            <a:avLst/>
          </a:prstGeom>
        </p:spPr>
      </p:pic>
      <p:sp>
        <p:nvSpPr>
          <p:cNvPr id="29" name="Content Placeholder 1"/>
          <p:cNvSpPr txBox="1">
            <a:spLocks/>
          </p:cNvSpPr>
          <p:nvPr/>
        </p:nvSpPr>
        <p:spPr>
          <a:xfrm>
            <a:off x="6084962" y="1766900"/>
            <a:ext cx="5000733" cy="4199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200"/>
              </a:spcAft>
            </a:pPr>
            <a:r>
              <a:rPr lang="en-US" sz="2600" dirty="0" smtClean="0">
                <a:latin typeface="Arial" panose="020B0604020202020204" pitchFamily="34" charset="0"/>
                <a:cs typeface="Arial" panose="020B0604020202020204" pitchFamily="34" charset="0"/>
              </a:rPr>
              <a:t>Control: high fluxes after rain when temperature was high</a:t>
            </a:r>
          </a:p>
          <a:p>
            <a:pPr>
              <a:lnSpc>
                <a:spcPct val="120000"/>
              </a:lnSpc>
              <a:spcAft>
                <a:spcPts val="1200"/>
              </a:spcAft>
            </a:pPr>
            <a:r>
              <a:rPr lang="en-US" sz="2600" dirty="0" smtClean="0">
                <a:latin typeface="Arial" panose="020B0604020202020204" pitchFamily="34" charset="0"/>
                <a:cs typeface="Arial" panose="020B0604020202020204" pitchFamily="34" charset="0"/>
              </a:rPr>
              <a:t>Ca(NO</a:t>
            </a:r>
            <a:r>
              <a:rPr lang="en-US" sz="2600" baseline="-25000" dirty="0" smtClean="0">
                <a:latin typeface="Arial" panose="020B0604020202020204" pitchFamily="34" charset="0"/>
                <a:cs typeface="Arial" panose="020B0604020202020204" pitchFamily="34" charset="0"/>
              </a:rPr>
              <a:t>3</a:t>
            </a:r>
            <a:r>
              <a:rPr lang="en-US" sz="2600" dirty="0" smtClean="0">
                <a:latin typeface="Arial" panose="020B0604020202020204" pitchFamily="34" charset="0"/>
                <a:cs typeface="Arial" panose="020B0604020202020204" pitchFamily="34" charset="0"/>
              </a:rPr>
              <a:t>)</a:t>
            </a:r>
            <a:r>
              <a:rPr lang="en-US" sz="2600" baseline="-25000" dirty="0" smtClean="0">
                <a:latin typeface="Arial" panose="020B0604020202020204" pitchFamily="34" charset="0"/>
                <a:cs typeface="Arial" panose="020B0604020202020204" pitchFamily="34" charset="0"/>
              </a:rPr>
              <a:t>2</a:t>
            </a:r>
            <a:r>
              <a:rPr lang="en-US" sz="2600" dirty="0" smtClean="0">
                <a:latin typeface="Arial" panose="020B0604020202020204" pitchFamily="34" charset="0"/>
                <a:cs typeface="Arial" panose="020B0604020202020204" pitchFamily="34" charset="0"/>
              </a:rPr>
              <a:t>: high emissions in summer and autumn</a:t>
            </a:r>
            <a:endParaRPr lang="en-US" sz="2600" dirty="0"/>
          </a:p>
        </p:txBody>
      </p:sp>
    </p:spTree>
    <p:extLst>
      <p:ext uri="{BB962C8B-B14F-4D97-AF65-F5344CB8AC3E}">
        <p14:creationId xmlns:p14="http://schemas.microsoft.com/office/powerpoint/2010/main" val="68602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0575" y="60224"/>
            <a:ext cx="10515600" cy="106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Dynamics of N</a:t>
            </a:r>
            <a:r>
              <a:rPr lang="en-US" sz="3200" b="1" baseline="-25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O fluxes by treatment</a:t>
            </a:r>
            <a:endParaRPr lang="en-US" sz="3200" b="1" dirty="0">
              <a:latin typeface="Arial" panose="020B0604020202020204" pitchFamily="34" charset="0"/>
              <a:cs typeface="Arial" panose="020B0604020202020204" pitchFamily="34" charset="0"/>
            </a:endParaRPr>
          </a:p>
        </p:txBody>
      </p:sp>
      <p:grpSp>
        <p:nvGrpSpPr>
          <p:cNvPr id="27" name="Group 26"/>
          <p:cNvGrpSpPr/>
          <p:nvPr/>
        </p:nvGrpSpPr>
        <p:grpSpPr>
          <a:xfrm>
            <a:off x="102153" y="992338"/>
            <a:ext cx="5982809" cy="1929297"/>
            <a:chOff x="102153" y="992338"/>
            <a:chExt cx="5982809" cy="1929297"/>
          </a:xfrm>
        </p:grpSpPr>
        <p:pic>
          <p:nvPicPr>
            <p:cNvPr id="19" name="Content Placeholder 12"/>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49862" b="10715"/>
            <a:stretch/>
          </p:blipFill>
          <p:spPr>
            <a:xfrm>
              <a:off x="102153" y="1116159"/>
              <a:ext cx="5982809" cy="1805476"/>
            </a:xfrm>
            <a:prstGeom prst="rect">
              <a:avLst/>
            </a:prstGeom>
          </p:spPr>
        </p:pic>
        <p:grpSp>
          <p:nvGrpSpPr>
            <p:cNvPr id="26" name="Group 25"/>
            <p:cNvGrpSpPr/>
            <p:nvPr/>
          </p:nvGrpSpPr>
          <p:grpSpPr>
            <a:xfrm>
              <a:off x="1926499" y="992338"/>
              <a:ext cx="2961704" cy="378857"/>
              <a:chOff x="1926499" y="5777715"/>
              <a:chExt cx="2961704" cy="378857"/>
            </a:xfrm>
          </p:grpSpPr>
          <p:sp>
            <p:nvSpPr>
              <p:cNvPr id="20" name="TextBox 19"/>
              <p:cNvSpPr txBox="1"/>
              <p:nvPr/>
            </p:nvSpPr>
            <p:spPr>
              <a:xfrm>
                <a:off x="1955552" y="5777715"/>
                <a:ext cx="914988" cy="369332"/>
              </a:xfrm>
              <a:prstGeom prst="rect">
                <a:avLst/>
              </a:prstGeom>
              <a:noFill/>
            </p:spPr>
            <p:txBody>
              <a:bodyPr wrap="square" rtlCol="0">
                <a:spAutoFit/>
              </a:bodyPr>
              <a:lstStyle/>
              <a:p>
                <a:r>
                  <a:rPr lang="en-US" dirty="0" smtClean="0">
                    <a:solidFill>
                      <a:schemeClr val="tx1">
                        <a:lumMod val="50000"/>
                        <a:lumOff val="50000"/>
                      </a:schemeClr>
                    </a:solidFill>
                  </a:rPr>
                  <a:t>sowing</a:t>
                </a:r>
                <a:endParaRPr lang="en-US" dirty="0">
                  <a:solidFill>
                    <a:schemeClr val="tx1">
                      <a:lumMod val="50000"/>
                      <a:lumOff val="50000"/>
                    </a:schemeClr>
                  </a:solidFill>
                </a:endParaRPr>
              </a:p>
            </p:txBody>
          </p:sp>
          <p:cxnSp>
            <p:nvCxnSpPr>
              <p:cNvPr id="21" name="Straight Arrow Connector 20"/>
              <p:cNvCxnSpPr/>
              <p:nvPr/>
            </p:nvCxnSpPr>
            <p:spPr>
              <a:xfrm>
                <a:off x="1926499" y="5899819"/>
                <a:ext cx="0" cy="182274"/>
              </a:xfrm>
              <a:prstGeom prst="straightConnector1">
                <a:avLst/>
              </a:prstGeom>
              <a:ln w="127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999840" y="5787240"/>
                <a:ext cx="888363" cy="369332"/>
              </a:xfrm>
              <a:prstGeom prst="rect">
                <a:avLst/>
              </a:prstGeom>
              <a:noFill/>
            </p:spPr>
            <p:txBody>
              <a:bodyPr wrap="square" rtlCol="0">
                <a:spAutoFit/>
              </a:bodyPr>
              <a:lstStyle/>
              <a:p>
                <a:r>
                  <a:rPr lang="en-US" dirty="0" smtClean="0">
                    <a:solidFill>
                      <a:schemeClr val="tx1">
                        <a:lumMod val="50000"/>
                        <a:lumOff val="50000"/>
                      </a:schemeClr>
                    </a:solidFill>
                  </a:rPr>
                  <a:t>harvest</a:t>
                </a:r>
                <a:endParaRPr lang="en-US" dirty="0">
                  <a:solidFill>
                    <a:schemeClr val="tx1">
                      <a:lumMod val="50000"/>
                      <a:lumOff val="50000"/>
                    </a:schemeClr>
                  </a:solidFill>
                </a:endParaRPr>
              </a:p>
            </p:txBody>
          </p:sp>
          <p:cxnSp>
            <p:nvCxnSpPr>
              <p:cNvPr id="23" name="Straight Arrow Connector 22"/>
              <p:cNvCxnSpPr/>
              <p:nvPr/>
            </p:nvCxnSpPr>
            <p:spPr>
              <a:xfrm>
                <a:off x="4879161" y="5904929"/>
                <a:ext cx="0" cy="182274"/>
              </a:xfrm>
              <a:prstGeom prst="straightConnector1">
                <a:avLst/>
              </a:prstGeom>
              <a:ln w="127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gr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68" y="2718893"/>
            <a:ext cx="4837176" cy="394852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174" y="1005038"/>
            <a:ext cx="1542422" cy="5852667"/>
          </a:xfrm>
          <a:prstGeom prst="rect">
            <a:avLst/>
          </a:prstGeom>
        </p:spPr>
      </p:pic>
      <p:sp>
        <p:nvSpPr>
          <p:cNvPr id="15" name="Content Placeholder 1"/>
          <p:cNvSpPr txBox="1">
            <a:spLocks/>
          </p:cNvSpPr>
          <p:nvPr/>
        </p:nvSpPr>
        <p:spPr>
          <a:xfrm>
            <a:off x="6084962" y="1766900"/>
            <a:ext cx="5000733" cy="4199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200"/>
              </a:spcAft>
            </a:pPr>
            <a:r>
              <a:rPr lang="en-US" sz="2600" dirty="0" smtClean="0">
                <a:latin typeface="Arial" panose="020B0604020202020204" pitchFamily="34" charset="0"/>
                <a:cs typeface="Arial" panose="020B0604020202020204" pitchFamily="34" charset="0"/>
              </a:rPr>
              <a:t>Control: high fluxes after rain when temperature was high</a:t>
            </a:r>
          </a:p>
          <a:p>
            <a:pPr>
              <a:lnSpc>
                <a:spcPct val="120000"/>
              </a:lnSpc>
              <a:spcAft>
                <a:spcPts val="1200"/>
              </a:spcAft>
            </a:pPr>
            <a:r>
              <a:rPr lang="en-US" sz="2600" dirty="0" smtClean="0">
                <a:latin typeface="Arial" panose="020B0604020202020204" pitchFamily="34" charset="0"/>
                <a:cs typeface="Arial" panose="020B0604020202020204" pitchFamily="34" charset="0"/>
              </a:rPr>
              <a:t>Ca(NO</a:t>
            </a:r>
            <a:r>
              <a:rPr lang="en-US" sz="2600" baseline="-25000" dirty="0" smtClean="0">
                <a:latin typeface="Arial" panose="020B0604020202020204" pitchFamily="34" charset="0"/>
                <a:cs typeface="Arial" panose="020B0604020202020204" pitchFamily="34" charset="0"/>
              </a:rPr>
              <a:t>3</a:t>
            </a:r>
            <a:r>
              <a:rPr lang="en-US" sz="2600" dirty="0" smtClean="0">
                <a:latin typeface="Arial" panose="020B0604020202020204" pitchFamily="34" charset="0"/>
                <a:cs typeface="Arial" panose="020B0604020202020204" pitchFamily="34" charset="0"/>
              </a:rPr>
              <a:t>)</a:t>
            </a:r>
            <a:r>
              <a:rPr lang="en-US" sz="2600" baseline="-25000" dirty="0" smtClean="0">
                <a:latin typeface="Arial" panose="020B0604020202020204" pitchFamily="34" charset="0"/>
                <a:cs typeface="Arial" panose="020B0604020202020204" pitchFamily="34" charset="0"/>
              </a:rPr>
              <a:t>2</a:t>
            </a:r>
            <a:r>
              <a:rPr lang="en-US" sz="2600" dirty="0" smtClean="0">
                <a:latin typeface="Arial" panose="020B0604020202020204" pitchFamily="34" charset="0"/>
                <a:cs typeface="Arial" panose="020B0604020202020204" pitchFamily="34" charset="0"/>
              </a:rPr>
              <a:t>: high emissions in summer and autumn</a:t>
            </a:r>
          </a:p>
          <a:p>
            <a:pPr>
              <a:lnSpc>
                <a:spcPct val="120000"/>
              </a:lnSpc>
              <a:spcAft>
                <a:spcPts val="1200"/>
              </a:spcAft>
            </a:pPr>
            <a:r>
              <a:rPr lang="en-US" sz="2600" b="1" dirty="0" smtClean="0">
                <a:solidFill>
                  <a:srgbClr val="0000FF"/>
                </a:solidFill>
                <a:latin typeface="Arial" panose="020B0604020202020204" pitchFamily="34" charset="0"/>
                <a:cs typeface="Arial" panose="020B0604020202020204" pitchFamily="34" charset="0"/>
              </a:rPr>
              <a:t>CaCN</a:t>
            </a:r>
            <a:r>
              <a:rPr lang="en-US" sz="2600" b="1" baseline="-25000" dirty="0" smtClean="0">
                <a:solidFill>
                  <a:srgbClr val="0000FF"/>
                </a:solidFill>
                <a:latin typeface="Arial" panose="020B0604020202020204" pitchFamily="34" charset="0"/>
                <a:cs typeface="Arial" panose="020B0604020202020204" pitchFamily="34" charset="0"/>
              </a:rPr>
              <a:t>2</a:t>
            </a:r>
            <a:r>
              <a:rPr lang="en-US" sz="2600" dirty="0" smtClean="0">
                <a:latin typeface="Arial" panose="020B0604020202020204" pitchFamily="34" charset="0"/>
                <a:cs typeface="Arial" panose="020B0604020202020204" pitchFamily="34" charset="0"/>
              </a:rPr>
              <a:t>: </a:t>
            </a:r>
            <a:r>
              <a:rPr lang="en-US" sz="2600" b="1" dirty="0" smtClean="0">
                <a:solidFill>
                  <a:srgbClr val="0000FF"/>
                </a:solidFill>
                <a:latin typeface="Arial" panose="020B0604020202020204" pitchFamily="34" charset="0"/>
                <a:cs typeface="Arial" panose="020B0604020202020204" pitchFamily="34" charset="0"/>
              </a:rPr>
              <a:t>29%</a:t>
            </a:r>
            <a:r>
              <a:rPr lang="en-US" sz="2600" dirty="0" smtClean="0">
                <a:latin typeface="Arial" panose="020B0604020202020204" pitchFamily="34" charset="0"/>
                <a:cs typeface="Arial" panose="020B0604020202020204" pitchFamily="34" charset="0"/>
              </a:rPr>
              <a:t> of N</a:t>
            </a:r>
            <a:r>
              <a:rPr lang="en-US" sz="2600" baseline="-25000" dirty="0" smtClean="0">
                <a:latin typeface="Arial" panose="020B0604020202020204" pitchFamily="34" charset="0"/>
                <a:cs typeface="Arial" panose="020B0604020202020204" pitchFamily="34" charset="0"/>
              </a:rPr>
              <a:t>2</a:t>
            </a:r>
            <a:r>
              <a:rPr lang="en-US" sz="2600" dirty="0" smtClean="0">
                <a:latin typeface="Arial" panose="020B0604020202020204" pitchFamily="34" charset="0"/>
                <a:cs typeface="Arial" panose="020B0604020202020204" pitchFamily="34" charset="0"/>
              </a:rPr>
              <a:t>O emitted by Ca(NO</a:t>
            </a:r>
            <a:r>
              <a:rPr lang="en-US" sz="2600" baseline="-25000" dirty="0" smtClean="0">
                <a:latin typeface="Arial" panose="020B0604020202020204" pitchFamily="34" charset="0"/>
                <a:cs typeface="Arial" panose="020B0604020202020204" pitchFamily="34" charset="0"/>
              </a:rPr>
              <a:t>3</a:t>
            </a:r>
            <a:r>
              <a:rPr lang="en-US" sz="2600" dirty="0" smtClean="0">
                <a:latin typeface="Arial" panose="020B0604020202020204" pitchFamily="34" charset="0"/>
                <a:cs typeface="Arial" panose="020B0604020202020204" pitchFamily="34" charset="0"/>
              </a:rPr>
              <a:t>)</a:t>
            </a:r>
            <a:r>
              <a:rPr lang="en-US" sz="2600" baseline="-25000" dirty="0" smtClean="0">
                <a:latin typeface="Arial" panose="020B0604020202020204" pitchFamily="34" charset="0"/>
                <a:cs typeface="Arial" panose="020B0604020202020204" pitchFamily="34" charset="0"/>
              </a:rPr>
              <a:t>2</a:t>
            </a:r>
            <a:endParaRPr lang="en-US" sz="2600" dirty="0"/>
          </a:p>
        </p:txBody>
      </p:sp>
    </p:spTree>
    <p:extLst>
      <p:ext uri="{BB962C8B-B14F-4D97-AF65-F5344CB8AC3E}">
        <p14:creationId xmlns:p14="http://schemas.microsoft.com/office/powerpoint/2010/main" val="332677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0575" y="60224"/>
            <a:ext cx="10515600" cy="106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Dynamics of N</a:t>
            </a:r>
            <a:r>
              <a:rPr lang="en-US" sz="3200" b="1" baseline="-25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O fluxes by treatment</a:t>
            </a:r>
            <a:endParaRPr lang="en-US" sz="3200" b="1" dirty="0">
              <a:latin typeface="Arial" panose="020B0604020202020204" pitchFamily="34" charset="0"/>
              <a:cs typeface="Arial" panose="020B0604020202020204" pitchFamily="34" charset="0"/>
            </a:endParaRPr>
          </a:p>
        </p:txBody>
      </p:sp>
      <p:grpSp>
        <p:nvGrpSpPr>
          <p:cNvPr id="27" name="Group 26"/>
          <p:cNvGrpSpPr/>
          <p:nvPr/>
        </p:nvGrpSpPr>
        <p:grpSpPr>
          <a:xfrm>
            <a:off x="102153" y="992338"/>
            <a:ext cx="5982809" cy="1929297"/>
            <a:chOff x="102153" y="992338"/>
            <a:chExt cx="5982809" cy="1929297"/>
          </a:xfrm>
        </p:grpSpPr>
        <p:pic>
          <p:nvPicPr>
            <p:cNvPr id="19" name="Content Placeholder 12"/>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t="49862" b="10715"/>
            <a:stretch/>
          </p:blipFill>
          <p:spPr>
            <a:xfrm>
              <a:off x="102153" y="1116159"/>
              <a:ext cx="5982809" cy="1805476"/>
            </a:xfrm>
            <a:prstGeom prst="rect">
              <a:avLst/>
            </a:prstGeom>
          </p:spPr>
        </p:pic>
        <p:grpSp>
          <p:nvGrpSpPr>
            <p:cNvPr id="26" name="Group 25"/>
            <p:cNvGrpSpPr/>
            <p:nvPr/>
          </p:nvGrpSpPr>
          <p:grpSpPr>
            <a:xfrm>
              <a:off x="1926499" y="992338"/>
              <a:ext cx="2961704" cy="378857"/>
              <a:chOff x="1926499" y="5777715"/>
              <a:chExt cx="2961704" cy="378857"/>
            </a:xfrm>
          </p:grpSpPr>
          <p:sp>
            <p:nvSpPr>
              <p:cNvPr id="20" name="TextBox 19"/>
              <p:cNvSpPr txBox="1"/>
              <p:nvPr/>
            </p:nvSpPr>
            <p:spPr>
              <a:xfrm>
                <a:off x="1955552" y="5777715"/>
                <a:ext cx="914988" cy="369332"/>
              </a:xfrm>
              <a:prstGeom prst="rect">
                <a:avLst/>
              </a:prstGeom>
              <a:noFill/>
            </p:spPr>
            <p:txBody>
              <a:bodyPr wrap="square" rtlCol="0">
                <a:spAutoFit/>
              </a:bodyPr>
              <a:lstStyle/>
              <a:p>
                <a:r>
                  <a:rPr lang="en-US" dirty="0" smtClean="0">
                    <a:solidFill>
                      <a:schemeClr val="tx1">
                        <a:lumMod val="50000"/>
                        <a:lumOff val="50000"/>
                      </a:schemeClr>
                    </a:solidFill>
                  </a:rPr>
                  <a:t>sowing</a:t>
                </a:r>
                <a:endParaRPr lang="en-US" dirty="0">
                  <a:solidFill>
                    <a:schemeClr val="tx1">
                      <a:lumMod val="50000"/>
                      <a:lumOff val="50000"/>
                    </a:schemeClr>
                  </a:solidFill>
                </a:endParaRPr>
              </a:p>
            </p:txBody>
          </p:sp>
          <p:cxnSp>
            <p:nvCxnSpPr>
              <p:cNvPr id="21" name="Straight Arrow Connector 20"/>
              <p:cNvCxnSpPr/>
              <p:nvPr/>
            </p:nvCxnSpPr>
            <p:spPr>
              <a:xfrm>
                <a:off x="1926499" y="5899819"/>
                <a:ext cx="0" cy="182274"/>
              </a:xfrm>
              <a:prstGeom prst="straightConnector1">
                <a:avLst/>
              </a:prstGeom>
              <a:ln w="127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999840" y="5787240"/>
                <a:ext cx="888363" cy="369332"/>
              </a:xfrm>
              <a:prstGeom prst="rect">
                <a:avLst/>
              </a:prstGeom>
              <a:noFill/>
            </p:spPr>
            <p:txBody>
              <a:bodyPr wrap="square" rtlCol="0">
                <a:spAutoFit/>
              </a:bodyPr>
              <a:lstStyle/>
              <a:p>
                <a:r>
                  <a:rPr lang="en-US" dirty="0" smtClean="0">
                    <a:solidFill>
                      <a:schemeClr val="tx1">
                        <a:lumMod val="50000"/>
                        <a:lumOff val="50000"/>
                      </a:schemeClr>
                    </a:solidFill>
                  </a:rPr>
                  <a:t>harvest</a:t>
                </a:r>
                <a:endParaRPr lang="en-US" dirty="0">
                  <a:solidFill>
                    <a:schemeClr val="tx1">
                      <a:lumMod val="50000"/>
                      <a:lumOff val="50000"/>
                    </a:schemeClr>
                  </a:solidFill>
                </a:endParaRPr>
              </a:p>
            </p:txBody>
          </p:sp>
          <p:cxnSp>
            <p:nvCxnSpPr>
              <p:cNvPr id="23" name="Straight Arrow Connector 22"/>
              <p:cNvCxnSpPr/>
              <p:nvPr/>
            </p:nvCxnSpPr>
            <p:spPr>
              <a:xfrm>
                <a:off x="4879161" y="5904929"/>
                <a:ext cx="0" cy="182274"/>
              </a:xfrm>
              <a:prstGeom prst="straightConnector1">
                <a:avLst/>
              </a:prstGeom>
              <a:ln w="127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grpSp>
      </p:gr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68" y="2718893"/>
            <a:ext cx="4837176" cy="394852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174" y="1005038"/>
            <a:ext cx="1542422" cy="5852667"/>
          </a:xfrm>
          <a:prstGeom prst="rect">
            <a:avLst/>
          </a:prstGeom>
        </p:spPr>
      </p:pic>
      <p:sp>
        <p:nvSpPr>
          <p:cNvPr id="15" name="Content Placeholder 1"/>
          <p:cNvSpPr txBox="1">
            <a:spLocks/>
          </p:cNvSpPr>
          <p:nvPr/>
        </p:nvSpPr>
        <p:spPr>
          <a:xfrm>
            <a:off x="6084962" y="1766900"/>
            <a:ext cx="5000733" cy="4199097"/>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200"/>
              </a:spcAft>
            </a:pPr>
            <a:r>
              <a:rPr lang="en-US" sz="5500" dirty="0" smtClean="0">
                <a:latin typeface="Arial" panose="020B0604020202020204" pitchFamily="34" charset="0"/>
                <a:cs typeface="Arial" panose="020B0604020202020204" pitchFamily="34" charset="0"/>
              </a:rPr>
              <a:t>Control: high fluxes after rain when temperature was high</a:t>
            </a:r>
          </a:p>
          <a:p>
            <a:pPr>
              <a:lnSpc>
                <a:spcPct val="120000"/>
              </a:lnSpc>
              <a:spcAft>
                <a:spcPts val="1200"/>
              </a:spcAft>
            </a:pPr>
            <a:r>
              <a:rPr lang="en-US" sz="5500" dirty="0" smtClean="0">
                <a:latin typeface="Arial" panose="020B0604020202020204" pitchFamily="34" charset="0"/>
                <a:cs typeface="Arial" panose="020B0604020202020204" pitchFamily="34" charset="0"/>
              </a:rPr>
              <a:t>Ca(NO</a:t>
            </a:r>
            <a:r>
              <a:rPr lang="en-US" sz="5500" baseline="-25000" dirty="0" smtClean="0">
                <a:latin typeface="Arial" panose="020B0604020202020204" pitchFamily="34" charset="0"/>
                <a:cs typeface="Arial" panose="020B0604020202020204" pitchFamily="34" charset="0"/>
              </a:rPr>
              <a:t>3</a:t>
            </a:r>
            <a:r>
              <a:rPr lang="en-US" sz="5500" dirty="0" smtClean="0">
                <a:latin typeface="Arial" panose="020B0604020202020204" pitchFamily="34" charset="0"/>
                <a:cs typeface="Arial" panose="020B0604020202020204" pitchFamily="34" charset="0"/>
              </a:rPr>
              <a:t>)</a:t>
            </a:r>
            <a:r>
              <a:rPr lang="en-US" sz="5500" baseline="-25000" dirty="0" smtClean="0">
                <a:latin typeface="Arial" panose="020B0604020202020204" pitchFamily="34" charset="0"/>
                <a:cs typeface="Arial" panose="020B0604020202020204" pitchFamily="34" charset="0"/>
              </a:rPr>
              <a:t>2</a:t>
            </a:r>
            <a:r>
              <a:rPr lang="en-US" sz="5500" dirty="0" smtClean="0">
                <a:latin typeface="Arial" panose="020B0604020202020204" pitchFamily="34" charset="0"/>
                <a:cs typeface="Arial" panose="020B0604020202020204" pitchFamily="34" charset="0"/>
              </a:rPr>
              <a:t>: high emissions in summer and autumn</a:t>
            </a:r>
          </a:p>
          <a:p>
            <a:pPr>
              <a:lnSpc>
                <a:spcPct val="120000"/>
              </a:lnSpc>
              <a:spcAft>
                <a:spcPts val="1200"/>
              </a:spcAft>
            </a:pPr>
            <a:r>
              <a:rPr lang="en-US" sz="5500" b="1" dirty="0" smtClean="0">
                <a:solidFill>
                  <a:srgbClr val="0000FF"/>
                </a:solidFill>
                <a:latin typeface="Arial" panose="020B0604020202020204" pitchFamily="34" charset="0"/>
                <a:cs typeface="Arial" panose="020B0604020202020204" pitchFamily="34" charset="0"/>
              </a:rPr>
              <a:t>CaCN</a:t>
            </a:r>
            <a:r>
              <a:rPr lang="en-US" sz="5500" b="1" baseline="-25000" dirty="0" smtClean="0">
                <a:solidFill>
                  <a:srgbClr val="0000FF"/>
                </a:solidFill>
                <a:latin typeface="Arial" panose="020B0604020202020204" pitchFamily="34" charset="0"/>
                <a:cs typeface="Arial" panose="020B0604020202020204" pitchFamily="34" charset="0"/>
              </a:rPr>
              <a:t>2</a:t>
            </a:r>
            <a:r>
              <a:rPr lang="en-US" sz="5500" dirty="0" smtClean="0">
                <a:latin typeface="Arial" panose="020B0604020202020204" pitchFamily="34" charset="0"/>
                <a:cs typeface="Arial" panose="020B0604020202020204" pitchFamily="34" charset="0"/>
              </a:rPr>
              <a:t>: </a:t>
            </a:r>
            <a:r>
              <a:rPr lang="en-US" sz="5500" b="1" dirty="0" smtClean="0">
                <a:solidFill>
                  <a:srgbClr val="0000FF"/>
                </a:solidFill>
                <a:latin typeface="Arial" panose="020B0604020202020204" pitchFamily="34" charset="0"/>
                <a:cs typeface="Arial" panose="020B0604020202020204" pitchFamily="34" charset="0"/>
              </a:rPr>
              <a:t>29%</a:t>
            </a:r>
            <a:r>
              <a:rPr lang="en-US" sz="5500" dirty="0" smtClean="0">
                <a:latin typeface="Arial" panose="020B0604020202020204" pitchFamily="34" charset="0"/>
                <a:cs typeface="Arial" panose="020B0604020202020204" pitchFamily="34" charset="0"/>
              </a:rPr>
              <a:t> of N</a:t>
            </a:r>
            <a:r>
              <a:rPr lang="en-US" sz="5500" baseline="-25000" dirty="0" smtClean="0">
                <a:latin typeface="Arial" panose="020B0604020202020204" pitchFamily="34" charset="0"/>
                <a:cs typeface="Arial" panose="020B0604020202020204" pitchFamily="34" charset="0"/>
              </a:rPr>
              <a:t>2</a:t>
            </a:r>
            <a:r>
              <a:rPr lang="en-US" sz="5500" dirty="0" smtClean="0">
                <a:latin typeface="Arial" panose="020B0604020202020204" pitchFamily="34" charset="0"/>
                <a:cs typeface="Arial" panose="020B0604020202020204" pitchFamily="34" charset="0"/>
              </a:rPr>
              <a:t>O emitted by </a:t>
            </a:r>
            <a:r>
              <a:rPr lang="en-US" sz="5500" dirty="0">
                <a:latin typeface="Arial" panose="020B0604020202020204" pitchFamily="34" charset="0"/>
                <a:cs typeface="Arial" panose="020B0604020202020204" pitchFamily="34" charset="0"/>
              </a:rPr>
              <a:t>Ca(NO</a:t>
            </a:r>
            <a:r>
              <a:rPr lang="en-US" sz="5500" baseline="-25000" dirty="0">
                <a:latin typeface="Arial" panose="020B0604020202020204" pitchFamily="34" charset="0"/>
                <a:cs typeface="Arial" panose="020B0604020202020204" pitchFamily="34" charset="0"/>
              </a:rPr>
              <a:t>3</a:t>
            </a:r>
            <a:r>
              <a:rPr lang="en-US" sz="5500" dirty="0">
                <a:latin typeface="Arial" panose="020B0604020202020204" pitchFamily="34" charset="0"/>
                <a:cs typeface="Arial" panose="020B0604020202020204" pitchFamily="34" charset="0"/>
              </a:rPr>
              <a:t>)</a:t>
            </a:r>
            <a:r>
              <a:rPr lang="en-US" sz="5500" baseline="-25000" dirty="0">
                <a:latin typeface="Arial" panose="020B0604020202020204" pitchFamily="34" charset="0"/>
                <a:cs typeface="Arial" panose="020B0604020202020204" pitchFamily="34" charset="0"/>
              </a:rPr>
              <a:t>2 </a:t>
            </a:r>
            <a:endParaRPr lang="en-US" sz="5500" baseline="-25000" dirty="0" smtClean="0">
              <a:latin typeface="Arial" panose="020B0604020202020204" pitchFamily="34" charset="0"/>
              <a:cs typeface="Arial" panose="020B0604020202020204" pitchFamily="34" charset="0"/>
            </a:endParaRPr>
          </a:p>
          <a:p>
            <a:pPr>
              <a:lnSpc>
                <a:spcPct val="120000"/>
              </a:lnSpc>
              <a:spcAft>
                <a:spcPts val="1200"/>
              </a:spcAft>
            </a:pPr>
            <a:r>
              <a:rPr lang="en-US" sz="5500" dirty="0" smtClean="0">
                <a:latin typeface="Arial" panose="020B0604020202020204" pitchFamily="34" charset="0"/>
                <a:cs typeface="Arial" panose="020B0604020202020204" pitchFamily="34" charset="0"/>
              </a:rPr>
              <a:t>(NH</a:t>
            </a:r>
            <a:r>
              <a:rPr lang="en-US" sz="5500" baseline="-25000" dirty="0" smtClean="0">
                <a:latin typeface="Arial" panose="020B0604020202020204" pitchFamily="34" charset="0"/>
                <a:cs typeface="Arial" panose="020B0604020202020204" pitchFamily="34" charset="0"/>
              </a:rPr>
              <a:t>4</a:t>
            </a:r>
            <a:r>
              <a:rPr lang="en-US" sz="5500" dirty="0" smtClean="0">
                <a:latin typeface="Arial" panose="020B0604020202020204" pitchFamily="34" charset="0"/>
                <a:cs typeface="Arial" panose="020B0604020202020204" pitchFamily="34" charset="0"/>
              </a:rPr>
              <a:t>)</a:t>
            </a:r>
            <a:r>
              <a:rPr lang="en-US" sz="5500" baseline="-25000" dirty="0" smtClean="0">
                <a:latin typeface="Arial" panose="020B0604020202020204" pitchFamily="34" charset="0"/>
                <a:cs typeface="Arial" panose="020B0604020202020204" pitchFamily="34" charset="0"/>
              </a:rPr>
              <a:t>2</a:t>
            </a:r>
            <a:r>
              <a:rPr lang="en-US" sz="5500" dirty="0" smtClean="0">
                <a:latin typeface="Arial" panose="020B0604020202020204" pitchFamily="34" charset="0"/>
                <a:cs typeface="Arial" panose="020B0604020202020204" pitchFamily="34" charset="0"/>
              </a:rPr>
              <a:t>SO</a:t>
            </a:r>
            <a:r>
              <a:rPr lang="en-US" sz="5500" baseline="-25000" dirty="0" smtClean="0">
                <a:latin typeface="Arial" panose="020B0604020202020204" pitchFamily="34" charset="0"/>
                <a:cs typeface="Arial" panose="020B0604020202020204" pitchFamily="34" charset="0"/>
              </a:rPr>
              <a:t>4</a:t>
            </a:r>
            <a:r>
              <a:rPr lang="en-US" sz="5500" dirty="0" smtClean="0">
                <a:latin typeface="Arial" panose="020B0604020202020204" pitchFamily="34" charset="0"/>
                <a:cs typeface="Arial" panose="020B0604020202020204" pitchFamily="34" charset="0"/>
              </a:rPr>
              <a:t>: low emissions due to low pH (4.1)</a:t>
            </a:r>
            <a:endParaRPr lang="en-US" dirty="0"/>
          </a:p>
        </p:txBody>
      </p:sp>
    </p:spTree>
    <p:extLst>
      <p:ext uri="{BB962C8B-B14F-4D97-AF65-F5344CB8AC3E}">
        <p14:creationId xmlns:p14="http://schemas.microsoft.com/office/powerpoint/2010/main" val="4202443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Picture Placeholder 2"/>
          <p:cNvSpPr>
            <a:spLocks noGrp="1"/>
          </p:cNvSpPr>
          <p:nvPr>
            <p:ph type="pic" sz="quarter" idx="10"/>
          </p:nvPr>
        </p:nvSpPr>
        <p:spPr/>
      </p:sp>
      <p:sp>
        <p:nvSpPr>
          <p:cNvPr id="5" name="Content Placeholder 4"/>
          <p:cNvSpPr>
            <a:spLocks noGrp="1"/>
          </p:cNvSpPr>
          <p:nvPr>
            <p:ph idx="1"/>
          </p:nvPr>
        </p:nvSpPr>
        <p:spPr>
          <a:xfrm>
            <a:off x="1734706" y="1785135"/>
            <a:ext cx="8627338" cy="1712082"/>
          </a:xfrm>
        </p:spPr>
        <p:txBody>
          <a:bodyPr/>
          <a:lstStyle/>
          <a:p>
            <a:pPr marL="0" indent="0">
              <a:buNone/>
            </a:pPr>
            <a:r>
              <a:rPr lang="en-US" dirty="0" smtClean="0"/>
              <a:t>Soil properties in 2019 </a:t>
            </a:r>
            <a:r>
              <a:rPr lang="en-US" sz="2400" dirty="0" smtClean="0"/>
              <a:t>(mean ± standard error, n=3)</a:t>
            </a:r>
            <a:endParaRPr lang="en-US" sz="2400" dirty="0"/>
          </a:p>
        </p:txBody>
      </p:sp>
      <p:graphicFrame>
        <p:nvGraphicFramePr>
          <p:cNvPr id="6" name="Content Placeholder 4"/>
          <p:cNvGraphicFramePr>
            <a:graphicFrameLocks/>
          </p:cNvGraphicFramePr>
          <p:nvPr>
            <p:extLst>
              <p:ext uri="{D42A27DB-BD31-4B8C-83A1-F6EECF244321}">
                <p14:modId xmlns:p14="http://schemas.microsoft.com/office/powerpoint/2010/main" val="1394866212"/>
              </p:ext>
            </p:extLst>
          </p:nvPr>
        </p:nvGraphicFramePr>
        <p:xfrm>
          <a:off x="1281008" y="2480234"/>
          <a:ext cx="9250514" cy="3349269"/>
        </p:xfrm>
        <a:graphic>
          <a:graphicData uri="http://schemas.openxmlformats.org/drawingml/2006/table">
            <a:tbl>
              <a:tblPr firstRow="1" firstCol="1" bandRow="1"/>
              <a:tblGrid>
                <a:gridCol w="2394755">
                  <a:extLst>
                    <a:ext uri="{9D8B030D-6E8A-4147-A177-3AD203B41FA5}">
                      <a16:colId xmlns:a16="http://schemas.microsoft.com/office/drawing/2014/main" val="3319545664"/>
                    </a:ext>
                  </a:extLst>
                </a:gridCol>
                <a:gridCol w="2285253">
                  <a:extLst>
                    <a:ext uri="{9D8B030D-6E8A-4147-A177-3AD203B41FA5}">
                      <a16:colId xmlns:a16="http://schemas.microsoft.com/office/drawing/2014/main" val="3979502364"/>
                    </a:ext>
                  </a:extLst>
                </a:gridCol>
                <a:gridCol w="2285253">
                  <a:extLst>
                    <a:ext uri="{9D8B030D-6E8A-4147-A177-3AD203B41FA5}">
                      <a16:colId xmlns:a16="http://schemas.microsoft.com/office/drawing/2014/main" val="3186968131"/>
                    </a:ext>
                  </a:extLst>
                </a:gridCol>
                <a:gridCol w="2285253">
                  <a:extLst>
                    <a:ext uri="{9D8B030D-6E8A-4147-A177-3AD203B41FA5}">
                      <a16:colId xmlns:a16="http://schemas.microsoft.com/office/drawing/2014/main" val="4127434440"/>
                    </a:ext>
                  </a:extLst>
                </a:gridCol>
              </a:tblGrid>
              <a:tr h="788949">
                <a:tc>
                  <a:txBody>
                    <a:bodyPr/>
                    <a:lstStyle/>
                    <a:p>
                      <a:pPr algn="ctr">
                        <a:lnSpc>
                          <a:spcPct val="150000"/>
                        </a:lnSpc>
                        <a:spcAft>
                          <a:spcPts val="0"/>
                        </a:spcAft>
                      </a:pPr>
                      <a:r>
                        <a:rPr lang="en-US" sz="2800" noProof="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Treatment</a:t>
                      </a:r>
                      <a:endParaRPr lang="en-US" sz="2800" noProof="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sv-SE"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a:t>
                      </a: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endParaRPr lang="sv-SE" sz="28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sv-SE"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t>
                      </a:r>
                      <a:endParaRPr lang="sv-SE" sz="280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sv-SE"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a:t>
                      </a: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a:t>
                      </a:r>
                      <a:endParaRPr lang="sv-SE" sz="28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6050084"/>
                  </a:ext>
                </a:extLst>
              </a:tr>
              <a:tr h="418911">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Control</a:t>
                      </a:r>
                      <a:endParaRPr lang="sv-SE" sz="28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1.02±0.01</a:t>
                      </a:r>
                      <a:r>
                        <a:rPr lang="sv-SE" sz="28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sv-SE" sz="2800" baseline="300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6.37±0.07</a:t>
                      </a:r>
                      <a:r>
                        <a:rPr lang="sv-SE" sz="28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sv-SE" sz="2800" baseline="300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0.095±0.002</a:t>
                      </a:r>
                      <a:r>
                        <a:rPr lang="sv-SE" sz="28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sv-SE" sz="2800" baseline="300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44233429"/>
                  </a:ext>
                </a:extLst>
              </a:tr>
              <a:tr h="418911">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Ca(NO</a:t>
                      </a:r>
                      <a:r>
                        <a:rPr lang="sv-SE" sz="2800" baseline="-25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sv-SE" sz="2800" baseline="-25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sv-SE" sz="28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1.29±0.02</a:t>
                      </a:r>
                      <a:r>
                        <a:rPr lang="sv-SE" sz="2800" baseline="-25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endParaRPr lang="sv-SE" sz="2800" baseline="-250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6.60±0.06</a:t>
                      </a:r>
                      <a:r>
                        <a:rPr lang="sv-SE" sz="28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sv-SE" sz="2800" baseline="300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0.114±0.003</a:t>
                      </a:r>
                      <a:r>
                        <a:rPr lang="sv-SE" sz="28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endParaRPr lang="sv-SE" sz="2800" baseline="300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480002838"/>
                  </a:ext>
                </a:extLst>
              </a:tr>
              <a:tr h="418911">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t>
                      </a:r>
                      <a:r>
                        <a:rPr lang="sv-SE" sz="2800" baseline="-25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sv-SE" sz="2800" baseline="-25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sv-SE" sz="2800" baseline="-25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sv-SE" sz="28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1.10±0.01</a:t>
                      </a:r>
                      <a:r>
                        <a:rPr lang="sv-SE" sz="28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sv-SE" sz="2800" baseline="300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50000"/>
                        </a:lnSpc>
                        <a:spcAft>
                          <a:spcPts val="0"/>
                        </a:spcAft>
                      </a:pPr>
                      <a:r>
                        <a:rPr lang="sv-SE" sz="28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4.10±0.00</a:t>
                      </a:r>
                      <a:r>
                        <a:rPr lang="sv-SE" sz="2800" strike="noStrike" baseline="300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endParaRPr lang="sv-SE" sz="2800" strike="noStrike" baseline="30000" dirty="0">
                        <a:solidFill>
                          <a:srgbClr val="FF0000"/>
                        </a:solidFill>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50000"/>
                        </a:lnSpc>
                        <a:spcAft>
                          <a:spcPts val="0"/>
                        </a:spcAft>
                      </a:pPr>
                      <a:r>
                        <a:rPr lang="sv-SE" sz="2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0.123±0.001</a:t>
                      </a:r>
                      <a:r>
                        <a:rPr lang="sv-SE" sz="2800" baseline="30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endParaRPr lang="sv-SE" sz="2800" baseline="30000" dirty="0">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505876781"/>
                  </a:ext>
                </a:extLst>
              </a:tr>
              <a:tr h="418911">
                <a:tc>
                  <a:txBody>
                    <a:bodyPr/>
                    <a:lstStyle/>
                    <a:p>
                      <a:pPr algn="ctr">
                        <a:lnSpc>
                          <a:spcPct val="150000"/>
                        </a:lnSpc>
                        <a:spcAft>
                          <a:spcPts val="0"/>
                        </a:spcAft>
                      </a:pPr>
                      <a:r>
                        <a:rPr lang="sv-SE" sz="28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CaCN</a:t>
                      </a:r>
                      <a:r>
                        <a:rPr lang="sv-SE" sz="2800" baseline="-25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2</a:t>
                      </a:r>
                      <a:endParaRPr lang="sv-SE" sz="2800"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sv-SE" sz="28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1.37±0.04</a:t>
                      </a:r>
                      <a:r>
                        <a:rPr lang="sv-SE" sz="2800" baseline="30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b</a:t>
                      </a:r>
                      <a:endParaRPr lang="sv-SE" sz="2800" baseline="30000"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sv-SE" sz="28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7.20±0.06</a:t>
                      </a:r>
                      <a:r>
                        <a:rPr lang="sv-SE" sz="2800" baseline="30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c</a:t>
                      </a:r>
                      <a:endParaRPr lang="sv-SE" sz="2800" baseline="30000"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sv-SE" sz="28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0.122±0.003</a:t>
                      </a:r>
                      <a:r>
                        <a:rPr lang="sv-SE" sz="2800" baseline="30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b</a:t>
                      </a:r>
                      <a:endParaRPr lang="sv-SE" sz="2800" baseline="30000" dirty="0">
                        <a:solidFill>
                          <a:srgbClr val="0000FF"/>
                        </a:solidFill>
                        <a:effectLst/>
                        <a:latin typeface="Arial" panose="020B0604020202020204" pitchFamily="34" charset="0"/>
                        <a:ea typeface="DengXian" panose="02010600030101010101" pitchFamily="2" charset="-122"/>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88401"/>
                  </a:ext>
                </a:extLst>
              </a:tr>
            </a:tbl>
          </a:graphicData>
        </a:graphic>
      </p:graphicFrame>
      <p:sp>
        <p:nvSpPr>
          <p:cNvPr id="7" name="Title 1"/>
          <p:cNvSpPr txBox="1">
            <a:spLocks/>
          </p:cNvSpPr>
          <p:nvPr/>
        </p:nvSpPr>
        <p:spPr>
          <a:xfrm>
            <a:off x="790575" y="60224"/>
            <a:ext cx="10515600" cy="106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Long-term fertilization effect on soil properties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65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Picture Placeholder 2"/>
          <p:cNvSpPr>
            <a:spLocks noGrp="1"/>
          </p:cNvSpPr>
          <p:nvPr>
            <p:ph type="pic" sz="quarter" idx="10"/>
          </p:nvPr>
        </p:nvSpPr>
        <p:spPr/>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997" y="1337566"/>
            <a:ext cx="6531153" cy="5029200"/>
          </a:xfrm>
          <a:prstGeom prst="rect">
            <a:avLst/>
          </a:prstGeom>
        </p:spPr>
      </p:pic>
      <p:sp>
        <p:nvSpPr>
          <p:cNvPr id="8" name="Title 1"/>
          <p:cNvSpPr txBox="1">
            <a:spLocks/>
          </p:cNvSpPr>
          <p:nvPr/>
        </p:nvSpPr>
        <p:spPr>
          <a:xfrm>
            <a:off x="790575" y="60224"/>
            <a:ext cx="10515600" cy="10643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N</a:t>
            </a:r>
            <a:r>
              <a:rPr lang="en-US" sz="3200" b="1" baseline="-25000" dirty="0" smtClean="0">
                <a:latin typeface="Arial" panose="020B0604020202020204" pitchFamily="34" charset="0"/>
                <a:cs typeface="Arial" panose="020B0604020202020204" pitchFamily="34" charset="0"/>
              </a:rPr>
              <a:t>2</a:t>
            </a:r>
            <a:r>
              <a:rPr lang="en-US" sz="3200" b="1" dirty="0" smtClean="0">
                <a:latin typeface="Arial" panose="020B0604020202020204" pitchFamily="34" charset="0"/>
                <a:cs typeface="Arial" panose="020B0604020202020204" pitchFamily="34" charset="0"/>
              </a:rPr>
              <a:t>O emissions vs yield</a:t>
            </a:r>
            <a:endParaRPr lang="en-US" sz="3200" b="1"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7078444" y="1701800"/>
            <a:ext cx="4086225" cy="3956050"/>
          </a:xfrm>
        </p:spPr>
        <p:txBody>
          <a:bodyPr>
            <a:noAutofit/>
          </a:bodyPr>
          <a:lstStyle/>
          <a:p>
            <a:pPr>
              <a:lnSpc>
                <a:spcPct val="100000"/>
              </a:lnSpc>
              <a:spcBef>
                <a:spcPts val="1200"/>
              </a:spcBef>
              <a:spcAft>
                <a:spcPts val="1200"/>
              </a:spcAft>
            </a:pPr>
            <a:r>
              <a:rPr lang="en-US" dirty="0" smtClean="0"/>
              <a:t>Ca(NO</a:t>
            </a:r>
            <a:r>
              <a:rPr lang="en-US" baseline="-25000" dirty="0" smtClean="0"/>
              <a:t>3</a:t>
            </a:r>
            <a:r>
              <a:rPr lang="en-US" dirty="0" smtClean="0"/>
              <a:t>)</a:t>
            </a:r>
            <a:r>
              <a:rPr lang="en-US" baseline="-25000" dirty="0" smtClean="0"/>
              <a:t>2</a:t>
            </a:r>
            <a:r>
              <a:rPr lang="en-US" dirty="0" smtClean="0"/>
              <a:t>: high yield, high N</a:t>
            </a:r>
            <a:r>
              <a:rPr lang="en-US" baseline="-25000" dirty="0" smtClean="0"/>
              <a:t>2</a:t>
            </a:r>
            <a:r>
              <a:rPr lang="en-US" dirty="0" smtClean="0"/>
              <a:t>O emission</a:t>
            </a:r>
          </a:p>
          <a:p>
            <a:pPr>
              <a:lnSpc>
                <a:spcPct val="100000"/>
              </a:lnSpc>
              <a:spcBef>
                <a:spcPts val="1200"/>
              </a:spcBef>
              <a:spcAft>
                <a:spcPts val="1200"/>
              </a:spcAft>
            </a:pPr>
            <a:r>
              <a:rPr lang="en-US" dirty="0" smtClean="0"/>
              <a:t>CaCN</a:t>
            </a:r>
            <a:r>
              <a:rPr lang="en-US" baseline="-25000" dirty="0" smtClean="0"/>
              <a:t>2</a:t>
            </a:r>
            <a:r>
              <a:rPr lang="en-US" dirty="0" smtClean="0"/>
              <a:t>: high yield, low N</a:t>
            </a:r>
            <a:r>
              <a:rPr lang="en-US" baseline="-25000" dirty="0" smtClean="0"/>
              <a:t>2</a:t>
            </a:r>
            <a:r>
              <a:rPr lang="en-US" dirty="0" smtClean="0"/>
              <a:t>O </a:t>
            </a:r>
            <a:r>
              <a:rPr lang="en-US" dirty="0"/>
              <a:t>emission</a:t>
            </a:r>
          </a:p>
          <a:p>
            <a:pPr>
              <a:lnSpc>
                <a:spcPct val="100000"/>
              </a:lnSpc>
              <a:spcBef>
                <a:spcPts val="1200"/>
              </a:spcBef>
              <a:spcAft>
                <a:spcPts val="1200"/>
              </a:spcAft>
            </a:pPr>
            <a:r>
              <a:rPr lang="en-US" dirty="0" smtClean="0"/>
              <a:t>Control &amp; (NH</a:t>
            </a:r>
            <a:r>
              <a:rPr lang="en-US" baseline="-25000" dirty="0" smtClean="0"/>
              <a:t>4</a:t>
            </a:r>
            <a:r>
              <a:rPr lang="en-US" dirty="0" smtClean="0"/>
              <a:t>)</a:t>
            </a:r>
            <a:r>
              <a:rPr lang="en-US" baseline="-25000" dirty="0" smtClean="0"/>
              <a:t>2</a:t>
            </a:r>
            <a:r>
              <a:rPr lang="en-US" dirty="0" smtClean="0"/>
              <a:t>SO</a:t>
            </a:r>
            <a:r>
              <a:rPr lang="en-US" baseline="-25000" dirty="0" smtClean="0"/>
              <a:t>4</a:t>
            </a:r>
            <a:r>
              <a:rPr lang="en-US" dirty="0" smtClean="0"/>
              <a:t>: low yield, low </a:t>
            </a:r>
            <a:r>
              <a:rPr lang="en-US" dirty="0"/>
              <a:t>N</a:t>
            </a:r>
            <a:r>
              <a:rPr lang="en-US" baseline="-25000" dirty="0"/>
              <a:t>2</a:t>
            </a:r>
            <a:r>
              <a:rPr lang="en-US" dirty="0"/>
              <a:t>O emission</a:t>
            </a:r>
          </a:p>
        </p:txBody>
      </p:sp>
    </p:spTree>
    <p:extLst>
      <p:ext uri="{BB962C8B-B14F-4D97-AF65-F5344CB8AC3E}">
        <p14:creationId xmlns:p14="http://schemas.microsoft.com/office/powerpoint/2010/main" val="68316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17485</TotalTime>
  <Words>1176</Words>
  <Application>Microsoft Office PowerPoint</Application>
  <PresentationFormat>Widescreen</PresentationFormat>
  <Paragraphs>96</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DengXian</vt:lpstr>
      <vt:lpstr>OpenSans-Bold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Rong Lang</dc:creator>
  <cp:lastModifiedBy>Rong Lang</cp:lastModifiedBy>
  <cp:revision>65</cp:revision>
  <dcterms:created xsi:type="dcterms:W3CDTF">2022-05-10T11:57:59Z</dcterms:created>
  <dcterms:modified xsi:type="dcterms:W3CDTF">2022-05-22T17:46:32Z</dcterms:modified>
</cp:coreProperties>
</file>