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4">
  <p:sldMasterIdLst>
    <p:sldMasterId id="2147483651" r:id="rId1"/>
    <p:sldMasterId id="2147483650" r:id="rId2"/>
    <p:sldMasterId id="2147483678" r:id="rId3"/>
    <p:sldMasterId id="2147483686" r:id="rId4"/>
    <p:sldMasterId id="2147483688" r:id="rId5"/>
    <p:sldMasterId id="2147483695" r:id="rId6"/>
    <p:sldMasterId id="2147483699" r:id="rId7"/>
  </p:sldMasterIdLst>
  <p:notesMasterIdLst>
    <p:notesMasterId r:id="rId17"/>
  </p:notesMasterIdLst>
  <p:handoutMasterIdLst>
    <p:handoutMasterId r:id="rId18"/>
  </p:handoutMasterIdLst>
  <p:sldIdLst>
    <p:sldId id="337" r:id="rId8"/>
    <p:sldId id="359" r:id="rId9"/>
    <p:sldId id="353" r:id="rId10"/>
    <p:sldId id="358" r:id="rId11"/>
    <p:sldId id="355" r:id="rId12"/>
    <p:sldId id="354" r:id="rId13"/>
    <p:sldId id="352" r:id="rId14"/>
    <p:sldId id="356" r:id="rId15"/>
    <p:sldId id="336" r:id="rId16"/>
  </p:sldIdLst>
  <p:sldSz cx="10693400" cy="7561263"/>
  <p:notesSz cx="6858000" cy="96869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75">
          <p15:clr>
            <a:srgbClr val="A4A3A4"/>
          </p15:clr>
        </p15:guide>
        <p15:guide id="2" orient="horz" pos="1323">
          <p15:clr>
            <a:srgbClr val="A4A3A4"/>
          </p15:clr>
        </p15:guide>
        <p15:guide id="3" orient="horz" pos="1482">
          <p15:clr>
            <a:srgbClr val="A4A3A4"/>
          </p15:clr>
        </p15:guide>
        <p15:guide id="4" orient="horz" pos="3916">
          <p15:clr>
            <a:srgbClr val="A4A3A4"/>
          </p15:clr>
        </p15:guide>
        <p15:guide id="5" pos="5108">
          <p15:clr>
            <a:srgbClr val="A4A3A4"/>
          </p15:clr>
        </p15:guide>
        <p15:guide id="6" pos="281">
          <p15:clr>
            <a:srgbClr val="A4A3A4"/>
          </p15:clr>
        </p15:guide>
        <p15:guide id="7" pos="5308">
          <p15:clr>
            <a:srgbClr val="A4A3A4"/>
          </p15:clr>
        </p15:guide>
        <p15:guide id="8" pos="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51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06E"/>
    <a:srgbClr val="EBEBEB"/>
    <a:srgbClr val="F2F2F2"/>
    <a:srgbClr val="339933"/>
    <a:srgbClr val="5794BD"/>
    <a:srgbClr val="336600"/>
    <a:srgbClr val="FFFF66"/>
    <a:srgbClr val="003F75"/>
    <a:srgbClr val="003366"/>
    <a:srgbClr val="669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9" autoAdjust="0"/>
    <p:restoredTop sz="75450" autoAdjust="0"/>
  </p:normalViewPr>
  <p:slideViewPr>
    <p:cSldViewPr snapToGrid="0">
      <p:cViewPr varScale="1">
        <p:scale>
          <a:sx n="112" d="100"/>
          <a:sy n="112" d="100"/>
        </p:scale>
        <p:origin x="2892" y="114"/>
      </p:cViewPr>
      <p:guideLst>
        <p:guide orient="horz" pos="4075"/>
        <p:guide orient="horz" pos="1323"/>
        <p:guide orient="horz" pos="1482"/>
        <p:guide orient="horz" pos="3916"/>
        <p:guide pos="5108"/>
        <p:guide pos="281"/>
        <p:guide pos="5308"/>
        <p:guide pos="4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12" y="-84"/>
      </p:cViewPr>
      <p:guideLst>
        <p:guide orient="horz" pos="3051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02738"/>
            <a:ext cx="2970213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02738"/>
            <a:ext cx="2970212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C76071-A653-446F-AFAC-B65A0A098BE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50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2013" y="727075"/>
            <a:ext cx="5135562" cy="3632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602163"/>
            <a:ext cx="503237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02738"/>
            <a:ext cx="2970213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02738"/>
            <a:ext cx="2970212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D0BF05-8159-401A-B83E-4A75E447ECE6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329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https://meetingorganizer.copernicus.org/EGU22/session/42142</a:t>
            </a:r>
          </a:p>
          <a:p>
            <a:endParaRPr lang="de-DE" dirty="0" smtClean="0"/>
          </a:p>
          <a:p>
            <a:r>
              <a:rPr lang="en-GB" dirty="0" smtClean="0"/>
              <a:t>Weber, T. K. D. and the ISMC Working Group: Pedotransfer functions: Hydro-pedotransfer functions: A roadmap for future development       , EGU General Assembly 2022, Vienna, Austria, 23–27 May 2022, EGU22-757, https://doi.org/10.5194/egusphere-egu22-757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0BF05-8159-401A-B83E-4A75E447ECE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2724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0BF05-8159-401A-B83E-4A75E447ECE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1278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0BF05-8159-401A-B83E-4A75E447ECE6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7308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0BF05-8159-401A-B83E-4A75E447ECE6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2645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https://meetingorganizer.copernicus.org/EGU22/session/42142</a:t>
            </a:r>
          </a:p>
          <a:p>
            <a:endParaRPr lang="de-DE" dirty="0" smtClean="0"/>
          </a:p>
          <a:p>
            <a:r>
              <a:rPr lang="en-GB" dirty="0" smtClean="0"/>
              <a:t>Weber, T. K. D. and the ISMC Working Group: Pedotransfer functions: Hydro-pedotransfer functions: A roadmap for future development       , EGU General Assembly 2022, Vienna, Austria, 23–27 May 2022, EGU22-757, https://doi.org/10.5194/egusphere-egu22-757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0BF05-8159-401A-B83E-4A75E447ECE6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466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0BF05-8159-401A-B83E-4A75E447ECE6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14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https://meetingorganizer.copernicus.org/EGU22/session/42142</a:t>
            </a:r>
          </a:p>
          <a:p>
            <a:endParaRPr lang="de-DE" dirty="0" smtClean="0"/>
          </a:p>
          <a:p>
            <a:r>
              <a:rPr lang="en-GB" dirty="0" smtClean="0"/>
              <a:t>Weber, T. K. D. and the ISMC Working Group: Pedotransfer functions: Hydro-pedotransfer functions: A roadmap for future development       , EGU General Assembly 2022, Vienna, Austria, 23–27 May 2022, EGU22-757, https://doi.org/10.5194/egusphere-egu22-757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0BF05-8159-401A-B83E-4A75E447ECE6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087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https://meetingorganizer.copernicus.org/EGU22/session/42142</a:t>
            </a:r>
          </a:p>
          <a:p>
            <a:endParaRPr lang="de-DE" dirty="0" smtClean="0"/>
          </a:p>
          <a:p>
            <a:r>
              <a:rPr lang="en-GB" dirty="0" smtClean="0"/>
              <a:t>Weber, T. K. D. and the ISMC Working Group: Pedotransfer functions: Hydro-pedotransfer functions: A roadmap for future development       , EGU General Assembly 2022, Vienna, Austria, 23–27 May 2022, EGU22-757, https://doi.org/10.5194/egusphere-egu22-757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0BF05-8159-401A-B83E-4A75E447ECE6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6400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0BF05-8159-401A-B83E-4A75E447ECE6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77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/>
          <a:lstStyle/>
          <a:p>
            <a:fld id="{38B7F499-EA26-40C7-84BA-57C7FD2A7933}" type="datetimeFigureOut">
              <a:rPr lang="de-DE" smtClean="0"/>
              <a:t>2022-05-20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/>
          <a:lstStyle/>
          <a:p>
            <a:fld id="{51670370-263F-4D5E-B333-2A779B8EDF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66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5BBC9-844C-40BB-B864-A2CF05033429}" type="datetimeFigureOut">
              <a:rPr lang="de-DE" smtClean="0"/>
              <a:t>2022-05-20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04D36-C1D6-4E05-A759-57D8476AC1A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00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Uni Hohenhe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7669" y="6876929"/>
            <a:ext cx="9767386" cy="402567"/>
          </a:xfrm>
          <a:prstGeom prst="rect">
            <a:avLst/>
          </a:prstGeo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dirty="0" err="1" smtClean="0"/>
              <a:t>Folie</a:t>
            </a:r>
            <a:r>
              <a:rPr lang="en-US" dirty="0" smtClean="0"/>
              <a:t> 3 | </a:t>
            </a:r>
            <a:r>
              <a:rPr lang="en-US" dirty="0" err="1" smtClean="0"/>
              <a:t>Titel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560" y="1319475"/>
            <a:ext cx="8588455" cy="1180818"/>
          </a:xfrm>
        </p:spPr>
        <p:txBody>
          <a:bodyPr>
            <a:normAutofit/>
          </a:bodyPr>
          <a:lstStyle>
            <a:lvl1pPr algn="l" defTabSz="1042688" rtl="0" eaLnBrk="1" latinLnBrk="0" hangingPunct="1">
              <a:spcBef>
                <a:spcPct val="0"/>
              </a:spcBef>
              <a:buNone/>
              <a:defRPr lang="en-US" sz="3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293" y="366770"/>
            <a:ext cx="4345622" cy="917433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-19048" y="684365"/>
            <a:ext cx="547666" cy="159276"/>
          </a:xfrm>
          <a:prstGeom prst="rect">
            <a:avLst/>
          </a:prstGeom>
          <a:solidFill>
            <a:srgbClr val="003F75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bene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1042688" rtl="0" eaLnBrk="1" latinLnBrk="0" hangingPunct="1">
              <a:spcBef>
                <a:spcPct val="0"/>
              </a:spcBef>
              <a:buNone/>
              <a:defRPr lang="en-US" sz="3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7669" y="6876929"/>
            <a:ext cx="9767386" cy="40256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err="1" smtClean="0"/>
              <a:t>Folie</a:t>
            </a:r>
            <a:r>
              <a:rPr lang="en-US" dirty="0" smtClean="0"/>
              <a:t> 3 | </a:t>
            </a:r>
            <a:r>
              <a:rPr lang="en-US" dirty="0" err="1" smtClean="0"/>
              <a:t>Titel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marL="0" marR="0" indent="0" algn="l" defTabSz="10426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7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Titelmaster durch Klicken bearbeiten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2558" y="6876929"/>
            <a:ext cx="9852495" cy="402567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Folie</a:t>
            </a:r>
            <a:r>
              <a:rPr lang="en-US" dirty="0" smtClean="0"/>
              <a:t> 3 | </a:t>
            </a:r>
            <a:r>
              <a:rPr lang="en-US" dirty="0" err="1" smtClean="0"/>
              <a:t>Titel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62557" y="2589749"/>
            <a:ext cx="4884143" cy="3851203"/>
          </a:xfrm>
        </p:spPr>
        <p:txBody>
          <a:bodyPr/>
          <a:lstStyle>
            <a:lvl1pPr>
              <a:defRPr>
                <a:solidFill>
                  <a:srgbClr val="003F75"/>
                </a:solidFill>
              </a:defRPr>
            </a:lvl1pPr>
            <a:lvl2pPr marL="729881" indent="-312807">
              <a:buFont typeface="Wingdings" panose="05000000000000000000" pitchFamily="2" charset="2"/>
              <a:buChar char="§"/>
              <a:defRPr/>
            </a:lvl2pPr>
            <a:lvl3pPr marL="1042688" indent="-260672">
              <a:buFont typeface="Wingdings" panose="05000000000000000000" pitchFamily="2" charset="2"/>
              <a:buChar char="§"/>
              <a:defRPr/>
            </a:lvl3pPr>
            <a:lvl4pPr marL="1282506" indent="-260672">
              <a:buFont typeface="Wingdings" panose="05000000000000000000" pitchFamily="2" charset="2"/>
              <a:buChar char="§"/>
              <a:defRPr/>
            </a:lvl4pPr>
            <a:lvl5pPr marL="1511897" indent="-260672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32247" y="2550665"/>
            <a:ext cx="4882805" cy="3851203"/>
          </a:xfrm>
        </p:spPr>
        <p:txBody>
          <a:bodyPr/>
          <a:lstStyle>
            <a:lvl1pPr>
              <a:defRPr>
                <a:solidFill>
                  <a:srgbClr val="003F75"/>
                </a:solidFill>
              </a:defRPr>
            </a:lvl1pPr>
            <a:lvl2pPr marL="729881" indent="-312807">
              <a:buFont typeface="Wingdings" panose="05000000000000000000" pitchFamily="2" charset="2"/>
              <a:buChar char="§"/>
              <a:defRPr/>
            </a:lvl2pPr>
            <a:lvl3pPr marL="1042688" indent="-260672">
              <a:buFont typeface="Wingdings" panose="05000000000000000000" pitchFamily="2" charset="2"/>
              <a:buChar char="§"/>
              <a:defRPr/>
            </a:lvl3pPr>
            <a:lvl4pPr marL="1282506" indent="-260672">
              <a:buFont typeface="Wingdings" panose="05000000000000000000" pitchFamily="2" charset="2"/>
              <a:buChar char="§"/>
              <a:defRPr/>
            </a:lvl4pPr>
            <a:lvl5pPr marL="1511897" indent="-260672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57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31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8863" y="367166"/>
            <a:ext cx="6545262" cy="1380217"/>
          </a:xfrm>
          <a:prstGeom prst="rect">
            <a:avLst/>
          </a:prstGeom>
          <a:noFill/>
        </p:spPr>
      </p:pic>
      <p:sp>
        <p:nvSpPr>
          <p:cNvPr id="209932" name="Rectangle 12"/>
          <p:cNvSpPr>
            <a:spLocks noChangeArrowheads="1"/>
          </p:cNvSpPr>
          <p:nvPr/>
        </p:nvSpPr>
        <p:spPr bwMode="auto">
          <a:xfrm>
            <a:off x="-4763" y="784230"/>
            <a:ext cx="485776" cy="15875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" name="Rectangle 3"/>
          <p:cNvSpPr/>
          <p:nvPr userDrawn="1"/>
        </p:nvSpPr>
        <p:spPr>
          <a:xfrm>
            <a:off x="311150" y="7244770"/>
            <a:ext cx="104711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>
                <a:solidFill>
                  <a:srgbClr val="07406E"/>
                </a:solidFill>
              </a:rPr>
              <a:t>    Weber, Tobias KD                 </a:t>
            </a:r>
            <a:r>
              <a:rPr lang="en-GB" sz="1200" i="1" baseline="0" dirty="0" smtClean="0">
                <a:solidFill>
                  <a:srgbClr val="07406E"/>
                </a:solidFill>
              </a:rPr>
              <a:t>   |                   </a:t>
            </a:r>
            <a:r>
              <a:rPr lang="en-GB" sz="1200" i="1" dirty="0" smtClean="0">
                <a:solidFill>
                  <a:srgbClr val="07406E"/>
                </a:solidFill>
              </a:rPr>
              <a:t> Hydro-Pedotransfer functions                    </a:t>
            </a:r>
            <a:r>
              <a:rPr lang="en-GB" sz="1200" i="1" baseline="0" dirty="0" smtClean="0">
                <a:solidFill>
                  <a:srgbClr val="07406E"/>
                </a:solidFill>
              </a:rPr>
              <a:t>|                    </a:t>
            </a:r>
            <a:r>
              <a:rPr lang="en-GB" sz="1200" i="1" dirty="0" smtClean="0">
                <a:solidFill>
                  <a:srgbClr val="07406E"/>
                </a:solidFill>
              </a:rPr>
              <a:t>10:23 –10:29, EGU22-757</a:t>
            </a:r>
            <a:endParaRPr lang="en-GB" sz="1200" i="1" dirty="0" smtClean="0"/>
          </a:p>
        </p:txBody>
      </p:sp>
      <p:sp>
        <p:nvSpPr>
          <p:cNvPr id="2" name="Rectangle 1"/>
          <p:cNvSpPr/>
          <p:nvPr userDrawn="1"/>
        </p:nvSpPr>
        <p:spPr>
          <a:xfrm>
            <a:off x="9942788" y="7229380"/>
            <a:ext cx="402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3204D36-C1D6-4E05-A759-57D8476AC1A0}" type="slidenum">
              <a:rPr lang="de-DE" sz="1400" smtClean="0"/>
              <a:pPr/>
              <a:t>‹#›</a:t>
            </a:fld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88900" y="7235150"/>
            <a:ext cx="10496550" cy="0"/>
          </a:xfrm>
          <a:prstGeom prst="line">
            <a:avLst/>
          </a:prstGeom>
          <a:noFill/>
          <a:ln w="635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042988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42988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2pPr>
      <a:lvl3pPr algn="l" defTabSz="1042988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3pPr>
      <a:lvl4pPr algn="l" defTabSz="1042988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4pPr>
      <a:lvl5pPr algn="l" defTabSz="1042988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9pPr>
    </p:titleStyle>
    <p:bodyStyle>
      <a:lvl1pPr marL="390525" indent="-390525" algn="l" defTabSz="1042988" rtl="0" fontAlgn="base">
        <a:spcBef>
          <a:spcPct val="20000"/>
        </a:spcBef>
        <a:spcAft>
          <a:spcPct val="0"/>
        </a:spcAft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438" algn="l" defTabSz="1042988" rtl="0" fontAlgn="base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</a:defRPr>
      </a:lvl2pPr>
      <a:lvl3pPr marL="1303338" indent="-260350" algn="l" defTabSz="1042988" rtl="0" fontAlgn="base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3pPr>
      <a:lvl4pPr marL="1781175" indent="-260350" algn="l" defTabSz="1042988" rtl="0" fontAlgn="base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</a:defRPr>
      </a:lvl4pPr>
      <a:lvl5pPr marL="2260600" indent="-261938" algn="l" defTabSz="1042988" rtl="0" fontAlgn="base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</a:defRPr>
      </a:lvl5pPr>
      <a:lvl6pPr marL="2717800" indent="-261938" algn="l" defTabSz="1042988" rtl="0" fontAlgn="base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</a:defRPr>
      </a:lvl6pPr>
      <a:lvl7pPr marL="3175000" indent="-261938" algn="l" defTabSz="1042988" rtl="0" fontAlgn="base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</a:defRPr>
      </a:lvl7pPr>
      <a:lvl8pPr marL="3632200" indent="-261938" algn="l" defTabSz="1042988" rtl="0" fontAlgn="base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</a:defRPr>
      </a:lvl8pPr>
      <a:lvl9pPr marL="4089400" indent="-261938" algn="l" defTabSz="1042988" rtl="0" fontAlgn="base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Uni_Hohenheim_Logo_negativ_wei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6825" y="358775"/>
            <a:ext cx="3944938" cy="827088"/>
          </a:xfrm>
          <a:prstGeom prst="rect">
            <a:avLst/>
          </a:prstGeom>
          <a:noFill/>
        </p:spPr>
      </p:pic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10333038" y="7140575"/>
            <a:ext cx="360362" cy="144463"/>
          </a:xfrm>
          <a:prstGeom prst="rect">
            <a:avLst/>
          </a:prstGeom>
          <a:solidFill>
            <a:srgbClr val="003F75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7879" name="Text Box 7"/>
          <p:cNvSpPr txBox="1">
            <a:spLocks noChangeArrowheads="1"/>
          </p:cNvSpPr>
          <p:nvPr/>
        </p:nvSpPr>
        <p:spPr bwMode="auto">
          <a:xfrm>
            <a:off x="539750" y="1511300"/>
            <a:ext cx="96091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1042988">
              <a:spcBef>
                <a:spcPct val="50000"/>
              </a:spcBef>
            </a:pPr>
            <a:r>
              <a:rPr lang="de-DE" sz="3300" b="1" dirty="0" smtClean="0">
                <a:solidFill>
                  <a:srgbClr val="003F75"/>
                </a:solidFill>
                <a:latin typeface="+mj-lt"/>
              </a:rPr>
              <a:t>The University </a:t>
            </a:r>
            <a:r>
              <a:rPr lang="de-DE" sz="3300" b="1" dirty="0" err="1" smtClean="0">
                <a:solidFill>
                  <a:srgbClr val="003F75"/>
                </a:solidFill>
                <a:latin typeface="+mj-lt"/>
              </a:rPr>
              <a:t>of</a:t>
            </a:r>
            <a:r>
              <a:rPr lang="de-DE" sz="3300" b="1" dirty="0" smtClean="0">
                <a:solidFill>
                  <a:srgbClr val="003F75"/>
                </a:solidFill>
                <a:latin typeface="+mj-lt"/>
              </a:rPr>
              <a:t> Hohenheim</a:t>
            </a:r>
          </a:p>
        </p:txBody>
      </p:sp>
      <p:sp>
        <p:nvSpPr>
          <p:cNvPr id="207890" name="Rectangle 18"/>
          <p:cNvSpPr>
            <a:spLocks noChangeArrowheads="1"/>
          </p:cNvSpPr>
          <p:nvPr/>
        </p:nvSpPr>
        <p:spPr bwMode="auto">
          <a:xfrm>
            <a:off x="10328275" y="7143750"/>
            <a:ext cx="360363" cy="144463"/>
          </a:xfrm>
          <a:prstGeom prst="rect">
            <a:avLst/>
          </a:prstGeom>
          <a:solidFill>
            <a:srgbClr val="003F75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07891" name="Rectangle 19"/>
          <p:cNvSpPr>
            <a:spLocks noChangeArrowheads="1"/>
          </p:cNvSpPr>
          <p:nvPr/>
        </p:nvSpPr>
        <p:spPr bwMode="auto">
          <a:xfrm>
            <a:off x="0" y="2301875"/>
            <a:ext cx="10693400" cy="4210050"/>
          </a:xfrm>
          <a:prstGeom prst="rect">
            <a:avLst/>
          </a:prstGeom>
          <a:solidFill>
            <a:srgbClr val="003F75"/>
          </a:solidFill>
          <a:ln w="9525">
            <a:noFill/>
            <a:miter lim="800000"/>
            <a:headEnd/>
            <a:tailEnd/>
          </a:ln>
          <a:effectLst/>
        </p:spPr>
        <p:txBody>
          <a:bodyPr lIns="180000" tIns="0" rIns="18000" bIns="0" anchor="ctr"/>
          <a:lstStyle/>
          <a:p>
            <a:pPr defTabSz="1042988" eaLnBrk="1" hangingPunct="1"/>
            <a:endParaRPr lang="de-DE" sz="4600" b="1">
              <a:solidFill>
                <a:schemeClr val="tx2"/>
              </a:solidFill>
            </a:endParaRPr>
          </a:p>
        </p:txBody>
      </p:sp>
      <p:pic>
        <p:nvPicPr>
          <p:cNvPr id="207892" name="Picture 20" descr="StrichSchloss_weiss_1ptLinie"/>
          <p:cNvPicPr>
            <a:picLocks noChangeAspect="1" noChangeArrowheads="1"/>
          </p:cNvPicPr>
          <p:nvPr/>
        </p:nvPicPr>
        <p:blipFill>
          <a:blip r:embed="rId4" cstate="print"/>
          <a:srcRect r="5472" b="4784"/>
          <a:stretch>
            <a:fillRect/>
          </a:stretch>
        </p:blipFill>
        <p:spPr bwMode="auto">
          <a:xfrm>
            <a:off x="2592388" y="2971800"/>
            <a:ext cx="8101012" cy="3540125"/>
          </a:xfrm>
          <a:prstGeom prst="rect">
            <a:avLst/>
          </a:prstGeom>
          <a:noFill/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0356850" y="7131506"/>
            <a:ext cx="35837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20533" bIns="0">
            <a:spAutoFit/>
          </a:bodyPr>
          <a:lstStyle/>
          <a:p>
            <a:pPr defTabSz="1042988">
              <a:spcBef>
                <a:spcPct val="50000"/>
              </a:spcBef>
            </a:pPr>
            <a:fld id="{FC8D2304-85B6-40C7-ACB8-93791E9CB2E5}" type="slidenum">
              <a:rPr lang="de-DE" sz="1200" smtClean="0">
                <a:solidFill>
                  <a:srgbClr val="FFFFFF"/>
                </a:solidFill>
                <a:latin typeface="Arial Black" pitchFamily="34" charset="0"/>
                <a:sym typeface="Symbol" pitchFamily="18" charset="2"/>
              </a:rPr>
              <a:t>‹#›</a:t>
            </a:fld>
            <a:endParaRPr lang="de-DE" sz="1200" dirty="0">
              <a:solidFill>
                <a:srgbClr val="FFFFFF"/>
              </a:solidFill>
              <a:latin typeface="Arial Black" pitchFamily="34" charset="0"/>
              <a:sym typeface="Symbol" pitchFamily="18" charset="2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293" y="366770"/>
            <a:ext cx="4345622" cy="917433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-19048" y="684365"/>
            <a:ext cx="547666" cy="159276"/>
          </a:xfrm>
          <a:prstGeom prst="rect">
            <a:avLst/>
          </a:prstGeom>
          <a:solidFill>
            <a:srgbClr val="003F75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1042988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42988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2pPr>
      <a:lvl3pPr algn="l" defTabSz="1042988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3pPr>
      <a:lvl4pPr algn="l" defTabSz="1042988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4pPr>
      <a:lvl5pPr algn="l" defTabSz="1042988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Arial" charset="0"/>
        </a:defRPr>
      </a:lvl9pPr>
    </p:titleStyle>
    <p:bodyStyle>
      <a:lvl1pPr marL="390525" indent="-390525" algn="l" defTabSz="1042988" rtl="0" fontAlgn="base">
        <a:spcBef>
          <a:spcPct val="20000"/>
        </a:spcBef>
        <a:spcAft>
          <a:spcPct val="0"/>
        </a:spcAft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438" algn="l" defTabSz="1042988" rtl="0" fontAlgn="base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</a:defRPr>
      </a:lvl2pPr>
      <a:lvl3pPr marL="1303338" indent="-260350" algn="l" defTabSz="1042988" rtl="0" fontAlgn="base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3pPr>
      <a:lvl4pPr marL="1781175" indent="-260350" algn="l" defTabSz="1042988" rtl="0" fontAlgn="base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</a:defRPr>
      </a:lvl4pPr>
      <a:lvl5pPr marL="2260600" indent="-261938" algn="l" defTabSz="1042988" rtl="0" fontAlgn="base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</a:defRPr>
      </a:lvl5pPr>
      <a:lvl6pPr marL="2717800" indent="-261938" algn="l" defTabSz="1042988" rtl="0" fontAlgn="base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</a:defRPr>
      </a:lvl6pPr>
      <a:lvl7pPr marL="3175000" indent="-261938" algn="l" defTabSz="1042988" rtl="0" fontAlgn="base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</a:defRPr>
      </a:lvl7pPr>
      <a:lvl8pPr marL="3632200" indent="-261938" algn="l" defTabSz="1042988" rtl="0" fontAlgn="base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</a:defRPr>
      </a:lvl8pPr>
      <a:lvl9pPr marL="4089400" indent="-261938" algn="l" defTabSz="1042988" rtl="0" fontAlgn="base">
        <a:spcBef>
          <a:spcPct val="20000"/>
        </a:spcBef>
        <a:spcAft>
          <a:spcPct val="0"/>
        </a:spcAft>
        <a:defRPr sz="2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0333038" y="7140575"/>
            <a:ext cx="360362" cy="144463"/>
          </a:xfrm>
          <a:prstGeom prst="rect">
            <a:avLst/>
          </a:prstGeom>
          <a:solidFill>
            <a:srgbClr val="003F75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sz="5000">
              <a:solidFill>
                <a:srgbClr val="003F75"/>
              </a:solidFill>
              <a:latin typeface="Times New Roman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293" y="366770"/>
            <a:ext cx="4345622" cy="917433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-19048" y="684365"/>
            <a:ext cx="547666" cy="159276"/>
          </a:xfrm>
          <a:prstGeom prst="rect">
            <a:avLst/>
          </a:prstGeom>
          <a:solidFill>
            <a:srgbClr val="003F75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376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fld id="{9735BBC9-844C-40BB-B864-A2CF05033429}" type="datetimeFigureOut">
              <a:rPr lang="de-DE" smtClean="0"/>
              <a:pPr/>
              <a:t>2022-05-20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Titel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fld id="{23204D36-C1D6-4E05-A759-57D8476AC1A0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207"/>
            <a:ext cx="10693400" cy="453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293" y="366770"/>
            <a:ext cx="4345622" cy="917433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>
          <a:xfrm>
            <a:off x="-19048" y="684365"/>
            <a:ext cx="547666" cy="159276"/>
          </a:xfrm>
          <a:prstGeom prst="rect">
            <a:avLst/>
          </a:prstGeom>
          <a:solidFill>
            <a:srgbClr val="003F75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73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2559" y="1319475"/>
            <a:ext cx="8588455" cy="1180818"/>
          </a:xfrm>
          <a:prstGeom prst="rect">
            <a:avLst/>
          </a:prstGeom>
        </p:spPr>
        <p:txBody>
          <a:bodyPr vert="horz" lIns="104287" tIns="52144" rIns="104287" bIns="52144" rtlCol="0" anchor="t" anchorCtr="0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561936"/>
            <a:ext cx="10863007" cy="3868810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547668" y="6876927"/>
            <a:ext cx="9598069" cy="402567"/>
          </a:xfrm>
          <a:prstGeom prst="rect">
            <a:avLst/>
          </a:prstGeom>
        </p:spPr>
        <p:txBody>
          <a:bodyPr lIns="104287" tIns="52144" rIns="104287" bIns="52144"/>
          <a:lstStyle>
            <a:lvl1pPr>
              <a:defRPr sz="1600">
                <a:solidFill>
                  <a:srgbClr val="003F75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err="1" smtClean="0"/>
              <a:t>Folie</a:t>
            </a:r>
            <a:r>
              <a:rPr lang="en-US" dirty="0" smtClean="0"/>
              <a:t> </a:t>
            </a:r>
            <a:fld id="{347539D0-F28D-41A8-8C46-4629B8E7043A}" type="slidenum">
              <a:rPr lang="en-US" smtClean="0"/>
              <a:pPr/>
              <a:t>‹#›</a:t>
            </a:fld>
            <a:r>
              <a:rPr lang="en-US" dirty="0" smtClean="0"/>
              <a:t> | </a:t>
            </a:r>
            <a:r>
              <a:rPr lang="en-US" dirty="0" err="1" smtClean="0"/>
              <a:t>Titel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293" y="366770"/>
            <a:ext cx="4345622" cy="917433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-19048" y="684365"/>
            <a:ext cx="547666" cy="159276"/>
          </a:xfrm>
          <a:prstGeom prst="rect">
            <a:avLst/>
          </a:prstGeom>
          <a:solidFill>
            <a:srgbClr val="003F75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dt="0"/>
  <p:txStyles>
    <p:titleStyle>
      <a:lvl1pPr algn="l" defTabSz="1042872" rtl="0" eaLnBrk="1" latinLnBrk="0" hangingPunct="1">
        <a:spcBef>
          <a:spcPct val="0"/>
        </a:spcBef>
        <a:buNone/>
        <a:defRPr sz="3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78216" indent="0" algn="l" defTabSz="1042872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None/>
        <a:defRPr sz="27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30010" indent="-312862" algn="l" defTabSz="1042872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1042872" indent="-260718" algn="l" defTabSz="1042872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300" kern="1200">
          <a:solidFill>
            <a:schemeClr val="tx2"/>
          </a:solidFill>
          <a:latin typeface="+mn-lt"/>
          <a:ea typeface="+mn-ea"/>
          <a:cs typeface="+mn-cs"/>
        </a:defRPr>
      </a:lvl3pPr>
      <a:lvl4pPr marL="1282733" indent="-260718" algn="l" defTabSz="1042872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1512164" indent="-260718" algn="l" defTabSz="1042872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1167" indent="-260718" algn="l" defTabSz="1042872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60599" indent="-260718" algn="l" defTabSz="1042872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0031" indent="-260718" algn="l" defTabSz="1042872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19463" indent="-260718" algn="l" defTabSz="1042872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08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4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79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16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2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87" algn="l" defTabSz="104287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547670" y="1795827"/>
            <a:ext cx="9598069" cy="793922"/>
          </a:xfrm>
          <a:prstGeom prst="rect">
            <a:avLst/>
          </a:prstGeom>
        </p:spPr>
        <p:txBody>
          <a:bodyPr lIns="104251" tIns="52125" rIns="104251" bIns="52125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700" dirty="0" smtClean="0">
                <a:solidFill>
                  <a:srgbClr val="003F75"/>
                </a:solidFill>
                <a:latin typeface="Arial Black" panose="020B0A04020102020204" pitchFamily="34" charset="0"/>
              </a:rPr>
              <a:t>Dies ist Blindtext für einen Text der 1. Ebene</a:t>
            </a:r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547670" y="6876930"/>
            <a:ext cx="9598069" cy="402567"/>
          </a:xfrm>
          <a:prstGeom prst="rect">
            <a:avLst/>
          </a:prstGeom>
        </p:spPr>
        <p:txBody>
          <a:bodyPr lIns="104251" tIns="52125" rIns="104251" bIns="52125"/>
          <a:lstStyle>
            <a:lvl1pPr>
              <a:defRPr>
                <a:solidFill>
                  <a:srgbClr val="003F75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sz="1300" dirty="0" err="1" smtClean="0"/>
              <a:t>Folie</a:t>
            </a:r>
            <a:r>
              <a:rPr lang="en-US" sz="1300" dirty="0" smtClean="0"/>
              <a:t> </a:t>
            </a:r>
            <a:fld id="{347539D0-F28D-41A8-8C46-4629B8E7043A}" type="slidenum">
              <a:rPr lang="en-US" sz="1300" smtClean="0"/>
              <a:pPr/>
              <a:t>‹#›</a:t>
            </a:fld>
            <a:r>
              <a:rPr lang="en-US" sz="1300" dirty="0" smtClean="0"/>
              <a:t> | </a:t>
            </a:r>
            <a:r>
              <a:rPr lang="en-US" sz="1300" dirty="0" err="1" smtClean="0"/>
              <a:t>Titel</a:t>
            </a:r>
            <a:endParaRPr lang="en-US" sz="1300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293" y="366770"/>
            <a:ext cx="4345622" cy="917433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>
          <a:xfrm>
            <a:off x="-19048" y="684365"/>
            <a:ext cx="547666" cy="159276"/>
          </a:xfrm>
          <a:prstGeom prst="rect">
            <a:avLst/>
          </a:prstGeom>
          <a:solidFill>
            <a:srgbClr val="003F75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660985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104250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938" indent="-390938" algn="l" defTabSz="1042504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035" indent="-325784" algn="l" defTabSz="1042504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130" indent="-260626" algn="l" defTabSz="10425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382" indent="-260626" algn="l" defTabSz="1042504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634" indent="-260626" algn="l" defTabSz="1042504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6886" indent="-260626" algn="l" defTabSz="10425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137" indent="-260626" algn="l" defTabSz="10425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9390" indent="-260626" algn="l" defTabSz="10425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0642" indent="-260626" algn="l" defTabSz="1042504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252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504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756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008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259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7512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764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015" algn="l" defTabSz="104250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967" y="122522"/>
            <a:ext cx="9794857" cy="78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967" y="1149944"/>
            <a:ext cx="9794857" cy="526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6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293" y="366770"/>
            <a:ext cx="4345622" cy="917433"/>
          </a:xfrm>
          <a:prstGeom prst="rect">
            <a:avLst/>
          </a:prstGeom>
        </p:spPr>
      </p:pic>
      <p:sp>
        <p:nvSpPr>
          <p:cNvPr id="7" name="Rechteck 9"/>
          <p:cNvSpPr/>
          <p:nvPr userDrawn="1"/>
        </p:nvSpPr>
        <p:spPr>
          <a:xfrm>
            <a:off x="-19048" y="684365"/>
            <a:ext cx="547666" cy="159276"/>
          </a:xfrm>
          <a:prstGeom prst="rect">
            <a:avLst/>
          </a:prstGeom>
          <a:solidFill>
            <a:srgbClr val="003F75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05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105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93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93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93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930" b="1">
          <a:solidFill>
            <a:schemeClr val="tx1"/>
          </a:solidFill>
          <a:latin typeface="Arial" charset="0"/>
        </a:defRPr>
      </a:lvl5pPr>
      <a:lvl6pPr marL="401010" algn="l" rtl="0" eaLnBrk="1" fontAlgn="base" hangingPunct="1">
        <a:spcBef>
          <a:spcPct val="0"/>
        </a:spcBef>
        <a:spcAft>
          <a:spcPct val="0"/>
        </a:spcAft>
        <a:defRPr sz="1930" b="1">
          <a:solidFill>
            <a:schemeClr val="tx1"/>
          </a:solidFill>
          <a:latin typeface="Arial" charset="0"/>
        </a:defRPr>
      </a:lvl6pPr>
      <a:lvl7pPr marL="802020" algn="l" rtl="0" eaLnBrk="1" fontAlgn="base" hangingPunct="1">
        <a:spcBef>
          <a:spcPct val="0"/>
        </a:spcBef>
        <a:spcAft>
          <a:spcPct val="0"/>
        </a:spcAft>
        <a:defRPr sz="1930" b="1">
          <a:solidFill>
            <a:schemeClr val="tx1"/>
          </a:solidFill>
          <a:latin typeface="Arial" charset="0"/>
        </a:defRPr>
      </a:lvl7pPr>
      <a:lvl8pPr marL="1203030" algn="l" rtl="0" eaLnBrk="1" fontAlgn="base" hangingPunct="1">
        <a:spcBef>
          <a:spcPct val="0"/>
        </a:spcBef>
        <a:spcAft>
          <a:spcPct val="0"/>
        </a:spcAft>
        <a:defRPr sz="1930" b="1">
          <a:solidFill>
            <a:schemeClr val="tx1"/>
          </a:solidFill>
          <a:latin typeface="Arial" charset="0"/>
        </a:defRPr>
      </a:lvl8pPr>
      <a:lvl9pPr marL="1604040" algn="l" rtl="0" eaLnBrk="1" fontAlgn="base" hangingPunct="1">
        <a:spcBef>
          <a:spcPct val="0"/>
        </a:spcBef>
        <a:spcAft>
          <a:spcPct val="0"/>
        </a:spcAft>
        <a:defRPr sz="1930" b="1">
          <a:solidFill>
            <a:schemeClr val="tx1"/>
          </a:solidFill>
          <a:latin typeface="Arial" charset="0"/>
        </a:defRPr>
      </a:lvl9pPr>
    </p:titleStyle>
    <p:bodyStyle>
      <a:lvl1pPr marL="300758" indent="-300758" algn="l" rtl="0" eaLnBrk="1" fontAlgn="base" hangingPunct="1">
        <a:spcBef>
          <a:spcPct val="20000"/>
        </a:spcBef>
        <a:spcAft>
          <a:spcPct val="0"/>
        </a:spcAft>
        <a:defRPr sz="1403">
          <a:solidFill>
            <a:schemeClr val="tx1"/>
          </a:solidFill>
          <a:latin typeface="+mn-lt"/>
          <a:ea typeface="+mn-ea"/>
          <a:cs typeface="+mn-cs"/>
        </a:defRPr>
      </a:lvl1pPr>
      <a:lvl2pPr marL="167088" indent="-16569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3">
          <a:solidFill>
            <a:schemeClr val="tx1"/>
          </a:solidFill>
          <a:latin typeface="+mn-lt"/>
        </a:defRPr>
      </a:lvl2pPr>
      <a:lvl3pPr marL="317466" indent="-14898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3">
          <a:solidFill>
            <a:schemeClr val="tx1"/>
          </a:solidFill>
          <a:latin typeface="+mn-lt"/>
        </a:defRPr>
      </a:lvl3pPr>
      <a:lvl4pPr marL="476200" indent="-15734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3">
          <a:solidFill>
            <a:schemeClr val="tx1"/>
          </a:solidFill>
          <a:latin typeface="+mn-lt"/>
        </a:defRPr>
      </a:lvl4pPr>
      <a:lvl5pPr marL="651641" indent="-1740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403">
          <a:solidFill>
            <a:schemeClr val="tx1"/>
          </a:solidFill>
          <a:latin typeface="+mn-lt"/>
        </a:defRPr>
      </a:lvl5pPr>
      <a:lvl6pPr marL="1052652" indent="-1740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3">
          <a:solidFill>
            <a:schemeClr val="tx1"/>
          </a:solidFill>
          <a:latin typeface="+mn-lt"/>
        </a:defRPr>
      </a:lvl6pPr>
      <a:lvl7pPr marL="1453662" indent="-1740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3">
          <a:solidFill>
            <a:schemeClr val="tx1"/>
          </a:solidFill>
          <a:latin typeface="+mn-lt"/>
        </a:defRPr>
      </a:lvl7pPr>
      <a:lvl8pPr marL="1854672" indent="-1740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3">
          <a:solidFill>
            <a:schemeClr val="tx1"/>
          </a:solidFill>
          <a:latin typeface="+mn-lt"/>
        </a:defRPr>
      </a:lvl8pPr>
      <a:lvl9pPr marL="2255682" indent="-1740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3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11" Type="http://schemas.openxmlformats.org/officeDocument/2006/relationships/image" Target="../media/image19.png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225425" y="1068090"/>
            <a:ext cx="6353175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20533" bIns="0">
            <a:spAutoFit/>
          </a:bodyPr>
          <a:lstStyle/>
          <a:p>
            <a:pPr defTabSz="1042988">
              <a:spcBef>
                <a:spcPct val="50000"/>
              </a:spcBef>
            </a:pPr>
            <a:endParaRPr lang="en-GB" sz="2000" dirty="0">
              <a:solidFill>
                <a:srgbClr val="003F75"/>
              </a:solidFill>
              <a:latin typeface="Arial Black" pitchFamily="34" charset="0"/>
              <a:sym typeface="Symbol" pitchFamily="18" charset="2"/>
            </a:endParaRPr>
          </a:p>
          <a:p>
            <a:pPr defTabSz="1042988">
              <a:spcBef>
                <a:spcPct val="50000"/>
              </a:spcBef>
            </a:pPr>
            <a:r>
              <a:rPr lang="en-GB" sz="2000" dirty="0" smtClean="0">
                <a:solidFill>
                  <a:schemeClr val="bg1"/>
                </a:solidFill>
                <a:latin typeface="Arial Black" pitchFamily="34" charset="0"/>
                <a:sym typeface="Symbol" pitchFamily="18" charset="2"/>
              </a:rPr>
              <a:t>Workshop </a:t>
            </a:r>
            <a:r>
              <a:rPr lang="en-GB" sz="2000" i="1" dirty="0" smtClean="0">
                <a:solidFill>
                  <a:schemeClr val="bg1"/>
                </a:solidFill>
                <a:latin typeface="Arial Black" pitchFamily="34" charset="0"/>
                <a:sym typeface="Symbol" pitchFamily="18" charset="2"/>
              </a:rPr>
              <a:t>Modelling </a:t>
            </a:r>
            <a:r>
              <a:rPr lang="en-GB" sz="2000" i="1" dirty="0">
                <a:solidFill>
                  <a:schemeClr val="bg1"/>
                </a:solidFill>
                <a:latin typeface="Arial Black" pitchFamily="34" charset="0"/>
                <a:sym typeface="Symbol" pitchFamily="18" charset="2"/>
              </a:rPr>
              <a:t>of Crop </a:t>
            </a:r>
            <a:r>
              <a:rPr lang="en-GB" sz="2000" i="1" dirty="0" smtClean="0">
                <a:solidFill>
                  <a:schemeClr val="bg1"/>
                </a:solidFill>
                <a:latin typeface="Arial Black" pitchFamily="34" charset="0"/>
                <a:sym typeface="Symbol" pitchFamily="18" charset="2"/>
              </a:rPr>
              <a:t>Rotations</a:t>
            </a:r>
            <a:r>
              <a:rPr lang="en-GB" sz="2000" dirty="0" smtClean="0">
                <a:solidFill>
                  <a:schemeClr val="bg1"/>
                </a:solidFill>
                <a:latin typeface="Arial Black" pitchFamily="34" charset="0"/>
                <a:sym typeface="Symbol" pitchFamily="18" charset="2"/>
              </a:rPr>
              <a:t/>
            </a:r>
            <a:br>
              <a:rPr lang="en-GB" sz="2000" dirty="0" smtClean="0">
                <a:solidFill>
                  <a:schemeClr val="bg1"/>
                </a:solidFill>
                <a:latin typeface="Arial Black" pitchFamily="34" charset="0"/>
                <a:sym typeface="Symbol" pitchFamily="18" charset="2"/>
              </a:rPr>
            </a:br>
            <a:r>
              <a:rPr lang="en-GB" sz="2000" dirty="0" smtClean="0">
                <a:solidFill>
                  <a:schemeClr val="bg1"/>
                </a:solidFill>
                <a:latin typeface="Bahnschrift Light" panose="020B0502040204020203" pitchFamily="34" charset="0"/>
                <a:sym typeface="Symbol" pitchFamily="18" charset="2"/>
              </a:rPr>
              <a:t>Wednesday</a:t>
            </a:r>
            <a:r>
              <a:rPr lang="en-GB" sz="2000" dirty="0">
                <a:solidFill>
                  <a:schemeClr val="bg1"/>
                </a:solidFill>
                <a:latin typeface="Bahnschrift Light" panose="020B0502040204020203" pitchFamily="34" charset="0"/>
                <a:sym typeface="Symbol" pitchFamily="18" charset="2"/>
              </a:rPr>
              <a:t>, 9 December 2020 </a:t>
            </a:r>
          </a:p>
        </p:txBody>
      </p:sp>
      <p:sp>
        <p:nvSpPr>
          <p:cNvPr id="2" name="Rectangle 1"/>
          <p:cNvSpPr/>
          <p:nvPr/>
        </p:nvSpPr>
        <p:spPr>
          <a:xfrm>
            <a:off x="452897" y="6808272"/>
            <a:ext cx="9845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003F75"/>
                </a:solidFill>
              </a:rPr>
              <a:t>Dr. </a:t>
            </a:r>
            <a:r>
              <a:rPr lang="de-DE" sz="2000" dirty="0" err="1" smtClean="0">
                <a:solidFill>
                  <a:srgbClr val="003F75"/>
                </a:solidFill>
              </a:rPr>
              <a:t>rer</a:t>
            </a:r>
            <a:r>
              <a:rPr lang="de-DE" sz="2000" dirty="0" smtClean="0">
                <a:solidFill>
                  <a:srgbClr val="003F75"/>
                </a:solidFill>
              </a:rPr>
              <a:t>. nat. Tobias </a:t>
            </a:r>
            <a:r>
              <a:rPr lang="de-DE" sz="2000" dirty="0">
                <a:solidFill>
                  <a:srgbClr val="003F75"/>
                </a:solidFill>
              </a:rPr>
              <a:t>KD </a:t>
            </a:r>
            <a:r>
              <a:rPr lang="de-DE" sz="2000" dirty="0" smtClean="0">
                <a:solidFill>
                  <a:srgbClr val="003F75"/>
                </a:solidFill>
              </a:rPr>
              <a:t>Weber | University </a:t>
            </a:r>
            <a:r>
              <a:rPr lang="de-DE" sz="2000" dirty="0" err="1" smtClean="0">
                <a:solidFill>
                  <a:srgbClr val="003F75"/>
                </a:solidFill>
              </a:rPr>
              <a:t>of</a:t>
            </a:r>
            <a:r>
              <a:rPr lang="de-DE" sz="2000" dirty="0" smtClean="0">
                <a:solidFill>
                  <a:srgbClr val="003F75"/>
                </a:solidFill>
              </a:rPr>
              <a:t> Hohenheim |             </a:t>
            </a:r>
            <a:r>
              <a:rPr lang="en-GB" i="1" dirty="0" smtClean="0"/>
              <a:t>0000-0002-3448-5208</a:t>
            </a:r>
            <a:endParaRPr lang="en-GB" sz="2000" i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2897" y="960368"/>
            <a:ext cx="954087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20533" bIns="0">
            <a:spAutoFit/>
          </a:bodyPr>
          <a:lstStyle/>
          <a:p>
            <a:pPr defTabSz="1042988">
              <a:spcBef>
                <a:spcPct val="50000"/>
              </a:spcBef>
            </a:pPr>
            <a:endParaRPr lang="en-GB" sz="2000" dirty="0">
              <a:solidFill>
                <a:srgbClr val="003F75"/>
              </a:solidFill>
              <a:latin typeface="Arial Black" pitchFamily="34" charset="0"/>
              <a:sym typeface="Symbol" pitchFamily="18" charset="2"/>
            </a:endParaRPr>
          </a:p>
          <a:p>
            <a:pPr defTabSz="1042988">
              <a:spcBef>
                <a:spcPct val="50000"/>
              </a:spcBef>
            </a:pPr>
            <a:r>
              <a:rPr lang="en-GB" sz="2400" dirty="0">
                <a:solidFill>
                  <a:srgbClr val="003F75"/>
                </a:solidFill>
                <a:latin typeface="Arial Black" pitchFamily="34" charset="0"/>
                <a:sym typeface="Symbol" pitchFamily="18" charset="2"/>
              </a:rPr>
              <a:t>Hydro-pedotransfer functions: </a:t>
            </a:r>
            <a:br>
              <a:rPr lang="en-GB" sz="2400" dirty="0">
                <a:solidFill>
                  <a:srgbClr val="003F75"/>
                </a:solidFill>
                <a:latin typeface="Arial Black" pitchFamily="34" charset="0"/>
                <a:sym typeface="Symbol" pitchFamily="18" charset="2"/>
              </a:rPr>
            </a:br>
            <a:r>
              <a:rPr lang="en-GB" sz="2400" dirty="0" smtClean="0">
                <a:solidFill>
                  <a:srgbClr val="003F75"/>
                </a:solidFill>
                <a:latin typeface="Arial Black" pitchFamily="34" charset="0"/>
                <a:sym typeface="Symbol" pitchFamily="18" charset="2"/>
              </a:rPr>
              <a:t>A </a:t>
            </a:r>
            <a:r>
              <a:rPr lang="en-GB" sz="2400" dirty="0">
                <a:solidFill>
                  <a:srgbClr val="003F75"/>
                </a:solidFill>
                <a:latin typeface="Arial Black" pitchFamily="34" charset="0"/>
                <a:sym typeface="Symbol" pitchFamily="18" charset="2"/>
              </a:rPr>
              <a:t>roadmap for future </a:t>
            </a:r>
            <a:r>
              <a:rPr lang="en-GB" sz="2400" dirty="0" smtClean="0">
                <a:solidFill>
                  <a:srgbClr val="003F75"/>
                </a:solidFill>
                <a:latin typeface="Arial Black" pitchFamily="34" charset="0"/>
                <a:sym typeface="Symbol" pitchFamily="18" charset="2"/>
              </a:rPr>
              <a:t>development</a:t>
            </a:r>
            <a:endParaRPr lang="en-GB" sz="2000" dirty="0">
              <a:solidFill>
                <a:srgbClr val="003F75"/>
              </a:solidFill>
              <a:latin typeface="Bahnschrift Light" panose="020B0502040204020203" pitchFamily="34" charset="0"/>
              <a:sym typeface="Symbol" pitchFamily="18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6873327"/>
            <a:ext cx="797821" cy="270000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194925" y="7008327"/>
            <a:ext cx="49847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20533" bIns="0">
            <a:spAutoFit/>
          </a:bodyPr>
          <a:lstStyle/>
          <a:p>
            <a:pPr defTabSz="1042988">
              <a:spcBef>
                <a:spcPct val="50000"/>
              </a:spcBef>
            </a:pPr>
            <a:endParaRPr lang="en-GB" sz="2000" dirty="0">
              <a:solidFill>
                <a:schemeClr val="bg1"/>
              </a:solidFill>
              <a:latin typeface="Bahnschrift Light" panose="020B0502040204020203" pitchFamily="34" charset="0"/>
              <a:sym typeface="Symbol" pitchFamily="18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61100" y="2391529"/>
            <a:ext cx="43844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i="1" smtClean="0">
                <a:solidFill>
                  <a:schemeClr val="bg1"/>
                </a:solidFill>
              </a:rPr>
              <a:t>On </a:t>
            </a:r>
            <a:r>
              <a:rPr lang="de-DE" i="1" dirty="0" smtClean="0">
                <a:solidFill>
                  <a:schemeClr val="bg1"/>
                </a:solidFill>
              </a:rPr>
              <a:t>behalf </a:t>
            </a:r>
            <a:r>
              <a:rPr lang="de-DE" i="1" dirty="0" err="1" smtClean="0">
                <a:solidFill>
                  <a:schemeClr val="bg1"/>
                </a:solidFill>
              </a:rPr>
              <a:t>of</a:t>
            </a:r>
            <a:r>
              <a:rPr lang="de-DE" i="1" dirty="0" smtClean="0">
                <a:solidFill>
                  <a:schemeClr val="bg1"/>
                </a:solidFill>
              </a:rPr>
              <a:t> </a:t>
            </a:r>
            <a:r>
              <a:rPr lang="de-DE" i="1" dirty="0" err="1" smtClean="0">
                <a:solidFill>
                  <a:schemeClr val="bg1"/>
                </a:solidFill>
              </a:rPr>
              <a:t>the</a:t>
            </a:r>
            <a:r>
              <a:rPr lang="de-DE" i="1" dirty="0" smtClean="0">
                <a:solidFill>
                  <a:schemeClr val="bg1"/>
                </a:solidFill>
              </a:rPr>
              <a:t> </a:t>
            </a:r>
            <a:br>
              <a:rPr lang="de-DE" i="1" dirty="0" smtClean="0">
                <a:solidFill>
                  <a:schemeClr val="bg1"/>
                </a:solidFill>
              </a:rPr>
            </a:br>
            <a:r>
              <a:rPr lang="de-DE" i="1" dirty="0" smtClean="0">
                <a:solidFill>
                  <a:schemeClr val="bg1"/>
                </a:solidFill>
              </a:rPr>
              <a:t>International </a:t>
            </a:r>
            <a:r>
              <a:rPr lang="de-DE" i="1" dirty="0" err="1">
                <a:solidFill>
                  <a:schemeClr val="bg1"/>
                </a:solidFill>
              </a:rPr>
              <a:t>Soil</a:t>
            </a:r>
            <a:r>
              <a:rPr lang="de-DE" i="1" dirty="0">
                <a:solidFill>
                  <a:schemeClr val="bg1"/>
                </a:solidFill>
              </a:rPr>
              <a:t> </a:t>
            </a:r>
            <a:r>
              <a:rPr lang="de-DE" i="1" dirty="0" err="1">
                <a:solidFill>
                  <a:schemeClr val="bg1"/>
                </a:solidFill>
              </a:rPr>
              <a:t>Modelling</a:t>
            </a:r>
            <a:r>
              <a:rPr lang="de-DE" i="1" dirty="0">
                <a:solidFill>
                  <a:schemeClr val="bg1"/>
                </a:solidFill>
              </a:rPr>
              <a:t> </a:t>
            </a:r>
            <a:r>
              <a:rPr lang="de-DE" i="1" dirty="0" err="1" smtClean="0">
                <a:solidFill>
                  <a:schemeClr val="bg1"/>
                </a:solidFill>
              </a:rPr>
              <a:t>Consortium</a:t>
            </a:r>
            <a:r>
              <a:rPr lang="de-DE" i="1" dirty="0" smtClean="0">
                <a:solidFill>
                  <a:schemeClr val="bg1"/>
                </a:solidFill>
              </a:rPr>
              <a:t/>
            </a:r>
            <a:br>
              <a:rPr lang="de-DE" i="1" dirty="0" smtClean="0">
                <a:solidFill>
                  <a:schemeClr val="bg1"/>
                </a:solidFill>
              </a:rPr>
            </a:br>
            <a:r>
              <a:rPr lang="de-DE" i="1" dirty="0" smtClean="0">
                <a:solidFill>
                  <a:schemeClr val="bg1"/>
                </a:solidFill>
              </a:rPr>
              <a:t> </a:t>
            </a:r>
            <a:r>
              <a:rPr lang="de-DE" i="1" dirty="0">
                <a:solidFill>
                  <a:schemeClr val="bg1"/>
                </a:solidFill>
              </a:rPr>
              <a:t>Pedotransfer </a:t>
            </a:r>
            <a:r>
              <a:rPr lang="de-DE" i="1" dirty="0" err="1">
                <a:solidFill>
                  <a:schemeClr val="bg1"/>
                </a:solidFill>
              </a:rPr>
              <a:t>function</a:t>
            </a:r>
            <a:r>
              <a:rPr lang="de-DE" i="1" dirty="0">
                <a:solidFill>
                  <a:schemeClr val="bg1"/>
                </a:solidFill>
              </a:rPr>
              <a:t> </a:t>
            </a:r>
            <a:r>
              <a:rPr lang="de-DE" i="1" dirty="0" smtClean="0">
                <a:solidFill>
                  <a:schemeClr val="bg1"/>
                </a:solidFill>
              </a:rPr>
              <a:t>Working </a:t>
            </a:r>
            <a:r>
              <a:rPr lang="de-DE" i="1" dirty="0" err="1" smtClean="0">
                <a:solidFill>
                  <a:schemeClr val="bg1"/>
                </a:solidFill>
              </a:rPr>
              <a:t>group</a:t>
            </a:r>
            <a:endParaRPr lang="de-DE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8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7078544"/>
            <a:ext cx="10693400" cy="4827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24" y="4017467"/>
            <a:ext cx="10172550" cy="7502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87" y="3252477"/>
            <a:ext cx="2609713" cy="62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9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952500" y="258033"/>
            <a:ext cx="9413876" cy="16469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defTabSz="1042988">
              <a:spcBef>
                <a:spcPct val="50000"/>
              </a:spcBef>
            </a:pPr>
            <a:r>
              <a:rPr lang="de-DE" sz="2300" smtClean="0">
                <a:solidFill>
                  <a:srgbClr val="003F75"/>
                </a:solidFill>
                <a:latin typeface="Arial Black" pitchFamily="34" charset="0"/>
              </a:rPr>
              <a:t>Introduction</a:t>
            </a:r>
            <a:endParaRPr lang="de-DE" sz="2300" dirty="0">
              <a:solidFill>
                <a:srgbClr val="003F75"/>
              </a:solidFill>
              <a:latin typeface="Arial Black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84199" y="3119438"/>
            <a:ext cx="9540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3200" i="1" dirty="0" err="1" smtClean="0"/>
              <a:t>What</a:t>
            </a:r>
            <a:r>
              <a:rPr lang="de-DE" sz="3200" i="1" dirty="0" smtClean="0"/>
              <a:t> </a:t>
            </a:r>
            <a:r>
              <a:rPr lang="de-DE" sz="3200" i="1" dirty="0" err="1" smtClean="0"/>
              <a:t>are</a:t>
            </a:r>
            <a:r>
              <a:rPr lang="de-DE" sz="3200" i="1" dirty="0" smtClean="0"/>
              <a:t> hydro-pedotransfer </a:t>
            </a:r>
            <a:r>
              <a:rPr lang="de-DE" sz="3200" i="1" dirty="0" err="1" smtClean="0"/>
              <a:t>functions</a:t>
            </a:r>
            <a:r>
              <a:rPr lang="de-DE" sz="3200" i="1" dirty="0" smtClean="0"/>
              <a:t>?</a:t>
            </a:r>
            <a:endParaRPr lang="de-DE" i="1" dirty="0">
              <a:solidFill>
                <a:srgbClr val="003F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9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68"/>
          <a:stretch/>
        </p:blipFill>
        <p:spPr>
          <a:xfrm>
            <a:off x="7465460" y="1752600"/>
            <a:ext cx="2441502" cy="19613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1713" y="4472717"/>
            <a:ext cx="2113577" cy="2738897"/>
          </a:xfrm>
          <a:prstGeom prst="rect">
            <a:avLst/>
          </a:prstGeom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952500" y="258033"/>
            <a:ext cx="9413876" cy="15136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defTabSz="1042988">
              <a:spcBef>
                <a:spcPct val="50000"/>
              </a:spcBef>
            </a:pPr>
            <a:r>
              <a:rPr lang="de-DE" sz="2300" dirty="0" err="1" smtClean="0">
                <a:solidFill>
                  <a:srgbClr val="003F75"/>
                </a:solidFill>
                <a:latin typeface="Arial Black" pitchFamily="34" charset="0"/>
              </a:rPr>
              <a:t>What</a:t>
            </a:r>
            <a:r>
              <a:rPr lang="de-DE" sz="2300" dirty="0" smtClean="0">
                <a:solidFill>
                  <a:srgbClr val="003F75"/>
                </a:solidFill>
                <a:latin typeface="Arial Black" pitchFamily="34" charset="0"/>
              </a:rPr>
              <a:t> </a:t>
            </a:r>
            <a:r>
              <a:rPr lang="de-DE" sz="2300" dirty="0" err="1" smtClean="0">
                <a:solidFill>
                  <a:srgbClr val="003F75"/>
                </a:solidFill>
                <a:latin typeface="Arial Black" pitchFamily="34" charset="0"/>
              </a:rPr>
              <a:t>are</a:t>
            </a:r>
            <a:r>
              <a:rPr lang="de-DE" sz="2300" dirty="0" smtClean="0">
                <a:solidFill>
                  <a:srgbClr val="003F75"/>
                </a:solidFill>
                <a:latin typeface="Arial Black" pitchFamily="34" charset="0"/>
              </a:rPr>
              <a:t> hydro-pedotransfer </a:t>
            </a:r>
            <a:r>
              <a:rPr lang="de-DE" sz="2300" dirty="0" err="1" smtClean="0">
                <a:solidFill>
                  <a:srgbClr val="003F75"/>
                </a:solidFill>
                <a:latin typeface="Arial Black" pitchFamily="34" charset="0"/>
              </a:rPr>
              <a:t>functions</a:t>
            </a:r>
            <a:r>
              <a:rPr lang="de-DE" sz="2300" dirty="0" smtClean="0">
                <a:solidFill>
                  <a:srgbClr val="003F75"/>
                </a:solidFill>
                <a:latin typeface="Arial Black" pitchFamily="34" charset="0"/>
              </a:rPr>
              <a:t>?</a:t>
            </a:r>
            <a:endParaRPr lang="de-DE" sz="2300" dirty="0">
              <a:solidFill>
                <a:srgbClr val="003F75"/>
              </a:solidFill>
              <a:latin typeface="Arial Black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101" y="1266577"/>
            <a:ext cx="3680505" cy="28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102" y="1266577"/>
            <a:ext cx="3680505" cy="28800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 flipV="1">
            <a:off x="4285403" y="2896248"/>
            <a:ext cx="2519606" cy="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920931" y="2155020"/>
            <a:ext cx="32829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2800" i="1" dirty="0" smtClean="0"/>
              <a:t>f(</a:t>
            </a:r>
            <a:r>
              <a:rPr lang="de-DE" sz="2800" i="1" dirty="0" err="1" smtClean="0"/>
              <a:t>ssc</a:t>
            </a:r>
            <a:r>
              <a:rPr lang="de-DE" sz="2800" i="1" dirty="0" smtClean="0"/>
              <a:t>, </a:t>
            </a:r>
            <a:r>
              <a:rPr lang="de-DE" sz="2800" i="1" dirty="0" err="1" smtClean="0"/>
              <a:t>oc</a:t>
            </a:r>
            <a:r>
              <a:rPr lang="de-DE" sz="2800" i="1" dirty="0" smtClean="0"/>
              <a:t>, </a:t>
            </a:r>
            <a:r>
              <a:rPr lang="de-DE" sz="2800" i="1" dirty="0" err="1" smtClean="0"/>
              <a:t>bd</a:t>
            </a:r>
            <a:r>
              <a:rPr lang="de-DE" sz="2800" i="1" dirty="0" smtClean="0"/>
              <a:t>, …)</a:t>
            </a:r>
            <a:endParaRPr lang="de-DE" sz="1600" i="1" dirty="0">
              <a:solidFill>
                <a:srgbClr val="003F75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6820" y="5063438"/>
            <a:ext cx="637437" cy="918263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endCxn id="21" idx="0"/>
          </p:cNvCxnSpPr>
          <p:nvPr/>
        </p:nvCxnSpPr>
        <p:spPr bwMode="auto">
          <a:xfrm flipH="1">
            <a:off x="8908502" y="4020289"/>
            <a:ext cx="14276" cy="452428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148703" y="4779038"/>
            <a:ext cx="29643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1600" i="1" dirty="0" err="1"/>
              <a:t>e</a:t>
            </a:r>
            <a:r>
              <a:rPr lang="de-DE" sz="1600" i="1" dirty="0" err="1" smtClean="0"/>
              <a:t>g</a:t>
            </a:r>
            <a:r>
              <a:rPr lang="de-DE" sz="1600" i="1" dirty="0" smtClean="0"/>
              <a:t>. Szabo et al. 2021, GMD</a:t>
            </a:r>
            <a:endParaRPr lang="de-DE" sz="1050" i="1" dirty="0">
              <a:solidFill>
                <a:srgbClr val="003F75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870" y="5255525"/>
            <a:ext cx="6595794" cy="9953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Rectangle 26"/>
          <p:cNvSpPr/>
          <p:nvPr/>
        </p:nvSpPr>
        <p:spPr>
          <a:xfrm>
            <a:off x="888266" y="5255525"/>
            <a:ext cx="453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>
                <a:solidFill>
                  <a:schemeClr val="bg1"/>
                </a:solidFill>
              </a:rPr>
              <a:t>https://ptfinterface.rissac.hu/app_direct/ptf/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402" y="6432094"/>
            <a:ext cx="809792" cy="63105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20217" y="556030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800" b="1" i="1" dirty="0" smtClean="0"/>
              <a:t>1</a:t>
            </a:r>
            <a:endParaRPr lang="de-DE" sz="2800" b="1" i="1" dirty="0">
              <a:solidFill>
                <a:srgbClr val="003F75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9648" y="645569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800" b="1" i="1" dirty="0" smtClean="0">
                <a:solidFill>
                  <a:srgbClr val="003F75"/>
                </a:solidFill>
              </a:rPr>
              <a:t>2</a:t>
            </a:r>
            <a:endParaRPr lang="de-DE" sz="2800" b="1" i="1" dirty="0">
              <a:solidFill>
                <a:srgbClr val="003F75"/>
              </a:solidFill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505259" y="4708996"/>
            <a:ext cx="28094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2400" i="1" dirty="0" smtClean="0"/>
              <a:t>User </a:t>
            </a:r>
            <a:r>
              <a:rPr lang="de-DE" sz="2400" i="1" dirty="0" err="1" smtClean="0"/>
              <a:t>friendliness</a:t>
            </a:r>
            <a:r>
              <a:rPr lang="de-DE" sz="2400" i="1" dirty="0" smtClean="0"/>
              <a:t>!!</a:t>
            </a:r>
            <a:endParaRPr lang="de-DE" sz="1400" i="1" dirty="0">
              <a:solidFill>
                <a:srgbClr val="003F75"/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0"/>
          <a:srcRect l="13786" t="5598" r="14585"/>
          <a:stretch/>
        </p:blipFill>
        <p:spPr>
          <a:xfrm>
            <a:off x="1768406" y="6500059"/>
            <a:ext cx="504692" cy="46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3284" y="6483306"/>
            <a:ext cx="4880562" cy="468000"/>
          </a:xfrm>
          <a:prstGeom prst="rect">
            <a:avLst/>
          </a:prstGeom>
        </p:spPr>
      </p:pic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7905218" y="3713928"/>
            <a:ext cx="196284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900" i="1" dirty="0">
                <a:solidFill>
                  <a:schemeClr val="tx1">
                    <a:lumMod val="50000"/>
                  </a:schemeClr>
                </a:solidFill>
              </a:rPr>
              <a:t>Iden </a:t>
            </a:r>
            <a:r>
              <a:rPr lang="de-DE" sz="900" i="1" dirty="0" err="1">
                <a:solidFill>
                  <a:schemeClr val="tx1">
                    <a:lumMod val="50000"/>
                  </a:schemeClr>
                </a:solidFill>
              </a:rPr>
              <a:t>and</a:t>
            </a:r>
            <a:r>
              <a:rPr lang="de-DE" sz="9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DE" sz="900" i="1" dirty="0" err="1">
                <a:solidFill>
                  <a:schemeClr val="tx1">
                    <a:lumMod val="50000"/>
                  </a:schemeClr>
                </a:solidFill>
              </a:rPr>
              <a:t>Durner</a:t>
            </a:r>
            <a:r>
              <a:rPr lang="de-DE" sz="900" i="1" dirty="0">
                <a:solidFill>
                  <a:schemeClr val="tx1">
                    <a:lumMod val="50000"/>
                  </a:schemeClr>
                </a:solidFill>
              </a:rPr>
              <a:t>, 2007, WRR, </a:t>
            </a:r>
            <a:r>
              <a:rPr lang="de-DE" sz="900" i="1" dirty="0" err="1">
                <a:solidFill>
                  <a:schemeClr val="tx1">
                    <a:lumMod val="50000"/>
                  </a:schemeClr>
                </a:solidFill>
              </a:rPr>
              <a:t>mod</a:t>
            </a:r>
            <a:endParaRPr lang="de-DE" sz="900" i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-244060" y="4661371"/>
            <a:ext cx="7781561" cy="257762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8860" y="5234751"/>
            <a:ext cx="413290" cy="59536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0316" y="6358075"/>
            <a:ext cx="413290" cy="595367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 bwMode="auto">
          <a:xfrm>
            <a:off x="8016875" y="2060574"/>
            <a:ext cx="72000" cy="72000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8643375" y="2255435"/>
            <a:ext cx="72000" cy="720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8957700" y="2534973"/>
            <a:ext cx="72000" cy="720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9268081" y="3011048"/>
            <a:ext cx="72000" cy="720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9585325" y="3287313"/>
            <a:ext cx="72000" cy="72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00958" y="1504256"/>
            <a:ext cx="179871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050" b="1" dirty="0" err="1" smtClean="0">
                <a:solidFill>
                  <a:schemeClr val="tx1">
                    <a:lumMod val="50000"/>
                  </a:schemeClr>
                </a:solidFill>
              </a:rPr>
              <a:t>pF</a:t>
            </a:r>
            <a:r>
              <a:rPr lang="de-DE" sz="1050" b="1" dirty="0" smtClean="0">
                <a:solidFill>
                  <a:schemeClr val="tx1">
                    <a:lumMod val="50000"/>
                  </a:schemeClr>
                </a:solidFill>
              </a:rPr>
              <a:t> = log</a:t>
            </a:r>
            <a:r>
              <a:rPr lang="de-DE" sz="1050" b="1" baseline="-25000" dirty="0" smtClean="0">
                <a:solidFill>
                  <a:schemeClr val="tx1">
                    <a:lumMod val="50000"/>
                  </a:schemeClr>
                </a:solidFill>
              </a:rPr>
              <a:t>10</a:t>
            </a:r>
            <a:r>
              <a:rPr lang="de-DE" sz="1050" b="1" dirty="0" smtClean="0">
                <a:solidFill>
                  <a:schemeClr val="tx1">
                    <a:lumMod val="50000"/>
                  </a:schemeClr>
                </a:solidFill>
              </a:rPr>
              <a:t> [cm]</a:t>
            </a:r>
            <a:endParaRPr lang="en-GB" sz="1050" b="1" baseline="-25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9" name="Freeform 68"/>
          <p:cNvSpPr/>
          <p:nvPr/>
        </p:nvSpPr>
        <p:spPr bwMode="auto">
          <a:xfrm>
            <a:off x="7931944" y="2094377"/>
            <a:ext cx="1690687" cy="1220323"/>
          </a:xfrm>
          <a:custGeom>
            <a:avLst/>
            <a:gdLst>
              <a:gd name="connsiteX0" fmla="*/ 0 w 1690687"/>
              <a:gd name="connsiteY0" fmla="*/ 3504 h 1220323"/>
              <a:gd name="connsiteX1" fmla="*/ 195262 w 1690687"/>
              <a:gd name="connsiteY1" fmla="*/ 5886 h 1220323"/>
              <a:gd name="connsiteX2" fmla="*/ 435769 w 1690687"/>
              <a:gd name="connsiteY2" fmla="*/ 58273 h 1220323"/>
              <a:gd name="connsiteX3" fmla="*/ 633412 w 1690687"/>
              <a:gd name="connsiteY3" fmla="*/ 139236 h 1220323"/>
              <a:gd name="connsiteX4" fmla="*/ 826294 w 1690687"/>
              <a:gd name="connsiteY4" fmla="*/ 239248 h 1220323"/>
              <a:gd name="connsiteX5" fmla="*/ 1002506 w 1690687"/>
              <a:gd name="connsiteY5" fmla="*/ 401173 h 1220323"/>
              <a:gd name="connsiteX6" fmla="*/ 1121569 w 1690687"/>
              <a:gd name="connsiteY6" fmla="*/ 548811 h 1220323"/>
              <a:gd name="connsiteX7" fmla="*/ 1207294 w 1690687"/>
              <a:gd name="connsiteY7" fmla="*/ 689304 h 1220323"/>
              <a:gd name="connsiteX8" fmla="*/ 1285875 w 1690687"/>
              <a:gd name="connsiteY8" fmla="*/ 834561 h 1220323"/>
              <a:gd name="connsiteX9" fmla="*/ 1381125 w 1690687"/>
              <a:gd name="connsiteY9" fmla="*/ 946479 h 1220323"/>
              <a:gd name="connsiteX10" fmla="*/ 1493044 w 1690687"/>
              <a:gd name="connsiteY10" fmla="*/ 1070304 h 1220323"/>
              <a:gd name="connsiteX11" fmla="*/ 1600200 w 1690687"/>
              <a:gd name="connsiteY11" fmla="*/ 1170317 h 1220323"/>
              <a:gd name="connsiteX12" fmla="*/ 1690687 w 1690687"/>
              <a:gd name="connsiteY12" fmla="*/ 1220323 h 1220323"/>
              <a:gd name="connsiteX13" fmla="*/ 1690687 w 1690687"/>
              <a:gd name="connsiteY13" fmla="*/ 1220323 h 1220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90687" h="1220323">
                <a:moveTo>
                  <a:pt x="0" y="3504"/>
                </a:moveTo>
                <a:cubicBezTo>
                  <a:pt x="61317" y="131"/>
                  <a:pt x="122634" y="-3242"/>
                  <a:pt x="195262" y="5886"/>
                </a:cubicBezTo>
                <a:cubicBezTo>
                  <a:pt x="267890" y="15014"/>
                  <a:pt x="362744" y="36048"/>
                  <a:pt x="435769" y="58273"/>
                </a:cubicBezTo>
                <a:cubicBezTo>
                  <a:pt x="508794" y="80498"/>
                  <a:pt x="568325" y="109074"/>
                  <a:pt x="633412" y="139236"/>
                </a:cubicBezTo>
                <a:cubicBezTo>
                  <a:pt x="698499" y="169398"/>
                  <a:pt x="764778" y="195592"/>
                  <a:pt x="826294" y="239248"/>
                </a:cubicBezTo>
                <a:cubicBezTo>
                  <a:pt x="887810" y="282904"/>
                  <a:pt x="953294" y="349579"/>
                  <a:pt x="1002506" y="401173"/>
                </a:cubicBezTo>
                <a:cubicBezTo>
                  <a:pt x="1051719" y="452767"/>
                  <a:pt x="1087438" y="500789"/>
                  <a:pt x="1121569" y="548811"/>
                </a:cubicBezTo>
                <a:cubicBezTo>
                  <a:pt x="1155700" y="596833"/>
                  <a:pt x="1179910" y="641679"/>
                  <a:pt x="1207294" y="689304"/>
                </a:cubicBezTo>
                <a:cubicBezTo>
                  <a:pt x="1234678" y="736929"/>
                  <a:pt x="1256903" y="791698"/>
                  <a:pt x="1285875" y="834561"/>
                </a:cubicBezTo>
                <a:cubicBezTo>
                  <a:pt x="1314847" y="877424"/>
                  <a:pt x="1346597" y="907189"/>
                  <a:pt x="1381125" y="946479"/>
                </a:cubicBezTo>
                <a:cubicBezTo>
                  <a:pt x="1415653" y="985769"/>
                  <a:pt x="1456532" y="1032998"/>
                  <a:pt x="1493044" y="1070304"/>
                </a:cubicBezTo>
                <a:cubicBezTo>
                  <a:pt x="1529557" y="1107610"/>
                  <a:pt x="1567260" y="1145314"/>
                  <a:pt x="1600200" y="1170317"/>
                </a:cubicBezTo>
                <a:cubicBezTo>
                  <a:pt x="1633140" y="1195320"/>
                  <a:pt x="1690687" y="1220323"/>
                  <a:pt x="1690687" y="1220323"/>
                </a:cubicBezTo>
                <a:lnTo>
                  <a:pt x="1690687" y="1220323"/>
                </a:lnTo>
              </a:path>
            </a:pathLst>
          </a:cu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14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7" grpId="0"/>
      <p:bldP spid="32" grpId="0"/>
      <p:bldP spid="33" grpId="0"/>
      <p:bldP spid="34" grpId="0"/>
      <p:bldP spid="40" grpId="0"/>
      <p:bldP spid="4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43" grpId="0" animBg="1"/>
      <p:bldP spid="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52500" y="258033"/>
            <a:ext cx="9413876" cy="15297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defTabSz="1042988">
              <a:spcBef>
                <a:spcPct val="50000"/>
              </a:spcBef>
            </a:pPr>
            <a:r>
              <a:rPr lang="de-DE" sz="2300" dirty="0" err="1" smtClean="0">
                <a:solidFill>
                  <a:srgbClr val="003F75"/>
                </a:solidFill>
                <a:latin typeface="Arial Black" pitchFamily="34" charset="0"/>
              </a:rPr>
              <a:t>Example</a:t>
            </a:r>
            <a:r>
              <a:rPr lang="de-DE" sz="2300" dirty="0" smtClean="0">
                <a:solidFill>
                  <a:srgbClr val="003F75"/>
                </a:solidFill>
                <a:latin typeface="Arial Black" pitchFamily="34" charset="0"/>
              </a:rPr>
              <a:t> I: </a:t>
            </a:r>
            <a:r>
              <a:rPr lang="de-DE" sz="2300" dirty="0" err="1" smtClean="0">
                <a:solidFill>
                  <a:srgbClr val="003F75"/>
                </a:solidFill>
                <a:latin typeface="Arial Black" pitchFamily="34" charset="0"/>
              </a:rPr>
              <a:t>Is</a:t>
            </a:r>
            <a:r>
              <a:rPr lang="de-DE" sz="2300" dirty="0" smtClean="0">
                <a:solidFill>
                  <a:srgbClr val="003F75"/>
                </a:solidFill>
                <a:latin typeface="Arial Black" pitchFamily="34" charset="0"/>
              </a:rPr>
              <a:t> </a:t>
            </a:r>
            <a:r>
              <a:rPr lang="de-DE" sz="2300" dirty="0" err="1" smtClean="0">
                <a:solidFill>
                  <a:srgbClr val="003F75"/>
                </a:solidFill>
                <a:latin typeface="Arial Black" pitchFamily="34" charset="0"/>
              </a:rPr>
              <a:t>structure</a:t>
            </a:r>
            <a:r>
              <a:rPr lang="de-DE" sz="2300" dirty="0" smtClean="0">
                <a:solidFill>
                  <a:srgbClr val="003F75"/>
                </a:solidFill>
                <a:latin typeface="Arial Black" pitchFamily="34" charset="0"/>
              </a:rPr>
              <a:t> </a:t>
            </a:r>
            <a:r>
              <a:rPr lang="de-DE" sz="2300" dirty="0" err="1" smtClean="0">
                <a:solidFill>
                  <a:srgbClr val="003F75"/>
                </a:solidFill>
                <a:latin typeface="Arial Black" pitchFamily="34" charset="0"/>
              </a:rPr>
              <a:t>sufficiently</a:t>
            </a:r>
            <a:r>
              <a:rPr lang="de-DE" sz="2300" dirty="0" smtClean="0">
                <a:solidFill>
                  <a:srgbClr val="003F75"/>
                </a:solidFill>
                <a:latin typeface="Arial Black" pitchFamily="34" charset="0"/>
              </a:rPr>
              <a:t> </a:t>
            </a:r>
            <a:r>
              <a:rPr lang="de-DE" sz="2300" dirty="0" err="1" smtClean="0">
                <a:solidFill>
                  <a:srgbClr val="003F75"/>
                </a:solidFill>
                <a:latin typeface="Arial Black" pitchFamily="34" charset="0"/>
              </a:rPr>
              <a:t>captured</a:t>
            </a:r>
            <a:r>
              <a:rPr lang="de-DE" sz="2300" dirty="0" smtClean="0">
                <a:solidFill>
                  <a:srgbClr val="003F75"/>
                </a:solidFill>
                <a:latin typeface="Arial Black" pitchFamily="34" charset="0"/>
              </a:rPr>
              <a:t>?</a:t>
            </a:r>
            <a:endParaRPr lang="en-GB" sz="2300" dirty="0">
              <a:solidFill>
                <a:srgbClr val="003F75"/>
              </a:solidFill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37" y="1001626"/>
            <a:ext cx="3176463" cy="56256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9480" y="6693944"/>
            <a:ext cx="3089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err="1" smtClean="0"/>
              <a:t>Bonetti</a:t>
            </a:r>
            <a:r>
              <a:rPr lang="de-DE" sz="1200" i="1" dirty="0" smtClean="0"/>
              <a:t>, Wei </a:t>
            </a:r>
            <a:r>
              <a:rPr lang="de-DE" sz="1200" i="1" dirty="0" err="1" smtClean="0"/>
              <a:t>and</a:t>
            </a:r>
            <a:r>
              <a:rPr lang="de-DE" sz="1200" i="1" dirty="0" smtClean="0"/>
              <a:t> </a:t>
            </a:r>
            <a:r>
              <a:rPr lang="de-DE" sz="1200" i="1" dirty="0" err="1" smtClean="0"/>
              <a:t>Or</a:t>
            </a:r>
            <a:r>
              <a:rPr lang="de-DE" sz="1200" i="1" dirty="0" smtClean="0"/>
              <a:t>. (2021) </a:t>
            </a:r>
            <a:r>
              <a:rPr lang="en-GB" sz="1200" i="1" dirty="0"/>
              <a:t>Communications Earth &amp; Environment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3210" y="653571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 smtClean="0"/>
              <a:t>post</a:t>
            </a:r>
            <a:r>
              <a:rPr lang="de-DE" i="1" dirty="0" smtClean="0"/>
              <a:t> hoc</a:t>
            </a:r>
            <a:r>
              <a:rPr lang="de-DE" dirty="0" smtClean="0"/>
              <a:t> </a:t>
            </a:r>
            <a:r>
              <a:rPr lang="de-DE" dirty="0" err="1" smtClean="0"/>
              <a:t>modulation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t="63178"/>
          <a:stretch/>
        </p:blipFill>
        <p:spPr>
          <a:xfrm>
            <a:off x="6892019" y="3642972"/>
            <a:ext cx="3312000" cy="29938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b="67807"/>
          <a:stretch/>
        </p:blipFill>
        <p:spPr>
          <a:xfrm>
            <a:off x="6892019" y="1025420"/>
            <a:ext cx="3312000" cy="26175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471580" y="6693944"/>
            <a:ext cx="3089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err="1" smtClean="0"/>
              <a:t>Naseri</a:t>
            </a:r>
            <a:r>
              <a:rPr lang="de-DE" sz="1200" i="1" dirty="0" smtClean="0"/>
              <a:t> et al. (2020) </a:t>
            </a:r>
            <a:r>
              <a:rPr lang="en-GB" sz="1200" i="1" dirty="0" smtClean="0"/>
              <a:t>AWR</a:t>
            </a:r>
            <a:endParaRPr lang="en-GB" sz="1200" i="1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3981627" y="2046138"/>
            <a:ext cx="554802" cy="963253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981541" y="1429595"/>
            <a:ext cx="30893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2400" i="1" dirty="0" err="1" smtClean="0"/>
              <a:t>Soil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structure</a:t>
            </a:r>
            <a:endParaRPr lang="de-DE" sz="1400" i="1" dirty="0">
              <a:solidFill>
                <a:srgbClr val="003F75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981541" y="4827816"/>
            <a:ext cx="30893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2400" i="1" dirty="0" err="1" smtClean="0"/>
              <a:t>Stoniness</a:t>
            </a:r>
            <a:endParaRPr lang="de-DE" sz="1400" i="1" dirty="0">
              <a:solidFill>
                <a:srgbClr val="003F75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6230624" y="3797850"/>
            <a:ext cx="554802" cy="963253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7808028" y="63331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 smtClean="0"/>
              <a:t>post</a:t>
            </a:r>
            <a:r>
              <a:rPr lang="de-DE" i="1" dirty="0" smtClean="0"/>
              <a:t> hoc</a:t>
            </a:r>
            <a:r>
              <a:rPr lang="de-DE" dirty="0" smtClean="0"/>
              <a:t> </a:t>
            </a:r>
            <a:r>
              <a:rPr lang="de-DE" dirty="0" err="1" smtClean="0"/>
              <a:t>modulation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586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6" grpId="0"/>
      <p:bldP spid="18" grpId="0"/>
      <p:bldP spid="21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14350" y="258033"/>
            <a:ext cx="9852026" cy="15297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defTabSz="1042988">
              <a:spcBef>
                <a:spcPct val="50000"/>
              </a:spcBef>
            </a:pPr>
            <a:r>
              <a:rPr lang="de-DE" sz="2300" dirty="0" err="1">
                <a:solidFill>
                  <a:srgbClr val="003F75"/>
                </a:solidFill>
                <a:latin typeface="Arial Black" pitchFamily="34" charset="0"/>
              </a:rPr>
              <a:t>Example</a:t>
            </a:r>
            <a:r>
              <a:rPr lang="de-DE" sz="2300" dirty="0">
                <a:solidFill>
                  <a:srgbClr val="003F75"/>
                </a:solidFill>
                <a:latin typeface="Arial Black" pitchFamily="34" charset="0"/>
              </a:rPr>
              <a:t> </a:t>
            </a:r>
            <a:r>
              <a:rPr lang="de-DE" sz="2300" dirty="0" smtClean="0">
                <a:solidFill>
                  <a:srgbClr val="003F75"/>
                </a:solidFill>
                <a:latin typeface="Arial Black" pitchFamily="34" charset="0"/>
              </a:rPr>
              <a:t>IV: </a:t>
            </a:r>
            <a:r>
              <a:rPr lang="en-GB" sz="2300" dirty="0" smtClean="0">
                <a:solidFill>
                  <a:srgbClr val="003F75"/>
                </a:solidFill>
                <a:latin typeface="Arial Black" pitchFamily="34" charset="0"/>
              </a:rPr>
              <a:t>Are </a:t>
            </a:r>
            <a:r>
              <a:rPr lang="en-GB" sz="2300" dirty="0">
                <a:solidFill>
                  <a:srgbClr val="003F75"/>
                </a:solidFill>
                <a:latin typeface="Arial Black" pitchFamily="34" charset="0"/>
              </a:rPr>
              <a:t>laboratory measurements </a:t>
            </a:r>
            <a:r>
              <a:rPr lang="en-GB" sz="2300" dirty="0" smtClean="0">
                <a:solidFill>
                  <a:srgbClr val="003F75"/>
                </a:solidFill>
                <a:latin typeface="Arial Black" pitchFamily="34" charset="0"/>
              </a:rPr>
              <a:t>representative? </a:t>
            </a:r>
            <a:endParaRPr lang="de-DE" sz="2300" dirty="0">
              <a:solidFill>
                <a:srgbClr val="003F75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81275" y="6491296"/>
            <a:ext cx="62457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i="1" dirty="0" err="1" smtClean="0"/>
              <a:t>Example</a:t>
            </a:r>
            <a:r>
              <a:rPr lang="de-DE" sz="1050" i="1" dirty="0" smtClean="0"/>
              <a:t>: </a:t>
            </a:r>
            <a:r>
              <a:rPr lang="en-GB" sz="1050" i="1" dirty="0"/>
              <a:t>Image and data provided by Dr. Simon </a:t>
            </a:r>
            <a:r>
              <a:rPr lang="en-GB" sz="1050" i="1" dirty="0" err="1"/>
              <a:t>Svane</a:t>
            </a:r>
            <a:r>
              <a:rPr lang="en-GB" sz="1050" i="1" dirty="0"/>
              <a:t>, KU, Denmark</a:t>
            </a:r>
          </a:p>
          <a:p>
            <a:r>
              <a:rPr lang="de-DE" sz="1050" i="1" dirty="0" smtClean="0"/>
              <a:t>Weber et al., 2022. </a:t>
            </a:r>
            <a:r>
              <a:rPr lang="en-GB" sz="1050" i="1" dirty="0"/>
              <a:t>Hydro-pedotransfer functions: A roadmap for future </a:t>
            </a:r>
            <a:r>
              <a:rPr lang="en-GB" sz="1050" i="1" dirty="0" smtClean="0"/>
              <a:t>development, in prep.</a:t>
            </a:r>
            <a:endParaRPr lang="en-GB" sz="105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820" y="1515172"/>
            <a:ext cx="6637156" cy="49761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2" t="13101" r="8235" b="66190"/>
          <a:stretch/>
        </p:blipFill>
        <p:spPr>
          <a:xfrm>
            <a:off x="5671485" y="2069937"/>
            <a:ext cx="2988574" cy="204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8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33425" y="258033"/>
            <a:ext cx="9632951" cy="15297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defTabSz="1042988">
              <a:spcBef>
                <a:spcPct val="50000"/>
              </a:spcBef>
            </a:pPr>
            <a:r>
              <a:rPr lang="de-DE" sz="2300" dirty="0" err="1">
                <a:solidFill>
                  <a:srgbClr val="003F75"/>
                </a:solidFill>
                <a:latin typeface="Arial Black" pitchFamily="34" charset="0"/>
              </a:rPr>
              <a:t>Example</a:t>
            </a:r>
            <a:r>
              <a:rPr lang="de-DE" sz="2300" dirty="0">
                <a:solidFill>
                  <a:srgbClr val="003F75"/>
                </a:solidFill>
                <a:latin typeface="Arial Black" pitchFamily="34" charset="0"/>
              </a:rPr>
              <a:t> </a:t>
            </a:r>
            <a:r>
              <a:rPr lang="de-DE" sz="2300" dirty="0" smtClean="0">
                <a:solidFill>
                  <a:srgbClr val="003F75"/>
                </a:solidFill>
                <a:latin typeface="Arial Black" pitchFamily="34" charset="0"/>
              </a:rPr>
              <a:t>II: </a:t>
            </a:r>
            <a:r>
              <a:rPr lang="en-GB" sz="2300" dirty="0" smtClean="0">
                <a:solidFill>
                  <a:srgbClr val="003F75"/>
                </a:solidFill>
                <a:latin typeface="Arial Black" pitchFamily="34" charset="0"/>
              </a:rPr>
              <a:t>Are currently predicted SHP models adequate?</a:t>
            </a:r>
          </a:p>
          <a:p>
            <a:pPr algn="r" defTabSz="1042988">
              <a:spcBef>
                <a:spcPct val="50000"/>
              </a:spcBef>
            </a:pPr>
            <a:r>
              <a:rPr lang="de-DE" sz="2300" dirty="0" err="1">
                <a:solidFill>
                  <a:srgbClr val="003F75"/>
                </a:solidFill>
                <a:latin typeface="Arial Black" pitchFamily="34" charset="0"/>
              </a:rPr>
              <a:t>Example</a:t>
            </a:r>
            <a:r>
              <a:rPr lang="de-DE" sz="2300" dirty="0">
                <a:solidFill>
                  <a:srgbClr val="003F75"/>
                </a:solidFill>
                <a:latin typeface="Arial Black" pitchFamily="34" charset="0"/>
              </a:rPr>
              <a:t> </a:t>
            </a:r>
            <a:r>
              <a:rPr lang="de-DE" sz="2300" dirty="0" smtClean="0">
                <a:solidFill>
                  <a:srgbClr val="003F75"/>
                </a:solidFill>
                <a:latin typeface="Arial Black" pitchFamily="34" charset="0"/>
              </a:rPr>
              <a:t>III</a:t>
            </a:r>
            <a:r>
              <a:rPr lang="de-DE" sz="2300" dirty="0">
                <a:solidFill>
                  <a:srgbClr val="003F75"/>
                </a:solidFill>
                <a:latin typeface="Arial Black" pitchFamily="34" charset="0"/>
              </a:rPr>
              <a:t>: </a:t>
            </a:r>
            <a:r>
              <a:rPr lang="de-DE" sz="2300" dirty="0" err="1">
                <a:solidFill>
                  <a:srgbClr val="003F75"/>
                </a:solidFill>
                <a:latin typeface="Arial Black" pitchFamily="34" charset="0"/>
              </a:rPr>
              <a:t>What</a:t>
            </a:r>
            <a:r>
              <a:rPr lang="de-DE" sz="2300" dirty="0">
                <a:solidFill>
                  <a:srgbClr val="003F75"/>
                </a:solidFill>
                <a:latin typeface="Arial Black" pitchFamily="34" charset="0"/>
              </a:rPr>
              <a:t> </a:t>
            </a:r>
            <a:r>
              <a:rPr lang="de-DE" sz="2300" dirty="0" err="1" smtClean="0">
                <a:solidFill>
                  <a:srgbClr val="003F75"/>
                </a:solidFill>
                <a:latin typeface="Arial Black" pitchFamily="34" charset="0"/>
              </a:rPr>
              <a:t>kind</a:t>
            </a:r>
            <a:r>
              <a:rPr lang="de-DE" sz="2300" dirty="0" smtClean="0">
                <a:solidFill>
                  <a:srgbClr val="003F75"/>
                </a:solidFill>
                <a:latin typeface="Arial Black" pitchFamily="34" charset="0"/>
              </a:rPr>
              <a:t> </a:t>
            </a:r>
            <a:r>
              <a:rPr lang="de-DE" sz="2300" dirty="0" err="1" smtClean="0">
                <a:solidFill>
                  <a:srgbClr val="003F75"/>
                </a:solidFill>
                <a:latin typeface="Arial Black" pitchFamily="34" charset="0"/>
              </a:rPr>
              <a:t>of</a:t>
            </a:r>
            <a:r>
              <a:rPr lang="de-DE" sz="2300" dirty="0" smtClean="0">
                <a:solidFill>
                  <a:srgbClr val="003F75"/>
                </a:solidFill>
                <a:latin typeface="Arial Black" pitchFamily="34" charset="0"/>
              </a:rPr>
              <a:t> </a:t>
            </a:r>
            <a:r>
              <a:rPr lang="de-DE" sz="2300" dirty="0" err="1" smtClean="0">
                <a:solidFill>
                  <a:srgbClr val="003F75"/>
                </a:solidFill>
                <a:latin typeface="Arial Black" pitchFamily="34" charset="0"/>
              </a:rPr>
              <a:t>data</a:t>
            </a:r>
            <a:r>
              <a:rPr lang="de-DE" sz="2300" dirty="0" smtClean="0">
                <a:solidFill>
                  <a:srgbClr val="003F75"/>
                </a:solidFill>
                <a:latin typeface="Arial Black" pitchFamily="34" charset="0"/>
              </a:rPr>
              <a:t> </a:t>
            </a:r>
            <a:r>
              <a:rPr lang="de-DE" sz="2300" dirty="0" err="1" smtClean="0">
                <a:solidFill>
                  <a:srgbClr val="003F75"/>
                </a:solidFill>
                <a:latin typeface="Arial Black" pitchFamily="34" charset="0"/>
              </a:rPr>
              <a:t>is</a:t>
            </a:r>
            <a:r>
              <a:rPr lang="de-DE" sz="2300" dirty="0" smtClean="0">
                <a:solidFill>
                  <a:srgbClr val="003F75"/>
                </a:solidFill>
                <a:latin typeface="Arial Black" pitchFamily="34" charset="0"/>
              </a:rPr>
              <a:t> </a:t>
            </a:r>
            <a:r>
              <a:rPr lang="de-DE" sz="2300" dirty="0" err="1" smtClean="0">
                <a:solidFill>
                  <a:srgbClr val="003F75"/>
                </a:solidFill>
                <a:latin typeface="Arial Black" pitchFamily="34" charset="0"/>
              </a:rPr>
              <a:t>usually</a:t>
            </a:r>
            <a:r>
              <a:rPr lang="de-DE" sz="2300" dirty="0" smtClean="0">
                <a:solidFill>
                  <a:srgbClr val="003F75"/>
                </a:solidFill>
                <a:latin typeface="Arial Black" pitchFamily="34" charset="0"/>
              </a:rPr>
              <a:t> </a:t>
            </a:r>
            <a:r>
              <a:rPr lang="de-DE" sz="2300" dirty="0" err="1" smtClean="0">
                <a:solidFill>
                  <a:srgbClr val="003F75"/>
                </a:solidFill>
                <a:latin typeface="Arial Black" pitchFamily="34" charset="0"/>
              </a:rPr>
              <a:t>used</a:t>
            </a:r>
            <a:r>
              <a:rPr lang="de-DE" sz="2300" dirty="0" smtClean="0">
                <a:solidFill>
                  <a:srgbClr val="003F75"/>
                </a:solidFill>
                <a:latin typeface="Arial Black" pitchFamily="34" charset="0"/>
              </a:rPr>
              <a:t>?</a:t>
            </a:r>
            <a:endParaRPr lang="de-DE" sz="2300" dirty="0">
              <a:solidFill>
                <a:srgbClr val="003F75"/>
              </a:solidFill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889" y="1670446"/>
            <a:ext cx="8154047" cy="49593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65400" y="6446134"/>
            <a:ext cx="664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 err="1"/>
              <a:t>Example</a:t>
            </a:r>
            <a:r>
              <a:rPr lang="de-DE" sz="1200" i="1" dirty="0"/>
              <a:t>: </a:t>
            </a:r>
            <a:r>
              <a:rPr lang="en-GB" sz="1200" i="1" dirty="0"/>
              <a:t>Image </a:t>
            </a:r>
            <a:r>
              <a:rPr lang="en-GB" sz="1200" i="1" dirty="0" smtClean="0"/>
              <a:t>provided </a:t>
            </a:r>
            <a:r>
              <a:rPr lang="en-GB" sz="1200" i="1" dirty="0"/>
              <a:t>by </a:t>
            </a:r>
            <a:r>
              <a:rPr lang="en-GB" sz="1200" i="1" dirty="0" smtClean="0"/>
              <a:t>E. Diamantopoulos, </a:t>
            </a:r>
            <a:r>
              <a:rPr lang="en-GB" sz="1200" i="1" dirty="0" err="1" smtClean="0"/>
              <a:t>Uni</a:t>
            </a:r>
            <a:r>
              <a:rPr lang="en-GB" sz="1200" i="1" dirty="0" smtClean="0"/>
              <a:t> Bayreuth, Germany</a:t>
            </a:r>
            <a:br>
              <a:rPr lang="en-GB" sz="1200" i="1" dirty="0" smtClean="0"/>
            </a:br>
            <a:r>
              <a:rPr lang="de-DE" sz="1200" i="1" dirty="0" smtClean="0"/>
              <a:t>Weber et al., 2022. </a:t>
            </a:r>
            <a:r>
              <a:rPr lang="en-GB" sz="1200" i="1" dirty="0"/>
              <a:t>Hydro-pedotransfer functions: A roadmap for future </a:t>
            </a:r>
            <a:r>
              <a:rPr lang="en-GB" sz="1200" i="1" dirty="0" smtClean="0"/>
              <a:t>development, in prep.</a:t>
            </a:r>
            <a:endParaRPr lang="en-GB" sz="1200" i="1" dirty="0"/>
          </a:p>
        </p:txBody>
      </p:sp>
      <p:sp>
        <p:nvSpPr>
          <p:cNvPr id="11" name="Oval 10"/>
          <p:cNvSpPr/>
          <p:nvPr/>
        </p:nvSpPr>
        <p:spPr bwMode="auto">
          <a:xfrm>
            <a:off x="3077028" y="2815771"/>
            <a:ext cx="180000" cy="180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3260038" y="3209959"/>
            <a:ext cx="180000" cy="180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626523" y="3838205"/>
            <a:ext cx="180000" cy="180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672459" y="4509576"/>
            <a:ext cx="180000" cy="180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329809" y="4898253"/>
            <a:ext cx="180000" cy="180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232696" y="3480444"/>
            <a:ext cx="180000" cy="180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67935" y="3416555"/>
            <a:ext cx="1398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kern="0" dirty="0" smtClean="0"/>
              <a:t>lab observation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780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52500" y="258033"/>
            <a:ext cx="9413876" cy="15297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defTabSz="1042988">
              <a:spcBef>
                <a:spcPct val="50000"/>
              </a:spcBef>
            </a:pPr>
            <a:r>
              <a:rPr lang="de-DE" sz="2300" dirty="0" err="1" smtClean="0">
                <a:solidFill>
                  <a:srgbClr val="003F75"/>
                </a:solidFill>
                <a:latin typeface="Arial Black" pitchFamily="34" charset="0"/>
              </a:rPr>
              <a:t>Some</a:t>
            </a:r>
            <a:r>
              <a:rPr lang="de-DE" sz="2300" dirty="0" smtClean="0">
                <a:solidFill>
                  <a:srgbClr val="003F75"/>
                </a:solidFill>
                <a:latin typeface="Arial Black" pitchFamily="34" charset="0"/>
              </a:rPr>
              <a:t> Slogans </a:t>
            </a:r>
            <a:r>
              <a:rPr lang="de-DE" sz="2300" dirty="0" err="1" smtClean="0">
                <a:solidFill>
                  <a:srgbClr val="003F75"/>
                </a:solidFill>
                <a:latin typeface="Arial Black" pitchFamily="34" charset="0"/>
              </a:rPr>
              <a:t>for</a:t>
            </a:r>
            <a:r>
              <a:rPr lang="de-DE" sz="2300" dirty="0" smtClean="0">
                <a:solidFill>
                  <a:srgbClr val="003F75"/>
                </a:solidFill>
                <a:latin typeface="Arial Black" pitchFamily="34" charset="0"/>
              </a:rPr>
              <a:t> Action</a:t>
            </a:r>
            <a:endParaRPr lang="de-DE" sz="2300" dirty="0">
              <a:solidFill>
                <a:srgbClr val="003F75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9754" y="2346574"/>
            <a:ext cx="94011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de-DE" kern="0" dirty="0" smtClean="0"/>
              <a:t>Access </a:t>
            </a:r>
            <a:r>
              <a:rPr lang="de-DE" kern="0" dirty="0" err="1"/>
              <a:t>for</a:t>
            </a:r>
            <a:r>
              <a:rPr lang="de-DE" kern="0" dirty="0"/>
              <a:t> </a:t>
            </a:r>
            <a:r>
              <a:rPr lang="de-DE" kern="0" dirty="0" err="1"/>
              <a:t>and</a:t>
            </a:r>
            <a:r>
              <a:rPr lang="de-DE" kern="0" dirty="0"/>
              <a:t> </a:t>
            </a:r>
            <a:r>
              <a:rPr lang="de-DE" kern="0" dirty="0" err="1"/>
              <a:t>exchange</a:t>
            </a:r>
            <a:r>
              <a:rPr lang="de-DE" kern="0" dirty="0"/>
              <a:t> </a:t>
            </a:r>
            <a:r>
              <a:rPr lang="de-DE" kern="0" dirty="0" err="1"/>
              <a:t>between</a:t>
            </a:r>
            <a:r>
              <a:rPr lang="de-DE" kern="0" dirty="0"/>
              <a:t> </a:t>
            </a:r>
            <a:r>
              <a:rPr lang="de-DE" kern="0" dirty="0" err="1"/>
              <a:t>user</a:t>
            </a:r>
            <a:r>
              <a:rPr lang="de-DE" kern="0" dirty="0"/>
              <a:t> </a:t>
            </a:r>
            <a:r>
              <a:rPr lang="de-DE" kern="0" dirty="0" err="1"/>
              <a:t>groups</a:t>
            </a:r>
            <a:r>
              <a:rPr lang="de-DE" kern="0" dirty="0"/>
              <a:t> </a:t>
            </a:r>
            <a:r>
              <a:rPr lang="de-DE" kern="0" dirty="0" err="1" smtClean="0"/>
              <a:t>has</a:t>
            </a:r>
            <a:r>
              <a:rPr lang="de-DE" kern="0" dirty="0" smtClean="0"/>
              <a:t> </a:t>
            </a:r>
            <a:r>
              <a:rPr lang="de-DE" kern="0" dirty="0" err="1" smtClean="0"/>
              <a:t>to</a:t>
            </a:r>
            <a:r>
              <a:rPr lang="de-DE" kern="0" dirty="0" smtClean="0"/>
              <a:t> </a:t>
            </a:r>
            <a:r>
              <a:rPr lang="de-DE" kern="0" dirty="0" err="1" smtClean="0"/>
              <a:t>be</a:t>
            </a:r>
            <a:r>
              <a:rPr lang="de-DE" kern="0" dirty="0" smtClean="0"/>
              <a:t> </a:t>
            </a:r>
            <a:r>
              <a:rPr lang="de-DE" kern="0" dirty="0" err="1" smtClean="0"/>
              <a:t>fascilitated</a:t>
            </a:r>
            <a:r>
              <a:rPr lang="de-DE" kern="0" dirty="0" smtClean="0"/>
              <a:t> </a:t>
            </a:r>
            <a:r>
              <a:rPr lang="de-DE" kern="0" dirty="0" err="1" smtClean="0"/>
              <a:t>by</a:t>
            </a:r>
            <a:r>
              <a:rPr lang="de-DE" kern="0" dirty="0" smtClean="0"/>
              <a:t> </a:t>
            </a:r>
            <a:r>
              <a:rPr lang="de-DE" kern="0" dirty="0" err="1" smtClean="0"/>
              <a:t>developpers</a:t>
            </a:r>
            <a:r>
              <a:rPr lang="de-DE" kern="0" dirty="0" smtClean="0"/>
              <a:t>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de-DE" kern="0" dirty="0" err="1" smtClean="0"/>
              <a:t>hyPTFs</a:t>
            </a:r>
            <a:r>
              <a:rPr lang="de-DE" kern="0" dirty="0" smtClean="0"/>
              <a:t> </a:t>
            </a:r>
            <a:r>
              <a:rPr lang="de-DE" kern="0" dirty="0" err="1" smtClean="0"/>
              <a:t>are</a:t>
            </a:r>
            <a:r>
              <a:rPr lang="de-DE" kern="0" dirty="0" smtClean="0"/>
              <a:t> </a:t>
            </a:r>
            <a:r>
              <a:rPr lang="de-DE" kern="0" dirty="0" err="1" smtClean="0"/>
              <a:t>needed</a:t>
            </a:r>
            <a:r>
              <a:rPr lang="de-DE" kern="0" dirty="0" smtClean="0"/>
              <a:t> </a:t>
            </a:r>
            <a:r>
              <a:rPr lang="de-DE" kern="0" dirty="0" err="1" smtClean="0"/>
              <a:t>for</a:t>
            </a:r>
            <a:r>
              <a:rPr lang="de-DE" kern="0" dirty="0" smtClean="0"/>
              <a:t> all </a:t>
            </a:r>
            <a:r>
              <a:rPr lang="de-DE" kern="0" dirty="0" err="1" smtClean="0"/>
              <a:t>sorts</a:t>
            </a:r>
            <a:r>
              <a:rPr lang="de-DE" kern="0" dirty="0" smtClean="0"/>
              <a:t> </a:t>
            </a:r>
            <a:r>
              <a:rPr lang="de-DE" kern="0" dirty="0" err="1" smtClean="0"/>
              <a:t>of</a:t>
            </a:r>
            <a:r>
              <a:rPr lang="de-DE" kern="0" dirty="0" smtClean="0"/>
              <a:t> non-</a:t>
            </a:r>
            <a:r>
              <a:rPr lang="de-DE" kern="0" dirty="0" err="1" smtClean="0"/>
              <a:t>arable</a:t>
            </a:r>
            <a:r>
              <a:rPr lang="de-DE" kern="0" dirty="0" smtClean="0"/>
              <a:t> </a:t>
            </a:r>
            <a:r>
              <a:rPr lang="de-DE" kern="0" dirty="0" err="1" smtClean="0"/>
              <a:t>land</a:t>
            </a:r>
            <a:r>
              <a:rPr lang="de-DE" kern="0" dirty="0" smtClean="0"/>
              <a:t> </a:t>
            </a:r>
            <a:r>
              <a:rPr lang="de-DE" kern="0" dirty="0" err="1" smtClean="0"/>
              <a:t>environments</a:t>
            </a:r>
            <a:r>
              <a:rPr lang="de-DE" kern="0" dirty="0" smtClean="0"/>
              <a:t>.</a:t>
            </a:r>
            <a:endParaRPr lang="de-DE" kern="0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de-DE" kern="0" dirty="0" err="1"/>
              <a:t>hyPTFs</a:t>
            </a:r>
            <a:r>
              <a:rPr lang="de-DE" kern="0" dirty="0" smtClean="0"/>
              <a:t> </a:t>
            </a:r>
            <a:r>
              <a:rPr lang="de-DE" kern="0" dirty="0" err="1" smtClean="0"/>
              <a:t>have</a:t>
            </a:r>
            <a:r>
              <a:rPr lang="de-DE" kern="0" dirty="0" smtClean="0"/>
              <a:t> </a:t>
            </a:r>
            <a:r>
              <a:rPr lang="de-DE" kern="0" dirty="0" err="1" smtClean="0"/>
              <a:t>to</a:t>
            </a:r>
            <a:r>
              <a:rPr lang="de-DE" kern="0" dirty="0" smtClean="0"/>
              <a:t> </a:t>
            </a:r>
            <a:r>
              <a:rPr lang="de-DE" kern="0" dirty="0" err="1" smtClean="0"/>
              <a:t>be</a:t>
            </a:r>
            <a:r>
              <a:rPr lang="de-DE" kern="0" dirty="0" smtClean="0"/>
              <a:t> </a:t>
            </a:r>
            <a:r>
              <a:rPr lang="de-DE" kern="0" dirty="0" err="1" smtClean="0"/>
              <a:t>physically</a:t>
            </a:r>
            <a:r>
              <a:rPr lang="de-DE" kern="0" dirty="0" smtClean="0"/>
              <a:t> </a:t>
            </a:r>
            <a:r>
              <a:rPr lang="de-DE" kern="0" dirty="0" err="1" smtClean="0"/>
              <a:t>consistent</a:t>
            </a:r>
            <a:r>
              <a:rPr lang="de-DE" kern="0" dirty="0"/>
              <a:t> </a:t>
            </a:r>
            <a:r>
              <a:rPr lang="de-DE" kern="0" dirty="0" smtClean="0"/>
              <a:t>(</a:t>
            </a:r>
            <a:r>
              <a:rPr lang="de-DE" kern="0" dirty="0" err="1" smtClean="0"/>
              <a:t>post</a:t>
            </a:r>
            <a:r>
              <a:rPr lang="de-DE" kern="0" dirty="0" smtClean="0"/>
              <a:t> </a:t>
            </a:r>
            <a:r>
              <a:rPr lang="de-DE" kern="0" dirty="0" smtClean="0"/>
              <a:t>hoc </a:t>
            </a:r>
            <a:r>
              <a:rPr lang="de-DE" kern="0" dirty="0" err="1" smtClean="0"/>
              <a:t>modulation</a:t>
            </a:r>
            <a:r>
              <a:rPr lang="de-DE" kern="0" dirty="0" smtClean="0"/>
              <a:t> </a:t>
            </a:r>
            <a:r>
              <a:rPr lang="de-DE" kern="0" dirty="0" err="1" smtClean="0"/>
              <a:t>helps</a:t>
            </a:r>
            <a:r>
              <a:rPr lang="de-DE" kern="0" dirty="0" smtClean="0"/>
              <a:t>).</a:t>
            </a:r>
            <a:endParaRPr lang="de-DE" kern="0" dirty="0" smtClean="0"/>
          </a:p>
        </p:txBody>
      </p:sp>
    </p:spTree>
    <p:extLst>
      <p:ext uri="{BB962C8B-B14F-4D97-AF65-F5344CB8AC3E}">
        <p14:creationId xmlns:p14="http://schemas.microsoft.com/office/powerpoint/2010/main" val="238796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-742570" y="578651"/>
            <a:ext cx="6599833" cy="3395266"/>
          </a:xfrm>
          <a:prstGeom prst="rect">
            <a:avLst/>
          </a:prstGeom>
        </p:spPr>
        <p:txBody>
          <a:bodyPr anchor="ctr"/>
          <a:lstStyle>
            <a:lvl1pPr marL="390525" indent="-390525" algn="l" defTabSz="1042988" rtl="0" eaLnBrk="0" fontAlgn="base" hangingPunct="0">
              <a:spcBef>
                <a:spcPct val="2000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725" indent="-3254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</a:defRPr>
            </a:lvl2pPr>
            <a:lvl3pPr marL="1303338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+mn-lt"/>
              </a:defRPr>
            </a:lvl3pPr>
            <a:lvl4pPr marL="1781175" indent="-260350" algn="l" defTabSz="1042988" rtl="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+mn-lt"/>
              </a:defRPr>
            </a:lvl4pPr>
            <a:lvl5pPr marL="2260600" indent="-2619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+mn-lt"/>
              </a:defRPr>
            </a:lvl5pPr>
            <a:lvl6pPr marL="2717800" indent="-2619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+mn-lt"/>
              </a:defRPr>
            </a:lvl6pPr>
            <a:lvl7pPr marL="3175000" indent="-2619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+mn-lt"/>
              </a:defRPr>
            </a:lvl7pPr>
            <a:lvl8pPr marL="3632200" indent="-2619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+mn-lt"/>
              </a:defRPr>
            </a:lvl8pPr>
            <a:lvl9pPr marL="4089400" indent="-261938" algn="l" defTabSz="1042988" rtl="0" eaLnBrk="0" fontAlgn="base" hangingPunct="0">
              <a:spcBef>
                <a:spcPct val="2000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de-DE" sz="4000" kern="0" dirty="0" smtClean="0"/>
              <a:t>Time </a:t>
            </a:r>
            <a:r>
              <a:rPr lang="de-DE" sz="4000" kern="0" dirty="0" err="1" smtClean="0"/>
              <a:t>for</a:t>
            </a:r>
            <a:r>
              <a:rPr lang="de-DE" sz="4000" kern="0" dirty="0" smtClean="0"/>
              <a:t> </a:t>
            </a:r>
            <a:r>
              <a:rPr lang="de-DE" sz="4000" kern="0" dirty="0" err="1" smtClean="0"/>
              <a:t>questions</a:t>
            </a:r>
            <a:endParaRPr lang="de-DE" sz="4000" kern="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11174" y="4391031"/>
            <a:ext cx="9401175" cy="177976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0500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361950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54292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742950" indent="-198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200150" indent="-198438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657350" indent="-198438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114550" indent="-198438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571750" indent="-198438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de-DE" kern="0" dirty="0" smtClean="0"/>
              <a:t/>
            </a:r>
            <a:br>
              <a:rPr lang="de-DE" kern="0" dirty="0" smtClean="0"/>
            </a:br>
            <a:endParaRPr lang="de-DE" sz="1403" kern="0" dirty="0" smtClean="0"/>
          </a:p>
          <a:p>
            <a:pPr algn="ctr"/>
            <a:endParaRPr lang="de-DE" sz="1403" kern="0" dirty="0" smtClean="0"/>
          </a:p>
          <a:p>
            <a:pPr algn="ctr"/>
            <a:endParaRPr lang="de-DE" sz="600" kern="0" dirty="0"/>
          </a:p>
          <a:p>
            <a:endParaRPr lang="de-DE" sz="600" kern="0" dirty="0"/>
          </a:p>
          <a:p>
            <a:r>
              <a:rPr lang="en-US" sz="1400" i="1" dirty="0" smtClean="0"/>
              <a:t>	</a:t>
            </a:r>
            <a:r>
              <a:rPr lang="en-US" sz="1400" i="1" dirty="0"/>
              <a:t>		</a:t>
            </a:r>
            <a:r>
              <a:rPr lang="de-DE" sz="1200" i="1" dirty="0" smtClean="0"/>
              <a:t> </a:t>
            </a:r>
            <a:br>
              <a:rPr lang="de-DE" sz="1200" i="1" dirty="0" smtClean="0"/>
            </a:br>
            <a:r>
              <a:rPr lang="de-DE" sz="1200" i="1" dirty="0" smtClean="0"/>
              <a:t/>
            </a:r>
            <a:br>
              <a:rPr lang="de-DE" sz="1200" i="1" dirty="0" smtClean="0"/>
            </a:br>
            <a:endParaRPr lang="de-DE" sz="1200" kern="0" dirty="0"/>
          </a:p>
          <a:p>
            <a:r>
              <a:rPr lang="en-US" sz="1200" i="1" dirty="0" smtClean="0"/>
              <a:t>	</a:t>
            </a:r>
            <a:r>
              <a:rPr lang="en-US" sz="1200" i="1" dirty="0"/>
              <a:t>		"</a:t>
            </a:r>
            <a:r>
              <a:rPr lang="en-US" sz="1200" i="1" dirty="0" err="1"/>
              <a:t>bwUniCluster</a:t>
            </a:r>
            <a:r>
              <a:rPr lang="en-US" sz="1200" i="1" dirty="0"/>
              <a:t> </a:t>
            </a:r>
            <a:r>
              <a:rPr lang="en-US" sz="1200" i="1" dirty="0" smtClean="0"/>
              <a:t>2 funded </a:t>
            </a:r>
            <a:r>
              <a:rPr lang="en-US" sz="1200" i="1" dirty="0"/>
              <a:t>by the Ministry of Science, Research and the Arts </a:t>
            </a:r>
            <a:r>
              <a:rPr lang="en-US" sz="1200" i="1" dirty="0" smtClean="0"/>
              <a:t>Baden-</a:t>
            </a:r>
            <a:br>
              <a:rPr lang="en-US" sz="1200" i="1" dirty="0" smtClean="0"/>
            </a:br>
            <a:r>
              <a:rPr lang="en-US" sz="1200" i="1" dirty="0" smtClean="0"/>
              <a:t>		Württemberg and </a:t>
            </a:r>
            <a:r>
              <a:rPr lang="en-US" sz="1200" i="1" dirty="0"/>
              <a:t>the Universities  of the State of Baden-Württemberg, </a:t>
            </a:r>
            <a:r>
              <a:rPr lang="en-US" sz="1200" i="1" dirty="0" smtClean="0"/>
              <a:t>Germany.”</a:t>
            </a:r>
          </a:p>
          <a:p>
            <a:r>
              <a:rPr lang="en-US" sz="1200" i="1" dirty="0"/>
              <a:t>	</a:t>
            </a:r>
            <a:endParaRPr lang="en-US" sz="1200" i="1" dirty="0" smtClean="0"/>
          </a:p>
          <a:p>
            <a:r>
              <a:rPr lang="en-US" sz="1200" i="1" dirty="0" smtClean="0"/>
              <a:t>			“Agro-ecosystem model library Expert-N developed by the Helmholtz Centre Munich, now</a:t>
            </a:r>
            <a:br>
              <a:rPr lang="en-US" sz="1200" i="1" dirty="0" smtClean="0"/>
            </a:br>
            <a:r>
              <a:rPr lang="en-US" sz="1200" i="1" dirty="0" smtClean="0"/>
              <a:t>		maintained by the </a:t>
            </a:r>
            <a:r>
              <a:rPr lang="en-US" sz="1200" i="1" dirty="0" err="1" smtClean="0"/>
              <a:t>Biogeophysics</a:t>
            </a:r>
            <a:r>
              <a:rPr lang="en-US" sz="1200" i="1" dirty="0" smtClean="0"/>
              <a:t> Department of the University of Hohenheim”</a:t>
            </a:r>
            <a:endParaRPr lang="de-DE" sz="1200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72" y="5932493"/>
            <a:ext cx="803175" cy="760340"/>
          </a:xfrm>
          <a:prstGeom prst="rect">
            <a:avLst/>
          </a:prstGeom>
        </p:spPr>
      </p:pic>
      <p:pic>
        <p:nvPicPr>
          <p:cNvPr id="6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0212" y="5356253"/>
            <a:ext cx="1207403" cy="4229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64" y="6692682"/>
            <a:ext cx="564392" cy="522038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8" y="5356253"/>
            <a:ext cx="1408128" cy="7958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53" y="5246665"/>
            <a:ext cx="1302316" cy="5872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t="16432" r="69030" b="18959"/>
          <a:stretch/>
        </p:blipFill>
        <p:spPr>
          <a:xfrm>
            <a:off x="5411762" y="5236168"/>
            <a:ext cx="627857" cy="6081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312" y="5180062"/>
            <a:ext cx="952633" cy="6763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3617" y="5428208"/>
            <a:ext cx="2782256" cy="3509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346700" y="1450499"/>
            <a:ext cx="53467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kern="0" dirty="0"/>
              <a:t>Special </a:t>
            </a:r>
            <a:r>
              <a:rPr lang="de-DE" kern="0" dirty="0" err="1"/>
              <a:t>thanks</a:t>
            </a:r>
            <a:r>
              <a:rPr lang="de-DE" kern="0" dirty="0"/>
              <a:t> </a:t>
            </a:r>
            <a:r>
              <a:rPr lang="de-DE" kern="0" dirty="0" err="1" smtClean="0"/>
              <a:t>to</a:t>
            </a:r>
            <a:r>
              <a:rPr lang="de-DE" kern="0" dirty="0" smtClean="0"/>
              <a:t> all </a:t>
            </a:r>
            <a:r>
              <a:rPr lang="de-DE" kern="0" dirty="0" err="1" smtClean="0"/>
              <a:t>co-authors</a:t>
            </a:r>
            <a:r>
              <a:rPr lang="de-DE" kern="0" dirty="0" smtClean="0"/>
              <a:t>:</a:t>
            </a:r>
          </a:p>
          <a:p>
            <a:r>
              <a:rPr lang="de-DE" kern="0" dirty="0" smtClean="0"/>
              <a:t/>
            </a:r>
            <a:br>
              <a:rPr lang="de-DE" kern="0" dirty="0" smtClean="0"/>
            </a:br>
            <a:r>
              <a:rPr lang="de-DE" kern="0" dirty="0" smtClean="0"/>
              <a:t>Attila </a:t>
            </a:r>
            <a:r>
              <a:rPr lang="de-DE" kern="0" dirty="0"/>
              <a:t>Nemes, </a:t>
            </a:r>
            <a:r>
              <a:rPr lang="de-DE" kern="0" dirty="0" smtClean="0"/>
              <a:t>Lutz </a:t>
            </a:r>
            <a:r>
              <a:rPr lang="de-DE" kern="0" dirty="0"/>
              <a:t>Weihermüller, Sara </a:t>
            </a:r>
            <a:r>
              <a:rPr lang="de-DE" kern="0" dirty="0" err="1"/>
              <a:t>Bonetti</a:t>
            </a:r>
            <a:r>
              <a:rPr lang="de-DE" kern="0" dirty="0"/>
              <a:t>, Tobias </a:t>
            </a:r>
            <a:r>
              <a:rPr lang="de-DE" kern="0" dirty="0" err="1" smtClean="0"/>
              <a:t>Hohebrink</a:t>
            </a:r>
            <a:r>
              <a:rPr lang="de-DE" kern="0" dirty="0" smtClean="0"/>
              <a:t>, Conrad </a:t>
            </a:r>
            <a:r>
              <a:rPr lang="de-DE" kern="0" dirty="0" err="1"/>
              <a:t>Jackisch</a:t>
            </a:r>
            <a:r>
              <a:rPr lang="de-DE" kern="0" dirty="0" smtClean="0"/>
              <a:t>, Brigitta Szabo, Michel Bechtold, Aurore </a:t>
            </a:r>
            <a:r>
              <a:rPr lang="de-DE" kern="0" dirty="0" err="1" smtClean="0"/>
              <a:t>Degré</a:t>
            </a:r>
            <a:r>
              <a:rPr lang="de-DE" kern="0" dirty="0" smtClean="0"/>
              <a:t>, Efstathios </a:t>
            </a:r>
            <a:r>
              <a:rPr lang="de-DE" kern="0" dirty="0" err="1" smtClean="0"/>
              <a:t>Diamantopoulos</a:t>
            </a:r>
            <a:r>
              <a:rPr lang="de-DE" kern="0" dirty="0" smtClean="0"/>
              <a:t>, </a:t>
            </a:r>
            <a:r>
              <a:rPr lang="de-DE" kern="0" dirty="0" err="1" smtClean="0"/>
              <a:t>Surya</a:t>
            </a:r>
            <a:r>
              <a:rPr lang="de-DE" kern="0" dirty="0" smtClean="0"/>
              <a:t> Gupta, Harry </a:t>
            </a:r>
            <a:r>
              <a:rPr lang="de-DE" kern="0" dirty="0" err="1" smtClean="0"/>
              <a:t>Vereecken</a:t>
            </a:r>
            <a:r>
              <a:rPr lang="de-DE" kern="0" dirty="0" smtClean="0"/>
              <a:t>,</a:t>
            </a:r>
          </a:p>
          <a:p>
            <a:r>
              <a:rPr lang="de-DE" kern="0" dirty="0" smtClean="0"/>
              <a:t>Anne </a:t>
            </a:r>
            <a:r>
              <a:rPr lang="de-DE" kern="0" dirty="0" err="1" smtClean="0"/>
              <a:t>Verhoef</a:t>
            </a:r>
            <a:r>
              <a:rPr lang="de-DE" kern="0" dirty="0" smtClean="0"/>
              <a:t>, Michael Young, </a:t>
            </a:r>
            <a:r>
              <a:rPr lang="de-DE" kern="0" dirty="0" err="1" smtClean="0"/>
              <a:t>Yijian</a:t>
            </a:r>
            <a:r>
              <a:rPr lang="de-DE" kern="0" dirty="0" smtClean="0"/>
              <a:t> Zeng, </a:t>
            </a:r>
            <a:r>
              <a:rPr lang="de-DE" kern="0" dirty="0" err="1" smtClean="0"/>
              <a:t>Yonggen</a:t>
            </a:r>
            <a:r>
              <a:rPr lang="de-DE" kern="0" dirty="0" smtClean="0"/>
              <a:t> Zhang, John </a:t>
            </a:r>
            <a:r>
              <a:rPr lang="de-DE" kern="0" dirty="0" err="1" smtClean="0"/>
              <a:t>Koestel</a:t>
            </a:r>
            <a:r>
              <a:rPr lang="de-DE" kern="0" dirty="0" smtClean="0"/>
              <a:t>, Peter Lehmann, Daniel </a:t>
            </a:r>
            <a:r>
              <a:rPr lang="de-DE" kern="0" dirty="0" err="1" smtClean="0"/>
              <a:t>Hirmas</a:t>
            </a:r>
            <a:r>
              <a:rPr lang="de-DE" kern="0" dirty="0" smtClean="0"/>
              <a:t>, Toby </a:t>
            </a:r>
            <a:r>
              <a:rPr lang="de-DE" kern="0" dirty="0" err="1" smtClean="0"/>
              <a:t>Marthews</a:t>
            </a:r>
            <a:r>
              <a:rPr lang="de-DE" kern="0" dirty="0" smtClean="0"/>
              <a:t>, Simone </a:t>
            </a:r>
            <a:r>
              <a:rPr lang="de-DE" kern="0" dirty="0" err="1" smtClean="0"/>
              <a:t>Fatichi</a:t>
            </a:r>
            <a:r>
              <a:rPr lang="de-DE" kern="0" dirty="0" smtClean="0"/>
              <a:t>, Vilim Filipovic, </a:t>
            </a:r>
            <a:r>
              <a:rPr lang="nl-NL" dirty="0"/>
              <a:t>Quirijn de Jong van </a:t>
            </a:r>
            <a:r>
              <a:rPr lang="nl-NL" dirty="0" smtClean="0"/>
              <a:t>Lie, </a:t>
            </a:r>
            <a:r>
              <a:rPr lang="de-DE" kern="0" dirty="0" smtClean="0"/>
              <a:t>Martine </a:t>
            </a:r>
            <a:r>
              <a:rPr lang="de-DE" kern="0" dirty="0"/>
              <a:t>van der </a:t>
            </a:r>
            <a:r>
              <a:rPr lang="de-DE" kern="0" dirty="0" err="1"/>
              <a:t>Ploeg</a:t>
            </a:r>
            <a:r>
              <a:rPr lang="de-DE" kern="0" dirty="0"/>
              <a:t>, </a:t>
            </a:r>
            <a:r>
              <a:rPr lang="de-DE" kern="0" dirty="0" smtClean="0"/>
              <a:t>Holger </a:t>
            </a:r>
            <a:r>
              <a:rPr lang="de-DE" kern="0" dirty="0" smtClean="0"/>
              <a:t>Pagel, Simon </a:t>
            </a:r>
            <a:r>
              <a:rPr lang="de-DE" kern="0" dirty="0" err="1" smtClean="0"/>
              <a:t>Svane</a:t>
            </a:r>
            <a:endParaRPr lang="de-DE" kern="0" dirty="0" smtClean="0"/>
          </a:p>
          <a:p>
            <a:endParaRPr lang="de-DE" kern="0" dirty="0" smtClean="0"/>
          </a:p>
        </p:txBody>
      </p:sp>
    </p:spTree>
    <p:extLst>
      <p:ext uri="{BB962C8B-B14F-4D97-AF65-F5344CB8AC3E}">
        <p14:creationId xmlns:p14="http://schemas.microsoft.com/office/powerpoint/2010/main" val="271074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Logo angeschnitten">
  <a:themeElements>
    <a:clrScheme name="Neu">
      <a:dk1>
        <a:srgbClr val="003F75"/>
      </a:dk1>
      <a:lt1>
        <a:srgbClr val="FFFFFF"/>
      </a:lt1>
      <a:dk2>
        <a:srgbClr val="3F3F3F"/>
      </a:dk2>
      <a:lt2>
        <a:srgbClr val="D8D8D8"/>
      </a:lt2>
      <a:accent1>
        <a:srgbClr val="1A5382"/>
      </a:accent1>
      <a:accent2>
        <a:srgbClr val="6C6C6C"/>
      </a:accent2>
      <a:accent3>
        <a:srgbClr val="003F75"/>
      </a:accent3>
      <a:accent4>
        <a:srgbClr val="B2B2B2"/>
      </a:accent4>
      <a:accent5>
        <a:srgbClr val="B2C5D5"/>
      </a:accent5>
      <a:accent6>
        <a:srgbClr val="4D799F"/>
      </a:accent6>
      <a:hlink>
        <a:srgbClr val="99CCFF"/>
      </a:hlink>
      <a:folHlink>
        <a:srgbClr val="D8D8D8"/>
      </a:folHlink>
    </a:clrScheme>
    <a:fontScheme name="Vorstellungsfol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stellungs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stellungsfoli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stellungsfoli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stellungsfoli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stellungsfol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stellungsfol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stellungsfoli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ichschloss_E black">
  <a:themeElements>
    <a:clrScheme name="Neu">
      <a:dk1>
        <a:srgbClr val="003F75"/>
      </a:dk1>
      <a:lt1>
        <a:srgbClr val="FFFFFF"/>
      </a:lt1>
      <a:dk2>
        <a:srgbClr val="3F3F3F"/>
      </a:dk2>
      <a:lt2>
        <a:srgbClr val="D8D8D8"/>
      </a:lt2>
      <a:accent1>
        <a:srgbClr val="1A5382"/>
      </a:accent1>
      <a:accent2>
        <a:srgbClr val="6C6C6C"/>
      </a:accent2>
      <a:accent3>
        <a:srgbClr val="003F75"/>
      </a:accent3>
      <a:accent4>
        <a:srgbClr val="B2B2B2"/>
      </a:accent4>
      <a:accent5>
        <a:srgbClr val="B2C5D5"/>
      </a:accent5>
      <a:accent6>
        <a:srgbClr val="4D799F"/>
      </a:accent6>
      <a:hlink>
        <a:srgbClr val="99CCFF"/>
      </a:hlink>
      <a:folHlink>
        <a:srgbClr val="D8D8D8"/>
      </a:folHlink>
    </a:clrScheme>
    <a:fontScheme name="Vorlage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enutzerdefiniertes Design">
  <a:themeElements>
    <a:clrScheme name="Uni Hohenheim">
      <a:dk1>
        <a:srgbClr val="003F75"/>
      </a:dk1>
      <a:lt1>
        <a:srgbClr val="FFFFFF"/>
      </a:lt1>
      <a:dk2>
        <a:srgbClr val="3F3F3F"/>
      </a:dk2>
      <a:lt2>
        <a:srgbClr val="D8D8D8"/>
      </a:lt2>
      <a:accent1>
        <a:srgbClr val="006BC4"/>
      </a:accent1>
      <a:accent2>
        <a:srgbClr val="85C8FF"/>
      </a:accent2>
      <a:accent3>
        <a:srgbClr val="003F75"/>
      </a:accent3>
      <a:accent4>
        <a:srgbClr val="7F7F7F"/>
      </a:accent4>
      <a:accent5>
        <a:srgbClr val="43AAFF"/>
      </a:accent5>
      <a:accent6>
        <a:srgbClr val="003F75"/>
      </a:accent6>
      <a:hlink>
        <a:srgbClr val="85C8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signUniHOH">
  <a:themeElements>
    <a:clrScheme name="Neu">
      <a:dk1>
        <a:srgbClr val="003F75"/>
      </a:dk1>
      <a:lt1>
        <a:srgbClr val="FFFFFF"/>
      </a:lt1>
      <a:dk2>
        <a:srgbClr val="3F3F3F"/>
      </a:dk2>
      <a:lt2>
        <a:srgbClr val="D8D8D8"/>
      </a:lt2>
      <a:accent1>
        <a:srgbClr val="1A5382"/>
      </a:accent1>
      <a:accent2>
        <a:srgbClr val="6C6C6C"/>
      </a:accent2>
      <a:accent3>
        <a:srgbClr val="003F75"/>
      </a:accent3>
      <a:accent4>
        <a:srgbClr val="B2B2B2"/>
      </a:accent4>
      <a:accent5>
        <a:srgbClr val="B2C5D5"/>
      </a:accent5>
      <a:accent6>
        <a:srgbClr val="4D799F"/>
      </a:accent6>
      <a:hlink>
        <a:srgbClr val="99CCFF"/>
      </a:hlink>
      <a:folHlink>
        <a:srgbClr val="D8D8D8"/>
      </a:folHlink>
    </a:clrScheme>
    <a:fontScheme name="Uni Hohenheim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Dactylos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. Gliederungsebene">
  <a:themeElements>
    <a:clrScheme name="Neu">
      <a:dk1>
        <a:srgbClr val="003F75"/>
      </a:dk1>
      <a:lt1>
        <a:srgbClr val="FFFFFF"/>
      </a:lt1>
      <a:dk2>
        <a:srgbClr val="3F3F3F"/>
      </a:dk2>
      <a:lt2>
        <a:srgbClr val="D8D8D8"/>
      </a:lt2>
      <a:accent1>
        <a:srgbClr val="1A5382"/>
      </a:accent1>
      <a:accent2>
        <a:srgbClr val="6C6C6C"/>
      </a:accent2>
      <a:accent3>
        <a:srgbClr val="003F75"/>
      </a:accent3>
      <a:accent4>
        <a:srgbClr val="B2B2B2"/>
      </a:accent4>
      <a:accent5>
        <a:srgbClr val="B2C5D5"/>
      </a:accent5>
      <a:accent6>
        <a:srgbClr val="4D799F"/>
      </a:accent6>
      <a:hlink>
        <a:srgbClr val="99CCFF"/>
      </a:hlink>
      <a:folHlink>
        <a:srgbClr val="D8D8D8"/>
      </a:folHlink>
    </a:clrScheme>
    <a:fontScheme name="Uni Hohenheim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Dactylos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. Ebene + Logo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tandarddesign">
  <a:themeElements>
    <a:clrScheme name="TU Braunschweig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BE1E3C"/>
      </a:accent1>
      <a:accent2>
        <a:srgbClr val="4DA6CB"/>
      </a:accent2>
      <a:accent3>
        <a:srgbClr val="ADBF4D"/>
      </a:accent3>
      <a:accent4>
        <a:srgbClr val="FA6E00"/>
      </a:accent4>
      <a:accent5>
        <a:srgbClr val="407E97"/>
      </a:accent5>
      <a:accent6>
        <a:srgbClr val="984098"/>
      </a:accent6>
      <a:hlink>
        <a:srgbClr val="BE1E3C"/>
      </a:hlink>
      <a:folHlink>
        <a:srgbClr val="760054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/>
      </a:spPr>
      <a:bodyPr rtlCol="0" anchor="ctr"/>
      <a:lstStyle>
        <a:defPPr algn="ctr">
          <a:defRPr dirty="0" smtClean="0"/>
        </a:defPPr>
      </a:lstStyle>
      <a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E1E3C"/>
        </a:accent1>
        <a:accent2>
          <a:srgbClr val="4DA6CB"/>
        </a:accent2>
        <a:accent3>
          <a:srgbClr val="FFFFFF"/>
        </a:accent3>
        <a:accent4>
          <a:srgbClr val="000000"/>
        </a:accent4>
        <a:accent5>
          <a:srgbClr val="DBABAF"/>
        </a:accent5>
        <a:accent6>
          <a:srgbClr val="4596B8"/>
        </a:accent6>
        <a:hlink>
          <a:srgbClr val="BE1E3C"/>
        </a:hlink>
        <a:folHlink>
          <a:srgbClr val="76005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Custom</PresentationFormat>
  <Paragraphs>68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Arial</vt:lpstr>
      <vt:lpstr>Arial Black</vt:lpstr>
      <vt:lpstr>Bahnschrift Light</vt:lpstr>
      <vt:lpstr>Calibri</vt:lpstr>
      <vt:lpstr>Symbol</vt:lpstr>
      <vt:lpstr>Times New Roman</vt:lpstr>
      <vt:lpstr>Wingdings</vt:lpstr>
      <vt:lpstr>Wingdings 2</vt:lpstr>
      <vt:lpstr>Logo angeschnitten</vt:lpstr>
      <vt:lpstr>1_Strichschloss_E black</vt:lpstr>
      <vt:lpstr>Benutzerdefiniertes Design</vt:lpstr>
      <vt:lpstr>DesignUniHOH</vt:lpstr>
      <vt:lpstr>1. Gliederungsebene</vt:lpstr>
      <vt:lpstr>1. Ebene + Logo</vt:lpstr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Sympra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Oberstufenschüler</dc:title>
  <dc:creator>ste</dc:creator>
  <dc:description>PPT für die Studienberatung</dc:description>
  <cp:lastModifiedBy>tkdweber</cp:lastModifiedBy>
  <cp:revision>708</cp:revision>
  <cp:lastPrinted>2006-11-15T15:31:53Z</cp:lastPrinted>
  <dcterms:created xsi:type="dcterms:W3CDTF">1999-09-05T06:26:30Z</dcterms:created>
  <dcterms:modified xsi:type="dcterms:W3CDTF">2022-05-20T07:26:05Z</dcterms:modified>
</cp:coreProperties>
</file>