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225325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4" roundtripDataSignature="AMtx7mhR9HJvlFPvZg/sBBG1mQ9kf5Oi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5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4663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95738" y="0"/>
            <a:ext cx="30146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70950"/>
            <a:ext cx="3014663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GB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454025" y="693738"/>
            <a:ext cx="6176963" cy="34655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3995738" y="8870950"/>
            <a:ext cx="3014662" cy="415925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ed5694f8f_0_40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g12ed5694f8f_0_40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2ed5694f8f_0_40:notes"/>
          <p:cNvSpPr txBox="1"/>
          <p:nvPr>
            <p:ph idx="12" type="sldNum"/>
          </p:nvPr>
        </p:nvSpPr>
        <p:spPr>
          <a:xfrm>
            <a:off x="3995738" y="8870950"/>
            <a:ext cx="301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e502c0c75_1_814:notes"/>
          <p:cNvSpPr/>
          <p:nvPr>
            <p:ph idx="2" type="sldImg"/>
          </p:nvPr>
        </p:nvSpPr>
        <p:spPr>
          <a:xfrm>
            <a:off x="694631" y="1163638"/>
            <a:ext cx="56337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2e502c0c75_1_814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Here is the data for CIMR, using SMAP and AMSR2 data, for a 10day period in November (top pannels) and in March (bottom pannels)</a:t>
            </a:r>
            <a:endParaRPr sz="1200"/>
          </a:p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ASCAT images for the same period of times are shonw on the right.</a:t>
            </a:r>
            <a:endParaRPr sz="1200"/>
          </a:p>
          <a:p>
            <a:pPr indent="0" lvl="0" marL="0" rtl="0" algn="l">
              <a:lnSpc>
                <a:spcPct val="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Once the observations are ready, how to synthetize the information? How to merge the information to better assess and interpret their co-variability?</a:t>
            </a:r>
            <a:endParaRPr sz="1200"/>
          </a:p>
        </p:txBody>
      </p:sp>
      <p:sp>
        <p:nvSpPr>
          <p:cNvPr id="83" name="Google Shape;83;g12e502c0c75_1_814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00" lIns="93450" spcFirstLastPara="1" rIns="93450" wrap="square" tIns="46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e5009a45f_0_0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1" name="Google Shape;111;g12e5009a45f_0_0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12" name="Google Shape;112;g12e5009a45f_0_0:notes"/>
          <p:cNvSpPr txBox="1"/>
          <p:nvPr>
            <p:ph idx="12" type="sldNum"/>
          </p:nvPr>
        </p:nvSpPr>
        <p:spPr>
          <a:xfrm>
            <a:off x="3995738" y="8870950"/>
            <a:ext cx="301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e502c0c75_1_1323:notes"/>
          <p:cNvSpPr/>
          <p:nvPr>
            <p:ph idx="2" type="sldImg"/>
          </p:nvPr>
        </p:nvSpPr>
        <p:spPr>
          <a:xfrm>
            <a:off x="694631" y="1163638"/>
            <a:ext cx="56337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2e502c0c75_1_1323:notes"/>
          <p:cNvSpPr txBox="1"/>
          <p:nvPr>
            <p:ph idx="1" type="body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00" lIns="93450" spcFirstLastPara="1" rIns="93450" wrap="square" tIns="46700">
            <a:noAutofit/>
          </a:bodyPr>
          <a:lstStyle/>
          <a:p>
            <a:pPr indent="0" lvl="0" marL="0" rtl="0" algn="l">
              <a:lnSpc>
                <a:spcPct val="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Let’s take a look at the map resulting from the classification.</a:t>
            </a:r>
            <a:endParaRPr sz="1200"/>
          </a:p>
          <a:p>
            <a:pPr indent="0" lvl="0" marL="0" rtl="0" algn="l">
              <a:lnSpc>
                <a:spcPct val="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The legend on the right sum up what has been said before, about the cluster interpretation.</a:t>
            </a:r>
            <a:endParaRPr sz="1200"/>
          </a:p>
          <a:p>
            <a:pPr indent="0" lvl="0" marL="0" rtl="0" algn="l">
              <a:lnSpc>
                <a:spcPct val="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/>
              <a:t>The clusters evolve very smoothly during the winter, in relationship with the geophysical properties of the sea ice, and its snow cover as a result of the synergy between the different observations.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2e502c0c75_1_1323:notes"/>
          <p:cNvSpPr txBox="1"/>
          <p:nvPr>
            <p:ph idx="12" type="sldNum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700" lIns="93450" spcFirstLastPara="1" rIns="93450" wrap="square" tIns="46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e5009a45f_0_36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g12e5009a45f_0_36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Here is a diagram of the sea ice and its snow pack we have simulated with SMRT.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We have a single sea ice layer with 2 layer of snow.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The first is windslab and the other is depth hoar.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rPr lang="en-GB" sz="1200"/>
              <a:t>Each geophysical parameter have been modified in the following range.</a:t>
            </a:r>
            <a:endParaRPr sz="1200"/>
          </a:p>
        </p:txBody>
      </p:sp>
      <p:sp>
        <p:nvSpPr>
          <p:cNvPr id="166" name="Google Shape;166;g12e5009a45f_0_36:notes"/>
          <p:cNvSpPr txBox="1"/>
          <p:nvPr>
            <p:ph idx="12" type="sldNum"/>
          </p:nvPr>
        </p:nvSpPr>
        <p:spPr>
          <a:xfrm>
            <a:off x="3995738" y="8870950"/>
            <a:ext cx="301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e5009a45f_0_268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9" name="Google Shape;379;g12e5009a45f_0_268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12e5009a45f_0_268:notes"/>
          <p:cNvSpPr txBox="1"/>
          <p:nvPr>
            <p:ph idx="12" type="sldNum"/>
          </p:nvPr>
        </p:nvSpPr>
        <p:spPr>
          <a:xfrm>
            <a:off x="3995738" y="8870950"/>
            <a:ext cx="301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e5009a45f_0_276:notes"/>
          <p:cNvSpPr/>
          <p:nvPr>
            <p:ph idx="2" type="sldImg"/>
          </p:nvPr>
        </p:nvSpPr>
        <p:spPr>
          <a:xfrm>
            <a:off x="454025" y="693738"/>
            <a:ext cx="6177000" cy="346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8" name="Google Shape;388;g12e5009a45f_0_276:notes"/>
          <p:cNvSpPr txBox="1"/>
          <p:nvPr>
            <p:ph idx="1" type="body"/>
          </p:nvPr>
        </p:nvSpPr>
        <p:spPr>
          <a:xfrm>
            <a:off x="904875" y="4435475"/>
            <a:ext cx="5200800" cy="4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3075" lIns="86150" spcFirstLastPara="1" rIns="86150" wrap="square" tIns="430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g12e5009a45f_0_276:notes"/>
          <p:cNvSpPr txBox="1"/>
          <p:nvPr>
            <p:ph idx="12" type="sldNum"/>
          </p:nvPr>
        </p:nvSpPr>
        <p:spPr>
          <a:xfrm>
            <a:off x="3995738" y="8870950"/>
            <a:ext cx="301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075" lIns="86150" spcFirstLastPara="1" rIns="86150" wrap="square" tIns="430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2ecf11b2e1_0_463"/>
          <p:cNvSpPr txBox="1"/>
          <p:nvPr>
            <p:ph type="ctrTitle"/>
          </p:nvPr>
        </p:nvSpPr>
        <p:spPr>
          <a:xfrm>
            <a:off x="416747" y="992767"/>
            <a:ext cx="11391900" cy="2736900"/>
          </a:xfrm>
          <a:prstGeom prst="rect">
            <a:avLst/>
          </a:prstGeom>
        </p:spPr>
        <p:txBody>
          <a:bodyPr anchorCtr="0" anchor="b" bIns="122125" lIns="122125" spcFirstLastPara="1" rIns="122125" wrap="square" tIns="122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2ecf11b2e1_0_463"/>
          <p:cNvSpPr txBox="1"/>
          <p:nvPr>
            <p:ph idx="1" type="subTitle"/>
          </p:nvPr>
        </p:nvSpPr>
        <p:spPr>
          <a:xfrm>
            <a:off x="416736" y="3778833"/>
            <a:ext cx="11391900" cy="10569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2ecf11b2e1_0_463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ecf11b2e1_0_498"/>
          <p:cNvSpPr txBox="1"/>
          <p:nvPr>
            <p:ph hasCustomPrompt="1" type="title"/>
          </p:nvPr>
        </p:nvSpPr>
        <p:spPr>
          <a:xfrm>
            <a:off x="416736" y="1474833"/>
            <a:ext cx="11391900" cy="2618100"/>
          </a:xfrm>
          <a:prstGeom prst="rect">
            <a:avLst/>
          </a:prstGeom>
        </p:spPr>
        <p:txBody>
          <a:bodyPr anchorCtr="0" anchor="b" bIns="122125" lIns="122125" spcFirstLastPara="1" rIns="122125" wrap="square" tIns="122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12ecf11b2e1_0_498"/>
          <p:cNvSpPr txBox="1"/>
          <p:nvPr>
            <p:ph idx="1" type="body"/>
          </p:nvPr>
        </p:nvSpPr>
        <p:spPr>
          <a:xfrm>
            <a:off x="416736" y="4202967"/>
            <a:ext cx="11391900" cy="17343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12ecf11b2e1_0_498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ecf11b2e1_0_502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12ecf11b2e1_0_5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3331" y="-24064"/>
            <a:ext cx="12312000" cy="10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12ecf11b2e1_0_504"/>
          <p:cNvSpPr txBox="1"/>
          <p:nvPr>
            <p:ph type="title"/>
          </p:nvPr>
        </p:nvSpPr>
        <p:spPr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12ecf11b2e1_0_504"/>
          <p:cNvSpPr txBox="1"/>
          <p:nvPr>
            <p:ph idx="1" type="body"/>
          </p:nvPr>
        </p:nvSpPr>
        <p:spPr>
          <a:xfrm>
            <a:off x="219600" y="882196"/>
            <a:ext cx="117648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58" name="Google Shape;58;g12ecf11b2e1_0_5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1489" y="-216085"/>
            <a:ext cx="2093891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g12ecf11b2e1_0_504"/>
          <p:cNvCxnSpPr/>
          <p:nvPr/>
        </p:nvCxnSpPr>
        <p:spPr>
          <a:xfrm>
            <a:off x="221435" y="6422971"/>
            <a:ext cx="117360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2ecf11b2e1_0_467"/>
          <p:cNvSpPr txBox="1"/>
          <p:nvPr>
            <p:ph type="title"/>
          </p:nvPr>
        </p:nvSpPr>
        <p:spPr>
          <a:xfrm>
            <a:off x="416736" y="2867800"/>
            <a:ext cx="11391900" cy="11223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2ecf11b2e1_0_467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ecf11b2e1_0_470"/>
          <p:cNvSpPr txBox="1"/>
          <p:nvPr>
            <p:ph type="title"/>
          </p:nvPr>
        </p:nvSpPr>
        <p:spPr>
          <a:xfrm>
            <a:off x="416736" y="593367"/>
            <a:ext cx="11391900" cy="7635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12ecf11b2e1_0_470"/>
          <p:cNvSpPr txBox="1"/>
          <p:nvPr>
            <p:ph idx="1" type="body"/>
          </p:nvPr>
        </p:nvSpPr>
        <p:spPr>
          <a:xfrm>
            <a:off x="416736" y="1536633"/>
            <a:ext cx="11391900" cy="45552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12ecf11b2e1_0_470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2ecf11b2e1_0_474"/>
          <p:cNvSpPr txBox="1"/>
          <p:nvPr>
            <p:ph type="title"/>
          </p:nvPr>
        </p:nvSpPr>
        <p:spPr>
          <a:xfrm>
            <a:off x="416736" y="593367"/>
            <a:ext cx="11391900" cy="7635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12ecf11b2e1_0_474"/>
          <p:cNvSpPr txBox="1"/>
          <p:nvPr>
            <p:ph idx="1" type="body"/>
          </p:nvPr>
        </p:nvSpPr>
        <p:spPr>
          <a:xfrm>
            <a:off x="416736" y="1536633"/>
            <a:ext cx="5347800" cy="45552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12ecf11b2e1_0_474"/>
          <p:cNvSpPr txBox="1"/>
          <p:nvPr>
            <p:ph idx="2" type="body"/>
          </p:nvPr>
        </p:nvSpPr>
        <p:spPr>
          <a:xfrm>
            <a:off x="6460812" y="1536633"/>
            <a:ext cx="5347800" cy="45552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12ecf11b2e1_0_474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ecf11b2e1_0_479"/>
          <p:cNvSpPr txBox="1"/>
          <p:nvPr>
            <p:ph type="title"/>
          </p:nvPr>
        </p:nvSpPr>
        <p:spPr>
          <a:xfrm>
            <a:off x="416736" y="593367"/>
            <a:ext cx="11391900" cy="7635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12ecf11b2e1_0_479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ecf11b2e1_0_482"/>
          <p:cNvSpPr txBox="1"/>
          <p:nvPr>
            <p:ph type="title"/>
          </p:nvPr>
        </p:nvSpPr>
        <p:spPr>
          <a:xfrm>
            <a:off x="416736" y="740800"/>
            <a:ext cx="3754200" cy="1007700"/>
          </a:xfrm>
          <a:prstGeom prst="rect">
            <a:avLst/>
          </a:prstGeom>
        </p:spPr>
        <p:txBody>
          <a:bodyPr anchorCtr="0" anchor="b" bIns="122125" lIns="122125" spcFirstLastPara="1" rIns="122125" wrap="square" tIns="122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12ecf11b2e1_0_482"/>
          <p:cNvSpPr txBox="1"/>
          <p:nvPr>
            <p:ph idx="1" type="body"/>
          </p:nvPr>
        </p:nvSpPr>
        <p:spPr>
          <a:xfrm>
            <a:off x="416736" y="1852800"/>
            <a:ext cx="3754200" cy="42393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2ecf11b2e1_0_482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2ecf11b2e1_0_486"/>
          <p:cNvSpPr txBox="1"/>
          <p:nvPr>
            <p:ph type="title"/>
          </p:nvPr>
        </p:nvSpPr>
        <p:spPr>
          <a:xfrm>
            <a:off x="655453" y="600200"/>
            <a:ext cx="8513700" cy="54543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12ecf11b2e1_0_486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ecf11b2e1_0_489"/>
          <p:cNvSpPr/>
          <p:nvPr/>
        </p:nvSpPr>
        <p:spPr>
          <a:xfrm>
            <a:off x="6112663" y="-167"/>
            <a:ext cx="6112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2125" lIns="122125" spcFirstLastPara="1" rIns="122125" wrap="square" tIns="122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12ecf11b2e1_0_489"/>
          <p:cNvSpPr txBox="1"/>
          <p:nvPr>
            <p:ph type="title"/>
          </p:nvPr>
        </p:nvSpPr>
        <p:spPr>
          <a:xfrm>
            <a:off x="354968" y="1644233"/>
            <a:ext cx="5408400" cy="1976400"/>
          </a:xfrm>
          <a:prstGeom prst="rect">
            <a:avLst/>
          </a:prstGeom>
        </p:spPr>
        <p:txBody>
          <a:bodyPr anchorCtr="0" anchor="b" bIns="122125" lIns="122125" spcFirstLastPara="1" rIns="122125" wrap="square" tIns="1221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12ecf11b2e1_0_489"/>
          <p:cNvSpPr txBox="1"/>
          <p:nvPr>
            <p:ph idx="1" type="subTitle"/>
          </p:nvPr>
        </p:nvSpPr>
        <p:spPr>
          <a:xfrm>
            <a:off x="354968" y="3737433"/>
            <a:ext cx="5408400" cy="1646700"/>
          </a:xfrm>
          <a:prstGeom prst="rect">
            <a:avLst/>
          </a:prstGeom>
        </p:spPr>
        <p:txBody>
          <a:bodyPr anchorCtr="0" anchor="t" bIns="122125" lIns="122125" spcFirstLastPara="1" rIns="122125" wrap="square" tIns="1221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12ecf11b2e1_0_489"/>
          <p:cNvSpPr txBox="1"/>
          <p:nvPr>
            <p:ph idx="2" type="body"/>
          </p:nvPr>
        </p:nvSpPr>
        <p:spPr>
          <a:xfrm>
            <a:off x="6604002" y="965433"/>
            <a:ext cx="5130000" cy="49269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12ecf11b2e1_0_489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ecf11b2e1_0_495"/>
          <p:cNvSpPr txBox="1"/>
          <p:nvPr>
            <p:ph idx="1" type="body"/>
          </p:nvPr>
        </p:nvSpPr>
        <p:spPr>
          <a:xfrm>
            <a:off x="416736" y="5640767"/>
            <a:ext cx="8020200" cy="806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12ecf11b2e1_0_495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ecf11b2e1_0_459"/>
          <p:cNvSpPr txBox="1"/>
          <p:nvPr>
            <p:ph type="title"/>
          </p:nvPr>
        </p:nvSpPr>
        <p:spPr>
          <a:xfrm>
            <a:off x="416736" y="593367"/>
            <a:ext cx="11391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125" lIns="122125" spcFirstLastPara="1" rIns="122125" wrap="square" tIns="1221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12ecf11b2e1_0_459"/>
          <p:cNvSpPr txBox="1"/>
          <p:nvPr>
            <p:ph idx="1" type="body"/>
          </p:nvPr>
        </p:nvSpPr>
        <p:spPr>
          <a:xfrm>
            <a:off x="416736" y="1536633"/>
            <a:ext cx="11391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2125" lIns="122125" spcFirstLastPara="1" rIns="122125" wrap="square" tIns="122125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12ecf11b2e1_0_459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2125" lIns="122125" spcFirstLastPara="1" rIns="122125" wrap="square" tIns="12212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216515" y="2011064"/>
            <a:ext cx="117939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100" lIns="88200" spcFirstLastPara="1" rIns="88200" wrap="square" tIns="44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2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Sea ice characterization from combined passive microwave and scatterometers observation and radiative transfer modelling.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2052475" y="3954300"/>
            <a:ext cx="86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Clément Soriot, Catherine Prigent, Ghislain Picard, Frédéric Frappart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b="86800" l="12217" r="35747" t="3339"/>
          <a:stretch/>
        </p:blipFill>
        <p:spPr>
          <a:xfrm>
            <a:off x="2775950" y="5196425"/>
            <a:ext cx="3718192" cy="9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8901" y="5196424"/>
            <a:ext cx="997047" cy="9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 b="0" l="563" r="553" t="0"/>
          <a:stretch/>
        </p:blipFill>
        <p:spPr>
          <a:xfrm>
            <a:off x="6494155" y="5196418"/>
            <a:ext cx="1143261" cy="114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7432" y="5245581"/>
            <a:ext cx="2808989" cy="104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ed5694f8f_0_40"/>
          <p:cNvSpPr txBox="1"/>
          <p:nvPr>
            <p:ph idx="4294967295" type="title"/>
          </p:nvPr>
        </p:nvSpPr>
        <p:spPr>
          <a:xfrm>
            <a:off x="216000" y="154800"/>
            <a:ext cx="10108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78" name="Google Shape;78;g12ed5694f8f_0_40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g12ed5694f8f_0_40"/>
          <p:cNvSpPr txBox="1"/>
          <p:nvPr/>
        </p:nvSpPr>
        <p:spPr>
          <a:xfrm>
            <a:off x="219600" y="1214600"/>
            <a:ext cx="11764800" cy="4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3249"/>
                </a:solidFill>
                <a:latin typeface="Calibri"/>
                <a:ea typeface="Calibri"/>
                <a:cs typeface="Calibri"/>
                <a:sym typeface="Calibri"/>
              </a:rPr>
              <a:t>Passive microwave observations:</a:t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3249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lang="en-GB" sz="2000">
                <a:solidFill>
                  <a:srgbClr val="00324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Are almost insensitive to clouds</a:t>
            </a:r>
            <a:endParaRPr b="1" sz="2000">
              <a:solidFill>
                <a:srgbClr val="00324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324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Daily arctic basin coverage </a:t>
            </a:r>
            <a:endParaRPr b="1" sz="2000">
              <a:solidFill>
                <a:srgbClr val="00324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324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	Sensitive to multiple geophysical parameters</a:t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3249"/>
                </a:solidFill>
                <a:latin typeface="Calibri"/>
                <a:ea typeface="Calibri"/>
                <a:cs typeface="Calibri"/>
                <a:sym typeface="Calibri"/>
              </a:rPr>
              <a:t>Can we get more information from passive microwave information about sea ice and its snow cover?</a:t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3249"/>
                </a:solidFill>
                <a:latin typeface="Calibri"/>
                <a:ea typeface="Calibri"/>
                <a:cs typeface="Calibri"/>
                <a:sym typeface="Calibri"/>
              </a:rPr>
              <a:t>Can a sea ice or snow characterization be made from TB or σ⁰  with a radiative transfer model?</a:t>
            </a:r>
            <a:endParaRPr b="1" sz="2000">
              <a:solidFill>
                <a:srgbClr val="0032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2e502c0c75_1_814"/>
          <p:cNvPicPr preferRelativeResize="0"/>
          <p:nvPr/>
        </p:nvPicPr>
        <p:blipFill rotWithShape="1">
          <a:blip r:embed="rId3">
            <a:alphaModFix/>
          </a:blip>
          <a:srcRect b="25069" l="19510" r="17890" t="11105"/>
          <a:stretch/>
        </p:blipFill>
        <p:spPr>
          <a:xfrm>
            <a:off x="225904" y="1356141"/>
            <a:ext cx="2252870" cy="229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2e502c0c75_1_814"/>
          <p:cNvPicPr preferRelativeResize="0"/>
          <p:nvPr/>
        </p:nvPicPr>
        <p:blipFill rotWithShape="1">
          <a:blip r:embed="rId4">
            <a:alphaModFix/>
          </a:blip>
          <a:srcRect b="25562" l="18331" r="17230" t="8894"/>
          <a:stretch/>
        </p:blipFill>
        <p:spPr>
          <a:xfrm>
            <a:off x="185273" y="3769109"/>
            <a:ext cx="2338683" cy="237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2e502c0c75_1_814"/>
          <p:cNvPicPr preferRelativeResize="0"/>
          <p:nvPr/>
        </p:nvPicPr>
        <p:blipFill rotWithShape="1">
          <a:blip r:embed="rId5">
            <a:alphaModFix/>
          </a:blip>
          <a:srcRect b="25833" l="19594" r="17074" t="11110"/>
          <a:stretch/>
        </p:blipFill>
        <p:spPr>
          <a:xfrm>
            <a:off x="2710836" y="1359452"/>
            <a:ext cx="2279375" cy="226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2e502c0c75_1_814"/>
          <p:cNvPicPr preferRelativeResize="0"/>
          <p:nvPr/>
        </p:nvPicPr>
        <p:blipFill rotWithShape="1">
          <a:blip r:embed="rId6">
            <a:alphaModFix/>
          </a:blip>
          <a:srcRect b="25655" l="18991" r="15836" t="11013"/>
          <a:stretch/>
        </p:blipFill>
        <p:spPr>
          <a:xfrm>
            <a:off x="2635548" y="3823714"/>
            <a:ext cx="2371878" cy="22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e502c0c75_1_814"/>
          <p:cNvPicPr preferRelativeResize="0"/>
          <p:nvPr/>
        </p:nvPicPr>
        <p:blipFill rotWithShape="1">
          <a:blip r:embed="rId7">
            <a:alphaModFix/>
          </a:blip>
          <a:srcRect b="23531" l="20079" r="17113" t="11355"/>
          <a:stretch/>
        </p:blipFill>
        <p:spPr>
          <a:xfrm>
            <a:off x="4997999" y="3816175"/>
            <a:ext cx="2385278" cy="24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2e502c0c75_1_814"/>
          <p:cNvPicPr preferRelativeResize="0"/>
          <p:nvPr/>
        </p:nvPicPr>
        <p:blipFill rotWithShape="1">
          <a:blip r:embed="rId8">
            <a:alphaModFix/>
          </a:blip>
          <a:srcRect b="24913" l="18138" r="15950" t="11383"/>
          <a:stretch/>
        </p:blipFill>
        <p:spPr>
          <a:xfrm>
            <a:off x="9834444" y="1364972"/>
            <a:ext cx="2378625" cy="22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2e502c0c75_1_814"/>
          <p:cNvPicPr preferRelativeResize="0"/>
          <p:nvPr/>
        </p:nvPicPr>
        <p:blipFill rotWithShape="1">
          <a:blip r:embed="rId9">
            <a:alphaModFix/>
          </a:blip>
          <a:srcRect b="25379" l="19004" r="15864" t="11676"/>
          <a:stretch/>
        </p:blipFill>
        <p:spPr>
          <a:xfrm>
            <a:off x="9837506" y="3858658"/>
            <a:ext cx="2398678" cy="2311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g12e502c0c75_1_814"/>
          <p:cNvCxnSpPr/>
          <p:nvPr/>
        </p:nvCxnSpPr>
        <p:spPr>
          <a:xfrm>
            <a:off x="10028958" y="615601"/>
            <a:ext cx="2026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93" name="Google Shape;93;g12e502c0c75_1_814"/>
          <p:cNvSpPr txBox="1"/>
          <p:nvPr/>
        </p:nvSpPr>
        <p:spPr>
          <a:xfrm rot="-5400000">
            <a:off x="-1852564" y="3419980"/>
            <a:ext cx="396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1-10 March                       1-10 November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12e502c0c75_1_814"/>
          <p:cNvPicPr preferRelativeResize="0"/>
          <p:nvPr/>
        </p:nvPicPr>
        <p:blipFill rotWithShape="1">
          <a:blip r:embed="rId10">
            <a:alphaModFix/>
          </a:blip>
          <a:srcRect b="17051" l="22297" r="20993" t="76348"/>
          <a:stretch/>
        </p:blipFill>
        <p:spPr>
          <a:xfrm>
            <a:off x="9768437" y="6223829"/>
            <a:ext cx="2631100" cy="38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2e502c0c75_1_814"/>
          <p:cNvPicPr preferRelativeResize="0"/>
          <p:nvPr/>
        </p:nvPicPr>
        <p:blipFill rotWithShape="1">
          <a:blip r:embed="rId11">
            <a:alphaModFix/>
          </a:blip>
          <a:srcRect b="17599" l="22297" r="19041" t="76346"/>
          <a:stretch/>
        </p:blipFill>
        <p:spPr>
          <a:xfrm>
            <a:off x="3207186" y="6154679"/>
            <a:ext cx="3735117" cy="3843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2e502c0c75_1_814"/>
          <p:cNvSpPr txBox="1"/>
          <p:nvPr/>
        </p:nvSpPr>
        <p:spPr>
          <a:xfrm>
            <a:off x="4585763" y="6488700"/>
            <a:ext cx="97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g12e502c0c75_1_814"/>
          <p:cNvCxnSpPr/>
          <p:nvPr/>
        </p:nvCxnSpPr>
        <p:spPr>
          <a:xfrm>
            <a:off x="2590133" y="1205946"/>
            <a:ext cx="0" cy="4982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g12e502c0c75_1_814"/>
          <p:cNvSpPr txBox="1"/>
          <p:nvPr/>
        </p:nvSpPr>
        <p:spPr>
          <a:xfrm>
            <a:off x="10107390" y="942025"/>
            <a:ext cx="196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GHz (at 40°)</a:t>
            </a:r>
            <a:endParaRPr b="0" baseline="-25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2e502c0c75_1_814"/>
          <p:cNvSpPr txBox="1"/>
          <p:nvPr/>
        </p:nvSpPr>
        <p:spPr>
          <a:xfrm>
            <a:off x="10278844" y="0"/>
            <a:ext cx="161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ASCAT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2e502c0c75_1_814"/>
          <p:cNvSpPr txBox="1"/>
          <p:nvPr/>
        </p:nvSpPr>
        <p:spPr>
          <a:xfrm>
            <a:off x="10525831" y="6515375"/>
            <a:ext cx="113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(dB)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2e502c0c75_1_814"/>
          <p:cNvSpPr txBox="1"/>
          <p:nvPr/>
        </p:nvSpPr>
        <p:spPr>
          <a:xfrm>
            <a:off x="10420480" y="686400"/>
            <a:ext cx="124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ASCAT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g12e502c0c75_1_814"/>
          <p:cNvCxnSpPr/>
          <p:nvPr/>
        </p:nvCxnSpPr>
        <p:spPr>
          <a:xfrm>
            <a:off x="9791117" y="1189433"/>
            <a:ext cx="0" cy="4982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g12e502c0c75_1_814"/>
          <p:cNvPicPr preferRelativeResize="0"/>
          <p:nvPr/>
        </p:nvPicPr>
        <p:blipFill rotWithShape="1">
          <a:blip r:embed="rId12">
            <a:alphaModFix/>
          </a:blip>
          <a:srcRect b="23686" l="19195" r="16735" t="9664"/>
          <a:stretch/>
        </p:blipFill>
        <p:spPr>
          <a:xfrm>
            <a:off x="7430972" y="1311965"/>
            <a:ext cx="2312182" cy="239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2e502c0c75_1_814"/>
          <p:cNvPicPr preferRelativeResize="0"/>
          <p:nvPr/>
        </p:nvPicPr>
        <p:blipFill rotWithShape="1">
          <a:blip r:embed="rId13">
            <a:alphaModFix/>
          </a:blip>
          <a:srcRect b="24641" l="18784" r="15671" t="11289"/>
          <a:stretch/>
        </p:blipFill>
        <p:spPr>
          <a:xfrm>
            <a:off x="7390526" y="3851972"/>
            <a:ext cx="2385277" cy="232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2e502c0c75_1_814"/>
          <p:cNvPicPr preferRelativeResize="0"/>
          <p:nvPr/>
        </p:nvPicPr>
        <p:blipFill rotWithShape="1">
          <a:blip r:embed="rId14">
            <a:alphaModFix/>
          </a:blip>
          <a:srcRect b="25156" l="19443" r="17305" t="11949"/>
          <a:stretch/>
        </p:blipFill>
        <p:spPr>
          <a:xfrm>
            <a:off x="4999127" y="1408025"/>
            <a:ext cx="2338675" cy="23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2e502c0c75_1_814"/>
          <p:cNvSpPr txBox="1"/>
          <p:nvPr/>
        </p:nvSpPr>
        <p:spPr>
          <a:xfrm>
            <a:off x="724976" y="29050"/>
            <a:ext cx="8940000" cy="13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       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CIMR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SMAP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                    			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AMSR2				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1.4 GHz	                       T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GHz 	                        T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 GHz				T</a:t>
            </a:r>
            <a:r>
              <a:rPr b="0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36 GHz	                             </a:t>
            </a:r>
            <a:r>
              <a:rPr b="0" i="0" lang="en-GB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endParaRPr b="0" baseline="-2500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g12e502c0c75_1_814"/>
          <p:cNvCxnSpPr/>
          <p:nvPr/>
        </p:nvCxnSpPr>
        <p:spPr>
          <a:xfrm flipH="1" rot="10800000">
            <a:off x="395729" y="589500"/>
            <a:ext cx="9269400" cy="20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108" name="Google Shape;108;g12e502c0c75_1_814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e5009a45f_0_0"/>
          <p:cNvSpPr txBox="1"/>
          <p:nvPr>
            <p:ph idx="4294967295" type="title"/>
          </p:nvPr>
        </p:nvSpPr>
        <p:spPr>
          <a:xfrm>
            <a:off x="216000" y="154800"/>
            <a:ext cx="10108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Results of the clustering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12e5009a45f_0_0"/>
          <p:cNvSpPr txBox="1"/>
          <p:nvPr/>
        </p:nvSpPr>
        <p:spPr>
          <a:xfrm>
            <a:off x="8645161" y="4574614"/>
            <a:ext cx="8424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g12e5009a45f_0_0"/>
          <p:cNvPicPr preferRelativeResize="0"/>
          <p:nvPr/>
        </p:nvPicPr>
        <p:blipFill rotWithShape="1">
          <a:blip r:embed="rId3">
            <a:alphaModFix/>
          </a:blip>
          <a:srcRect b="3642" l="0" r="0" t="3642"/>
          <a:stretch/>
        </p:blipFill>
        <p:spPr>
          <a:xfrm>
            <a:off x="415583" y="2057100"/>
            <a:ext cx="5635385" cy="26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2e5009a45f_0_0"/>
          <p:cNvPicPr preferRelativeResize="0"/>
          <p:nvPr/>
        </p:nvPicPr>
        <p:blipFill rotWithShape="1">
          <a:blip r:embed="rId4">
            <a:alphaModFix/>
          </a:blip>
          <a:srcRect b="0" l="0" r="-1368" t="0"/>
          <a:stretch/>
        </p:blipFill>
        <p:spPr>
          <a:xfrm>
            <a:off x="6112512" y="2057100"/>
            <a:ext cx="5281650" cy="26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2e5009a45f_0_0"/>
          <p:cNvSpPr txBox="1"/>
          <p:nvPr/>
        </p:nvSpPr>
        <p:spPr>
          <a:xfrm>
            <a:off x="415583" y="977725"/>
            <a:ext cx="933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makes it possible to analyze the co-variability of the observations, for different environmental conditions (i.e., for each cluster).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2e5009a45f_0_0"/>
          <p:cNvSpPr txBox="1"/>
          <p:nvPr/>
        </p:nvSpPr>
        <p:spPr>
          <a:xfrm>
            <a:off x="2004720" y="1709400"/>
            <a:ext cx="27546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CIMR (SMAP + AMSR2) T</a:t>
            </a:r>
            <a:r>
              <a:rPr b="1" baseline="-25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12e5009a45f_0_0"/>
          <p:cNvSpPr txBox="1"/>
          <p:nvPr/>
        </p:nvSpPr>
        <p:spPr>
          <a:xfrm>
            <a:off x="6945082" y="1709388"/>
            <a:ext cx="424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ASCAT </a:t>
            </a:r>
            <a:r>
              <a:rPr b="1" i="0" lang="en-GB" sz="18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1" baseline="3000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GHz)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2e5009a45f_0_0"/>
          <p:cNvSpPr txBox="1"/>
          <p:nvPr/>
        </p:nvSpPr>
        <p:spPr>
          <a:xfrm>
            <a:off x="2842220" y="4498436"/>
            <a:ext cx="8424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g12e5009a45f_0_0"/>
          <p:cNvCxnSpPr/>
          <p:nvPr/>
        </p:nvCxnSpPr>
        <p:spPr>
          <a:xfrm>
            <a:off x="1213949" y="5293601"/>
            <a:ext cx="0" cy="2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g12e5009a45f_0_0"/>
          <p:cNvSpPr txBox="1"/>
          <p:nvPr/>
        </p:nvSpPr>
        <p:spPr>
          <a:xfrm>
            <a:off x="2571685" y="5167888"/>
            <a:ext cx="287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 ~ 100%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12e5009a45f_0_0"/>
          <p:cNvCxnSpPr/>
          <p:nvPr/>
        </p:nvCxnSpPr>
        <p:spPr>
          <a:xfrm flipH="1" rot="10800000">
            <a:off x="1207567" y="5425761"/>
            <a:ext cx="1321200" cy="13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g12e5009a45f_0_0"/>
          <p:cNvCxnSpPr/>
          <p:nvPr/>
        </p:nvCxnSpPr>
        <p:spPr>
          <a:xfrm>
            <a:off x="2610982" y="5293593"/>
            <a:ext cx="0" cy="2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g12e5009a45f_0_0"/>
          <p:cNvCxnSpPr/>
          <p:nvPr/>
        </p:nvCxnSpPr>
        <p:spPr>
          <a:xfrm flipH="1" rot="10800000">
            <a:off x="2610992" y="5115865"/>
            <a:ext cx="1664400" cy="3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7" name="Google Shape;127;g12e5009a45f_0_0"/>
          <p:cNvCxnSpPr/>
          <p:nvPr/>
        </p:nvCxnSpPr>
        <p:spPr>
          <a:xfrm rot="10800000">
            <a:off x="4283083" y="4994475"/>
            <a:ext cx="0" cy="2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" name="Google Shape;128;g12e5009a45f_0_0"/>
          <p:cNvCxnSpPr/>
          <p:nvPr/>
        </p:nvCxnSpPr>
        <p:spPr>
          <a:xfrm>
            <a:off x="2469789" y="5421932"/>
            <a:ext cx="2812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g12e5009a45f_0_0"/>
          <p:cNvCxnSpPr/>
          <p:nvPr/>
        </p:nvCxnSpPr>
        <p:spPr>
          <a:xfrm>
            <a:off x="5282675" y="5293600"/>
            <a:ext cx="0" cy="2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g12e5009a45f_0_0"/>
          <p:cNvSpPr txBox="1"/>
          <p:nvPr/>
        </p:nvSpPr>
        <p:spPr>
          <a:xfrm>
            <a:off x="2813291" y="4860938"/>
            <a:ext cx="125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SIT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g12e5009a45f_0_0"/>
          <p:cNvCxnSpPr/>
          <p:nvPr/>
        </p:nvCxnSpPr>
        <p:spPr>
          <a:xfrm rot="10800000">
            <a:off x="5282465" y="5002808"/>
            <a:ext cx="0" cy="2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g12e5009a45f_0_0"/>
          <p:cNvCxnSpPr/>
          <p:nvPr/>
        </p:nvCxnSpPr>
        <p:spPr>
          <a:xfrm flipH="1">
            <a:off x="4307165" y="5114470"/>
            <a:ext cx="975300" cy="1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g12e5009a45f_0_0"/>
          <p:cNvCxnSpPr/>
          <p:nvPr/>
        </p:nvCxnSpPr>
        <p:spPr>
          <a:xfrm rot="10800000">
            <a:off x="2611157" y="5004100"/>
            <a:ext cx="0" cy="240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" name="Google Shape;134;g12e5009a45f_0_0"/>
          <p:cNvSpPr txBox="1"/>
          <p:nvPr/>
        </p:nvSpPr>
        <p:spPr>
          <a:xfrm>
            <a:off x="1131162" y="5161675"/>
            <a:ext cx="138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SIC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2e5009a45f_0_0"/>
          <p:cNvSpPr txBox="1"/>
          <p:nvPr/>
        </p:nvSpPr>
        <p:spPr>
          <a:xfrm>
            <a:off x="4336120" y="4814726"/>
            <a:ext cx="9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Scattering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2e5009a45f_0_0"/>
          <p:cNvSpPr txBox="1"/>
          <p:nvPr/>
        </p:nvSpPr>
        <p:spPr>
          <a:xfrm>
            <a:off x="6451144" y="4940150"/>
            <a:ext cx="5230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Ice Concentration effects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Ice Thickness effects 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Scattering effects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scattering or surface scattering?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depth and/or ice type ?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2e5009a45f_0_0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g12e502c0c75_1_1323"/>
          <p:cNvGrpSpPr/>
          <p:nvPr/>
        </p:nvGrpSpPr>
        <p:grpSpPr>
          <a:xfrm>
            <a:off x="6741763" y="1383101"/>
            <a:ext cx="4721163" cy="1920487"/>
            <a:chOff x="7254200" y="2005688"/>
            <a:chExt cx="4708450" cy="1920487"/>
          </a:xfrm>
        </p:grpSpPr>
        <p:cxnSp>
          <p:nvCxnSpPr>
            <p:cNvPr id="144" name="Google Shape;144;g12e502c0c75_1_1323"/>
            <p:cNvCxnSpPr/>
            <p:nvPr/>
          </p:nvCxnSpPr>
          <p:spPr>
            <a:xfrm>
              <a:off x="7375915" y="2941755"/>
              <a:ext cx="0" cy="240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5" name="Google Shape;145;g12e502c0c75_1_1323"/>
            <p:cNvSpPr txBox="1"/>
            <p:nvPr/>
          </p:nvSpPr>
          <p:spPr>
            <a:xfrm>
              <a:off x="8995750" y="2663650"/>
              <a:ext cx="2865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SIC ~ 100%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" name="Google Shape;146;g12e502c0c75_1_1323"/>
            <p:cNvCxnSpPr/>
            <p:nvPr/>
          </p:nvCxnSpPr>
          <p:spPr>
            <a:xfrm flipH="1" rot="10800000">
              <a:off x="7368320" y="3073905"/>
              <a:ext cx="1649700" cy="13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47" name="Google Shape;147;g12e502c0c75_1_1323"/>
            <p:cNvCxnSpPr/>
            <p:nvPr/>
          </p:nvCxnSpPr>
          <p:spPr>
            <a:xfrm>
              <a:off x="9034940" y="2941755"/>
              <a:ext cx="0" cy="240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g12e502c0c75_1_1323"/>
            <p:cNvCxnSpPr/>
            <p:nvPr/>
          </p:nvCxnSpPr>
          <p:spPr>
            <a:xfrm flipH="1" rot="10800000">
              <a:off x="9034950" y="2535410"/>
              <a:ext cx="1811400" cy="36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49" name="Google Shape;149;g12e502c0c75_1_1323"/>
            <p:cNvCxnSpPr/>
            <p:nvPr/>
          </p:nvCxnSpPr>
          <p:spPr>
            <a:xfrm rot="10800000">
              <a:off x="10854331" y="2414025"/>
              <a:ext cx="0" cy="240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g12e502c0c75_1_1323"/>
            <p:cNvCxnSpPr/>
            <p:nvPr/>
          </p:nvCxnSpPr>
          <p:spPr>
            <a:xfrm>
              <a:off x="8956452" y="3070082"/>
              <a:ext cx="29439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g12e502c0c75_1_1323"/>
            <p:cNvCxnSpPr/>
            <p:nvPr/>
          </p:nvCxnSpPr>
          <p:spPr>
            <a:xfrm>
              <a:off x="11900552" y="2941750"/>
              <a:ext cx="0" cy="240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2" name="Google Shape;152;g12e502c0c75_1_1323"/>
            <p:cNvSpPr txBox="1"/>
            <p:nvPr/>
          </p:nvSpPr>
          <p:spPr>
            <a:xfrm>
              <a:off x="9312898" y="2051900"/>
              <a:ext cx="1255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SIT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3" name="Google Shape;153;g12e502c0c75_1_1323"/>
            <p:cNvCxnSpPr/>
            <p:nvPr/>
          </p:nvCxnSpPr>
          <p:spPr>
            <a:xfrm rot="10800000">
              <a:off x="11900332" y="2422358"/>
              <a:ext cx="0" cy="240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4" name="Google Shape;154;g12e502c0c75_1_1323"/>
            <p:cNvCxnSpPr/>
            <p:nvPr/>
          </p:nvCxnSpPr>
          <p:spPr>
            <a:xfrm flipH="1">
              <a:off x="10879732" y="2534020"/>
              <a:ext cx="1020600" cy="15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g12e502c0c75_1_1323"/>
            <p:cNvCxnSpPr/>
            <p:nvPr/>
          </p:nvCxnSpPr>
          <p:spPr>
            <a:xfrm rot="10800000">
              <a:off x="9035129" y="2423645"/>
              <a:ext cx="0" cy="240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56" name="Google Shape;156;g12e502c0c75_1_1323"/>
            <p:cNvPicPr preferRelativeResize="0"/>
            <p:nvPr/>
          </p:nvPicPr>
          <p:blipFill rotWithShape="1">
            <a:blip r:embed="rId3">
              <a:alphaModFix/>
            </a:blip>
            <a:srcRect b="15278" l="23146" r="20714" t="76427"/>
            <a:stretch/>
          </p:blipFill>
          <p:spPr>
            <a:xfrm>
              <a:off x="7254200" y="3230775"/>
              <a:ext cx="4708450" cy="6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g12e502c0c75_1_1323"/>
            <p:cNvSpPr txBox="1"/>
            <p:nvPr/>
          </p:nvSpPr>
          <p:spPr>
            <a:xfrm>
              <a:off x="7368325" y="2657425"/>
              <a:ext cx="164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SIC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12e502c0c75_1_1323"/>
            <p:cNvSpPr txBox="1"/>
            <p:nvPr/>
          </p:nvSpPr>
          <p:spPr>
            <a:xfrm>
              <a:off x="10907775" y="2005688"/>
              <a:ext cx="96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Scattering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g12e502c0c75_1_1323"/>
          <p:cNvSpPr txBox="1"/>
          <p:nvPr/>
        </p:nvSpPr>
        <p:spPr>
          <a:xfrm>
            <a:off x="6807258" y="4476663"/>
            <a:ext cx="4590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Spatialy and temporaly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consistent</a:t>
            </a: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clustering results (despite the fact that no temporal or spatial information is provided to the clustering)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12e502c0c75_1_1323"/>
          <p:cNvPicPr preferRelativeResize="0"/>
          <p:nvPr/>
        </p:nvPicPr>
        <p:blipFill rotWithShape="1">
          <a:blip r:embed="rId4">
            <a:alphaModFix/>
          </a:blip>
          <a:srcRect b="25055" l="19415" r="16906" t="8256"/>
          <a:stretch/>
        </p:blipFill>
        <p:spPr>
          <a:xfrm>
            <a:off x="397634" y="528650"/>
            <a:ext cx="5553890" cy="58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2e502c0c75_1_1323"/>
          <p:cNvSpPr txBox="1"/>
          <p:nvPr/>
        </p:nvSpPr>
        <p:spPr>
          <a:xfrm>
            <a:off x="346695" y="66456"/>
            <a:ext cx="624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of the clustering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2e502c0c75_1_1323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e5009a45f_0_36"/>
          <p:cNvSpPr txBox="1"/>
          <p:nvPr>
            <p:ph idx="4294967295" type="title"/>
          </p:nvPr>
        </p:nvSpPr>
        <p:spPr>
          <a:xfrm>
            <a:off x="216000" y="154800"/>
            <a:ext cx="1010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SMRT Snowpack - Sea Ice Diagram</a:t>
            </a:r>
            <a:endParaRPr/>
          </a:p>
        </p:txBody>
      </p:sp>
      <p:pic>
        <p:nvPicPr>
          <p:cNvPr id="169" name="Google Shape;169;g12e5009a45f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450" y="1045225"/>
            <a:ext cx="3575200" cy="52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2e5009a45f_0_36"/>
          <p:cNvSpPr/>
          <p:nvPr/>
        </p:nvSpPr>
        <p:spPr>
          <a:xfrm>
            <a:off x="2584821" y="2239575"/>
            <a:ext cx="4367700" cy="25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2e5009a45f_0_36"/>
          <p:cNvSpPr/>
          <p:nvPr/>
        </p:nvSpPr>
        <p:spPr>
          <a:xfrm>
            <a:off x="2594247" y="3650700"/>
            <a:ext cx="4348509" cy="204325"/>
          </a:xfrm>
          <a:custGeom>
            <a:rect b="b" l="l" r="r" t="t"/>
            <a:pathLst>
              <a:path extrusionOk="0" h="8173" w="173472">
                <a:moveTo>
                  <a:pt x="0" y="5268"/>
                </a:moveTo>
                <a:cubicBezTo>
                  <a:pt x="0" y="4189"/>
                  <a:pt x="823" y="2423"/>
                  <a:pt x="1881" y="2634"/>
                </a:cubicBezTo>
                <a:cubicBezTo>
                  <a:pt x="2925" y="2843"/>
                  <a:pt x="3075" y="4891"/>
                  <a:pt x="4139" y="4891"/>
                </a:cubicBezTo>
                <a:cubicBezTo>
                  <a:pt x="5607" y="4891"/>
                  <a:pt x="7621" y="2073"/>
                  <a:pt x="8278" y="3386"/>
                </a:cubicBezTo>
                <a:cubicBezTo>
                  <a:pt x="9040" y="4910"/>
                  <a:pt x="8057" y="5178"/>
                  <a:pt x="8655" y="6773"/>
                </a:cubicBezTo>
                <a:cubicBezTo>
                  <a:pt x="9536" y="9122"/>
                  <a:pt x="10977" y="1970"/>
                  <a:pt x="13170" y="752"/>
                </a:cubicBezTo>
                <a:cubicBezTo>
                  <a:pt x="14904" y="-211"/>
                  <a:pt x="16079" y="4139"/>
                  <a:pt x="18062" y="4139"/>
                </a:cubicBezTo>
                <a:cubicBezTo>
                  <a:pt x="20574" y="4139"/>
                  <a:pt x="23092" y="4237"/>
                  <a:pt x="25588" y="4515"/>
                </a:cubicBezTo>
                <a:cubicBezTo>
                  <a:pt x="28603" y="4851"/>
                  <a:pt x="30456" y="0"/>
                  <a:pt x="33490" y="0"/>
                </a:cubicBezTo>
                <a:cubicBezTo>
                  <a:pt x="34524" y="0"/>
                  <a:pt x="33780" y="2085"/>
                  <a:pt x="34243" y="3010"/>
                </a:cubicBezTo>
                <a:cubicBezTo>
                  <a:pt x="34496" y="3515"/>
                  <a:pt x="47699" y="4831"/>
                  <a:pt x="47789" y="4891"/>
                </a:cubicBezTo>
                <a:cubicBezTo>
                  <a:pt x="49785" y="6222"/>
                  <a:pt x="49568" y="3010"/>
                  <a:pt x="50424" y="3010"/>
                </a:cubicBezTo>
                <a:cubicBezTo>
                  <a:pt x="52276" y="3010"/>
                  <a:pt x="52105" y="9490"/>
                  <a:pt x="53058" y="7902"/>
                </a:cubicBezTo>
                <a:cubicBezTo>
                  <a:pt x="54153" y="6077"/>
                  <a:pt x="55669" y="4338"/>
                  <a:pt x="57573" y="3386"/>
                </a:cubicBezTo>
                <a:cubicBezTo>
                  <a:pt x="59206" y="2569"/>
                  <a:pt x="61109" y="5469"/>
                  <a:pt x="62841" y="4891"/>
                </a:cubicBezTo>
                <a:cubicBezTo>
                  <a:pt x="68514" y="2999"/>
                  <a:pt x="75660" y="5356"/>
                  <a:pt x="80527" y="1881"/>
                </a:cubicBezTo>
                <a:cubicBezTo>
                  <a:pt x="81418" y="1245"/>
                  <a:pt x="81248" y="4716"/>
                  <a:pt x="81656" y="4891"/>
                </a:cubicBezTo>
                <a:cubicBezTo>
                  <a:pt x="83294" y="5593"/>
                  <a:pt x="84463" y="2689"/>
                  <a:pt x="85795" y="1505"/>
                </a:cubicBezTo>
                <a:cubicBezTo>
                  <a:pt x="86760" y="647"/>
                  <a:pt x="86386" y="4891"/>
                  <a:pt x="87677" y="4891"/>
                </a:cubicBezTo>
                <a:cubicBezTo>
                  <a:pt x="93609" y="4891"/>
                  <a:pt x="101696" y="5688"/>
                  <a:pt x="104986" y="752"/>
                </a:cubicBezTo>
                <a:cubicBezTo>
                  <a:pt x="105341" y="220"/>
                  <a:pt x="104831" y="2279"/>
                  <a:pt x="105363" y="2634"/>
                </a:cubicBezTo>
                <a:cubicBezTo>
                  <a:pt x="107595" y="4120"/>
                  <a:pt x="110867" y="2327"/>
                  <a:pt x="113265" y="1128"/>
                </a:cubicBezTo>
                <a:cubicBezTo>
                  <a:pt x="113837" y="842"/>
                  <a:pt x="113026" y="2834"/>
                  <a:pt x="113641" y="3010"/>
                </a:cubicBezTo>
                <a:cubicBezTo>
                  <a:pt x="115812" y="3631"/>
                  <a:pt x="118609" y="1655"/>
                  <a:pt x="120415" y="3010"/>
                </a:cubicBezTo>
                <a:cubicBezTo>
                  <a:pt x="121448" y="3785"/>
                  <a:pt x="121263" y="5622"/>
                  <a:pt x="122296" y="6397"/>
                </a:cubicBezTo>
                <a:cubicBezTo>
                  <a:pt x="124244" y="7859"/>
                  <a:pt x="125906" y="2602"/>
                  <a:pt x="128317" y="2257"/>
                </a:cubicBezTo>
                <a:cubicBezTo>
                  <a:pt x="129637" y="2068"/>
                  <a:pt x="130009" y="5094"/>
                  <a:pt x="131327" y="4891"/>
                </a:cubicBezTo>
                <a:cubicBezTo>
                  <a:pt x="133883" y="4498"/>
                  <a:pt x="135968" y="2508"/>
                  <a:pt x="138477" y="1881"/>
                </a:cubicBezTo>
                <a:cubicBezTo>
                  <a:pt x="139217" y="1696"/>
                  <a:pt x="138199" y="3746"/>
                  <a:pt x="138853" y="4139"/>
                </a:cubicBezTo>
                <a:cubicBezTo>
                  <a:pt x="141135" y="5508"/>
                  <a:pt x="144197" y="2279"/>
                  <a:pt x="146755" y="3010"/>
                </a:cubicBezTo>
                <a:cubicBezTo>
                  <a:pt x="150264" y="4013"/>
                  <a:pt x="146329" y="4891"/>
                  <a:pt x="148261" y="4891"/>
                </a:cubicBezTo>
                <a:cubicBezTo>
                  <a:pt x="154345" y="4891"/>
                  <a:pt x="162815" y="5593"/>
                  <a:pt x="165946" y="376"/>
                </a:cubicBezTo>
                <a:cubicBezTo>
                  <a:pt x="166541" y="-616"/>
                  <a:pt x="165665" y="3245"/>
                  <a:pt x="166699" y="3763"/>
                </a:cubicBezTo>
                <a:cubicBezTo>
                  <a:pt x="168721" y="4775"/>
                  <a:pt x="172758" y="5531"/>
                  <a:pt x="173472" y="338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g12e5009a45f_0_36"/>
          <p:cNvCxnSpPr/>
          <p:nvPr/>
        </p:nvCxnSpPr>
        <p:spPr>
          <a:xfrm>
            <a:off x="2581011" y="2984225"/>
            <a:ext cx="437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g12e5009a45f_0_36"/>
          <p:cNvSpPr/>
          <p:nvPr/>
        </p:nvSpPr>
        <p:spPr>
          <a:xfrm>
            <a:off x="2686598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2e5009a45f_0_36"/>
          <p:cNvSpPr/>
          <p:nvPr/>
        </p:nvSpPr>
        <p:spPr>
          <a:xfrm>
            <a:off x="2763007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2e5009a45f_0_36"/>
          <p:cNvSpPr/>
          <p:nvPr/>
        </p:nvSpPr>
        <p:spPr>
          <a:xfrm>
            <a:off x="2686598" y="2743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2e5009a45f_0_36"/>
          <p:cNvSpPr/>
          <p:nvPr/>
        </p:nvSpPr>
        <p:spPr>
          <a:xfrm>
            <a:off x="2839415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2e5009a45f_0_36"/>
          <p:cNvSpPr/>
          <p:nvPr/>
        </p:nvSpPr>
        <p:spPr>
          <a:xfrm>
            <a:off x="2992232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2e5009a45f_0_36"/>
          <p:cNvSpPr/>
          <p:nvPr/>
        </p:nvSpPr>
        <p:spPr>
          <a:xfrm>
            <a:off x="2992232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2e5009a45f_0_36"/>
          <p:cNvSpPr/>
          <p:nvPr/>
        </p:nvSpPr>
        <p:spPr>
          <a:xfrm>
            <a:off x="3068640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2e5009a45f_0_36"/>
          <p:cNvSpPr/>
          <p:nvPr/>
        </p:nvSpPr>
        <p:spPr>
          <a:xfrm>
            <a:off x="3221456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2e5009a45f_0_36"/>
          <p:cNvSpPr/>
          <p:nvPr/>
        </p:nvSpPr>
        <p:spPr>
          <a:xfrm>
            <a:off x="3221456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2e5009a45f_0_36"/>
          <p:cNvSpPr/>
          <p:nvPr/>
        </p:nvSpPr>
        <p:spPr>
          <a:xfrm>
            <a:off x="3527089" y="2286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2e5009a45f_0_36"/>
          <p:cNvSpPr/>
          <p:nvPr/>
        </p:nvSpPr>
        <p:spPr>
          <a:xfrm>
            <a:off x="3221456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2e5009a45f_0_36"/>
          <p:cNvSpPr/>
          <p:nvPr/>
        </p:nvSpPr>
        <p:spPr>
          <a:xfrm>
            <a:off x="3297865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2e5009a45f_0_36"/>
          <p:cNvSpPr/>
          <p:nvPr/>
        </p:nvSpPr>
        <p:spPr>
          <a:xfrm>
            <a:off x="3450681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2e5009a45f_0_36"/>
          <p:cNvSpPr/>
          <p:nvPr/>
        </p:nvSpPr>
        <p:spPr>
          <a:xfrm>
            <a:off x="3374273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2e5009a45f_0_36"/>
          <p:cNvSpPr/>
          <p:nvPr/>
        </p:nvSpPr>
        <p:spPr>
          <a:xfrm>
            <a:off x="3450681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2e5009a45f_0_36"/>
          <p:cNvSpPr/>
          <p:nvPr/>
        </p:nvSpPr>
        <p:spPr>
          <a:xfrm>
            <a:off x="2839415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2e5009a45f_0_36"/>
          <p:cNvSpPr/>
          <p:nvPr/>
        </p:nvSpPr>
        <p:spPr>
          <a:xfrm>
            <a:off x="5972154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12e5009a45f_0_36"/>
          <p:cNvSpPr/>
          <p:nvPr/>
        </p:nvSpPr>
        <p:spPr>
          <a:xfrm>
            <a:off x="6048563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2e5009a45f_0_36"/>
          <p:cNvSpPr/>
          <p:nvPr/>
        </p:nvSpPr>
        <p:spPr>
          <a:xfrm>
            <a:off x="5972154" y="2743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2e5009a45f_0_36"/>
          <p:cNvSpPr/>
          <p:nvPr/>
        </p:nvSpPr>
        <p:spPr>
          <a:xfrm>
            <a:off x="6124971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2e5009a45f_0_36"/>
          <p:cNvSpPr/>
          <p:nvPr/>
        </p:nvSpPr>
        <p:spPr>
          <a:xfrm>
            <a:off x="6277788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2e5009a45f_0_36"/>
          <p:cNvSpPr/>
          <p:nvPr/>
        </p:nvSpPr>
        <p:spPr>
          <a:xfrm>
            <a:off x="6277788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2e5009a45f_0_36"/>
          <p:cNvSpPr/>
          <p:nvPr/>
        </p:nvSpPr>
        <p:spPr>
          <a:xfrm>
            <a:off x="6354196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2e5009a45f_0_36"/>
          <p:cNvSpPr/>
          <p:nvPr/>
        </p:nvSpPr>
        <p:spPr>
          <a:xfrm>
            <a:off x="6507012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2e5009a45f_0_36"/>
          <p:cNvSpPr/>
          <p:nvPr/>
        </p:nvSpPr>
        <p:spPr>
          <a:xfrm>
            <a:off x="6507012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2e5009a45f_0_36"/>
          <p:cNvSpPr/>
          <p:nvPr/>
        </p:nvSpPr>
        <p:spPr>
          <a:xfrm>
            <a:off x="6812646" y="2286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2e5009a45f_0_36"/>
          <p:cNvSpPr/>
          <p:nvPr/>
        </p:nvSpPr>
        <p:spPr>
          <a:xfrm>
            <a:off x="6507012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2e5009a45f_0_36"/>
          <p:cNvSpPr/>
          <p:nvPr/>
        </p:nvSpPr>
        <p:spPr>
          <a:xfrm>
            <a:off x="6583421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2e5009a45f_0_36"/>
          <p:cNvSpPr/>
          <p:nvPr/>
        </p:nvSpPr>
        <p:spPr>
          <a:xfrm>
            <a:off x="6736237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2e5009a45f_0_36"/>
          <p:cNvSpPr/>
          <p:nvPr/>
        </p:nvSpPr>
        <p:spPr>
          <a:xfrm>
            <a:off x="6659829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2e5009a45f_0_36"/>
          <p:cNvSpPr/>
          <p:nvPr/>
        </p:nvSpPr>
        <p:spPr>
          <a:xfrm>
            <a:off x="6736237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2e5009a45f_0_36"/>
          <p:cNvSpPr/>
          <p:nvPr/>
        </p:nvSpPr>
        <p:spPr>
          <a:xfrm>
            <a:off x="6124971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2e5009a45f_0_36"/>
          <p:cNvSpPr/>
          <p:nvPr/>
        </p:nvSpPr>
        <p:spPr>
          <a:xfrm rot="10800000">
            <a:off x="4520279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2e5009a45f_0_36"/>
          <p:cNvSpPr/>
          <p:nvPr/>
        </p:nvSpPr>
        <p:spPr>
          <a:xfrm rot="10800000">
            <a:off x="4443871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2e5009a45f_0_36"/>
          <p:cNvSpPr/>
          <p:nvPr/>
        </p:nvSpPr>
        <p:spPr>
          <a:xfrm rot="10800000">
            <a:off x="4520279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2e5009a45f_0_36"/>
          <p:cNvSpPr/>
          <p:nvPr/>
        </p:nvSpPr>
        <p:spPr>
          <a:xfrm rot="10800000">
            <a:off x="4367463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12e5009a45f_0_36"/>
          <p:cNvSpPr/>
          <p:nvPr/>
        </p:nvSpPr>
        <p:spPr>
          <a:xfrm rot="10800000">
            <a:off x="4214646" y="2743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2e5009a45f_0_36"/>
          <p:cNvSpPr/>
          <p:nvPr/>
        </p:nvSpPr>
        <p:spPr>
          <a:xfrm rot="10800000">
            <a:off x="4214646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2e5009a45f_0_36"/>
          <p:cNvSpPr/>
          <p:nvPr/>
        </p:nvSpPr>
        <p:spPr>
          <a:xfrm rot="10800000">
            <a:off x="4138238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2e5009a45f_0_36"/>
          <p:cNvSpPr/>
          <p:nvPr/>
        </p:nvSpPr>
        <p:spPr>
          <a:xfrm rot="10800000">
            <a:off x="3985421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2e5009a45f_0_36"/>
          <p:cNvSpPr/>
          <p:nvPr/>
        </p:nvSpPr>
        <p:spPr>
          <a:xfrm rot="10800000">
            <a:off x="3985421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2e5009a45f_0_36"/>
          <p:cNvSpPr/>
          <p:nvPr/>
        </p:nvSpPr>
        <p:spPr>
          <a:xfrm rot="10800000">
            <a:off x="3679788" y="2896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2e5009a45f_0_36"/>
          <p:cNvSpPr/>
          <p:nvPr/>
        </p:nvSpPr>
        <p:spPr>
          <a:xfrm rot="10800000">
            <a:off x="3985421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2e5009a45f_0_36"/>
          <p:cNvSpPr/>
          <p:nvPr/>
        </p:nvSpPr>
        <p:spPr>
          <a:xfrm rot="10800000">
            <a:off x="3909013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12e5009a45f_0_36"/>
          <p:cNvSpPr/>
          <p:nvPr/>
        </p:nvSpPr>
        <p:spPr>
          <a:xfrm rot="10800000">
            <a:off x="3756196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2e5009a45f_0_36"/>
          <p:cNvSpPr/>
          <p:nvPr/>
        </p:nvSpPr>
        <p:spPr>
          <a:xfrm rot="10800000">
            <a:off x="3832605" y="2743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12e5009a45f_0_36"/>
          <p:cNvSpPr/>
          <p:nvPr/>
        </p:nvSpPr>
        <p:spPr>
          <a:xfrm rot="10800000">
            <a:off x="3756196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2e5009a45f_0_36"/>
          <p:cNvSpPr/>
          <p:nvPr/>
        </p:nvSpPr>
        <p:spPr>
          <a:xfrm rot="10800000">
            <a:off x="4367463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2e5009a45f_0_36"/>
          <p:cNvSpPr/>
          <p:nvPr/>
        </p:nvSpPr>
        <p:spPr>
          <a:xfrm flipH="1">
            <a:off x="5666403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2e5009a45f_0_36"/>
          <p:cNvSpPr/>
          <p:nvPr/>
        </p:nvSpPr>
        <p:spPr>
          <a:xfrm flipH="1">
            <a:off x="5589995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2e5009a45f_0_36"/>
          <p:cNvSpPr/>
          <p:nvPr/>
        </p:nvSpPr>
        <p:spPr>
          <a:xfrm flipH="1">
            <a:off x="5666403" y="2743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2e5009a45f_0_36"/>
          <p:cNvSpPr/>
          <p:nvPr/>
        </p:nvSpPr>
        <p:spPr>
          <a:xfrm flipH="1">
            <a:off x="5513587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2e5009a45f_0_36"/>
          <p:cNvSpPr/>
          <p:nvPr/>
        </p:nvSpPr>
        <p:spPr>
          <a:xfrm flipH="1">
            <a:off x="5360770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2e5009a45f_0_36"/>
          <p:cNvSpPr/>
          <p:nvPr/>
        </p:nvSpPr>
        <p:spPr>
          <a:xfrm flipH="1">
            <a:off x="5360770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2e5009a45f_0_36"/>
          <p:cNvSpPr/>
          <p:nvPr/>
        </p:nvSpPr>
        <p:spPr>
          <a:xfrm flipH="1">
            <a:off x="5284362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2e5009a45f_0_36"/>
          <p:cNvSpPr/>
          <p:nvPr/>
        </p:nvSpPr>
        <p:spPr>
          <a:xfrm flipH="1">
            <a:off x="5131545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2e5009a45f_0_36"/>
          <p:cNvSpPr/>
          <p:nvPr/>
        </p:nvSpPr>
        <p:spPr>
          <a:xfrm flipH="1">
            <a:off x="5131545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2e5009a45f_0_36"/>
          <p:cNvSpPr/>
          <p:nvPr/>
        </p:nvSpPr>
        <p:spPr>
          <a:xfrm flipH="1">
            <a:off x="4825912" y="2286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2e5009a45f_0_36"/>
          <p:cNvSpPr/>
          <p:nvPr/>
        </p:nvSpPr>
        <p:spPr>
          <a:xfrm flipH="1">
            <a:off x="5131545" y="25151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2e5009a45f_0_36"/>
          <p:cNvSpPr/>
          <p:nvPr/>
        </p:nvSpPr>
        <p:spPr>
          <a:xfrm flipH="1">
            <a:off x="5055137" y="26675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2e5009a45f_0_36"/>
          <p:cNvSpPr/>
          <p:nvPr/>
        </p:nvSpPr>
        <p:spPr>
          <a:xfrm flipH="1">
            <a:off x="4902321" y="2819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2e5009a45f_0_36"/>
          <p:cNvSpPr/>
          <p:nvPr/>
        </p:nvSpPr>
        <p:spPr>
          <a:xfrm flipH="1">
            <a:off x="4978729" y="24389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2e5009a45f_0_36"/>
          <p:cNvSpPr/>
          <p:nvPr/>
        </p:nvSpPr>
        <p:spPr>
          <a:xfrm flipH="1">
            <a:off x="4902321" y="25913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2e5009a45f_0_36"/>
          <p:cNvSpPr/>
          <p:nvPr/>
        </p:nvSpPr>
        <p:spPr>
          <a:xfrm flipH="1">
            <a:off x="5513587" y="2362775"/>
            <a:ext cx="66900" cy="666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2e5009a45f_0_36"/>
          <p:cNvSpPr txBox="1"/>
          <p:nvPr/>
        </p:nvSpPr>
        <p:spPr>
          <a:xfrm>
            <a:off x="4464294" y="2453150"/>
            <a:ext cx="15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Rounded Grain</a:t>
            </a:r>
            <a:endParaRPr b="1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2e5009a45f_0_36"/>
          <p:cNvSpPr txBox="1"/>
          <p:nvPr/>
        </p:nvSpPr>
        <p:spPr>
          <a:xfrm>
            <a:off x="4426090" y="3051925"/>
            <a:ext cx="163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Depth Hoar</a:t>
            </a:r>
            <a:endParaRPr b="1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2e5009a45f_0_36"/>
          <p:cNvSpPr txBox="1"/>
          <p:nvPr/>
        </p:nvSpPr>
        <p:spPr>
          <a:xfrm>
            <a:off x="7333014" y="2333513"/>
            <a:ext cx="163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Flat 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2e5009a45f_0_36"/>
          <p:cNvSpPr txBox="1"/>
          <p:nvPr/>
        </p:nvSpPr>
        <p:spPr>
          <a:xfrm>
            <a:off x="4426090" y="4053600"/>
            <a:ext cx="16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Ice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2e5009a45f_0_36"/>
          <p:cNvSpPr txBox="1"/>
          <p:nvPr/>
        </p:nvSpPr>
        <p:spPr>
          <a:xfrm>
            <a:off x="-85408" y="2814713"/>
            <a:ext cx="1733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snow</a:t>
            </a:r>
            <a:r>
              <a:rPr b="1" baseline="-2500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∈ [1 ; 60 cm]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2e5009a45f_0_36"/>
          <p:cNvSpPr txBox="1"/>
          <p:nvPr/>
        </p:nvSpPr>
        <p:spPr>
          <a:xfrm>
            <a:off x="1580207" y="2416375"/>
            <a:ext cx="113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(1-f</a:t>
            </a:r>
            <a:r>
              <a:rPr b="1" baseline="-2500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b="1" baseline="-2500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</a:t>
            </a:r>
            <a:endParaRPr b="1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2e5009a45f_0_36"/>
          <p:cNvSpPr txBox="1"/>
          <p:nvPr/>
        </p:nvSpPr>
        <p:spPr>
          <a:xfrm>
            <a:off x="1840718" y="3124025"/>
            <a:ext cx="7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baseline="-2500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baseline="-2500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</a:t>
            </a:r>
            <a:endParaRPr b="1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2e5009a45f_0_36"/>
          <p:cNvSpPr txBox="1"/>
          <p:nvPr/>
        </p:nvSpPr>
        <p:spPr>
          <a:xfrm>
            <a:off x="4426090" y="1761100"/>
            <a:ext cx="16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2e5009a45f_0_36"/>
          <p:cNvSpPr txBox="1"/>
          <p:nvPr/>
        </p:nvSpPr>
        <p:spPr>
          <a:xfrm>
            <a:off x="4426090" y="4781375"/>
            <a:ext cx="163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g12e5009a45f_0_36"/>
          <p:cNvCxnSpPr>
            <a:stCxn id="239" idx="1"/>
          </p:cNvCxnSpPr>
          <p:nvPr/>
        </p:nvCxnSpPr>
        <p:spPr>
          <a:xfrm flipH="1">
            <a:off x="6972714" y="2687513"/>
            <a:ext cx="360300" cy="28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7" name="Google Shape;247;g12e5009a45f_0_36"/>
          <p:cNvCxnSpPr/>
          <p:nvPr/>
        </p:nvCxnSpPr>
        <p:spPr>
          <a:xfrm rot="10800000">
            <a:off x="1394481" y="2238950"/>
            <a:ext cx="119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8" name="Google Shape;248;g12e5009a45f_0_36"/>
          <p:cNvCxnSpPr/>
          <p:nvPr/>
        </p:nvCxnSpPr>
        <p:spPr>
          <a:xfrm flipH="1">
            <a:off x="1788681" y="2984225"/>
            <a:ext cx="7998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9" name="Google Shape;249;g12e5009a45f_0_36"/>
          <p:cNvCxnSpPr/>
          <p:nvPr/>
        </p:nvCxnSpPr>
        <p:spPr>
          <a:xfrm rot="10800000">
            <a:off x="1394481" y="3772475"/>
            <a:ext cx="119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g12e5009a45f_0_36"/>
          <p:cNvCxnSpPr/>
          <p:nvPr/>
        </p:nvCxnSpPr>
        <p:spPr>
          <a:xfrm>
            <a:off x="1743102" y="2248438"/>
            <a:ext cx="0" cy="72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1" name="Google Shape;251;g12e5009a45f_0_36"/>
          <p:cNvCxnSpPr/>
          <p:nvPr/>
        </p:nvCxnSpPr>
        <p:spPr>
          <a:xfrm>
            <a:off x="1743102" y="2993988"/>
            <a:ext cx="0" cy="7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2" name="Google Shape;252;g12e5009a45f_0_36"/>
          <p:cNvCxnSpPr/>
          <p:nvPr/>
        </p:nvCxnSpPr>
        <p:spPr>
          <a:xfrm>
            <a:off x="1528191" y="2250913"/>
            <a:ext cx="0" cy="15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53" name="Google Shape;253;g12e5009a45f_0_36"/>
          <p:cNvCxnSpPr/>
          <p:nvPr/>
        </p:nvCxnSpPr>
        <p:spPr>
          <a:xfrm rot="10800000">
            <a:off x="1394481" y="4779675"/>
            <a:ext cx="119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4" name="Google Shape;254;g12e5009a45f_0_36"/>
          <p:cNvGrpSpPr/>
          <p:nvPr/>
        </p:nvGrpSpPr>
        <p:grpSpPr>
          <a:xfrm>
            <a:off x="2659274" y="3133360"/>
            <a:ext cx="134591" cy="80994"/>
            <a:chOff x="2575911" y="3133360"/>
            <a:chExt cx="134229" cy="80994"/>
          </a:xfrm>
        </p:grpSpPr>
        <p:cxnSp>
          <p:nvCxnSpPr>
            <p:cNvPr id="255" name="Google Shape;255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7" name="Google Shape;257;g12e5009a45f_0_36"/>
          <p:cNvGrpSpPr/>
          <p:nvPr/>
        </p:nvGrpSpPr>
        <p:grpSpPr>
          <a:xfrm>
            <a:off x="2812090" y="3285760"/>
            <a:ext cx="134591" cy="80994"/>
            <a:chOff x="2575911" y="3133360"/>
            <a:chExt cx="134229" cy="80994"/>
          </a:xfrm>
        </p:grpSpPr>
        <p:cxnSp>
          <p:nvCxnSpPr>
            <p:cNvPr id="258" name="Google Shape;258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9" name="Google Shape;259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0" name="Google Shape;260;g12e5009a45f_0_36"/>
          <p:cNvGrpSpPr/>
          <p:nvPr/>
        </p:nvGrpSpPr>
        <p:grpSpPr>
          <a:xfrm>
            <a:off x="2964907" y="3438160"/>
            <a:ext cx="134591" cy="80994"/>
            <a:chOff x="2575911" y="3133360"/>
            <a:chExt cx="134229" cy="80994"/>
          </a:xfrm>
        </p:grpSpPr>
        <p:cxnSp>
          <p:nvCxnSpPr>
            <p:cNvPr id="261" name="Google Shape;261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3" name="Google Shape;263;g12e5009a45f_0_36"/>
          <p:cNvGrpSpPr/>
          <p:nvPr/>
        </p:nvGrpSpPr>
        <p:grpSpPr>
          <a:xfrm>
            <a:off x="2964907" y="3057160"/>
            <a:ext cx="134591" cy="80994"/>
            <a:chOff x="2575911" y="3133360"/>
            <a:chExt cx="134229" cy="80994"/>
          </a:xfrm>
        </p:grpSpPr>
        <p:cxnSp>
          <p:nvCxnSpPr>
            <p:cNvPr id="264" name="Google Shape;264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" name="Google Shape;265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6" name="Google Shape;266;g12e5009a45f_0_36"/>
          <p:cNvGrpSpPr/>
          <p:nvPr/>
        </p:nvGrpSpPr>
        <p:grpSpPr>
          <a:xfrm>
            <a:off x="2659274" y="3514360"/>
            <a:ext cx="134591" cy="80994"/>
            <a:chOff x="2575911" y="3133360"/>
            <a:chExt cx="134229" cy="80994"/>
          </a:xfrm>
        </p:grpSpPr>
        <p:cxnSp>
          <p:nvCxnSpPr>
            <p:cNvPr id="267" name="Google Shape;267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" name="Google Shape;268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69" name="Google Shape;269;g12e5009a45f_0_36"/>
          <p:cNvGrpSpPr/>
          <p:nvPr/>
        </p:nvGrpSpPr>
        <p:grpSpPr>
          <a:xfrm>
            <a:off x="3117723" y="3209560"/>
            <a:ext cx="134591" cy="80994"/>
            <a:chOff x="2575911" y="3133360"/>
            <a:chExt cx="134229" cy="80994"/>
          </a:xfrm>
        </p:grpSpPr>
        <p:cxnSp>
          <p:nvCxnSpPr>
            <p:cNvPr id="270" name="Google Shape;270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2" name="Google Shape;272;g12e5009a45f_0_36"/>
          <p:cNvGrpSpPr/>
          <p:nvPr/>
        </p:nvGrpSpPr>
        <p:grpSpPr>
          <a:xfrm>
            <a:off x="3270540" y="3514360"/>
            <a:ext cx="134591" cy="80994"/>
            <a:chOff x="2575911" y="3133360"/>
            <a:chExt cx="134229" cy="80994"/>
          </a:xfrm>
        </p:grpSpPr>
        <p:cxnSp>
          <p:nvCxnSpPr>
            <p:cNvPr id="273" name="Google Shape;273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5" name="Google Shape;275;g12e5009a45f_0_36"/>
          <p:cNvGrpSpPr/>
          <p:nvPr/>
        </p:nvGrpSpPr>
        <p:grpSpPr>
          <a:xfrm>
            <a:off x="3270540" y="3361960"/>
            <a:ext cx="134591" cy="80994"/>
            <a:chOff x="2575911" y="3133360"/>
            <a:chExt cx="134229" cy="80994"/>
          </a:xfrm>
        </p:grpSpPr>
        <p:cxnSp>
          <p:nvCxnSpPr>
            <p:cNvPr id="276" name="Google Shape;276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7" name="Google Shape;277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78" name="Google Shape;278;g12e5009a45f_0_36"/>
          <p:cNvGrpSpPr/>
          <p:nvPr/>
        </p:nvGrpSpPr>
        <p:grpSpPr>
          <a:xfrm>
            <a:off x="3576173" y="3590560"/>
            <a:ext cx="134591" cy="80994"/>
            <a:chOff x="2575911" y="3133360"/>
            <a:chExt cx="134229" cy="80994"/>
          </a:xfrm>
        </p:grpSpPr>
        <p:cxnSp>
          <p:nvCxnSpPr>
            <p:cNvPr id="279" name="Google Shape;279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1" name="Google Shape;281;g12e5009a45f_0_36"/>
          <p:cNvGrpSpPr/>
          <p:nvPr/>
        </p:nvGrpSpPr>
        <p:grpSpPr>
          <a:xfrm>
            <a:off x="3499765" y="3209560"/>
            <a:ext cx="134591" cy="80994"/>
            <a:chOff x="2575911" y="3133360"/>
            <a:chExt cx="134229" cy="80994"/>
          </a:xfrm>
        </p:grpSpPr>
        <p:cxnSp>
          <p:nvCxnSpPr>
            <p:cNvPr id="282" name="Google Shape;282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3" name="Google Shape;283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4" name="Google Shape;284;g12e5009a45f_0_36"/>
          <p:cNvGrpSpPr/>
          <p:nvPr/>
        </p:nvGrpSpPr>
        <p:grpSpPr>
          <a:xfrm>
            <a:off x="3652581" y="3361960"/>
            <a:ext cx="134591" cy="80994"/>
            <a:chOff x="2575911" y="3133360"/>
            <a:chExt cx="134229" cy="80994"/>
          </a:xfrm>
        </p:grpSpPr>
        <p:cxnSp>
          <p:nvCxnSpPr>
            <p:cNvPr id="285" name="Google Shape;285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6" name="Google Shape;286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87" name="Google Shape;287;g12e5009a45f_0_36"/>
          <p:cNvGrpSpPr/>
          <p:nvPr/>
        </p:nvGrpSpPr>
        <p:grpSpPr>
          <a:xfrm>
            <a:off x="3805398" y="3514360"/>
            <a:ext cx="134591" cy="80994"/>
            <a:chOff x="2575911" y="3133360"/>
            <a:chExt cx="134229" cy="80994"/>
          </a:xfrm>
        </p:grpSpPr>
        <p:cxnSp>
          <p:nvCxnSpPr>
            <p:cNvPr id="288" name="Google Shape;288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0" name="Google Shape;290;g12e5009a45f_0_36"/>
          <p:cNvGrpSpPr/>
          <p:nvPr/>
        </p:nvGrpSpPr>
        <p:grpSpPr>
          <a:xfrm>
            <a:off x="3805398" y="3133360"/>
            <a:ext cx="134591" cy="80994"/>
            <a:chOff x="2575911" y="3133360"/>
            <a:chExt cx="134229" cy="80994"/>
          </a:xfrm>
        </p:grpSpPr>
        <p:cxnSp>
          <p:nvCxnSpPr>
            <p:cNvPr id="291" name="Google Shape;291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2" name="Google Shape;292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3" name="Google Shape;293;g12e5009a45f_0_36"/>
          <p:cNvGrpSpPr/>
          <p:nvPr/>
        </p:nvGrpSpPr>
        <p:grpSpPr>
          <a:xfrm>
            <a:off x="3346948" y="3057160"/>
            <a:ext cx="134591" cy="80994"/>
            <a:chOff x="2575911" y="3133360"/>
            <a:chExt cx="134229" cy="80994"/>
          </a:xfrm>
        </p:grpSpPr>
        <p:cxnSp>
          <p:nvCxnSpPr>
            <p:cNvPr id="294" name="Google Shape;294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5" name="Google Shape;295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6" name="Google Shape;296;g12e5009a45f_0_36"/>
          <p:cNvGrpSpPr/>
          <p:nvPr/>
        </p:nvGrpSpPr>
        <p:grpSpPr>
          <a:xfrm>
            <a:off x="4187439" y="3514360"/>
            <a:ext cx="134591" cy="80994"/>
            <a:chOff x="2575911" y="3133360"/>
            <a:chExt cx="134229" cy="80994"/>
          </a:xfrm>
        </p:grpSpPr>
        <p:cxnSp>
          <p:nvCxnSpPr>
            <p:cNvPr id="297" name="Google Shape;297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8" name="Google Shape;298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99" name="Google Shape;299;g12e5009a45f_0_36"/>
          <p:cNvGrpSpPr/>
          <p:nvPr/>
        </p:nvGrpSpPr>
        <p:grpSpPr>
          <a:xfrm>
            <a:off x="4416664" y="3361960"/>
            <a:ext cx="134591" cy="80994"/>
            <a:chOff x="2575911" y="3133360"/>
            <a:chExt cx="134229" cy="80994"/>
          </a:xfrm>
        </p:grpSpPr>
        <p:cxnSp>
          <p:nvCxnSpPr>
            <p:cNvPr id="300" name="Google Shape;300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1" name="Google Shape;301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02" name="Google Shape;302;g12e5009a45f_0_36"/>
          <p:cNvGrpSpPr/>
          <p:nvPr/>
        </p:nvGrpSpPr>
        <p:grpSpPr>
          <a:xfrm>
            <a:off x="4034623" y="3209560"/>
            <a:ext cx="134591" cy="80994"/>
            <a:chOff x="2575911" y="3133360"/>
            <a:chExt cx="134229" cy="80994"/>
          </a:xfrm>
        </p:grpSpPr>
        <p:cxnSp>
          <p:nvCxnSpPr>
            <p:cNvPr id="303" name="Google Shape;303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" name="Google Shape;304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05" name="Google Shape;305;g12e5009a45f_0_36"/>
          <p:cNvGrpSpPr/>
          <p:nvPr/>
        </p:nvGrpSpPr>
        <p:grpSpPr>
          <a:xfrm>
            <a:off x="4340256" y="3057160"/>
            <a:ext cx="134591" cy="80994"/>
            <a:chOff x="2575911" y="3133360"/>
            <a:chExt cx="134229" cy="80994"/>
          </a:xfrm>
        </p:grpSpPr>
        <p:cxnSp>
          <p:nvCxnSpPr>
            <p:cNvPr id="306" name="Google Shape;306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7" name="Google Shape;307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08" name="Google Shape;308;g12e5009a45f_0_36"/>
          <p:cNvGrpSpPr/>
          <p:nvPr/>
        </p:nvGrpSpPr>
        <p:grpSpPr>
          <a:xfrm>
            <a:off x="4493073" y="3590560"/>
            <a:ext cx="134591" cy="80994"/>
            <a:chOff x="2575911" y="3133360"/>
            <a:chExt cx="134229" cy="80994"/>
          </a:xfrm>
        </p:grpSpPr>
        <p:cxnSp>
          <p:nvCxnSpPr>
            <p:cNvPr id="309" name="Google Shape;309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0" name="Google Shape;310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11" name="Google Shape;311;g12e5009a45f_0_36"/>
          <p:cNvGrpSpPr/>
          <p:nvPr/>
        </p:nvGrpSpPr>
        <p:grpSpPr>
          <a:xfrm>
            <a:off x="4798706" y="3514360"/>
            <a:ext cx="134591" cy="80994"/>
            <a:chOff x="2575911" y="3133360"/>
            <a:chExt cx="134229" cy="80994"/>
          </a:xfrm>
        </p:grpSpPr>
        <p:cxnSp>
          <p:nvCxnSpPr>
            <p:cNvPr id="312" name="Google Shape;312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3" name="Google Shape;313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14" name="Google Shape;314;g12e5009a45f_0_36"/>
          <p:cNvGrpSpPr/>
          <p:nvPr/>
        </p:nvGrpSpPr>
        <p:grpSpPr>
          <a:xfrm>
            <a:off x="5027930" y="3590560"/>
            <a:ext cx="134591" cy="80994"/>
            <a:chOff x="2575911" y="3133360"/>
            <a:chExt cx="134229" cy="80994"/>
          </a:xfrm>
        </p:grpSpPr>
        <p:cxnSp>
          <p:nvCxnSpPr>
            <p:cNvPr id="315" name="Google Shape;315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" name="Google Shape;316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17" name="Google Shape;317;g12e5009a45f_0_36"/>
          <p:cNvGrpSpPr/>
          <p:nvPr/>
        </p:nvGrpSpPr>
        <p:grpSpPr>
          <a:xfrm>
            <a:off x="4645889" y="3209560"/>
            <a:ext cx="134591" cy="80994"/>
            <a:chOff x="2575911" y="3133360"/>
            <a:chExt cx="134229" cy="80994"/>
          </a:xfrm>
        </p:grpSpPr>
        <p:cxnSp>
          <p:nvCxnSpPr>
            <p:cNvPr id="318" name="Google Shape;318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9" name="Google Shape;319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0" name="Google Shape;320;g12e5009a45f_0_36"/>
          <p:cNvGrpSpPr/>
          <p:nvPr/>
        </p:nvGrpSpPr>
        <p:grpSpPr>
          <a:xfrm>
            <a:off x="4951522" y="3057160"/>
            <a:ext cx="134591" cy="80994"/>
            <a:chOff x="2575911" y="3133360"/>
            <a:chExt cx="134229" cy="80994"/>
          </a:xfrm>
        </p:grpSpPr>
        <p:cxnSp>
          <p:nvCxnSpPr>
            <p:cNvPr id="321" name="Google Shape;321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3" name="Google Shape;323;g12e5009a45f_0_36"/>
          <p:cNvGrpSpPr/>
          <p:nvPr/>
        </p:nvGrpSpPr>
        <p:grpSpPr>
          <a:xfrm>
            <a:off x="5104339" y="3361960"/>
            <a:ext cx="134591" cy="80994"/>
            <a:chOff x="2575911" y="3133360"/>
            <a:chExt cx="134229" cy="80994"/>
          </a:xfrm>
        </p:grpSpPr>
        <p:cxnSp>
          <p:nvCxnSpPr>
            <p:cNvPr id="324" name="Google Shape;324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5" name="Google Shape;325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6" name="Google Shape;326;g12e5009a45f_0_36"/>
          <p:cNvGrpSpPr/>
          <p:nvPr/>
        </p:nvGrpSpPr>
        <p:grpSpPr>
          <a:xfrm>
            <a:off x="5333564" y="3514360"/>
            <a:ext cx="134591" cy="80994"/>
            <a:chOff x="2575911" y="3133360"/>
            <a:chExt cx="134229" cy="80994"/>
          </a:xfrm>
        </p:grpSpPr>
        <p:cxnSp>
          <p:nvCxnSpPr>
            <p:cNvPr id="327" name="Google Shape;327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8" name="Google Shape;328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29" name="Google Shape;329;g12e5009a45f_0_36"/>
          <p:cNvGrpSpPr/>
          <p:nvPr/>
        </p:nvGrpSpPr>
        <p:grpSpPr>
          <a:xfrm>
            <a:off x="5639197" y="3590560"/>
            <a:ext cx="134591" cy="80994"/>
            <a:chOff x="2575911" y="3133360"/>
            <a:chExt cx="134229" cy="80994"/>
          </a:xfrm>
        </p:grpSpPr>
        <p:cxnSp>
          <p:nvCxnSpPr>
            <p:cNvPr id="330" name="Google Shape;330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" name="Google Shape;331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32" name="Google Shape;332;g12e5009a45f_0_36"/>
          <p:cNvGrpSpPr/>
          <p:nvPr/>
        </p:nvGrpSpPr>
        <p:grpSpPr>
          <a:xfrm>
            <a:off x="5639197" y="3361960"/>
            <a:ext cx="134591" cy="80994"/>
            <a:chOff x="2575911" y="3133360"/>
            <a:chExt cx="134229" cy="80994"/>
          </a:xfrm>
        </p:grpSpPr>
        <p:cxnSp>
          <p:nvCxnSpPr>
            <p:cNvPr id="333" name="Google Shape;333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4" name="Google Shape;334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35" name="Google Shape;335;g12e5009a45f_0_36"/>
          <p:cNvGrpSpPr/>
          <p:nvPr/>
        </p:nvGrpSpPr>
        <p:grpSpPr>
          <a:xfrm>
            <a:off x="5409972" y="3057160"/>
            <a:ext cx="134591" cy="80994"/>
            <a:chOff x="2575911" y="3133360"/>
            <a:chExt cx="134229" cy="80994"/>
          </a:xfrm>
        </p:grpSpPr>
        <p:cxnSp>
          <p:nvCxnSpPr>
            <p:cNvPr id="336" name="Google Shape;336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7" name="Google Shape;337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38" name="Google Shape;338;g12e5009a45f_0_36"/>
          <p:cNvGrpSpPr/>
          <p:nvPr/>
        </p:nvGrpSpPr>
        <p:grpSpPr>
          <a:xfrm>
            <a:off x="5792013" y="3057160"/>
            <a:ext cx="134591" cy="80994"/>
            <a:chOff x="2575911" y="3133360"/>
            <a:chExt cx="134229" cy="80994"/>
          </a:xfrm>
        </p:grpSpPr>
        <p:cxnSp>
          <p:nvCxnSpPr>
            <p:cNvPr id="339" name="Google Shape;339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0" name="Google Shape;340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41" name="Google Shape;341;g12e5009a45f_0_36"/>
          <p:cNvGrpSpPr/>
          <p:nvPr/>
        </p:nvGrpSpPr>
        <p:grpSpPr>
          <a:xfrm>
            <a:off x="5944830" y="3285760"/>
            <a:ext cx="134591" cy="80994"/>
            <a:chOff x="2575911" y="3133360"/>
            <a:chExt cx="134229" cy="80994"/>
          </a:xfrm>
        </p:grpSpPr>
        <p:cxnSp>
          <p:nvCxnSpPr>
            <p:cNvPr id="342" name="Google Shape;342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3" name="Google Shape;343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44" name="Google Shape;344;g12e5009a45f_0_36"/>
          <p:cNvGrpSpPr/>
          <p:nvPr/>
        </p:nvGrpSpPr>
        <p:grpSpPr>
          <a:xfrm>
            <a:off x="5944830" y="3514360"/>
            <a:ext cx="134591" cy="80994"/>
            <a:chOff x="2575911" y="3133360"/>
            <a:chExt cx="134229" cy="80994"/>
          </a:xfrm>
        </p:grpSpPr>
        <p:cxnSp>
          <p:nvCxnSpPr>
            <p:cNvPr id="345" name="Google Shape;345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6" name="Google Shape;346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47" name="Google Shape;347;g12e5009a45f_0_36"/>
          <p:cNvGrpSpPr/>
          <p:nvPr/>
        </p:nvGrpSpPr>
        <p:grpSpPr>
          <a:xfrm>
            <a:off x="6250463" y="3590560"/>
            <a:ext cx="134591" cy="80994"/>
            <a:chOff x="2575911" y="3133360"/>
            <a:chExt cx="134229" cy="80994"/>
          </a:xfrm>
        </p:grpSpPr>
        <p:cxnSp>
          <p:nvCxnSpPr>
            <p:cNvPr id="348" name="Google Shape;348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9" name="Google Shape;349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50" name="Google Shape;350;g12e5009a45f_0_36"/>
          <p:cNvGrpSpPr/>
          <p:nvPr/>
        </p:nvGrpSpPr>
        <p:grpSpPr>
          <a:xfrm>
            <a:off x="6556096" y="3590560"/>
            <a:ext cx="134591" cy="80994"/>
            <a:chOff x="2575911" y="3133360"/>
            <a:chExt cx="134229" cy="80994"/>
          </a:xfrm>
        </p:grpSpPr>
        <p:cxnSp>
          <p:nvCxnSpPr>
            <p:cNvPr id="351" name="Google Shape;351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2" name="Google Shape;352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53" name="Google Shape;353;g12e5009a45f_0_36"/>
          <p:cNvGrpSpPr/>
          <p:nvPr/>
        </p:nvGrpSpPr>
        <p:grpSpPr>
          <a:xfrm>
            <a:off x="6708913" y="3361960"/>
            <a:ext cx="134591" cy="80994"/>
            <a:chOff x="2575911" y="3133360"/>
            <a:chExt cx="134229" cy="80994"/>
          </a:xfrm>
        </p:grpSpPr>
        <p:cxnSp>
          <p:nvCxnSpPr>
            <p:cNvPr id="354" name="Google Shape;354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" name="Google Shape;355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56" name="Google Shape;356;g12e5009a45f_0_36"/>
          <p:cNvGrpSpPr/>
          <p:nvPr/>
        </p:nvGrpSpPr>
        <p:grpSpPr>
          <a:xfrm>
            <a:off x="6403280" y="3361960"/>
            <a:ext cx="134591" cy="80994"/>
            <a:chOff x="2575911" y="3133360"/>
            <a:chExt cx="134229" cy="80994"/>
          </a:xfrm>
        </p:grpSpPr>
        <p:cxnSp>
          <p:nvCxnSpPr>
            <p:cNvPr id="357" name="Google Shape;357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8" name="Google Shape;358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59" name="Google Shape;359;g12e5009a45f_0_36"/>
          <p:cNvGrpSpPr/>
          <p:nvPr/>
        </p:nvGrpSpPr>
        <p:grpSpPr>
          <a:xfrm>
            <a:off x="6174055" y="3209560"/>
            <a:ext cx="134591" cy="80994"/>
            <a:chOff x="2575911" y="3133360"/>
            <a:chExt cx="134229" cy="80994"/>
          </a:xfrm>
        </p:grpSpPr>
        <p:cxnSp>
          <p:nvCxnSpPr>
            <p:cNvPr id="360" name="Google Shape;360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1" name="Google Shape;361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2" name="Google Shape;362;g12e5009a45f_0_36"/>
          <p:cNvGrpSpPr/>
          <p:nvPr/>
        </p:nvGrpSpPr>
        <p:grpSpPr>
          <a:xfrm>
            <a:off x="6556096" y="3133360"/>
            <a:ext cx="134591" cy="80994"/>
            <a:chOff x="2575911" y="3133360"/>
            <a:chExt cx="134229" cy="80994"/>
          </a:xfrm>
        </p:grpSpPr>
        <p:cxnSp>
          <p:nvCxnSpPr>
            <p:cNvPr id="363" name="Google Shape;363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4" name="Google Shape;364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5" name="Google Shape;365;g12e5009a45f_0_36"/>
          <p:cNvGrpSpPr/>
          <p:nvPr/>
        </p:nvGrpSpPr>
        <p:grpSpPr>
          <a:xfrm>
            <a:off x="6326871" y="3057160"/>
            <a:ext cx="134591" cy="80994"/>
            <a:chOff x="2575911" y="3133360"/>
            <a:chExt cx="134229" cy="80994"/>
          </a:xfrm>
        </p:grpSpPr>
        <p:cxnSp>
          <p:nvCxnSpPr>
            <p:cNvPr id="366" name="Google Shape;366;g12e5009a45f_0_36"/>
            <p:cNvCxnSpPr/>
            <p:nvPr/>
          </p:nvCxnSpPr>
          <p:spPr>
            <a:xfrm flipH="1" rot="-8100000">
              <a:off x="2623440" y="3178142"/>
              <a:ext cx="101399" cy="424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7" name="Google Shape;367;g12e5009a45f_0_36"/>
            <p:cNvCxnSpPr/>
            <p:nvPr/>
          </p:nvCxnSpPr>
          <p:spPr>
            <a:xfrm rot="8100000">
              <a:off x="2559632" y="3172660"/>
              <a:ext cx="111157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68" name="Google Shape;368;g12e5009a45f_0_36"/>
          <p:cNvCxnSpPr/>
          <p:nvPr/>
        </p:nvCxnSpPr>
        <p:spPr>
          <a:xfrm flipH="1">
            <a:off x="1528171" y="3821575"/>
            <a:ext cx="1800" cy="92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69" name="Google Shape;369;g12e5009a45f_0_36"/>
          <p:cNvSpPr txBox="1"/>
          <p:nvPr/>
        </p:nvSpPr>
        <p:spPr>
          <a:xfrm>
            <a:off x="-105864" y="4053600"/>
            <a:ext cx="177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 </a:t>
            </a: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∈ [0.1 ; 2 m]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2e5009a45f_0_36"/>
          <p:cNvSpPr txBox="1"/>
          <p:nvPr/>
        </p:nvSpPr>
        <p:spPr>
          <a:xfrm>
            <a:off x="2446419" y="4075975"/>
            <a:ext cx="26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≈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2e5009a45f_0_36"/>
          <p:cNvSpPr/>
          <p:nvPr/>
        </p:nvSpPr>
        <p:spPr>
          <a:xfrm rot="2045699">
            <a:off x="2573335" y="4273593"/>
            <a:ext cx="23548" cy="1116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12e5009a45f_0_36"/>
          <p:cNvSpPr txBox="1"/>
          <p:nvPr/>
        </p:nvSpPr>
        <p:spPr>
          <a:xfrm>
            <a:off x="7320254" y="3523163"/>
            <a:ext cx="1630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Rough 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3" name="Google Shape;373;g12e5009a45f_0_36"/>
          <p:cNvCxnSpPr>
            <a:stCxn id="372" idx="1"/>
          </p:cNvCxnSpPr>
          <p:nvPr/>
        </p:nvCxnSpPr>
        <p:spPr>
          <a:xfrm rot="10800000">
            <a:off x="6991454" y="3874763"/>
            <a:ext cx="3288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4" name="Google Shape;374;g12e5009a45f_0_36"/>
          <p:cNvCxnSpPr>
            <a:stCxn id="239" idx="1"/>
          </p:cNvCxnSpPr>
          <p:nvPr/>
        </p:nvCxnSpPr>
        <p:spPr>
          <a:xfrm rot="10800000">
            <a:off x="6963414" y="2250113"/>
            <a:ext cx="369600" cy="437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5" name="Google Shape;375;g12e5009a45f_0_36"/>
          <p:cNvCxnSpPr/>
          <p:nvPr/>
        </p:nvCxnSpPr>
        <p:spPr>
          <a:xfrm>
            <a:off x="1529971" y="4812175"/>
            <a:ext cx="3600" cy="38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6" name="Google Shape;376;g12e5009a45f_0_36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e5009a45f_0_268"/>
          <p:cNvSpPr txBox="1"/>
          <p:nvPr>
            <p:ph idx="4294967295" type="title"/>
          </p:nvPr>
        </p:nvSpPr>
        <p:spPr>
          <a:xfrm>
            <a:off x="216000" y="154800"/>
            <a:ext cx="1010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Evaluation of SMRT over Sea Ice </a:t>
            </a:r>
            <a:endParaRPr/>
          </a:p>
        </p:txBody>
      </p:sp>
      <p:pic>
        <p:nvPicPr>
          <p:cNvPr id="383" name="Google Shape;383;g12e5009a45f_0_268"/>
          <p:cNvPicPr preferRelativeResize="0"/>
          <p:nvPr/>
        </p:nvPicPr>
        <p:blipFill rotWithShape="1">
          <a:blip r:embed="rId3">
            <a:alphaModFix/>
          </a:blip>
          <a:srcRect b="2056" l="0" r="0" t="2732"/>
          <a:stretch/>
        </p:blipFill>
        <p:spPr>
          <a:xfrm>
            <a:off x="6218900" y="1022150"/>
            <a:ext cx="5612625" cy="534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12e5009a45f_0_268"/>
          <p:cNvSpPr txBox="1"/>
          <p:nvPr/>
        </p:nvSpPr>
        <p:spPr>
          <a:xfrm>
            <a:off x="661100" y="1728150"/>
            <a:ext cx="55578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SMRT, we are able to:</a:t>
            </a:r>
            <a:b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 the effect of SIT</a:t>
            </a:r>
            <a:b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scattering signatures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depth hoar (18-36 GHz)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surface roughness (</a:t>
            </a:r>
            <a: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σ⁰)</a:t>
            </a:r>
            <a:br>
              <a:rPr b="1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Reproduce behaviors highlighted by the classification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 the CIMR frequencies at V and H polarization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12e5009a45f_0_268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e5009a45f_0_276"/>
          <p:cNvSpPr txBox="1"/>
          <p:nvPr>
            <p:ph idx="4294967295" type="title"/>
          </p:nvPr>
        </p:nvSpPr>
        <p:spPr>
          <a:xfrm>
            <a:off x="216000" y="154800"/>
            <a:ext cx="10108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Take home message </a:t>
            </a:r>
            <a:endParaRPr/>
          </a:p>
        </p:txBody>
      </p:sp>
      <p:pic>
        <p:nvPicPr>
          <p:cNvPr id="392" name="Google Shape;392;g12e5009a45f_0_276"/>
          <p:cNvPicPr preferRelativeResize="0"/>
          <p:nvPr/>
        </p:nvPicPr>
        <p:blipFill rotWithShape="1">
          <a:blip r:embed="rId3">
            <a:alphaModFix/>
          </a:blip>
          <a:srcRect b="0" l="0" r="0" t="10825"/>
          <a:stretch/>
        </p:blipFill>
        <p:spPr>
          <a:xfrm>
            <a:off x="5186525" y="3854550"/>
            <a:ext cx="6797876" cy="23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g12e5009a45f_0_276"/>
          <p:cNvSpPr txBox="1"/>
          <p:nvPr/>
        </p:nvSpPr>
        <p:spPr>
          <a:xfrm>
            <a:off x="417875" y="1207050"/>
            <a:ext cx="11049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synergies to be exploited  between CIMR and ASCAT.</a:t>
            </a:r>
            <a:b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 microwave observation at CIMR frequencies can tell a lot about sea ice and its snow cover</a:t>
            </a:r>
            <a:b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Realistic simulations with consistent physical interpretations of the microwave signal have been obtained with SMRT</a:t>
            </a:r>
            <a:b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microstructure has more impact on brightness temperature than snow depth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12e5009a45f_0_276"/>
          <p:cNvSpPr txBox="1"/>
          <p:nvPr/>
        </p:nvSpPr>
        <p:spPr>
          <a:xfrm>
            <a:off x="786575" y="4879250"/>
            <a:ext cx="42525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 in Soriot et al. 2022</a:t>
            </a:r>
            <a:endParaRPr b="0" i="0" sz="2000" u="none" cap="none" strike="noStrike">
              <a:solidFill>
                <a:srgbClr val="8197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2e5009a45f_0_276"/>
          <p:cNvSpPr txBox="1"/>
          <p:nvPr>
            <p:ph idx="12" type="sldNum"/>
          </p:nvPr>
        </p:nvSpPr>
        <p:spPr>
          <a:xfrm>
            <a:off x="11327488" y="6217622"/>
            <a:ext cx="733500" cy="524700"/>
          </a:xfrm>
          <a:prstGeom prst="rect">
            <a:avLst/>
          </a:prstGeom>
        </p:spPr>
        <p:txBody>
          <a:bodyPr anchorCtr="0" anchor="ctr" bIns="122125" lIns="122125" spcFirstLastPara="1" rIns="122125" wrap="square" tIns="1221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2021-10-20T13:53:20Z</dcterms:created>
  <dc:creator>Sabrina Lodadio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Sabrina Lodadio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2021-10-19T22:00:00Z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