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sldIdLst>
    <p:sldId id="256" r:id="rId6"/>
    <p:sldId id="257" r:id="rId7"/>
    <p:sldId id="258" r:id="rId8"/>
    <p:sldId id="269" r:id="rId9"/>
    <p:sldId id="278" r:id="rId10"/>
    <p:sldId id="264" r:id="rId11"/>
    <p:sldId id="275" r:id="rId12"/>
    <p:sldId id="276" r:id="rId13"/>
    <p:sldId id="263" r:id="rId14"/>
    <p:sldId id="268" r:id="rId15"/>
    <p:sldId id="270" r:id="rId16"/>
    <p:sldId id="262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Kezoudi" initials="MK" lastIdx="8" clrIdx="0">
    <p:extLst>
      <p:ext uri="{19B8F6BF-5375-455C-9EA6-DF929625EA0E}">
        <p15:presenceInfo xmlns:p15="http://schemas.microsoft.com/office/powerpoint/2012/main" userId="S-1-5-21-1121153032-4207031820-2707691623-329619" providerId="AD"/>
      </p:ext>
    </p:extLst>
  </p:cmAuthor>
  <p:cmAuthor id="2" name="Rodanthi-Elisavet Mamouri" initials="REM" lastIdx="8" clrIdx="1">
    <p:extLst>
      <p:ext uri="{19B8F6BF-5375-455C-9EA6-DF929625EA0E}">
        <p15:presenceInfo xmlns:p15="http://schemas.microsoft.com/office/powerpoint/2012/main" userId="Rodanthi-Elisavet Mamou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202"/>
    <a:srgbClr val="96FAAD"/>
    <a:srgbClr val="769AFE"/>
    <a:srgbClr val="D92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>
        <p:scale>
          <a:sx n="75" d="100"/>
          <a:sy n="75" d="100"/>
        </p:scale>
        <p:origin x="931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290" y="5737515"/>
            <a:ext cx="2743200" cy="365125"/>
          </a:xfrm>
        </p:spPr>
        <p:txBody>
          <a:bodyPr/>
          <a:lstStyle/>
          <a:p>
            <a:fld id="{EBD9D40D-9E9E-4660-A60C-37D7D226B9C5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36D7-B046-45F7-9752-986F8F8F57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6" y="6409901"/>
            <a:ext cx="365125" cy="3651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8440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D40D-9E9E-4660-A60C-37D7D226B9C5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36D7-B046-45F7-9752-986F8F8F57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6" y="6409901"/>
            <a:ext cx="365125" cy="3651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6913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D40D-9E9E-4660-A60C-37D7D226B9C5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36D7-B046-45F7-9752-986F8F8F57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6" y="6409901"/>
            <a:ext cx="365125" cy="3651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06978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Sub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7596285" y="3514025"/>
            <a:ext cx="1185600" cy="395200"/>
          </a:xfrm>
          <a:prstGeom prst="triangle">
            <a:avLst>
              <a:gd name="adj" fmla="val 32425"/>
            </a:avLst>
          </a:prstGeom>
          <a:solidFill>
            <a:srgbClr val="171F2D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latin typeface="+mn-lt"/>
              <a:ea typeface="Arvo"/>
              <a:cs typeface="Arvo"/>
              <a:sym typeface="Arvo"/>
            </a:endParaRPr>
          </a:p>
        </p:txBody>
      </p:sp>
      <p:grpSp>
        <p:nvGrpSpPr>
          <p:cNvPr id="26" name="Shape 26"/>
          <p:cNvGrpSpPr/>
          <p:nvPr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27" name="Shape 27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9" name="Shape 29"/>
          <p:cNvGrpSpPr/>
          <p:nvPr/>
        </p:nvGrpSpPr>
        <p:grpSpPr>
          <a:xfrm rot="10800000" flipH="1">
            <a:off x="-2" y="3899768"/>
            <a:ext cx="8785449" cy="2703024"/>
            <a:chOff x="-9894852" y="-4493254"/>
            <a:chExt cx="21200407" cy="6522740"/>
          </a:xfrm>
          <a:solidFill>
            <a:srgbClr val="1F4E79"/>
          </a:solidFill>
        </p:grpSpPr>
        <p:sp>
          <p:nvSpPr>
            <p:cNvPr id="30" name="Shape 30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18033" y="3828197"/>
            <a:ext cx="5459200" cy="154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18033" y="5300599"/>
            <a:ext cx="54592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234C"/>
              </a:buClr>
              <a:buSzPct val="100000"/>
              <a:buNone/>
              <a:defRPr sz="2667">
                <a:solidFill>
                  <a:schemeClr val="bg1"/>
                </a:solidFill>
                <a:latin typeface="+mn-lt"/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Shape 194"/>
          <p:cNvSpPr txBox="1"/>
          <p:nvPr/>
        </p:nvSpPr>
        <p:spPr>
          <a:xfrm>
            <a:off x="618033" y="0"/>
            <a:ext cx="2908800" cy="4181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0" b="1" i="0" u="none" strike="noStrike" kern="0" cap="none" spc="0" normalizeH="0" baseline="0" noProof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+mn-lt"/>
                <a:ea typeface="Roboto Condensed"/>
                <a:cs typeface="Roboto Condensed"/>
                <a:sym typeface="Roboto Condensed"/>
              </a:rPr>
              <a:t>5</a:t>
            </a:r>
            <a:endParaRPr kumimoji="0" lang="en" sz="16000" b="1" i="0" u="none" strike="noStrike" kern="0" cap="none" spc="0" normalizeH="0" baseline="0" noProof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+mn-lt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59364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ub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7596285" y="3514025"/>
            <a:ext cx="1185600" cy="395200"/>
          </a:xfrm>
          <a:prstGeom prst="triangle">
            <a:avLst>
              <a:gd name="adj" fmla="val 32425"/>
            </a:avLst>
          </a:prstGeom>
          <a:solidFill>
            <a:srgbClr val="171F2D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latin typeface="+mn-lt"/>
              <a:ea typeface="Arvo"/>
              <a:cs typeface="Arvo"/>
              <a:sym typeface="Arvo"/>
            </a:endParaRPr>
          </a:p>
        </p:txBody>
      </p:sp>
      <p:grpSp>
        <p:nvGrpSpPr>
          <p:cNvPr id="26" name="Shape 26"/>
          <p:cNvGrpSpPr/>
          <p:nvPr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27" name="Shape 27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>
                <a:latin typeface="+mn-lt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9" name="Shape 29"/>
          <p:cNvGrpSpPr/>
          <p:nvPr/>
        </p:nvGrpSpPr>
        <p:grpSpPr>
          <a:xfrm rot="10800000" flipH="1">
            <a:off x="-2" y="3899768"/>
            <a:ext cx="8785449" cy="2703024"/>
            <a:chOff x="-9894852" y="-4493254"/>
            <a:chExt cx="21200407" cy="6522740"/>
          </a:xfrm>
          <a:solidFill>
            <a:srgbClr val="1F4E79"/>
          </a:solidFill>
        </p:grpSpPr>
        <p:sp>
          <p:nvSpPr>
            <p:cNvPr id="30" name="Shape 30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18033" y="3828197"/>
            <a:ext cx="5459200" cy="154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18033" y="5300599"/>
            <a:ext cx="54592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234C"/>
              </a:buClr>
              <a:buSzPct val="100000"/>
              <a:buNone/>
              <a:defRPr sz="2667">
                <a:solidFill>
                  <a:schemeClr val="bg1"/>
                </a:solidFill>
                <a:latin typeface="+mn-lt"/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1" name="Shape 194"/>
          <p:cNvSpPr txBox="1"/>
          <p:nvPr/>
        </p:nvSpPr>
        <p:spPr>
          <a:xfrm>
            <a:off x="618033" y="0"/>
            <a:ext cx="2908800" cy="4181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0" b="1" i="0" u="none" strike="noStrike" kern="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+mn-lt"/>
                <a:ea typeface="Roboto Condensed"/>
                <a:cs typeface="Roboto Condensed"/>
                <a:sym typeface="Roboto Condensed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59857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ub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7596285" y="3514025"/>
            <a:ext cx="1185600" cy="395200"/>
          </a:xfrm>
          <a:prstGeom prst="triangle">
            <a:avLst>
              <a:gd name="adj" fmla="val 32425"/>
            </a:avLst>
          </a:prstGeom>
          <a:solidFill>
            <a:srgbClr val="171F2D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latin typeface="+mn-lt"/>
              <a:ea typeface="Arvo"/>
              <a:cs typeface="Arvo"/>
              <a:sym typeface="Arvo"/>
            </a:endParaRPr>
          </a:p>
        </p:txBody>
      </p:sp>
      <p:grpSp>
        <p:nvGrpSpPr>
          <p:cNvPr id="26" name="Shape 26"/>
          <p:cNvGrpSpPr/>
          <p:nvPr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27" name="Shape 27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>
                <a:latin typeface="+mn-lt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9" name="Shape 29"/>
          <p:cNvGrpSpPr/>
          <p:nvPr/>
        </p:nvGrpSpPr>
        <p:grpSpPr>
          <a:xfrm rot="10800000" flipH="1">
            <a:off x="-2" y="3899768"/>
            <a:ext cx="8785449" cy="2703024"/>
            <a:chOff x="-9894852" y="-4493254"/>
            <a:chExt cx="21200407" cy="6522740"/>
          </a:xfrm>
          <a:solidFill>
            <a:srgbClr val="1F4E79"/>
          </a:solidFill>
        </p:grpSpPr>
        <p:sp>
          <p:nvSpPr>
            <p:cNvPr id="30" name="Shape 30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18033" y="3828197"/>
            <a:ext cx="5459200" cy="154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18033" y="5300599"/>
            <a:ext cx="54592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234C"/>
              </a:buClr>
              <a:buSzPct val="100000"/>
              <a:buNone/>
              <a:defRPr sz="2667">
                <a:solidFill>
                  <a:schemeClr val="bg1"/>
                </a:solidFill>
                <a:latin typeface="+mn-lt"/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1" name="Shape 194"/>
          <p:cNvSpPr txBox="1"/>
          <p:nvPr/>
        </p:nvSpPr>
        <p:spPr>
          <a:xfrm>
            <a:off x="618033" y="0"/>
            <a:ext cx="2908800" cy="4181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0" b="1" i="0" u="none" strike="noStrike" kern="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+mn-lt"/>
                <a:ea typeface="Roboto Condensed"/>
                <a:cs typeface="Roboto Condensed"/>
                <a:sym typeface="Roboto Condensed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6303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ub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7596285" y="3514025"/>
            <a:ext cx="1185600" cy="395200"/>
          </a:xfrm>
          <a:prstGeom prst="triangle">
            <a:avLst>
              <a:gd name="adj" fmla="val 32425"/>
            </a:avLst>
          </a:prstGeom>
          <a:solidFill>
            <a:srgbClr val="171F2D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latin typeface="+mn-lt"/>
              <a:ea typeface="Arvo"/>
              <a:cs typeface="Arvo"/>
              <a:sym typeface="Arvo"/>
            </a:endParaRPr>
          </a:p>
        </p:txBody>
      </p:sp>
      <p:grpSp>
        <p:nvGrpSpPr>
          <p:cNvPr id="26" name="Shape 26"/>
          <p:cNvGrpSpPr/>
          <p:nvPr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27" name="Shape 27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>
                <a:latin typeface="+mn-lt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9" name="Shape 29"/>
          <p:cNvGrpSpPr/>
          <p:nvPr/>
        </p:nvGrpSpPr>
        <p:grpSpPr>
          <a:xfrm rot="10800000" flipH="1">
            <a:off x="-2" y="3899768"/>
            <a:ext cx="8785449" cy="2703024"/>
            <a:chOff x="-9894852" y="-4493254"/>
            <a:chExt cx="21200407" cy="6522740"/>
          </a:xfrm>
          <a:solidFill>
            <a:srgbClr val="1F4E79"/>
          </a:solidFill>
        </p:grpSpPr>
        <p:sp>
          <p:nvSpPr>
            <p:cNvPr id="30" name="Shape 30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18033" y="3828197"/>
            <a:ext cx="5459200" cy="154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18033" y="5300599"/>
            <a:ext cx="54592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234C"/>
              </a:buClr>
              <a:buSzPct val="100000"/>
              <a:buNone/>
              <a:defRPr sz="2667">
                <a:solidFill>
                  <a:schemeClr val="bg1"/>
                </a:solidFill>
                <a:latin typeface="+mn-lt"/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1" name="Shape 194"/>
          <p:cNvSpPr txBox="1"/>
          <p:nvPr/>
        </p:nvSpPr>
        <p:spPr>
          <a:xfrm>
            <a:off x="618033" y="0"/>
            <a:ext cx="2908800" cy="4181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0" b="1" i="0" u="none" strike="noStrike" kern="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+mn-lt"/>
                <a:ea typeface="Roboto Condensed"/>
                <a:cs typeface="Roboto Condensed"/>
                <a:sym typeface="Roboto Condensed"/>
              </a:rPr>
              <a:t>3</a:t>
            </a:r>
            <a:endParaRPr kumimoji="0" lang="en" sz="16000" b="1" i="0" u="none" strike="noStrike" kern="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+mn-lt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76829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ub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7596285" y="3514025"/>
            <a:ext cx="1185600" cy="395200"/>
          </a:xfrm>
          <a:prstGeom prst="triangle">
            <a:avLst>
              <a:gd name="adj" fmla="val 32425"/>
            </a:avLst>
          </a:prstGeom>
          <a:solidFill>
            <a:srgbClr val="171F2D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latin typeface="+mn-lt"/>
              <a:ea typeface="Arvo"/>
              <a:cs typeface="Arvo"/>
              <a:sym typeface="Arvo"/>
            </a:endParaRPr>
          </a:p>
        </p:txBody>
      </p:sp>
      <p:grpSp>
        <p:nvGrpSpPr>
          <p:cNvPr id="26" name="Shape 26"/>
          <p:cNvGrpSpPr/>
          <p:nvPr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27" name="Shape 27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>
                <a:latin typeface="+mn-lt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9" name="Shape 29"/>
          <p:cNvGrpSpPr/>
          <p:nvPr/>
        </p:nvGrpSpPr>
        <p:grpSpPr>
          <a:xfrm rot="10800000" flipH="1">
            <a:off x="-2" y="3899768"/>
            <a:ext cx="8785449" cy="2703024"/>
            <a:chOff x="-9894852" y="-4493254"/>
            <a:chExt cx="21200407" cy="6522740"/>
          </a:xfrm>
          <a:solidFill>
            <a:srgbClr val="1F4E79"/>
          </a:solidFill>
        </p:grpSpPr>
        <p:sp>
          <p:nvSpPr>
            <p:cNvPr id="30" name="Shape 30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18033" y="3828197"/>
            <a:ext cx="5459200" cy="154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18033" y="5300599"/>
            <a:ext cx="54592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234C"/>
              </a:buClr>
              <a:buSzPct val="100000"/>
              <a:buNone/>
              <a:defRPr sz="2667">
                <a:solidFill>
                  <a:schemeClr val="bg1"/>
                </a:solidFill>
                <a:latin typeface="+mn-lt"/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1" name="Shape 194"/>
          <p:cNvSpPr txBox="1"/>
          <p:nvPr/>
        </p:nvSpPr>
        <p:spPr>
          <a:xfrm>
            <a:off x="618033" y="0"/>
            <a:ext cx="2908800" cy="4181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0" b="1" i="0" u="none" strike="noStrike" kern="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+mn-lt"/>
                <a:ea typeface="Roboto Condensed"/>
                <a:cs typeface="Roboto Condensed"/>
                <a:sym typeface="Roboto Condensed"/>
              </a:rPr>
              <a:t>4</a:t>
            </a:r>
            <a:endParaRPr kumimoji="0" lang="en" sz="16000" b="1" i="0" u="none" strike="noStrike" kern="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+mn-lt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863821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ub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7596285" y="3514025"/>
            <a:ext cx="1185600" cy="395200"/>
          </a:xfrm>
          <a:prstGeom prst="triangle">
            <a:avLst>
              <a:gd name="adj" fmla="val 32425"/>
            </a:avLst>
          </a:prstGeom>
          <a:solidFill>
            <a:srgbClr val="171F2D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latin typeface="+mn-lt"/>
              <a:ea typeface="Arvo"/>
              <a:cs typeface="Arvo"/>
              <a:sym typeface="Arvo"/>
            </a:endParaRPr>
          </a:p>
        </p:txBody>
      </p:sp>
      <p:grpSp>
        <p:nvGrpSpPr>
          <p:cNvPr id="26" name="Shape 26"/>
          <p:cNvGrpSpPr/>
          <p:nvPr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27" name="Shape 27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>
                <a:latin typeface="+mn-lt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9" name="Shape 29"/>
          <p:cNvGrpSpPr/>
          <p:nvPr/>
        </p:nvGrpSpPr>
        <p:grpSpPr>
          <a:xfrm rot="10800000" flipH="1">
            <a:off x="-2" y="3899768"/>
            <a:ext cx="8785449" cy="2703024"/>
            <a:chOff x="-9894852" y="-4493254"/>
            <a:chExt cx="21200407" cy="6522740"/>
          </a:xfrm>
          <a:solidFill>
            <a:srgbClr val="1F4E79"/>
          </a:solidFill>
        </p:grpSpPr>
        <p:sp>
          <p:nvSpPr>
            <p:cNvPr id="30" name="Shape 30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18033" y="3828197"/>
            <a:ext cx="5459200" cy="154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18033" y="5300599"/>
            <a:ext cx="54592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234C"/>
              </a:buClr>
              <a:buSzPct val="100000"/>
              <a:buNone/>
              <a:defRPr sz="2667">
                <a:solidFill>
                  <a:schemeClr val="bg1"/>
                </a:solidFill>
                <a:latin typeface="+mn-lt"/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1" name="Shape 194"/>
          <p:cNvSpPr txBox="1"/>
          <p:nvPr/>
        </p:nvSpPr>
        <p:spPr>
          <a:xfrm>
            <a:off x="618033" y="0"/>
            <a:ext cx="2908800" cy="4181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0" b="1" i="0" u="none" strike="noStrike" kern="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+mn-lt"/>
                <a:ea typeface="Roboto Condensed"/>
                <a:cs typeface="Roboto Condensed"/>
                <a:sym typeface="Roboto Condensed"/>
              </a:rPr>
              <a:t>5</a:t>
            </a:r>
            <a:endParaRPr kumimoji="0" lang="en" sz="16000" b="1" i="0" u="none" strike="noStrike" kern="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+mn-lt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6376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ub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7596285" y="3514025"/>
            <a:ext cx="1185600" cy="395200"/>
          </a:xfrm>
          <a:prstGeom prst="triangle">
            <a:avLst>
              <a:gd name="adj" fmla="val 32425"/>
            </a:avLst>
          </a:prstGeom>
          <a:solidFill>
            <a:srgbClr val="171F2D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latin typeface="+mn-lt"/>
              <a:ea typeface="Arvo"/>
              <a:cs typeface="Arvo"/>
              <a:sym typeface="Arvo"/>
            </a:endParaRPr>
          </a:p>
        </p:txBody>
      </p:sp>
      <p:grpSp>
        <p:nvGrpSpPr>
          <p:cNvPr id="26" name="Shape 26"/>
          <p:cNvGrpSpPr/>
          <p:nvPr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27" name="Shape 27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>
                <a:latin typeface="+mn-lt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9" name="Shape 29"/>
          <p:cNvGrpSpPr/>
          <p:nvPr/>
        </p:nvGrpSpPr>
        <p:grpSpPr>
          <a:xfrm rot="10800000" flipH="1">
            <a:off x="-2" y="3899768"/>
            <a:ext cx="8785449" cy="2703024"/>
            <a:chOff x="-9894852" y="-4493254"/>
            <a:chExt cx="21200407" cy="6522740"/>
          </a:xfrm>
          <a:solidFill>
            <a:srgbClr val="1F4E79"/>
          </a:solidFill>
        </p:grpSpPr>
        <p:sp>
          <p:nvSpPr>
            <p:cNvPr id="30" name="Shape 30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18033" y="3828197"/>
            <a:ext cx="5459200" cy="154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18033" y="5300599"/>
            <a:ext cx="54592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234C"/>
              </a:buClr>
              <a:buSzPct val="100000"/>
              <a:buNone/>
              <a:defRPr sz="2667">
                <a:solidFill>
                  <a:schemeClr val="bg1"/>
                </a:solidFill>
                <a:latin typeface="+mn-lt"/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1" name="Shape 194"/>
          <p:cNvSpPr txBox="1"/>
          <p:nvPr/>
        </p:nvSpPr>
        <p:spPr>
          <a:xfrm>
            <a:off x="618033" y="0"/>
            <a:ext cx="2908800" cy="4181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0" b="1" i="0" u="none" strike="noStrike" kern="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+mn-lt"/>
                <a:ea typeface="Roboto Condensed"/>
                <a:cs typeface="Roboto Condensed"/>
                <a:sym typeface="Roboto Condensed"/>
              </a:rPr>
              <a:t>6</a:t>
            </a:r>
            <a:endParaRPr kumimoji="0" lang="en" sz="16000" b="1" i="0" u="none" strike="noStrike" kern="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+mn-lt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165156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ub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7596285" y="3514025"/>
            <a:ext cx="1185600" cy="395200"/>
          </a:xfrm>
          <a:prstGeom prst="triangle">
            <a:avLst>
              <a:gd name="adj" fmla="val 32425"/>
            </a:avLst>
          </a:prstGeom>
          <a:solidFill>
            <a:srgbClr val="171F2D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latin typeface="+mn-lt"/>
              <a:ea typeface="Arvo"/>
              <a:cs typeface="Arvo"/>
              <a:sym typeface="Arvo"/>
            </a:endParaRPr>
          </a:p>
        </p:txBody>
      </p:sp>
      <p:grpSp>
        <p:nvGrpSpPr>
          <p:cNvPr id="26" name="Shape 26"/>
          <p:cNvGrpSpPr/>
          <p:nvPr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27" name="Shape 27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>
                <a:latin typeface="+mn-lt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9" name="Shape 29"/>
          <p:cNvGrpSpPr/>
          <p:nvPr/>
        </p:nvGrpSpPr>
        <p:grpSpPr>
          <a:xfrm rot="10800000" flipH="1">
            <a:off x="-2" y="3899768"/>
            <a:ext cx="8785449" cy="2703024"/>
            <a:chOff x="-9894852" y="-4493254"/>
            <a:chExt cx="21200407" cy="6522740"/>
          </a:xfrm>
          <a:solidFill>
            <a:srgbClr val="1F4E79"/>
          </a:solidFill>
        </p:grpSpPr>
        <p:sp>
          <p:nvSpPr>
            <p:cNvPr id="30" name="Shape 30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18033" y="3828197"/>
            <a:ext cx="5459200" cy="154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18033" y="5300599"/>
            <a:ext cx="54592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234C"/>
              </a:buClr>
              <a:buSzPct val="100000"/>
              <a:buNone/>
              <a:defRPr sz="2667">
                <a:solidFill>
                  <a:schemeClr val="bg1"/>
                </a:solidFill>
                <a:latin typeface="+mn-lt"/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1" name="Shape 194"/>
          <p:cNvSpPr txBox="1"/>
          <p:nvPr/>
        </p:nvSpPr>
        <p:spPr>
          <a:xfrm>
            <a:off x="618033" y="0"/>
            <a:ext cx="2908800" cy="4181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0" u="none" strike="noStrike" kern="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+mn-lt"/>
                <a:ea typeface="Roboto Condensed"/>
                <a:cs typeface="Roboto Condensed"/>
                <a:sym typeface="Roboto Condensed"/>
              </a:rPr>
              <a:t>7</a:t>
            </a:r>
            <a:endParaRPr kumimoji="0" lang="en" sz="16000" b="1" i="0" u="none" strike="noStrike" kern="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+mn-lt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48223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D40D-9E9E-4660-A60C-37D7D226B9C5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36D7-B046-45F7-9752-986F8F8F57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6" y="6409901"/>
            <a:ext cx="365125" cy="3651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40807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Sub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7596285" y="3514025"/>
            <a:ext cx="1185600" cy="395200"/>
          </a:xfrm>
          <a:prstGeom prst="triangle">
            <a:avLst>
              <a:gd name="adj" fmla="val 32425"/>
            </a:avLst>
          </a:prstGeom>
          <a:solidFill>
            <a:srgbClr val="171F2D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latin typeface="+mn-lt"/>
              <a:ea typeface="Arvo"/>
              <a:cs typeface="Arvo"/>
              <a:sym typeface="Arvo"/>
            </a:endParaRPr>
          </a:p>
        </p:txBody>
      </p:sp>
      <p:grpSp>
        <p:nvGrpSpPr>
          <p:cNvPr id="26" name="Shape 26"/>
          <p:cNvGrpSpPr/>
          <p:nvPr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27" name="Shape 27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>
                <a:latin typeface="+mn-lt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9" name="Shape 29"/>
          <p:cNvGrpSpPr/>
          <p:nvPr/>
        </p:nvGrpSpPr>
        <p:grpSpPr>
          <a:xfrm rot="10800000" flipH="1">
            <a:off x="-2" y="3899768"/>
            <a:ext cx="8785449" cy="2703024"/>
            <a:chOff x="-9894852" y="-4493254"/>
            <a:chExt cx="21200407" cy="6522740"/>
          </a:xfrm>
          <a:solidFill>
            <a:srgbClr val="1F4E79"/>
          </a:solidFill>
        </p:grpSpPr>
        <p:sp>
          <p:nvSpPr>
            <p:cNvPr id="30" name="Shape 30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18033" y="3828197"/>
            <a:ext cx="5459200" cy="154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18033" y="5300599"/>
            <a:ext cx="54592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234C"/>
              </a:buClr>
              <a:buSzPct val="100000"/>
              <a:buNone/>
              <a:defRPr sz="2667">
                <a:solidFill>
                  <a:schemeClr val="bg1"/>
                </a:solidFill>
                <a:latin typeface="+mn-lt"/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1" name="Shape 194"/>
          <p:cNvSpPr txBox="1"/>
          <p:nvPr/>
        </p:nvSpPr>
        <p:spPr>
          <a:xfrm>
            <a:off x="618033" y="0"/>
            <a:ext cx="2908800" cy="4181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0" u="none" strike="noStrike" kern="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+mn-lt"/>
                <a:ea typeface="Roboto Condensed"/>
                <a:cs typeface="Roboto Condensed"/>
                <a:sym typeface="Roboto Condensed"/>
              </a:rPr>
              <a:t>8</a:t>
            </a:r>
            <a:endParaRPr kumimoji="0" lang="en" sz="16000" b="1" i="0" u="none" strike="noStrike" kern="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+mn-lt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534975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Sub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7596285" y="3514025"/>
            <a:ext cx="1185600" cy="395200"/>
          </a:xfrm>
          <a:prstGeom prst="triangle">
            <a:avLst>
              <a:gd name="adj" fmla="val 32425"/>
            </a:avLst>
          </a:prstGeom>
          <a:solidFill>
            <a:srgbClr val="171F2D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latin typeface="+mn-lt"/>
              <a:ea typeface="Arvo"/>
              <a:cs typeface="Arvo"/>
              <a:sym typeface="Arvo"/>
            </a:endParaRPr>
          </a:p>
        </p:txBody>
      </p:sp>
      <p:grpSp>
        <p:nvGrpSpPr>
          <p:cNvPr id="26" name="Shape 26"/>
          <p:cNvGrpSpPr/>
          <p:nvPr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27" name="Shape 27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>
                <a:latin typeface="+mn-lt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9" name="Shape 29"/>
          <p:cNvGrpSpPr/>
          <p:nvPr/>
        </p:nvGrpSpPr>
        <p:grpSpPr>
          <a:xfrm rot="10800000" flipH="1">
            <a:off x="-2" y="3899768"/>
            <a:ext cx="8785449" cy="2703024"/>
            <a:chOff x="-9894852" y="-4493254"/>
            <a:chExt cx="21200407" cy="6522740"/>
          </a:xfrm>
          <a:solidFill>
            <a:srgbClr val="1F4E79"/>
          </a:solidFill>
        </p:grpSpPr>
        <p:sp>
          <p:nvSpPr>
            <p:cNvPr id="30" name="Shape 30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18033" y="3828197"/>
            <a:ext cx="5459200" cy="154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18033" y="5300599"/>
            <a:ext cx="54592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234C"/>
              </a:buClr>
              <a:buSzPct val="100000"/>
              <a:buNone/>
              <a:defRPr sz="2667">
                <a:solidFill>
                  <a:schemeClr val="bg1"/>
                </a:solidFill>
                <a:latin typeface="+mn-lt"/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1" name="Shape 194"/>
          <p:cNvSpPr txBox="1"/>
          <p:nvPr/>
        </p:nvSpPr>
        <p:spPr>
          <a:xfrm>
            <a:off x="618033" y="0"/>
            <a:ext cx="2908800" cy="4181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0" u="none" strike="noStrike" kern="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+mn-lt"/>
                <a:ea typeface="Roboto Condensed"/>
                <a:cs typeface="Roboto Condensed"/>
                <a:sym typeface="Roboto Condensed"/>
              </a:rPr>
              <a:t>9</a:t>
            </a:r>
            <a:endParaRPr kumimoji="0" lang="en" sz="16000" b="1" i="0" u="none" strike="noStrike" kern="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+mn-lt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864391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ub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7596285" y="3514025"/>
            <a:ext cx="1185600" cy="395200"/>
          </a:xfrm>
          <a:prstGeom prst="triangle">
            <a:avLst>
              <a:gd name="adj" fmla="val 32425"/>
            </a:avLst>
          </a:prstGeom>
          <a:solidFill>
            <a:srgbClr val="171F2D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latin typeface="+mn-lt"/>
              <a:ea typeface="Arvo"/>
              <a:cs typeface="Arvo"/>
              <a:sym typeface="Arvo"/>
            </a:endParaRPr>
          </a:p>
        </p:txBody>
      </p:sp>
      <p:grpSp>
        <p:nvGrpSpPr>
          <p:cNvPr id="26" name="Shape 26"/>
          <p:cNvGrpSpPr/>
          <p:nvPr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27" name="Shape 27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>
                <a:latin typeface="+mn-lt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9" name="Shape 29"/>
          <p:cNvGrpSpPr/>
          <p:nvPr/>
        </p:nvGrpSpPr>
        <p:grpSpPr>
          <a:xfrm rot="10800000" flipH="1">
            <a:off x="-2" y="3899768"/>
            <a:ext cx="8785449" cy="2703024"/>
            <a:chOff x="-9894852" y="-4493254"/>
            <a:chExt cx="21200407" cy="6522740"/>
          </a:xfrm>
          <a:solidFill>
            <a:srgbClr val="1F4E79"/>
          </a:solidFill>
        </p:grpSpPr>
        <p:sp>
          <p:nvSpPr>
            <p:cNvPr id="30" name="Shape 30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18033" y="3828197"/>
            <a:ext cx="5459200" cy="154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18033" y="5300599"/>
            <a:ext cx="54592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234C"/>
              </a:buClr>
              <a:buSzPct val="100000"/>
              <a:buNone/>
              <a:defRPr sz="2667">
                <a:solidFill>
                  <a:schemeClr val="bg1"/>
                </a:solidFill>
                <a:latin typeface="+mn-lt"/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1" name="Shape 194"/>
          <p:cNvSpPr txBox="1"/>
          <p:nvPr/>
        </p:nvSpPr>
        <p:spPr>
          <a:xfrm>
            <a:off x="618033" y="0"/>
            <a:ext cx="2908800" cy="4181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b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0" u="none" strike="noStrike" kern="0" cap="none" spc="0" normalizeH="0" baseline="0" noProof="0" dirty="0">
                <a:ln>
                  <a:noFill/>
                </a:ln>
                <a:solidFill>
                  <a:srgbClr val="3F5378"/>
                </a:solidFill>
                <a:effectLst/>
                <a:uLnTx/>
                <a:uFillTx/>
                <a:latin typeface="+mn-lt"/>
                <a:ea typeface="Roboto Condensed"/>
                <a:cs typeface="Roboto Condensed"/>
                <a:sym typeface="Roboto Condensed"/>
              </a:rPr>
              <a:t>10</a:t>
            </a:r>
            <a:endParaRPr kumimoji="0" lang="en" sz="16000" b="1" i="0" u="none" strike="noStrike" kern="0" cap="none" spc="0" normalizeH="0" baseline="0" noProof="0" dirty="0">
              <a:ln>
                <a:noFill/>
              </a:ln>
              <a:solidFill>
                <a:srgbClr val="3F5378"/>
              </a:solidFill>
              <a:effectLst/>
              <a:uLnTx/>
              <a:uFillTx/>
              <a:latin typeface="+mn-lt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723381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ub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7596285" y="3514025"/>
            <a:ext cx="1185600" cy="395200"/>
          </a:xfrm>
          <a:prstGeom prst="triangle">
            <a:avLst>
              <a:gd name="adj" fmla="val 32425"/>
            </a:avLst>
          </a:prstGeom>
          <a:solidFill>
            <a:srgbClr val="171F2D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latin typeface="+mn-lt"/>
              <a:ea typeface="Arvo"/>
              <a:cs typeface="Arvo"/>
              <a:sym typeface="Arvo"/>
            </a:endParaRPr>
          </a:p>
        </p:txBody>
      </p:sp>
      <p:grpSp>
        <p:nvGrpSpPr>
          <p:cNvPr id="26" name="Shape 26"/>
          <p:cNvGrpSpPr/>
          <p:nvPr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27" name="Shape 27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 dirty="0">
                <a:latin typeface="+mn-lt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9" name="Shape 29"/>
          <p:cNvGrpSpPr/>
          <p:nvPr/>
        </p:nvGrpSpPr>
        <p:grpSpPr>
          <a:xfrm rot="10800000" flipH="1">
            <a:off x="-2" y="3899768"/>
            <a:ext cx="8785449" cy="2703024"/>
            <a:chOff x="-9894852" y="-4493254"/>
            <a:chExt cx="21200407" cy="6522740"/>
          </a:xfrm>
          <a:solidFill>
            <a:srgbClr val="1F4E79"/>
          </a:solidFill>
        </p:grpSpPr>
        <p:sp>
          <p:nvSpPr>
            <p:cNvPr id="30" name="Shape 30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+mn-lt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1724021" y="879753"/>
            <a:ext cx="5459200" cy="154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000">
                <a:solidFill>
                  <a:srgbClr val="1F4E79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1724021" y="2426153"/>
            <a:ext cx="54592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234C"/>
              </a:buClr>
              <a:buSzPct val="100000"/>
              <a:buNone/>
              <a:defRPr sz="2667">
                <a:solidFill>
                  <a:srgbClr val="1F4E79"/>
                </a:solidFill>
                <a:latin typeface="+mn-lt"/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495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D40D-9E9E-4660-A60C-37D7D226B9C5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36D7-B046-45F7-9752-986F8F8F57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6" y="6409901"/>
            <a:ext cx="365125" cy="3651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6741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D40D-9E9E-4660-A60C-37D7D226B9C5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36D7-B046-45F7-9752-986F8F8F578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6" y="6409901"/>
            <a:ext cx="365125" cy="3651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3079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D40D-9E9E-4660-A60C-37D7D226B9C5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36D7-B046-45F7-9752-986F8F8F578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6" y="6409901"/>
            <a:ext cx="365125" cy="3651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5018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D40D-9E9E-4660-A60C-37D7D226B9C5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36D7-B046-45F7-9752-986F8F8F578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6" y="6409901"/>
            <a:ext cx="365125" cy="3651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8546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D40D-9E9E-4660-A60C-37D7D226B9C5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36D7-B046-45F7-9752-986F8F8F578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6" y="6409901"/>
            <a:ext cx="365125" cy="3651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5845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D40D-9E9E-4660-A60C-37D7D226B9C5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36D7-B046-45F7-9752-986F8F8F578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6" y="6409901"/>
            <a:ext cx="365125" cy="3651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0731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D40D-9E9E-4660-A60C-37D7D226B9C5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36D7-B046-45F7-9752-986F8F8F578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6" y="6409901"/>
            <a:ext cx="365125" cy="3651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255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9D40D-9E9E-4660-A60C-37D7D226B9C5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436D7-B046-45F7-9752-986F8F8F578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11586" y="6187415"/>
            <a:ext cx="12211401" cy="719999"/>
            <a:chOff x="-11586" y="6187415"/>
            <a:chExt cx="12211401" cy="719999"/>
          </a:xfrm>
        </p:grpSpPr>
        <p:sp>
          <p:nvSpPr>
            <p:cNvPr id="8" name="Freeform 8"/>
            <p:cNvSpPr>
              <a:spLocks noEditPoints="1"/>
            </p:cNvSpPr>
            <p:nvPr/>
          </p:nvSpPr>
          <p:spPr bwMode="auto">
            <a:xfrm flipH="1">
              <a:off x="6004102" y="6187415"/>
              <a:ext cx="6187898" cy="719999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AU" sz="1350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04" y="6191099"/>
              <a:ext cx="6183405" cy="675619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AU" sz="135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11586" y="6240985"/>
              <a:ext cx="6239755" cy="642592"/>
              <a:chOff x="806439" y="3322257"/>
              <a:chExt cx="4577664" cy="849313"/>
            </a:xfrm>
          </p:grpSpPr>
          <p:sp>
            <p:nvSpPr>
              <p:cNvPr id="21" name="Rectangle 6"/>
              <p:cNvSpPr>
                <a:spLocks noChangeArrowheads="1"/>
              </p:cNvSpPr>
              <p:nvPr/>
            </p:nvSpPr>
            <p:spPr bwMode="auto">
              <a:xfrm>
                <a:off x="814939" y="3659864"/>
                <a:ext cx="4535600" cy="49053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2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806495" y="3327020"/>
                <a:ext cx="4553569" cy="8016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23" name="Rectangle 7"/>
              <p:cNvSpPr>
                <a:spLocks noChangeArrowheads="1"/>
              </p:cNvSpPr>
              <p:nvPr/>
            </p:nvSpPr>
            <p:spPr bwMode="auto">
              <a:xfrm>
                <a:off x="806439" y="3638170"/>
                <a:ext cx="4544100" cy="4905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24" name="Freeform 8"/>
              <p:cNvSpPr>
                <a:spLocks noEditPoints="1"/>
              </p:cNvSpPr>
              <p:nvPr/>
            </p:nvSpPr>
            <p:spPr bwMode="auto">
              <a:xfrm>
                <a:off x="814940" y="3371366"/>
                <a:ext cx="4569163" cy="690562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 sz="1350"/>
              </a:p>
            </p:txBody>
          </p:sp>
          <p:sp>
            <p:nvSpPr>
              <p:cNvPr id="25" name="AutoShape 81"/>
              <p:cNvSpPr>
                <a:spLocks noChangeAspect="1" noChangeArrowheads="1" noTextEdit="1"/>
              </p:cNvSpPr>
              <p:nvPr/>
            </p:nvSpPr>
            <p:spPr bwMode="auto">
              <a:xfrm>
                <a:off x="808900" y="3322257"/>
                <a:ext cx="4557514" cy="849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6" name="Rectangle 84"/>
              <p:cNvSpPr>
                <a:spLocks noChangeArrowheads="1"/>
              </p:cNvSpPr>
              <p:nvPr/>
            </p:nvSpPr>
            <p:spPr bwMode="auto">
              <a:xfrm>
                <a:off x="808102" y="3627057"/>
                <a:ext cx="4556725" cy="544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350"/>
              </a:p>
            </p:txBody>
          </p:sp>
        </p:grp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 flipH="1">
              <a:off x="6009497" y="6496418"/>
              <a:ext cx="6182503" cy="37114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AU" sz="1350" dirty="0"/>
            </a:p>
          </p:txBody>
        </p:sp>
        <p:sp>
          <p:nvSpPr>
            <p:cNvPr id="12" name="AutoShape 4"/>
            <p:cNvSpPr>
              <a:spLocks noChangeAspect="1" noChangeArrowheads="1" noTextEdit="1"/>
            </p:cNvSpPr>
            <p:nvPr/>
          </p:nvSpPr>
          <p:spPr bwMode="auto">
            <a:xfrm flipH="1">
              <a:off x="5996538" y="6243782"/>
              <a:ext cx="6195386" cy="606558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AU" sz="1350"/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 flipH="1">
              <a:off x="6009497" y="6479198"/>
              <a:ext cx="6182503" cy="37114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AU" sz="135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 flipH="1">
              <a:off x="5999945" y="6260754"/>
              <a:ext cx="6199870" cy="522481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AU" sz="1350"/>
            </a:p>
          </p:txBody>
        </p:sp>
        <p:sp>
          <p:nvSpPr>
            <p:cNvPr id="15" name="AutoShape 81"/>
            <p:cNvSpPr>
              <a:spLocks noChangeAspect="1" noChangeArrowheads="1" noTextEdit="1"/>
            </p:cNvSpPr>
            <p:nvPr/>
          </p:nvSpPr>
          <p:spPr bwMode="auto">
            <a:xfrm flipH="1">
              <a:off x="5987898" y="6240178"/>
              <a:ext cx="6200754" cy="64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6" name="Rectangle 84"/>
            <p:cNvSpPr>
              <a:spLocks noChangeArrowheads="1"/>
            </p:cNvSpPr>
            <p:nvPr/>
          </p:nvSpPr>
          <p:spPr bwMode="auto">
            <a:xfrm flipH="1">
              <a:off x="5990057" y="6470790"/>
              <a:ext cx="6199680" cy="41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6369" y="6397889"/>
              <a:ext cx="19206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CARE-C</a:t>
              </a:r>
              <a:endPara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5354600" y="6290700"/>
              <a:ext cx="760513" cy="451327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AU" sz="135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 flipH="1">
              <a:off x="6102254" y="6290700"/>
              <a:ext cx="760513" cy="451327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AU" sz="135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0342" y="6505063"/>
              <a:ext cx="1132000" cy="386292"/>
            </a:xfrm>
            <a:prstGeom prst="rect">
              <a:avLst/>
            </a:prstGeom>
          </p:spPr>
        </p:pic>
      </p:grpSp>
      <p:pic>
        <p:nvPicPr>
          <p:cNvPr id="27" name="Picture 2" descr="http://www.tropos.de/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40" y="6421244"/>
            <a:ext cx="996132" cy="3551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Picture 4" descr="...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49" y="6412997"/>
            <a:ext cx="929149" cy="37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...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80" y="6412997"/>
            <a:ext cx="389156" cy="38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Unmanned Systems Research Laboratory - USRL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315" y="6496417"/>
            <a:ext cx="1046366" cy="3760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7239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9D9D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6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6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360259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microsoft.com/office/2007/relationships/hdphoto" Target="../media/hdphoto10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mailto:a.papetta@cyi.ac.cy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24.png"/><Relationship Id="rId2" Type="http://schemas.openxmlformats.org/officeDocument/2006/relationships/image" Target="../media/image15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17.png"/><Relationship Id="rId15" Type="http://schemas.microsoft.com/office/2007/relationships/hdphoto" Target="../media/hdphoto7.wdp"/><Relationship Id="rId10" Type="http://schemas.openxmlformats.org/officeDocument/2006/relationships/image" Target="../media/image20.png"/><Relationship Id="rId19" Type="http://schemas.openxmlformats.org/officeDocument/2006/relationships/image" Target="../media/image25.emf"/><Relationship Id="rId4" Type="http://schemas.microsoft.com/office/2007/relationships/hdphoto" Target="../media/hdphoto2.wdp"/><Relationship Id="rId9" Type="http://schemas.microsoft.com/office/2007/relationships/hdphoto" Target="../media/hdphoto4.wdp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5322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4900" dirty="0"/>
              <a:t>Characterizing dust aerosols with </a:t>
            </a:r>
            <a:r>
              <a:rPr lang="en-GB" sz="4900" dirty="0" err="1"/>
              <a:t>lidar</a:t>
            </a:r>
            <a:r>
              <a:rPr lang="en-GB" sz="4900" dirty="0"/>
              <a:t> and UAV based measurements (Cyprus Fall campaign 2021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5664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Papetta A., Kezoudi M., Marenco F., Keleshis C. , Mamouri E. R. , Nisantzi A. , </a:t>
            </a:r>
            <a:r>
              <a:rPr lang="en-US" dirty="0" smtClean="0"/>
              <a:t>Philippe </a:t>
            </a:r>
            <a:r>
              <a:rPr lang="en-US" dirty="0"/>
              <a:t>Goloub and Sciare J. </a:t>
            </a:r>
          </a:p>
          <a:p>
            <a:endParaRPr lang="en-US" dirty="0"/>
          </a:p>
          <a:p>
            <a:r>
              <a:rPr lang="en-US" dirty="0"/>
              <a:t>EGU 2022, Vienna Austria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3080" cy="2377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2" t="44776" r="3524" b="10843"/>
          <a:stretch/>
        </p:blipFill>
        <p:spPr>
          <a:xfrm>
            <a:off x="1783081" y="0"/>
            <a:ext cx="5229348" cy="2377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" t="15736" r="-268" b="20607"/>
          <a:stretch/>
        </p:blipFill>
        <p:spPr>
          <a:xfrm>
            <a:off x="7012428" y="0"/>
            <a:ext cx="5179571" cy="2377440"/>
          </a:xfrm>
          <a:prstGeom prst="rect">
            <a:avLst/>
          </a:prstGeom>
        </p:spPr>
      </p:pic>
      <p:pic>
        <p:nvPicPr>
          <p:cNvPr id="8" name="Imag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0307" y="5775648"/>
            <a:ext cx="1151692" cy="366587"/>
          </a:xfrm>
          <a:prstGeom prst="rect">
            <a:avLst/>
          </a:prstGeom>
        </p:spPr>
      </p:pic>
      <p:pic>
        <p:nvPicPr>
          <p:cNvPr id="1026" name="Picture 2" descr="https://egu22.eu/EGU22-sharing-is-encourag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667" y="4159584"/>
            <a:ext cx="1154332" cy="161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07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Dust origin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During the Fall Campaign 2021 we had two dust event outbreaks with the first one arriving mainly from the </a:t>
            </a:r>
            <a:r>
              <a:rPr lang="en-US" sz="1800" dirty="0" smtClean="0"/>
              <a:t>Sahara </a:t>
            </a:r>
            <a:r>
              <a:rPr lang="en-US" sz="1800" dirty="0"/>
              <a:t>and the second from Middle East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4179"/>
          <a:stretch/>
        </p:blipFill>
        <p:spPr>
          <a:xfrm>
            <a:off x="5380749" y="3159443"/>
            <a:ext cx="3650251" cy="3017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24295"/>
          <a:stretch/>
        </p:blipFill>
        <p:spPr>
          <a:xfrm>
            <a:off x="1529347" y="3159443"/>
            <a:ext cx="3659041" cy="30175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46627" y="2513112"/>
            <a:ext cx="2861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Example </a:t>
            </a:r>
            <a:r>
              <a:rPr lang="en-GB" dirty="0" smtClean="0"/>
              <a:t>from dust </a:t>
            </a:r>
            <a:r>
              <a:rPr lang="en-GB" dirty="0"/>
              <a:t>event #</a:t>
            </a:r>
            <a:r>
              <a:rPr lang="en-GB" dirty="0" smtClean="0"/>
              <a:t>1</a:t>
            </a:r>
            <a:br>
              <a:rPr lang="en-GB" dirty="0" smtClean="0"/>
            </a:br>
            <a:r>
              <a:rPr lang="en-GB" dirty="0" smtClean="0"/>
              <a:t>25/10-01/11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28044" y="2445644"/>
            <a:ext cx="2810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Example from dust event </a:t>
            </a:r>
            <a:r>
              <a:rPr lang="en-GB" dirty="0" smtClean="0"/>
              <a:t>#2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13/11-18/11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007878" y="5904607"/>
            <a:ext cx="21781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Courtesy of Konrad Kandler</a:t>
            </a:r>
            <a:endParaRPr lang="en-US" sz="1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9091367" y="2162154"/>
            <a:ext cx="2734873" cy="3678279"/>
            <a:chOff x="9311840" y="1027909"/>
            <a:chExt cx="3078192" cy="44483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t="8975"/>
            <a:stretch/>
          </p:blipFill>
          <p:spPr>
            <a:xfrm>
              <a:off x="9311840" y="2388553"/>
              <a:ext cx="3078192" cy="282045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/>
            <a:srcRect b="13964"/>
            <a:stretch/>
          </p:blipFill>
          <p:spPr>
            <a:xfrm>
              <a:off x="9342460" y="1027909"/>
              <a:ext cx="2327003" cy="13596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22140" y="5209003"/>
              <a:ext cx="1787943" cy="267237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9135153" y="3421404"/>
            <a:ext cx="2751454" cy="1678916"/>
          </a:xfrm>
          <a:prstGeom prst="rect">
            <a:avLst/>
          </a:prstGeom>
          <a:solidFill>
            <a:schemeClr val="accent4">
              <a:alpha val="2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166362" y="3149537"/>
            <a:ext cx="2861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28/10/2021</a:t>
            </a:r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7097213" y="3144166"/>
            <a:ext cx="8646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18/11/2021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441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688" y="2098362"/>
            <a:ext cx="2857786" cy="40050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002" y="2101281"/>
            <a:ext cx="2857786" cy="4005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189" y="2648412"/>
            <a:ext cx="1014212" cy="3679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764" y="0"/>
            <a:ext cx="4664986" cy="31128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results:14/11/2021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9804443" y="353702"/>
            <a:ext cx="24384" cy="2405410"/>
          </a:xfrm>
          <a:prstGeom prst="line">
            <a:avLst/>
          </a:prstGeom>
          <a:ln w="28575">
            <a:solidFill>
              <a:srgbClr val="FE02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Content Placeholder 21" descr="Iris Automation | Drones &amp; Ecosystem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2521">
            <a:off x="9656876" y="2783309"/>
            <a:ext cx="282646" cy="2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124589" y="4401679"/>
            <a:ext cx="2855251" cy="422970"/>
            <a:chOff x="3198768" y="4221958"/>
            <a:chExt cx="2855251" cy="422970"/>
          </a:xfrm>
        </p:grpSpPr>
        <p:sp>
          <p:nvSpPr>
            <p:cNvPr id="19" name="Rectangle 18"/>
            <p:cNvSpPr/>
            <p:nvPr/>
          </p:nvSpPr>
          <p:spPr>
            <a:xfrm>
              <a:off x="3198768" y="4599209"/>
              <a:ext cx="2493822" cy="45719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394171" y="4221958"/>
              <a:ext cx="165984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Boundary layer height  (Ceilometer Nicosia)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 flipV="1">
            <a:off x="5744886" y="4826108"/>
            <a:ext cx="2514424" cy="457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39160" y="4425998"/>
            <a:ext cx="1659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Boundary layer height  (Ceilometer AMX)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7090" y="2664254"/>
            <a:ext cx="1223899" cy="357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125" y="2101281"/>
            <a:ext cx="2850511" cy="40050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0004" y="1506024"/>
            <a:ext cx="2084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with AOD = 0.2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45715" y="2333462"/>
            <a:ext cx="8515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b="1" dirty="0" smtClean="0"/>
              <a:t>λ = 532</a:t>
            </a:r>
            <a:r>
              <a:rPr lang="en-US" sz="1100" b="1" dirty="0" smtClean="0"/>
              <a:t> nm</a:t>
            </a:r>
            <a:r>
              <a:rPr lang="el-GR" sz="1100" b="1" dirty="0" smtClean="0"/>
              <a:t> </a:t>
            </a:r>
            <a:endParaRPr lang="en-US" sz="11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923659" y="2333462"/>
            <a:ext cx="8515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b="1" dirty="0" smtClean="0"/>
              <a:t>λ = 532</a:t>
            </a:r>
            <a:r>
              <a:rPr lang="en-US" sz="1100" b="1" dirty="0" smtClean="0"/>
              <a:t> nm</a:t>
            </a:r>
            <a:r>
              <a:rPr lang="el-GR" sz="1100" b="1" dirty="0" smtClean="0"/>
              <a:t> </a:t>
            </a:r>
            <a:endParaRPr lang="en-US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859520" y="3887630"/>
            <a:ext cx="3255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 agreement above ~1.5 km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26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further work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/>
              <a:t>Summary</a:t>
            </a:r>
          </a:p>
          <a:p>
            <a:pPr marL="0" indent="0">
              <a:buNone/>
            </a:pPr>
            <a:r>
              <a:rPr lang="en-US" sz="2600" dirty="0"/>
              <a:t>Synergy between remote sensing and in-situ gives a better picture on the aerosol characteristics.</a:t>
            </a:r>
          </a:p>
          <a:p>
            <a:pPr lvl="1"/>
            <a:r>
              <a:rPr lang="en-US" sz="2200" dirty="0"/>
              <a:t>In-situ to assess spatial variability of the layers</a:t>
            </a:r>
          </a:p>
          <a:p>
            <a:pPr lvl="1"/>
            <a:r>
              <a:rPr lang="en-US" sz="2200" dirty="0"/>
              <a:t>Remote-sensing fills temporal gaps between flights</a:t>
            </a:r>
          </a:p>
          <a:p>
            <a:pPr marL="0" indent="0">
              <a:buNone/>
            </a:pPr>
            <a:endParaRPr lang="en-US" b="1" u="sng" dirty="0"/>
          </a:p>
          <a:p>
            <a:r>
              <a:rPr lang="en-US" b="1" u="sng" dirty="0"/>
              <a:t>Further work</a:t>
            </a:r>
          </a:p>
          <a:p>
            <a:r>
              <a:rPr lang="en-US" sz="2400" dirty="0"/>
              <a:t>Statistical analysis for extinction/backscatter products for Fall Campaign 2021</a:t>
            </a:r>
          </a:p>
          <a:p>
            <a:r>
              <a:rPr lang="en-US" sz="2400" dirty="0"/>
              <a:t>Create a full picture on the propagation of the </a:t>
            </a:r>
            <a:r>
              <a:rPr lang="en-US" sz="2400" dirty="0" err="1"/>
              <a:t>the</a:t>
            </a:r>
            <a:r>
              <a:rPr lang="en-US" sz="2400" dirty="0"/>
              <a:t> dust layers using all the observations on the island</a:t>
            </a:r>
          </a:p>
          <a:p>
            <a:pPr marL="0" indent="0">
              <a:buNone/>
            </a:pPr>
            <a:endParaRPr lang="en-US" sz="2400" dirty="0"/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66809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!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8" y="1486492"/>
            <a:ext cx="8803834" cy="352506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Correspondence: Alkistis Papetta </a:t>
            </a:r>
            <a:r>
              <a:rPr lang="en-GB" dirty="0">
                <a:hlinkClick r:id="rId2"/>
              </a:rPr>
              <a:t>a.papetta@cyi.ac.cy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1873576" y="4208426"/>
            <a:ext cx="5183188" cy="823912"/>
          </a:xfrm>
        </p:spPr>
        <p:txBody>
          <a:bodyPr/>
          <a:lstStyle/>
          <a:p>
            <a:r>
              <a:rPr lang="en-GB" dirty="0"/>
              <a:t>Coming up next: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408" y="3262017"/>
            <a:ext cx="5638097" cy="27167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9788" y="2184508"/>
            <a:ext cx="9369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Acknowledgements:</a:t>
            </a:r>
            <a:r>
              <a:rPr lang="en-US" i="1" dirty="0"/>
              <a:t> </a:t>
            </a:r>
          </a:p>
          <a:p>
            <a:r>
              <a:rPr lang="en-US" b="1" i="1" dirty="0"/>
              <a:t>EMME-CARE: </a:t>
            </a:r>
            <a:r>
              <a:rPr lang="en-US" i="1" dirty="0"/>
              <a:t>This project has received funding from the European Union’s Horizon 2020 research and innovation programme under grant agreement No. 856612 and the Cyprus Government</a:t>
            </a:r>
          </a:p>
        </p:txBody>
      </p:sp>
    </p:spTree>
    <p:extLst>
      <p:ext uri="{BB962C8B-B14F-4D97-AF65-F5344CB8AC3E}">
        <p14:creationId xmlns:p14="http://schemas.microsoft.com/office/powerpoint/2010/main" val="185402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/>
              <a:t>Instrumentation</a:t>
            </a:r>
          </a:p>
          <a:p>
            <a:r>
              <a:rPr lang="en-US" dirty="0"/>
              <a:t>Overview </a:t>
            </a:r>
          </a:p>
          <a:p>
            <a:r>
              <a:rPr lang="en-GB" dirty="0" smtClean="0"/>
              <a:t>Preliminary </a:t>
            </a:r>
            <a:r>
              <a:rPr lang="en-GB" dirty="0"/>
              <a:t>Results</a:t>
            </a:r>
            <a:endParaRPr lang="en-US" dirty="0"/>
          </a:p>
          <a:p>
            <a:r>
              <a:rPr lang="en-US" dirty="0"/>
              <a:t>Outlook and Future work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4640" y="4907681"/>
            <a:ext cx="4861560" cy="446458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lnSpc>
                <a:spcPct val="120000"/>
              </a:lnSpc>
              <a:buNone/>
            </a:pPr>
            <a:r>
              <a:rPr lang="en-US" sz="1100" dirty="0"/>
              <a:t>Satellite image from EUMETSAT during a dust storm in April 2022. (AERONET measured AOD =0.485)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12972" y="1904001"/>
            <a:ext cx="6024103" cy="3040289"/>
            <a:chOff x="5812972" y="1904001"/>
            <a:chExt cx="6024103" cy="30402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2972" y="1904001"/>
              <a:ext cx="6024103" cy="3040289"/>
            </a:xfrm>
            <a:prstGeom prst="rect">
              <a:avLst/>
            </a:prstGeom>
          </p:spPr>
        </p:pic>
        <p:sp>
          <p:nvSpPr>
            <p:cNvPr id="6" name="Teardrop 5"/>
            <p:cNvSpPr/>
            <p:nvPr/>
          </p:nvSpPr>
          <p:spPr>
            <a:xfrm rot="7876938">
              <a:off x="8775704" y="3055926"/>
              <a:ext cx="183545" cy="170962"/>
            </a:xfrm>
            <a:prstGeom prst="teardrop">
              <a:avLst>
                <a:gd name="adj" fmla="val 140358"/>
              </a:avLst>
            </a:prstGeom>
            <a:solidFill>
              <a:schemeClr val="bg1"/>
            </a:solidFill>
            <a:ln w="698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85035" y="4574958"/>
              <a:ext cx="17157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SAHARA DESERT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303774" y="4306218"/>
              <a:ext cx="17992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ARABIAN DESERT</a:t>
              </a:r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990600" y="1978025"/>
            <a:ext cx="48178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 dirty="0" smtClean="0"/>
              <a:t>Cyprus </a:t>
            </a:r>
            <a:r>
              <a:rPr lang="en-US" dirty="0"/>
              <a:t>surrounded by the biggest deserts and often affected </a:t>
            </a:r>
            <a:r>
              <a:rPr lang="en-US" dirty="0" smtClean="0"/>
              <a:t>by dust storms.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Dust storms </a:t>
            </a:r>
            <a:r>
              <a:rPr lang="en-US" dirty="0"/>
              <a:t>have became more frequent due to climate change: </a:t>
            </a:r>
            <a:r>
              <a:rPr lang="en-GB" dirty="0"/>
              <a:t>stronger winds and absence of </a:t>
            </a:r>
            <a:r>
              <a:rPr lang="en-GB" dirty="0" smtClean="0"/>
              <a:t>vegetation.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In preparation for the ASKOS campaign funded by ESA and will take place in Cape Verde in June 2022</a:t>
            </a:r>
            <a:endParaRPr lang="en-US" dirty="0" smtClean="0"/>
          </a:p>
          <a:p>
            <a:pPr lvl="1">
              <a:lnSpc>
                <a:spcPct val="120000"/>
              </a:lnSpc>
            </a:pPr>
            <a:endParaRPr lang="en-GB" dirty="0"/>
          </a:p>
          <a:p>
            <a:pPr marL="457200" lvl="1" indent="0">
              <a:lnSpc>
                <a:spcPct val="12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0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8" t="27556" r="333" b="24057"/>
          <a:stretch/>
        </p:blipFill>
        <p:spPr>
          <a:xfrm>
            <a:off x="838200" y="2249482"/>
            <a:ext cx="5214710" cy="2278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</a:t>
            </a:r>
            <a:r>
              <a:rPr lang="en-US" dirty="0" err="1"/>
              <a:t>Pentadaktylos</a:t>
            </a:r>
            <a:r>
              <a:rPr lang="en-US" dirty="0"/>
              <a:t> clear day / Dusty day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9" t="27557" b="24325"/>
          <a:stretch/>
        </p:blipFill>
        <p:spPr>
          <a:xfrm>
            <a:off x="6052910" y="2249482"/>
            <a:ext cx="5269300" cy="2278272"/>
          </a:xfrm>
        </p:spPr>
      </p:pic>
      <p:sp>
        <p:nvSpPr>
          <p:cNvPr id="6" name="TextBox 5"/>
          <p:cNvSpPr txBox="1"/>
          <p:nvPr/>
        </p:nvSpPr>
        <p:spPr>
          <a:xfrm>
            <a:off x="2217462" y="4687366"/>
            <a:ext cx="2456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12/04/2022 07:50 (UTC)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59467" y="4681639"/>
            <a:ext cx="2456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04/04/2022 07:50 (UTC)</a:t>
            </a:r>
          </a:p>
        </p:txBody>
      </p:sp>
    </p:spTree>
    <p:extLst>
      <p:ext uri="{BB962C8B-B14F-4D97-AF65-F5344CB8AC3E}">
        <p14:creationId xmlns:p14="http://schemas.microsoft.com/office/powerpoint/2010/main" val="12102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8" t="27556" r="333" b="24057"/>
          <a:stretch/>
        </p:blipFill>
        <p:spPr>
          <a:xfrm>
            <a:off x="838200" y="2249482"/>
            <a:ext cx="5214710" cy="2278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</a:t>
            </a:r>
            <a:r>
              <a:rPr lang="en-US" dirty="0" err="1"/>
              <a:t>Pentadaktylos</a:t>
            </a:r>
            <a:r>
              <a:rPr lang="en-US" dirty="0"/>
              <a:t> clear day / Dusty day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9" t="27557" b="24325"/>
          <a:stretch/>
        </p:blipFill>
        <p:spPr>
          <a:xfrm>
            <a:off x="6052910" y="2249482"/>
            <a:ext cx="5269300" cy="2278272"/>
          </a:xfrm>
        </p:spPr>
      </p:pic>
      <p:sp>
        <p:nvSpPr>
          <p:cNvPr id="6" name="TextBox 5"/>
          <p:cNvSpPr txBox="1"/>
          <p:nvPr/>
        </p:nvSpPr>
        <p:spPr>
          <a:xfrm>
            <a:off x="2217462" y="4687366"/>
            <a:ext cx="2456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12/04/2022 07:50 (UTC)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59467" y="4681639"/>
            <a:ext cx="2456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04/04/2022 07:50 (UTC)</a:t>
            </a:r>
          </a:p>
        </p:txBody>
      </p:sp>
      <p:sp>
        <p:nvSpPr>
          <p:cNvPr id="8" name="Oval 7"/>
          <p:cNvSpPr/>
          <p:nvPr/>
        </p:nvSpPr>
        <p:spPr>
          <a:xfrm rot="21235349">
            <a:off x="2637173" y="3254236"/>
            <a:ext cx="3177612" cy="47026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673647" y="2062114"/>
            <a:ext cx="744964" cy="1120245"/>
          </a:xfrm>
          <a:prstGeom prst="straightConnector1">
            <a:avLst/>
          </a:prstGeom>
          <a:ln w="12700">
            <a:solidFill>
              <a:srgbClr val="FE02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44763" y="1648780"/>
            <a:ext cx="27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Pentadaktylos</a:t>
            </a:r>
            <a:r>
              <a:rPr lang="en-US" b="1" dirty="0"/>
              <a:t> mountains</a:t>
            </a:r>
          </a:p>
        </p:txBody>
      </p:sp>
    </p:spTree>
    <p:extLst>
      <p:ext uri="{BB962C8B-B14F-4D97-AF65-F5344CB8AC3E}">
        <p14:creationId xmlns:p14="http://schemas.microsoft.com/office/powerpoint/2010/main" val="39155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269" y="1767002"/>
            <a:ext cx="6236392" cy="409021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95300" y="4085376"/>
            <a:ext cx="5295899" cy="172106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95300" y="1767002"/>
            <a:ext cx="5295900" cy="212681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Instrumentation</a:t>
            </a:r>
          </a:p>
        </p:txBody>
      </p:sp>
      <p:grpSp>
        <p:nvGrpSpPr>
          <p:cNvPr id="8" name="Group 7"/>
          <p:cNvGrpSpPr/>
          <p:nvPr/>
        </p:nvGrpSpPr>
        <p:grpSpPr>
          <a:xfrm rot="10800000">
            <a:off x="8143987" y="4485293"/>
            <a:ext cx="174138" cy="386627"/>
            <a:chOff x="2304837" y="3334923"/>
            <a:chExt cx="497422" cy="1551520"/>
          </a:xfrm>
        </p:grpSpPr>
        <p:pic>
          <p:nvPicPr>
            <p:cNvPr id="1026" name="Picture 2" descr="File:Laser Warning Symbol - USA.svg - Wikipedia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883339" y="3967523"/>
              <a:ext cx="1340418" cy="497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443316" y="3334923"/>
              <a:ext cx="220467" cy="21111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663482" y="1825625"/>
            <a:ext cx="52873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 sz="1400" dirty="0"/>
              <a:t>CIMEL Sunphotometer (</a:t>
            </a:r>
            <a:r>
              <a:rPr lang="en-US" sz="1400" dirty="0" smtClean="0"/>
              <a:t>CYI: Nicosia / LOA/CYI: Agia Marina </a:t>
            </a:r>
            <a:r>
              <a:rPr lang="en-US" sz="1400" dirty="0" err="1" smtClean="0"/>
              <a:t>Xyliatou</a:t>
            </a:r>
            <a:r>
              <a:rPr lang="en-US" sz="1400" b="1" dirty="0" smtClean="0"/>
              <a:t>/</a:t>
            </a:r>
            <a:r>
              <a:rPr lang="en-US" sz="1400" dirty="0"/>
              <a:t> </a:t>
            </a:r>
            <a:r>
              <a:rPr lang="en-US" sz="1400" dirty="0" err="1" smtClean="0"/>
              <a:t>ECoE</a:t>
            </a:r>
            <a:r>
              <a:rPr lang="en-US" sz="1400" dirty="0" smtClean="0"/>
              <a:t>-TROPOS: </a:t>
            </a:r>
            <a:r>
              <a:rPr lang="en-US" sz="1400" dirty="0"/>
              <a:t>Limassol</a:t>
            </a:r>
            <a:r>
              <a:rPr lang="en-US" sz="1400" b="1" dirty="0" smtClean="0"/>
              <a:t>)</a:t>
            </a:r>
            <a:endParaRPr lang="en-US" sz="1400" b="1" dirty="0"/>
          </a:p>
          <a:p>
            <a:pPr lvl="1">
              <a:lnSpc>
                <a:spcPct val="120000"/>
              </a:lnSpc>
            </a:pPr>
            <a:r>
              <a:rPr lang="en-US" sz="1400" dirty="0" smtClean="0"/>
              <a:t>VAISALA </a:t>
            </a:r>
            <a:r>
              <a:rPr lang="en-US" sz="1400" dirty="0"/>
              <a:t>Ceilometer (CYI-Nicosia/ CYI-Agia Marina </a:t>
            </a:r>
            <a:r>
              <a:rPr lang="en-US" sz="1400" dirty="0" err="1"/>
              <a:t>Xyliatou</a:t>
            </a:r>
            <a:r>
              <a:rPr lang="en-US" sz="1400" dirty="0" smtClean="0"/>
              <a:t>)</a:t>
            </a:r>
            <a:endParaRPr lang="en-US" sz="1400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1400" dirty="0"/>
              <a:t>    CIMEL CE376 (CYI): bi-wavelength elastic </a:t>
            </a:r>
            <a:r>
              <a:rPr lang="en-US" sz="1400" dirty="0" err="1"/>
              <a:t>lidar</a:t>
            </a:r>
            <a:endParaRPr lang="en-US" sz="1400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1400" dirty="0"/>
              <a:t>    </a:t>
            </a:r>
            <a:r>
              <a:rPr lang="en-US" sz="1400" dirty="0" err="1"/>
              <a:t>PollyXT</a:t>
            </a:r>
            <a:r>
              <a:rPr lang="en-US" sz="1400" dirty="0"/>
              <a:t> (</a:t>
            </a:r>
            <a:r>
              <a:rPr lang="en-US" sz="1400" dirty="0" err="1"/>
              <a:t>ECoE</a:t>
            </a:r>
            <a:r>
              <a:rPr lang="en-US" sz="1400" dirty="0"/>
              <a:t>-TROPOS, </a:t>
            </a:r>
            <a:r>
              <a:rPr lang="en-US" sz="1400" dirty="0" smtClean="0"/>
              <a:t>Limassol): multi-wavelength </a:t>
            </a:r>
            <a:r>
              <a:rPr lang="en-US" sz="1400" dirty="0"/>
              <a:t>Raman </a:t>
            </a:r>
            <a:r>
              <a:rPr lang="en-US" sz="1400" dirty="0" err="1"/>
              <a:t>lidar</a:t>
            </a:r>
            <a:endParaRPr lang="en-US" sz="1400" dirty="0"/>
          </a:p>
          <a:p>
            <a:pPr lvl="1">
              <a:lnSpc>
                <a:spcPct val="120000"/>
              </a:lnSpc>
            </a:pPr>
            <a:endParaRPr lang="en-US" sz="1400" dirty="0"/>
          </a:p>
          <a:p>
            <a:pPr marL="457200" lvl="1" indent="0">
              <a:lnSpc>
                <a:spcPct val="120000"/>
              </a:lnSpc>
              <a:buNone/>
            </a:pPr>
            <a:endParaRPr lang="en-US" sz="1400" dirty="0"/>
          </a:p>
          <a:p>
            <a:pPr lvl="1">
              <a:lnSpc>
                <a:spcPct val="120000"/>
              </a:lnSpc>
            </a:pPr>
            <a:r>
              <a:rPr lang="en-US" sz="1400" dirty="0"/>
              <a:t>Optical particle </a:t>
            </a:r>
            <a:r>
              <a:rPr lang="en-US" sz="1400" dirty="0" smtClean="0"/>
              <a:t>counters (UCASS, POPS)</a:t>
            </a:r>
            <a:endParaRPr lang="en-US" sz="1400" dirty="0"/>
          </a:p>
          <a:p>
            <a:pPr lvl="1">
              <a:lnSpc>
                <a:spcPct val="120000"/>
              </a:lnSpc>
            </a:pPr>
            <a:r>
              <a:rPr lang="en-US" sz="1400" dirty="0"/>
              <a:t>Sampling filters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Optical aerosol backscatter </a:t>
            </a:r>
            <a:r>
              <a:rPr lang="en-US" sz="1400" dirty="0" smtClean="0"/>
              <a:t>detector (COBALD)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8988" y="2686907"/>
            <a:ext cx="168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Remote Sensing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-68609" y="4761240"/>
            <a:ext cx="183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UAV based in-situ</a:t>
            </a:r>
          </a:p>
        </p:txBody>
      </p:sp>
      <p:sp>
        <p:nvSpPr>
          <p:cNvPr id="34" name="Isosceles Triangle 33"/>
          <p:cNvSpPr/>
          <p:nvPr/>
        </p:nvSpPr>
        <p:spPr>
          <a:xfrm>
            <a:off x="8979559" y="3530382"/>
            <a:ext cx="135482" cy="11099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>
            <a:off x="8416238" y="3838323"/>
            <a:ext cx="135482" cy="11099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1172441" y="1944669"/>
            <a:ext cx="135482" cy="11099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Process 52"/>
          <p:cNvSpPr/>
          <p:nvPr/>
        </p:nvSpPr>
        <p:spPr>
          <a:xfrm>
            <a:off x="1192230" y="2472990"/>
            <a:ext cx="99060" cy="241684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Process 53"/>
          <p:cNvSpPr/>
          <p:nvPr/>
        </p:nvSpPr>
        <p:spPr>
          <a:xfrm>
            <a:off x="8574397" y="3707632"/>
            <a:ext cx="99060" cy="241684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Process 54"/>
          <p:cNvSpPr/>
          <p:nvPr/>
        </p:nvSpPr>
        <p:spPr>
          <a:xfrm>
            <a:off x="9152110" y="3387971"/>
            <a:ext cx="99060" cy="241684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6" descr="Iris Automation | Drones &amp; Ecosystem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46014">
            <a:off x="1094142" y="4510247"/>
            <a:ext cx="281066" cy="25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Iris Automation | Drones &amp; Ecosystem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46014">
            <a:off x="1066454" y="4871646"/>
            <a:ext cx="281066" cy="25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Iris Automation | Drones &amp; Ecosystem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46014">
            <a:off x="1086182" y="5243902"/>
            <a:ext cx="281066" cy="25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Iris Automation | Drones &amp; Ecosystem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46014">
            <a:off x="8294789" y="3519411"/>
            <a:ext cx="281066" cy="25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/>
          <p:cNvGrpSpPr/>
          <p:nvPr/>
        </p:nvGrpSpPr>
        <p:grpSpPr>
          <a:xfrm rot="10800000">
            <a:off x="8801156" y="3260756"/>
            <a:ext cx="174138" cy="386627"/>
            <a:chOff x="2304837" y="3334923"/>
            <a:chExt cx="497422" cy="1551520"/>
          </a:xfrm>
        </p:grpSpPr>
        <p:pic>
          <p:nvPicPr>
            <p:cNvPr id="39" name="Picture 2" descr="File:Laser Warning Symbol - USA.svg - Wikipedia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883339" y="3967523"/>
              <a:ext cx="1340418" cy="497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2443316" y="3334923"/>
              <a:ext cx="220467" cy="21111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 rot="10800000">
            <a:off x="1181998" y="2982837"/>
            <a:ext cx="152467" cy="246321"/>
            <a:chOff x="2304837" y="3334923"/>
            <a:chExt cx="497422" cy="1551520"/>
          </a:xfrm>
        </p:grpSpPr>
        <p:pic>
          <p:nvPicPr>
            <p:cNvPr id="43" name="Picture 2" descr="File:Laser Warning Symbol - USA.svg - Wikipedia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883339" y="3967523"/>
              <a:ext cx="1340418" cy="497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2443316" y="3334923"/>
              <a:ext cx="220467" cy="21111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 rot="10800000">
            <a:off x="1192231" y="3347809"/>
            <a:ext cx="152467" cy="246321"/>
            <a:chOff x="2304837" y="3334923"/>
            <a:chExt cx="497422" cy="1551520"/>
          </a:xfrm>
        </p:grpSpPr>
        <p:pic>
          <p:nvPicPr>
            <p:cNvPr id="64" name="Picture 2" descr="File:Laser Warning Symbol - USA.svg - Wikipedia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883339" y="3967523"/>
              <a:ext cx="1340418" cy="497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ctangle 64"/>
            <p:cNvSpPr/>
            <p:nvPr/>
          </p:nvSpPr>
          <p:spPr>
            <a:xfrm>
              <a:off x="2443316" y="3334923"/>
              <a:ext cx="220467" cy="21111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Isosceles Triangle 44"/>
          <p:cNvSpPr/>
          <p:nvPr/>
        </p:nvSpPr>
        <p:spPr>
          <a:xfrm>
            <a:off x="8008502" y="4766189"/>
            <a:ext cx="135482" cy="11099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https://www.cimel.fr/wp-content/uploads/2019/04/ce37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404" y="4688522"/>
            <a:ext cx="1117917" cy="11179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https://www.cimel.fr/wp-content/uploads/2019/03/ce318t-photoproduit-1024x102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229" y="4453149"/>
            <a:ext cx="1099816" cy="109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Купить CL51 Измеритель высоты нижней границы облаков Vaisala — компания  Раймет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52" b="94681" l="10000" r="90000">
                        <a14:foregroundMark x1="49400" y1="13697" x2="49400" y2="19282"/>
                        <a14:foregroundMark x1="46800" y1="5984" x2="48900" y2="5984"/>
                        <a14:foregroundMark x1="46800" y1="12899" x2="45200" y2="17420"/>
                        <a14:foregroundMark x1="47000" y1="87101" x2="47500" y2="91622"/>
                        <a14:foregroundMark x1="51800" y1="87101" x2="52700" y2="86037"/>
                        <a14:foregroundMark x1="54100" y1="94681" x2="54100" y2="94681"/>
                        <a14:foregroundMark x1="43900" y1="50133" x2="43900" y2="50133"/>
                        <a14:foregroundMark x1="43700" y1="55718" x2="43700" y2="55718"/>
                        <a14:foregroundMark x1="42900" y1="62367" x2="42900" y2="62367"/>
                        <a14:foregroundMark x1="42900" y1="68617" x2="42900" y2="68617"/>
                        <a14:foregroundMark x1="42500" y1="73936" x2="42500" y2="73936"/>
                        <a14:foregroundMark x1="40700" y1="78324" x2="40700" y2="78324"/>
                        <a14:foregroundMark x1="40600" y1="79654" x2="40600" y2="79654"/>
                        <a14:foregroundMark x1="48100" y1="5452" x2="48100" y2="5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558" y="4325067"/>
            <a:ext cx="1969910" cy="148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sciare\Desktop\aeronet_banner2.gif">
            <a:extLst>
              <a:ext uri="{FF2B5EF4-FFF2-40B4-BE49-F238E27FC236}">
                <a16:creationId xmlns:a16="http://schemas.microsoft.com/office/drawing/2014/main" id="{FC4924DE-7874-43D8-A716-D5FA55119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095" y="5481039"/>
            <a:ext cx="999566" cy="37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Το προηγμένο σύστημα lidar PollyXT του Κέντρου Αριστείας ΕΡΑΤΟΣΘΕΝΗΣ στο  ΤΕΠΑΚ στη Λεμεσό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60714" y1="69635" x2="60714" y2="69635"/>
                        <a14:foregroundMark x1="40143" y1="67352" x2="40143" y2="67352"/>
                        <a14:foregroundMark x1="39429" y1="36301" x2="39429" y2="36301"/>
                        <a14:foregroundMark x1="42571" y1="37215" x2="42571" y2="37215"/>
                        <a14:foregroundMark x1="43857" y1="38128" x2="43857" y2="38128"/>
                        <a14:foregroundMark x1="45143" y1="38356" x2="45143" y2="38356"/>
                        <a14:foregroundMark x1="45429" y1="38356" x2="63857" y2="45434"/>
                        <a14:foregroundMark x1="25429" y1="66895" x2="25429" y2="66895"/>
                        <a14:foregroundMark x1="24429" y1="67123" x2="24429" y2="67123"/>
                        <a14:foregroundMark x1="24429" y1="58904" x2="24143" y2="65753"/>
                        <a14:backgroundMark x1="34429" y1="73744" x2="34429" y2="73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407" y="4227840"/>
            <a:ext cx="3483685" cy="217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32384" y="2548714"/>
            <a:ext cx="1562605" cy="83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0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" y="1664572"/>
            <a:ext cx="6231391" cy="4023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303" y="365127"/>
            <a:ext cx="5852160" cy="34824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23348" y="4424908"/>
            <a:ext cx="2178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←CIMEL </a:t>
            </a:r>
            <a:r>
              <a:rPr lang="en-US" dirty="0" err="1"/>
              <a:t>lidar</a:t>
            </a:r>
            <a:r>
              <a:rPr lang="en-US" dirty="0"/>
              <a:t> Nicosia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401303" y="4026824"/>
            <a:ext cx="4930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↑ AERONET data Nicosia and </a:t>
            </a:r>
            <a:r>
              <a:rPr lang="en-US" dirty="0" err="1"/>
              <a:t>Agia</a:t>
            </a:r>
            <a:r>
              <a:rPr lang="en-US" dirty="0"/>
              <a:t> Marina </a:t>
            </a:r>
            <a:r>
              <a:rPr lang="en-US" dirty="0" err="1"/>
              <a:t>Xyliatou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2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303" y="365127"/>
            <a:ext cx="5852160" cy="34824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" y="1664572"/>
            <a:ext cx="6231391" cy="4023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824357" y="336375"/>
            <a:ext cx="1150170" cy="3165123"/>
          </a:xfrm>
          <a:prstGeom prst="rect">
            <a:avLst/>
          </a:prstGeom>
          <a:noFill/>
          <a:ln w="28575" cap="flat" cmpd="sng" algn="ctr">
            <a:solidFill>
              <a:srgbClr val="FE020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0397581" y="360020"/>
            <a:ext cx="1056940" cy="3141478"/>
          </a:xfrm>
          <a:prstGeom prst="rect">
            <a:avLst/>
          </a:prstGeom>
          <a:noFill/>
          <a:ln w="28575" cap="flat" cmpd="sng" algn="ctr">
            <a:solidFill>
              <a:srgbClr val="FE020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423348" y="4424908"/>
            <a:ext cx="2178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←CIMEL </a:t>
            </a:r>
            <a:r>
              <a:rPr lang="en-US" dirty="0" err="1"/>
              <a:t>lidar</a:t>
            </a:r>
            <a:r>
              <a:rPr lang="en-US" dirty="0"/>
              <a:t> Nicosia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401303" y="4026824"/>
            <a:ext cx="4930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↑ AERONET data Nicosia and </a:t>
            </a:r>
            <a:r>
              <a:rPr lang="en-US" dirty="0" err="1"/>
              <a:t>Agia</a:t>
            </a:r>
            <a:r>
              <a:rPr lang="en-US" dirty="0"/>
              <a:t> Marina </a:t>
            </a:r>
            <a:r>
              <a:rPr lang="en-US" dirty="0" err="1"/>
              <a:t>Xyliatou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16335" y="1295240"/>
            <a:ext cx="1479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Dust event #1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84395" y="1292687"/>
            <a:ext cx="1479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Dust event #2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54332" y="252675"/>
            <a:ext cx="1479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Dust event #1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048240" y="267827"/>
            <a:ext cx="1479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Dust event #2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384916" y="1584961"/>
            <a:ext cx="1278385" cy="3515360"/>
          </a:xfrm>
          <a:prstGeom prst="rect">
            <a:avLst/>
          </a:prstGeom>
          <a:noFill/>
          <a:ln w="28575" cap="flat" cmpd="sng" algn="ctr">
            <a:solidFill>
              <a:srgbClr val="FE020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52404" y="1584961"/>
            <a:ext cx="1097231" cy="3515360"/>
          </a:xfrm>
          <a:prstGeom prst="rect">
            <a:avLst/>
          </a:prstGeom>
          <a:noFill/>
          <a:ln w="28575" cap="flat" cmpd="sng" algn="ctr">
            <a:solidFill>
              <a:srgbClr val="FE020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7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303" y="365127"/>
            <a:ext cx="5852160" cy="348241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554332" y="252675"/>
            <a:ext cx="1479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Dust event #1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0048240" y="267827"/>
            <a:ext cx="1479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Dust event #2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6993680" y="875575"/>
            <a:ext cx="4360120" cy="2021639"/>
            <a:chOff x="6525082" y="356894"/>
            <a:chExt cx="4360120" cy="2021639"/>
          </a:xfrm>
        </p:grpSpPr>
        <p:pic>
          <p:nvPicPr>
            <p:cNvPr id="7" name="Picture 6" descr="Iris Automation | Drones &amp; Ecosystem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6308" y="1310001"/>
              <a:ext cx="202441" cy="184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ris Automation | Drones &amp; Ecosystem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8611" y="1358430"/>
              <a:ext cx="202441" cy="184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 descr="Iris Automation | Drones &amp; Ecosystem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8677" y="1393968"/>
              <a:ext cx="202441" cy="184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0" descr="Iris Automation | Drones &amp; Ecosystem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2234" y="2193621"/>
              <a:ext cx="202441" cy="184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1" descr="Iris Automation | Drones &amp; Ecosystem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5695" y="1360534"/>
              <a:ext cx="202441" cy="184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2" descr="Iris Automation | Drones &amp; Ecosystem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2948" y="924066"/>
              <a:ext cx="202441" cy="184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3" descr="Iris Automation | Drones &amp; Ecosystem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6501" y="356894"/>
              <a:ext cx="202441" cy="184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4" descr="Iris Automation | Drones &amp; Ecosystem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6494" y="1662324"/>
              <a:ext cx="202441" cy="184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5" descr="Iris Automation | Drones &amp; Ecosystem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1915" y="1934322"/>
              <a:ext cx="202441" cy="184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6" descr="Iris Automation | Drones &amp; Ecosystem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5319" y="1736729"/>
              <a:ext cx="202441" cy="184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7" descr="Iris Automation | Drones &amp; Ecosystem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2312" y="1753417"/>
              <a:ext cx="202441" cy="184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8" descr="Iris Automation | Drones &amp; Ecosystem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5498" y="1425435"/>
              <a:ext cx="202441" cy="184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9" descr="Iris Automation | Drones &amp; Ecosystem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2761" y="978322"/>
              <a:ext cx="202441" cy="184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50" descr="Iris Automation | Drones &amp; Ecosystem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5082" y="802470"/>
              <a:ext cx="202441" cy="184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" name="TextBox 53"/>
          <p:cNvSpPr txBox="1"/>
          <p:nvPr/>
        </p:nvSpPr>
        <p:spPr>
          <a:xfrm>
            <a:off x="6423348" y="4424908"/>
            <a:ext cx="2178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←CIMEL </a:t>
            </a:r>
            <a:r>
              <a:rPr lang="en-US" dirty="0" err="1"/>
              <a:t>lidar</a:t>
            </a:r>
            <a:r>
              <a:rPr lang="en-US" dirty="0"/>
              <a:t> Nicosia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401303" y="4026824"/>
            <a:ext cx="4930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↑ AERONET data Nicosia and </a:t>
            </a:r>
            <a:r>
              <a:rPr lang="en-US" dirty="0" err="1"/>
              <a:t>Agia</a:t>
            </a:r>
            <a:r>
              <a:rPr lang="en-US" dirty="0"/>
              <a:t> Marina </a:t>
            </a:r>
            <a:r>
              <a:rPr lang="en-US" dirty="0" err="1"/>
              <a:t>Xyliatou</a:t>
            </a:r>
            <a:endParaRPr lang="en-US" dirty="0"/>
          </a:p>
        </p:txBody>
      </p:sp>
      <p:pic>
        <p:nvPicPr>
          <p:cNvPr id="59" name="Picture 58" descr="Iris Automation | Drones &amp; Ecosystem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531" y="5491337"/>
            <a:ext cx="202441" cy="18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10619972" y="5429905"/>
            <a:ext cx="1070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: UAV flights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" y="1664572"/>
            <a:ext cx="6231391" cy="4023360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1384916" y="1584961"/>
            <a:ext cx="1278385" cy="3515360"/>
          </a:xfrm>
          <a:prstGeom prst="rect">
            <a:avLst/>
          </a:prstGeom>
          <a:noFill/>
          <a:ln w="28575" cap="flat" cmpd="sng" algn="ctr">
            <a:solidFill>
              <a:srgbClr val="FE020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252404" y="1584961"/>
            <a:ext cx="1097231" cy="3515360"/>
          </a:xfrm>
          <a:prstGeom prst="rect">
            <a:avLst/>
          </a:prstGeom>
          <a:noFill/>
          <a:ln w="28575" cap="flat" cmpd="sng" algn="ctr">
            <a:solidFill>
              <a:srgbClr val="FE020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316335" y="1295240"/>
            <a:ext cx="1479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Dust event </a:t>
            </a:r>
            <a:r>
              <a:rPr lang="en-GB" dirty="0" smtClean="0"/>
              <a:t>#1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3984395" y="1292687"/>
            <a:ext cx="1479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Dust event #2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824357" y="336375"/>
            <a:ext cx="1150170" cy="3165123"/>
          </a:xfrm>
          <a:prstGeom prst="rect">
            <a:avLst/>
          </a:prstGeom>
          <a:noFill/>
          <a:ln w="28575" cap="flat" cmpd="sng" algn="ctr">
            <a:solidFill>
              <a:srgbClr val="FE020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0397581" y="360020"/>
            <a:ext cx="1056940" cy="3141478"/>
          </a:xfrm>
          <a:prstGeom prst="rect">
            <a:avLst/>
          </a:prstGeom>
          <a:noFill/>
          <a:ln w="28575" cap="flat" cmpd="sng" algn="ctr">
            <a:solidFill>
              <a:srgbClr val="FE020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CY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CYI" id="{D09A14AC-F230-496D-99A1-AD615B357526}" vid="{61B4C5DA-2460-4E99-A1C3-56CF3F37DC10}"/>
    </a:ext>
  </a:extLst>
</a:theme>
</file>

<file path=ppt/theme/theme2.xml><?xml version="1.0" encoding="utf-8"?>
<a:theme xmlns:a="http://schemas.openxmlformats.org/drawingml/2006/main" name="Salerio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0F59A4DD869B4FB9261CEB6D21416C" ma:contentTypeVersion="13" ma:contentTypeDescription="Create a new document." ma:contentTypeScope="" ma:versionID="b45e5081d6302ff367cb08bdcc3715e5">
  <xsd:schema xmlns:xsd="http://www.w3.org/2001/XMLSchema" xmlns:xs="http://www.w3.org/2001/XMLSchema" xmlns:p="http://schemas.microsoft.com/office/2006/metadata/properties" xmlns:ns3="4705b37f-c3e7-4a20-9515-4803c79e4ee3" xmlns:ns4="2eb595e5-9600-4c14-a3c0-1b5f03f93dcb" targetNamespace="http://schemas.microsoft.com/office/2006/metadata/properties" ma:root="true" ma:fieldsID="5e9ce5a4c5b547c30ae26f5d4aded77d" ns3:_="" ns4:_="">
    <xsd:import namespace="4705b37f-c3e7-4a20-9515-4803c79e4ee3"/>
    <xsd:import namespace="2eb595e5-9600-4c14-a3c0-1b5f03f93dc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05b37f-c3e7-4a20-9515-4803c79e4e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595e5-9600-4c14-a3c0-1b5f03f93dc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EB14F7-3D19-42D9-A6E4-E6AB2076308C}">
  <ds:schemaRefs>
    <ds:schemaRef ds:uri="http://www.w3.org/XML/1998/namespace"/>
    <ds:schemaRef ds:uri="4705b37f-c3e7-4a20-9515-4803c79e4ee3"/>
    <ds:schemaRef ds:uri="http://schemas.microsoft.com/office/2006/documentManagement/types"/>
    <ds:schemaRef ds:uri="http://schemas.openxmlformats.org/package/2006/metadata/core-properties"/>
    <ds:schemaRef ds:uri="2eb595e5-9600-4c14-a3c0-1b5f03f93dcb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23045E6-E63F-4374-9942-286B4B9878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05b37f-c3e7-4a20-9515-4803c79e4ee3"/>
    <ds:schemaRef ds:uri="2eb595e5-9600-4c14-a3c0-1b5f03f93d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E63D31-78C4-4E71-8816-09A8178736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Theme_CYI</Template>
  <TotalTime>13750</TotalTime>
  <Words>501</Words>
  <Application>Microsoft Office PowerPoint</Application>
  <PresentationFormat>Widescreen</PresentationFormat>
  <Paragraphs>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Arvo</vt:lpstr>
      <vt:lpstr>Calibri</vt:lpstr>
      <vt:lpstr>Roboto</vt:lpstr>
      <vt:lpstr>Roboto Condensed</vt:lpstr>
      <vt:lpstr>Roboto Condensed Light</vt:lpstr>
      <vt:lpstr>Theme_CYI</vt:lpstr>
      <vt:lpstr>Salerio template</vt:lpstr>
      <vt:lpstr>Characterizing dust aerosols with lidar and UAV based measurements (Cyprus Fall campaign 2021)</vt:lpstr>
      <vt:lpstr>Contents</vt:lpstr>
      <vt:lpstr>Motivation</vt:lpstr>
      <vt:lpstr>Picture Pentadaktylos clear day / Dusty day</vt:lpstr>
      <vt:lpstr>Picture Pentadaktylos clear day / Dusty day</vt:lpstr>
      <vt:lpstr>Instrumentation</vt:lpstr>
      <vt:lpstr>Overview</vt:lpstr>
      <vt:lpstr>Overview</vt:lpstr>
      <vt:lpstr>Overview</vt:lpstr>
      <vt:lpstr>Dust origin</vt:lpstr>
      <vt:lpstr>Preliminary results:14/11/2021</vt:lpstr>
      <vt:lpstr>Summary and further work</vt:lpstr>
      <vt:lpstr>Thank you 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Characterizing dust aerosols with lidar and UAV based measurements (Cyprus Fall campaign 2021)</dc:title>
  <dc:creator>Alkistis Papetta</dc:creator>
  <cp:lastModifiedBy>Alkistis Papetta</cp:lastModifiedBy>
  <cp:revision>116</cp:revision>
  <dcterms:created xsi:type="dcterms:W3CDTF">2022-04-19T08:45:51Z</dcterms:created>
  <dcterms:modified xsi:type="dcterms:W3CDTF">2022-05-27T07:05:43Z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0x010100F10F59A4DD869B4FB9261CEB6D21416C</vt:lpwstr>
  </property>
</Properties>
</file>