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FC02-03FB-4EE8-9ACB-4FA6AB73C20B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87B1-131B-4DF9-98F1-41F7E11A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60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FC02-03FB-4EE8-9ACB-4FA6AB73C20B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87B1-131B-4DF9-98F1-41F7E11A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49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FC02-03FB-4EE8-9ACB-4FA6AB73C20B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87B1-131B-4DF9-98F1-41F7E11A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57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FC02-03FB-4EE8-9ACB-4FA6AB73C20B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87B1-131B-4DF9-98F1-41F7E11A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10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FC02-03FB-4EE8-9ACB-4FA6AB73C20B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87B1-131B-4DF9-98F1-41F7E11A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688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FC02-03FB-4EE8-9ACB-4FA6AB73C20B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87B1-131B-4DF9-98F1-41F7E11A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41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FC02-03FB-4EE8-9ACB-4FA6AB73C20B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87B1-131B-4DF9-98F1-41F7E11A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8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FC02-03FB-4EE8-9ACB-4FA6AB73C20B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87B1-131B-4DF9-98F1-41F7E11A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69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FC02-03FB-4EE8-9ACB-4FA6AB73C20B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87B1-131B-4DF9-98F1-41F7E11A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021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FC02-03FB-4EE8-9ACB-4FA6AB73C20B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87B1-131B-4DF9-98F1-41F7E11A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17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FC02-03FB-4EE8-9ACB-4FA6AB73C20B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87B1-131B-4DF9-98F1-41F7E11A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34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AFC02-03FB-4EE8-9ACB-4FA6AB73C20B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F87B1-131B-4DF9-98F1-41F7E11A3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4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207" y="565710"/>
            <a:ext cx="3934576" cy="1429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2800" y="2469501"/>
            <a:ext cx="108337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400" dirty="0" smtClean="0">
                <a:solidFill>
                  <a:srgbClr val="00798E"/>
                </a:solidFill>
              </a:rPr>
              <a:t>What can high resolution surface observations tell us about the bed topography of </a:t>
            </a:r>
          </a:p>
          <a:p>
            <a:pPr algn="r"/>
            <a:r>
              <a:rPr lang="en-GB" sz="4400" dirty="0" smtClean="0">
                <a:solidFill>
                  <a:srgbClr val="00798E"/>
                </a:solidFill>
              </a:rPr>
              <a:t>Pine Island Glacier, West Antarctica?</a:t>
            </a:r>
            <a:endParaRPr lang="en-GB" sz="4400" dirty="0">
              <a:solidFill>
                <a:srgbClr val="00798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309" y="4875949"/>
            <a:ext cx="115172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3200" b="1" dirty="0" smtClean="0">
                <a:solidFill>
                  <a:srgbClr val="00798E"/>
                </a:solidFill>
              </a:rPr>
              <a:t>Helen Ockenden</a:t>
            </a:r>
            <a:r>
              <a:rPr lang="en-GB" sz="3200" dirty="0" smtClean="0">
                <a:solidFill>
                  <a:srgbClr val="00798E"/>
                </a:solidFill>
              </a:rPr>
              <a:t>, Rob Bingham, Andrew Curtis, Dan Goldberg</a:t>
            </a:r>
          </a:p>
          <a:p>
            <a:pPr algn="r"/>
            <a:r>
              <a:rPr lang="en-GB" sz="3200" dirty="0" smtClean="0">
                <a:solidFill>
                  <a:srgbClr val="00798E"/>
                </a:solidFill>
              </a:rPr>
              <a:t>University of Edinburgh</a:t>
            </a:r>
          </a:p>
          <a:p>
            <a:pPr algn="r"/>
            <a:r>
              <a:rPr lang="en-GB" sz="3200" i="1" dirty="0" smtClean="0">
                <a:solidFill>
                  <a:srgbClr val="00798E"/>
                </a:solidFill>
              </a:rPr>
              <a:t>h.ockenden@sms.ed.ac.uk</a:t>
            </a:r>
            <a:endParaRPr lang="en-GB" sz="3200" i="1" dirty="0">
              <a:solidFill>
                <a:srgbClr val="00798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10" y="309425"/>
            <a:ext cx="1905000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91773" y="362050"/>
            <a:ext cx="1550555" cy="518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dirty="0" smtClean="0">
                <a:solidFill>
                  <a:srgbClr val="00798E"/>
                </a:solidFill>
              </a:rPr>
              <a:t>Methodology and Thwaites Glacier</a:t>
            </a:r>
            <a:endParaRPr lang="en-GB" sz="1400" i="1" dirty="0">
              <a:solidFill>
                <a:srgbClr val="007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9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1433763" y="649329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14" y="2017650"/>
            <a:ext cx="10058400" cy="4019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56" t="36913" r="29212" b="27960"/>
          <a:stretch/>
        </p:blipFill>
        <p:spPr>
          <a:xfrm>
            <a:off x="754797" y="551236"/>
            <a:ext cx="10610867" cy="110434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38200" y="683492"/>
            <a:ext cx="10515600" cy="9702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798E"/>
                </a:solidFill>
              </a:rPr>
              <a:t>Comparison to radar surveys</a:t>
            </a:r>
            <a:endParaRPr lang="en-GB" dirty="0">
              <a:solidFill>
                <a:srgbClr val="00798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26" b="98087" l="4964" r="98248">
                        <a14:foregroundMark x1="13285" y1="55690" x2="13285" y2="55690"/>
                        <a14:foregroundMark x1="4964" y1="56093" x2="4964" y2="56093"/>
                        <a14:foregroundMark x1="9635" y1="82981" x2="9635" y2="82981"/>
                        <a14:foregroundMark x1="14161" y1="95267" x2="14161" y2="95267"/>
                        <a14:foregroundMark x1="78394" y1="84592" x2="78394" y2="84592"/>
                        <a14:foregroundMark x1="84380" y1="98288" x2="84380" y2="98288"/>
                        <a14:foregroundMark x1="94599" y1="90937" x2="94599" y2="90937"/>
                        <a14:foregroundMark x1="98248" y1="91843" x2="98248" y2="91843"/>
                      </a14:backgroundRemoval>
                    </a14:imgEffect>
                  </a14:imgLayer>
                </a14:imgProps>
              </a:ext>
            </a:extLst>
          </a:blip>
          <a:srcRect l="67253" t="74110" r="-604" b="1"/>
          <a:stretch/>
        </p:blipFill>
        <p:spPr>
          <a:xfrm>
            <a:off x="9993746" y="-156047"/>
            <a:ext cx="1931537" cy="217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9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4156" t="36913" r="29212" b="27960"/>
          <a:stretch/>
        </p:blipFill>
        <p:spPr>
          <a:xfrm>
            <a:off x="754797" y="551236"/>
            <a:ext cx="10610867" cy="110434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38200" y="683492"/>
            <a:ext cx="10515600" cy="9702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798E"/>
                </a:solidFill>
              </a:rPr>
              <a:t>Comparison to radar surveys</a:t>
            </a:r>
            <a:endParaRPr lang="en-GB" dirty="0">
              <a:solidFill>
                <a:srgbClr val="00798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26" b="98087" l="4964" r="98248">
                        <a14:foregroundMark x1="13285" y1="55690" x2="13285" y2="55690"/>
                        <a14:foregroundMark x1="4964" y1="56093" x2="4964" y2="56093"/>
                        <a14:foregroundMark x1="9635" y1="82981" x2="9635" y2="82981"/>
                        <a14:foregroundMark x1="14161" y1="95267" x2="14161" y2="95267"/>
                        <a14:foregroundMark x1="78394" y1="84592" x2="78394" y2="84592"/>
                        <a14:foregroundMark x1="84380" y1="98288" x2="84380" y2="98288"/>
                        <a14:foregroundMark x1="94599" y1="90937" x2="94599" y2="90937"/>
                        <a14:foregroundMark x1="98248" y1="91843" x2="98248" y2="91843"/>
                      </a14:backgroundRemoval>
                    </a14:imgEffect>
                  </a14:imgLayer>
                </a14:imgProps>
              </a:ext>
            </a:extLst>
          </a:blip>
          <a:srcRect l="-1327" t="74553" r="63704" b="642"/>
          <a:stretch/>
        </p:blipFill>
        <p:spPr>
          <a:xfrm>
            <a:off x="9984103" y="-65658"/>
            <a:ext cx="2309654" cy="22074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41789" y="357388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89" y="1967507"/>
            <a:ext cx="10058400" cy="416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156" t="36913" r="29212" b="27960"/>
          <a:stretch/>
        </p:blipFill>
        <p:spPr>
          <a:xfrm>
            <a:off x="754797" y="551236"/>
            <a:ext cx="10610867" cy="11043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98E"/>
                </a:solidFill>
              </a:rPr>
              <a:t>Conclusions from Pine Island Glacier</a:t>
            </a:r>
            <a:endParaRPr lang="en-GB" dirty="0">
              <a:solidFill>
                <a:srgbClr val="00798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64" r="50778" b="27783"/>
          <a:stretch/>
        </p:blipFill>
        <p:spPr>
          <a:xfrm>
            <a:off x="3546328" y="2602035"/>
            <a:ext cx="2666198" cy="2194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3" t="-326" r="52244" b="20845"/>
          <a:stretch/>
        </p:blipFill>
        <p:spPr>
          <a:xfrm>
            <a:off x="9098264" y="2043770"/>
            <a:ext cx="2338939" cy="33110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4797" y="2915245"/>
            <a:ext cx="3059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798E"/>
                </a:solidFill>
              </a:rPr>
              <a:t>GOOD</a:t>
            </a:r>
          </a:p>
          <a:p>
            <a:pPr algn="ctr"/>
            <a:r>
              <a:rPr lang="en-GB" sz="3200" dirty="0" smtClean="0">
                <a:solidFill>
                  <a:srgbClr val="00798E"/>
                </a:solidFill>
              </a:rPr>
              <a:t>At locating hills and troughs</a:t>
            </a:r>
            <a:endParaRPr lang="en-GB" sz="3200" dirty="0">
              <a:solidFill>
                <a:srgbClr val="00798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7040" y="2734492"/>
            <a:ext cx="30596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798E"/>
                </a:solidFill>
              </a:rPr>
              <a:t>NOT SO GOOD</a:t>
            </a:r>
          </a:p>
          <a:p>
            <a:pPr algn="ctr"/>
            <a:r>
              <a:rPr lang="en-GB" sz="3200" dirty="0" smtClean="0">
                <a:solidFill>
                  <a:srgbClr val="00798E"/>
                </a:solidFill>
              </a:rPr>
              <a:t>Where the topography changes steeply</a:t>
            </a:r>
            <a:endParaRPr lang="en-GB" sz="3200" dirty="0">
              <a:solidFill>
                <a:srgbClr val="007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5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156" t="36913" r="29212" b="27960"/>
          <a:stretch/>
        </p:blipFill>
        <p:spPr>
          <a:xfrm>
            <a:off x="754797" y="551236"/>
            <a:ext cx="10610867" cy="11043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98E"/>
                </a:solidFill>
              </a:rPr>
              <a:t>What do we see as the uses for this method?</a:t>
            </a:r>
            <a:endParaRPr lang="en-GB" dirty="0">
              <a:solidFill>
                <a:srgbClr val="00798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82477" y="5602861"/>
            <a:ext cx="2559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798E"/>
                </a:solidFill>
              </a:rPr>
              <a:t>Bedmachine</a:t>
            </a:r>
            <a:r>
              <a:rPr lang="en-GB" sz="1400" dirty="0" smtClean="0">
                <a:solidFill>
                  <a:srgbClr val="00798E"/>
                </a:solidFill>
              </a:rPr>
              <a:t> Antarctica methods</a:t>
            </a:r>
          </a:p>
          <a:p>
            <a:r>
              <a:rPr lang="en-GB" sz="1400" dirty="0" err="1" smtClean="0">
                <a:solidFill>
                  <a:srgbClr val="00798E"/>
                </a:solidFill>
              </a:rPr>
              <a:t>Morlighem</a:t>
            </a:r>
            <a:r>
              <a:rPr lang="en-GB" sz="1400" dirty="0" smtClean="0">
                <a:solidFill>
                  <a:srgbClr val="00798E"/>
                </a:solidFill>
              </a:rPr>
              <a:t> </a:t>
            </a:r>
            <a:r>
              <a:rPr lang="en-GB" sz="1400" dirty="0" smtClean="0">
                <a:solidFill>
                  <a:srgbClr val="00798E"/>
                </a:solidFill>
              </a:rPr>
              <a:t>et al. (2019)</a:t>
            </a:r>
            <a:endParaRPr lang="en-GB" sz="1400" dirty="0">
              <a:solidFill>
                <a:srgbClr val="00798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60836" y="1841691"/>
            <a:ext cx="4892964" cy="4512644"/>
            <a:chOff x="7275946" y="2071908"/>
            <a:chExt cx="4100945" cy="37821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95" r="45129" b="37799"/>
            <a:stretch/>
          </p:blipFill>
          <p:spPr>
            <a:xfrm>
              <a:off x="7275946" y="2071908"/>
              <a:ext cx="4100945" cy="378218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0741408" y="4198196"/>
              <a:ext cx="88228" cy="1337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5975927" y="1690688"/>
            <a:ext cx="1071418" cy="13942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754797" y="1999237"/>
            <a:ext cx="5064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98E"/>
                </a:solidFill>
              </a:rPr>
              <a:t>1</a:t>
            </a:r>
            <a:r>
              <a:rPr lang="en-GB" sz="2400" dirty="0" smtClean="0">
                <a:solidFill>
                  <a:srgbClr val="00798E"/>
                </a:solidFill>
              </a:rPr>
              <a:t>) Locate features which can not be identified using </a:t>
            </a:r>
            <a:r>
              <a:rPr lang="en-GB" sz="2400" dirty="0" smtClean="0">
                <a:solidFill>
                  <a:srgbClr val="00798E"/>
                </a:solidFill>
              </a:rPr>
              <a:t>interpolation methods (such as </a:t>
            </a:r>
            <a:r>
              <a:rPr lang="en-GB" sz="2400" dirty="0" smtClean="0">
                <a:solidFill>
                  <a:srgbClr val="00798E"/>
                </a:solidFill>
              </a:rPr>
              <a:t>stream</a:t>
            </a:r>
            <a:r>
              <a:rPr lang="en-GB" sz="2400" dirty="0" smtClean="0">
                <a:solidFill>
                  <a:srgbClr val="00798E"/>
                </a:solidFill>
              </a:rPr>
              <a:t>line diffusion)</a:t>
            </a:r>
            <a:endParaRPr lang="en-GB" sz="2400" dirty="0" smtClean="0">
              <a:solidFill>
                <a:srgbClr val="00798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7361" t="67802" r="67805" b="15926"/>
          <a:stretch/>
        </p:blipFill>
        <p:spPr>
          <a:xfrm>
            <a:off x="3816707" y="3909870"/>
            <a:ext cx="2584659" cy="15947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64" r="50778" b="27783"/>
          <a:stretch/>
        </p:blipFill>
        <p:spPr>
          <a:xfrm>
            <a:off x="620655" y="3609945"/>
            <a:ext cx="266619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8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4797" y="1999237"/>
            <a:ext cx="6431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798E"/>
                </a:solidFill>
              </a:rPr>
              <a:t>2) </a:t>
            </a:r>
            <a:r>
              <a:rPr lang="en-GB" sz="2400" dirty="0" smtClean="0">
                <a:solidFill>
                  <a:srgbClr val="00798E"/>
                </a:solidFill>
              </a:rPr>
              <a:t>Suggest locations for future radar surveys or hydrological work</a:t>
            </a:r>
            <a:endParaRPr lang="en-GB" sz="2400" dirty="0" smtClean="0">
              <a:solidFill>
                <a:srgbClr val="00798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156" t="36913" r="29212" b="27960"/>
          <a:stretch/>
        </p:blipFill>
        <p:spPr>
          <a:xfrm>
            <a:off x="754797" y="551236"/>
            <a:ext cx="10610867" cy="11043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98E"/>
                </a:solidFill>
              </a:rPr>
              <a:t>What do we see as the uses for this method?</a:t>
            </a:r>
            <a:endParaRPr lang="en-GB" dirty="0">
              <a:solidFill>
                <a:srgbClr val="00798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10806" r="73914" b="51605"/>
          <a:stretch/>
        </p:blipFill>
        <p:spPr>
          <a:xfrm>
            <a:off x="4042611" y="3450657"/>
            <a:ext cx="2512194" cy="16844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7" t="13105" r="40204" b="52528"/>
          <a:stretch/>
        </p:blipFill>
        <p:spPr>
          <a:xfrm>
            <a:off x="947302" y="3595036"/>
            <a:ext cx="2550696" cy="1540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6880" t="33877" r="18332" b="29054"/>
          <a:stretch/>
        </p:blipFill>
        <p:spPr>
          <a:xfrm>
            <a:off x="7448491" y="2653507"/>
            <a:ext cx="3832317" cy="32237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57092" y="3133023"/>
            <a:ext cx="1692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3475A8"/>
                </a:solidFill>
              </a:rPr>
              <a:t>INVERSION BED</a:t>
            </a:r>
            <a:endParaRPr lang="en-GB" b="1" dirty="0">
              <a:solidFill>
                <a:srgbClr val="3475A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42611" y="3225704"/>
            <a:ext cx="160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A8A8A6"/>
                </a:solidFill>
              </a:rPr>
              <a:t>SWATH RADAR</a:t>
            </a:r>
            <a:endParaRPr lang="en-GB" b="1" dirty="0">
              <a:solidFill>
                <a:srgbClr val="A8A8A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0931" y="4365057"/>
            <a:ext cx="529389" cy="591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5034013" y="4359838"/>
            <a:ext cx="529389" cy="591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7546208" y="2746188"/>
            <a:ext cx="3646725" cy="30307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559777" y="4884226"/>
            <a:ext cx="1986430" cy="876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009247" y="5869585"/>
            <a:ext cx="2344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798E"/>
                </a:solidFill>
              </a:rPr>
              <a:t>Figure from Alley et al. (2021)</a:t>
            </a:r>
            <a:endParaRPr lang="en-GB" sz="1400" dirty="0">
              <a:solidFill>
                <a:srgbClr val="00798E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8488218" y="3894472"/>
            <a:ext cx="876431" cy="4945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9673721" y="3969857"/>
            <a:ext cx="588629" cy="29168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0612582" y="3919199"/>
            <a:ext cx="641171" cy="25154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10427855" y="4826021"/>
            <a:ext cx="696427" cy="1458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9660988" y="5049297"/>
            <a:ext cx="575652" cy="35013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8704695" y="5448889"/>
            <a:ext cx="868419" cy="4674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484558" y="2279769"/>
            <a:ext cx="183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Water flow paths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8496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64603" y="485197"/>
            <a:ext cx="6218382" cy="1325563"/>
          </a:xfrm>
        </p:spPr>
        <p:txBody>
          <a:bodyPr>
            <a:noAutofit/>
          </a:bodyPr>
          <a:lstStyle/>
          <a:p>
            <a:r>
              <a:rPr lang="en-GB" sz="5400" dirty="0" smtClean="0">
                <a:solidFill>
                  <a:srgbClr val="00798E"/>
                </a:solidFill>
              </a:rPr>
              <a:t>Any suggestions of where to study next?</a:t>
            </a:r>
            <a:endParaRPr lang="en-GB" sz="5400" dirty="0">
              <a:solidFill>
                <a:srgbClr val="00798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166" t="22549" r="45972" b="14444"/>
          <a:stretch/>
        </p:blipFill>
        <p:spPr>
          <a:xfrm>
            <a:off x="912090" y="1108794"/>
            <a:ext cx="4408055" cy="4232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361" t="19382" r="37639" b="15926"/>
          <a:stretch/>
        </p:blipFill>
        <p:spPr>
          <a:xfrm>
            <a:off x="6511636" y="2127258"/>
            <a:ext cx="4895273" cy="39585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7632" y="5219387"/>
            <a:ext cx="3056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 err="1" smtClean="0">
                <a:solidFill>
                  <a:srgbClr val="00798E"/>
                </a:solidFill>
              </a:rPr>
              <a:t>BedMachine</a:t>
            </a:r>
            <a:r>
              <a:rPr lang="en-GB" sz="1400" dirty="0" smtClean="0">
                <a:solidFill>
                  <a:srgbClr val="00798E"/>
                </a:solidFill>
              </a:rPr>
              <a:t> </a:t>
            </a:r>
            <a:r>
              <a:rPr lang="en-GB" sz="1400" dirty="0" smtClean="0">
                <a:solidFill>
                  <a:srgbClr val="00798E"/>
                </a:solidFill>
              </a:rPr>
              <a:t>Antarctica </a:t>
            </a:r>
            <a:r>
              <a:rPr lang="en-GB" sz="1400" dirty="0" smtClean="0">
                <a:solidFill>
                  <a:srgbClr val="00798E"/>
                </a:solidFill>
              </a:rPr>
              <a:t>radar data lines</a:t>
            </a:r>
            <a:endParaRPr lang="en-GB" sz="1400" dirty="0" smtClean="0">
              <a:solidFill>
                <a:srgbClr val="00798E"/>
              </a:solidFill>
            </a:endParaRPr>
          </a:p>
          <a:p>
            <a:pPr algn="r"/>
            <a:r>
              <a:rPr lang="en-GB" sz="1400" dirty="0" err="1" smtClean="0">
                <a:solidFill>
                  <a:srgbClr val="00798E"/>
                </a:solidFill>
              </a:rPr>
              <a:t>Morlighem</a:t>
            </a:r>
            <a:r>
              <a:rPr lang="en-GB" sz="1400" dirty="0" smtClean="0">
                <a:solidFill>
                  <a:srgbClr val="00798E"/>
                </a:solidFill>
              </a:rPr>
              <a:t> </a:t>
            </a:r>
            <a:r>
              <a:rPr lang="en-GB" sz="1400" dirty="0" smtClean="0">
                <a:solidFill>
                  <a:srgbClr val="00798E"/>
                </a:solidFill>
              </a:rPr>
              <a:t>et al. (2019)</a:t>
            </a:r>
            <a:endParaRPr lang="en-GB" sz="1400" dirty="0">
              <a:solidFill>
                <a:srgbClr val="00798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16073" y="5070761"/>
            <a:ext cx="1893454" cy="10150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7361" t="67802" r="67805" b="15926"/>
          <a:stretch/>
        </p:blipFill>
        <p:spPr>
          <a:xfrm>
            <a:off x="5798620" y="3731955"/>
            <a:ext cx="1613690" cy="9956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15708" y="5219387"/>
            <a:ext cx="2570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 err="1" smtClean="0">
                <a:solidFill>
                  <a:srgbClr val="00798E"/>
                </a:solidFill>
              </a:rPr>
              <a:t>BedMachine</a:t>
            </a:r>
            <a:r>
              <a:rPr lang="en-GB" sz="1400" dirty="0" smtClean="0">
                <a:solidFill>
                  <a:srgbClr val="00798E"/>
                </a:solidFill>
              </a:rPr>
              <a:t> </a:t>
            </a:r>
            <a:r>
              <a:rPr lang="en-GB" sz="1400" dirty="0" smtClean="0">
                <a:solidFill>
                  <a:srgbClr val="00798E"/>
                </a:solidFill>
              </a:rPr>
              <a:t>Antarctica methods</a:t>
            </a:r>
          </a:p>
          <a:p>
            <a:pPr algn="r"/>
            <a:r>
              <a:rPr lang="en-GB" sz="1400" dirty="0" err="1" smtClean="0">
                <a:solidFill>
                  <a:srgbClr val="00798E"/>
                </a:solidFill>
              </a:rPr>
              <a:t>Morlighem</a:t>
            </a:r>
            <a:r>
              <a:rPr lang="en-GB" sz="1400" dirty="0" smtClean="0">
                <a:solidFill>
                  <a:srgbClr val="00798E"/>
                </a:solidFill>
              </a:rPr>
              <a:t> </a:t>
            </a:r>
            <a:r>
              <a:rPr lang="en-GB" sz="1400" dirty="0" smtClean="0">
                <a:solidFill>
                  <a:srgbClr val="00798E"/>
                </a:solidFill>
              </a:rPr>
              <a:t>et al. (2019)</a:t>
            </a:r>
            <a:endParaRPr lang="en-GB" sz="1400" dirty="0">
              <a:solidFill>
                <a:srgbClr val="007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4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207" y="565710"/>
            <a:ext cx="3934576" cy="1429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2800" y="2469501"/>
            <a:ext cx="108337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400" dirty="0">
                <a:solidFill>
                  <a:srgbClr val="00798E"/>
                </a:solidFill>
              </a:rPr>
              <a:t>What can high resolution surface observations tell us about the bed topography of </a:t>
            </a:r>
          </a:p>
          <a:p>
            <a:pPr algn="r"/>
            <a:r>
              <a:rPr lang="en-GB" sz="4400" dirty="0">
                <a:solidFill>
                  <a:srgbClr val="00798E"/>
                </a:solidFill>
              </a:rPr>
              <a:t>Pine Island Glacier, West Antarctica?</a:t>
            </a:r>
            <a:endParaRPr lang="en-GB" sz="4400" dirty="0">
              <a:solidFill>
                <a:srgbClr val="00798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309" y="4866713"/>
            <a:ext cx="115172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3200" b="1" dirty="0" smtClean="0">
                <a:solidFill>
                  <a:srgbClr val="00798E"/>
                </a:solidFill>
              </a:rPr>
              <a:t>Helen Ockenden</a:t>
            </a:r>
            <a:r>
              <a:rPr lang="en-GB" sz="3200" dirty="0" smtClean="0">
                <a:solidFill>
                  <a:srgbClr val="00798E"/>
                </a:solidFill>
              </a:rPr>
              <a:t>, Rob Bingham, Andrew Curtis, Dan Goldberg</a:t>
            </a:r>
          </a:p>
          <a:p>
            <a:pPr algn="r"/>
            <a:r>
              <a:rPr lang="en-GB" sz="3200" dirty="0" smtClean="0">
                <a:solidFill>
                  <a:srgbClr val="00798E"/>
                </a:solidFill>
              </a:rPr>
              <a:t>University of Edinburgh</a:t>
            </a:r>
          </a:p>
          <a:p>
            <a:pPr algn="r"/>
            <a:r>
              <a:rPr lang="en-GB" sz="3200" i="1" dirty="0" smtClean="0">
                <a:solidFill>
                  <a:srgbClr val="00798E"/>
                </a:solidFill>
              </a:rPr>
              <a:t>h.ockenden@sms.ed.ac.uk</a:t>
            </a:r>
            <a:endParaRPr lang="en-GB" sz="3200" i="1" dirty="0">
              <a:solidFill>
                <a:srgbClr val="00798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10" y="309425"/>
            <a:ext cx="1905000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91773" y="362050"/>
            <a:ext cx="1550555" cy="518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dirty="0" smtClean="0">
                <a:solidFill>
                  <a:srgbClr val="00798E"/>
                </a:solidFill>
              </a:rPr>
              <a:t>Methodology and Thwaites Glacier</a:t>
            </a:r>
            <a:endParaRPr lang="en-GB" sz="1400" i="1" dirty="0">
              <a:solidFill>
                <a:srgbClr val="007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858" t="12963" r="3612" b="9753"/>
          <a:stretch/>
        </p:blipFill>
        <p:spPr>
          <a:xfrm>
            <a:off x="-38912" y="0"/>
            <a:ext cx="12230911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3817" y="1085561"/>
            <a:ext cx="6440055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 smtClean="0"/>
              <a:t>Bed topography is important for modelling sea level rise, but what if there are no direct observations of the bed?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26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8475" t="17612" r="50993" b="46678"/>
          <a:stretch/>
        </p:blipFill>
        <p:spPr>
          <a:xfrm>
            <a:off x="624048" y="1903827"/>
            <a:ext cx="4943224" cy="3252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475" t="52327" r="50993" b="16194"/>
          <a:stretch/>
        </p:blipFill>
        <p:spPr>
          <a:xfrm>
            <a:off x="6679154" y="2244685"/>
            <a:ext cx="4943224" cy="286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156" t="36913" r="29212" b="27960"/>
          <a:stretch/>
        </p:blipFill>
        <p:spPr>
          <a:xfrm>
            <a:off x="754797" y="551236"/>
            <a:ext cx="10610867" cy="1104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98E"/>
                </a:solidFill>
              </a:rPr>
              <a:t>What can the surface tell us about the bed?</a:t>
            </a:r>
            <a:endParaRPr lang="en-GB" dirty="0">
              <a:solidFill>
                <a:srgbClr val="00798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4241" y="5993455"/>
            <a:ext cx="2133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798E"/>
                </a:solidFill>
              </a:rPr>
              <a:t>Holshuh</a:t>
            </a:r>
            <a:r>
              <a:rPr lang="en-GB" dirty="0" smtClean="0">
                <a:solidFill>
                  <a:srgbClr val="00798E"/>
                </a:solidFill>
              </a:rPr>
              <a:t> et al (2020)</a:t>
            </a:r>
            <a:endParaRPr lang="en-GB" dirty="0">
              <a:solidFill>
                <a:srgbClr val="00798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7129" y="5184892"/>
            <a:ext cx="427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798E"/>
                </a:solidFill>
                <a:latin typeface="Arial Black" panose="020B0A04020102020204" pitchFamily="34" charset="0"/>
              </a:rPr>
              <a:t>REMA Ic</a:t>
            </a:r>
            <a:r>
              <a:rPr lang="en-GB" sz="2800" dirty="0" smtClean="0">
                <a:solidFill>
                  <a:srgbClr val="00798E"/>
                </a:solidFill>
                <a:latin typeface="Arial Black" panose="020B0A04020102020204" pitchFamily="34" charset="0"/>
              </a:rPr>
              <a:t>e surface</a:t>
            </a:r>
            <a:endParaRPr lang="en-GB" sz="2800" dirty="0">
              <a:solidFill>
                <a:srgbClr val="00798E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1699" y="5099771"/>
            <a:ext cx="5534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rgbClr val="00798E"/>
                </a:solidFill>
                <a:latin typeface="Arial Black" panose="020B0A04020102020204" pitchFamily="34" charset="0"/>
              </a:rPr>
              <a:t>Ice Penetrating</a:t>
            </a:r>
            <a:r>
              <a:rPr lang="en-GB" sz="2800" dirty="0" smtClean="0">
                <a:solidFill>
                  <a:srgbClr val="00798E"/>
                </a:solidFill>
                <a:latin typeface="Arial Black" panose="020B0A04020102020204" pitchFamily="34" charset="0"/>
              </a:rPr>
              <a:t> </a:t>
            </a:r>
            <a:r>
              <a:rPr lang="en-GB" sz="2800" dirty="0" smtClean="0">
                <a:solidFill>
                  <a:srgbClr val="00798E"/>
                </a:solidFill>
                <a:latin typeface="Arial Black" panose="020B0A04020102020204" pitchFamily="34" charset="0"/>
              </a:rPr>
              <a:t>Radar </a:t>
            </a:r>
            <a:endParaRPr lang="en-GB" sz="2800" dirty="0" smtClean="0">
              <a:solidFill>
                <a:srgbClr val="00798E"/>
              </a:solidFill>
              <a:latin typeface="Arial Black" panose="020B0A04020102020204" pitchFamily="34" charset="0"/>
            </a:endParaRPr>
          </a:p>
          <a:p>
            <a:pPr algn="r"/>
            <a:r>
              <a:rPr lang="en-GB" sz="2800" dirty="0" smtClean="0">
                <a:solidFill>
                  <a:srgbClr val="00798E"/>
                </a:solidFill>
                <a:latin typeface="Arial Black" panose="020B0A04020102020204" pitchFamily="34" charset="0"/>
              </a:rPr>
              <a:t>Bed</a:t>
            </a:r>
            <a:endParaRPr lang="en-GB" sz="2800" dirty="0">
              <a:solidFill>
                <a:srgbClr val="00798E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29721" y="5624123"/>
            <a:ext cx="2133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98E"/>
                </a:solidFill>
              </a:rPr>
              <a:t>Howat et al (2019)</a:t>
            </a:r>
            <a:endParaRPr lang="en-GB" dirty="0">
              <a:solidFill>
                <a:srgbClr val="007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6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156" t="36913" r="29212" b="27960"/>
          <a:stretch/>
        </p:blipFill>
        <p:spPr>
          <a:xfrm>
            <a:off x="754797" y="551236"/>
            <a:ext cx="10610867" cy="11043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98E"/>
                </a:solidFill>
              </a:rPr>
              <a:t>Shallow-ice-stream transfer functions</a:t>
            </a:r>
            <a:endParaRPr lang="en-GB" dirty="0">
              <a:solidFill>
                <a:srgbClr val="00798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8475" t="17612" r="50993" b="46678"/>
          <a:stretch/>
        </p:blipFill>
        <p:spPr>
          <a:xfrm>
            <a:off x="1138442" y="2261225"/>
            <a:ext cx="2956788" cy="19452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8475" t="52327" r="50993" b="16194"/>
          <a:stretch/>
        </p:blipFill>
        <p:spPr>
          <a:xfrm>
            <a:off x="8180855" y="2311206"/>
            <a:ext cx="2956788" cy="17147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400209" y="4061081"/>
            <a:ext cx="255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798E"/>
                </a:solidFill>
                <a:latin typeface="Arial Black" panose="020B0A04020102020204" pitchFamily="34" charset="0"/>
              </a:rPr>
              <a:t>Surface</a:t>
            </a:r>
            <a:endParaRPr lang="en-GB" sz="2800" dirty="0">
              <a:solidFill>
                <a:srgbClr val="00798E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61469" y="4206499"/>
            <a:ext cx="1867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798E"/>
                </a:solidFill>
                <a:latin typeface="Arial Black" panose="020B0A04020102020204" pitchFamily="34" charset="0"/>
              </a:rPr>
              <a:t>Bed</a:t>
            </a:r>
            <a:endParaRPr lang="en-GB" sz="2800" dirty="0">
              <a:solidFill>
                <a:srgbClr val="00798E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6754" y="5122712"/>
            <a:ext cx="8128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798E"/>
                </a:solidFill>
              </a:rPr>
              <a:t>Linear Perturbation theory </a:t>
            </a:r>
          </a:p>
          <a:p>
            <a:pPr algn="ctr"/>
            <a:r>
              <a:rPr lang="en-GB" sz="3200" dirty="0" smtClean="0">
                <a:solidFill>
                  <a:srgbClr val="00798E"/>
                </a:solidFill>
              </a:rPr>
              <a:t>Gudmundsson (2003,</a:t>
            </a:r>
            <a:r>
              <a:rPr lang="en-GB" sz="3200" b="1" dirty="0" smtClean="0">
                <a:solidFill>
                  <a:srgbClr val="00798E"/>
                </a:solidFill>
              </a:rPr>
              <a:t>2008</a:t>
            </a:r>
            <a:r>
              <a:rPr lang="en-GB" sz="3200" dirty="0" smtClean="0">
                <a:solidFill>
                  <a:srgbClr val="00798E"/>
                </a:solidFill>
              </a:rPr>
              <a:t>)</a:t>
            </a:r>
          </a:p>
          <a:p>
            <a:pPr algn="ctr"/>
            <a:r>
              <a:rPr lang="en-GB" sz="3200" dirty="0" smtClean="0">
                <a:solidFill>
                  <a:srgbClr val="00798E"/>
                </a:solidFill>
              </a:rPr>
              <a:t>Based on the Shallow-Ice-stream equations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20065" flipH="1">
            <a:off x="5733438" y="2623704"/>
            <a:ext cx="828675" cy="404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8475" t="17612" r="50993" b="46678"/>
          <a:stretch/>
        </p:blipFill>
        <p:spPr>
          <a:xfrm>
            <a:off x="1138442" y="2261225"/>
            <a:ext cx="2956788" cy="19452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8475" t="52327" r="50993" b="16194"/>
          <a:stretch/>
        </p:blipFill>
        <p:spPr>
          <a:xfrm>
            <a:off x="8180855" y="2311206"/>
            <a:ext cx="2956788" cy="17147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400209" y="4061081"/>
            <a:ext cx="255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798E"/>
                </a:solidFill>
                <a:latin typeface="Arial Black" panose="020B0A04020102020204" pitchFamily="34" charset="0"/>
              </a:rPr>
              <a:t>Surface</a:t>
            </a:r>
            <a:endParaRPr lang="en-GB" sz="2800" dirty="0">
              <a:solidFill>
                <a:srgbClr val="00798E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61469" y="4206499"/>
            <a:ext cx="1867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798E"/>
                </a:solidFill>
                <a:latin typeface="Arial Black" panose="020B0A04020102020204" pitchFamily="34" charset="0"/>
              </a:rPr>
              <a:t>Bed</a:t>
            </a:r>
            <a:endParaRPr lang="en-GB" sz="2800" dirty="0">
              <a:solidFill>
                <a:srgbClr val="00798E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6754" y="5122712"/>
            <a:ext cx="8128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798E"/>
                </a:solidFill>
              </a:rPr>
              <a:t>Linear Perturbation theory </a:t>
            </a:r>
          </a:p>
          <a:p>
            <a:pPr algn="ctr"/>
            <a:r>
              <a:rPr lang="en-GB" sz="3200" dirty="0" smtClean="0">
                <a:solidFill>
                  <a:srgbClr val="00798E"/>
                </a:solidFill>
              </a:rPr>
              <a:t>Gudmundsson (2003,</a:t>
            </a:r>
            <a:r>
              <a:rPr lang="en-GB" sz="3200" b="1" dirty="0" smtClean="0">
                <a:solidFill>
                  <a:srgbClr val="00798E"/>
                </a:solidFill>
              </a:rPr>
              <a:t>2008</a:t>
            </a:r>
            <a:r>
              <a:rPr lang="en-GB" sz="3200" dirty="0" smtClean="0">
                <a:solidFill>
                  <a:srgbClr val="00798E"/>
                </a:solidFill>
              </a:rPr>
              <a:t>)</a:t>
            </a:r>
          </a:p>
          <a:p>
            <a:pPr algn="ctr"/>
            <a:r>
              <a:rPr lang="en-GB" sz="3200" dirty="0" smtClean="0">
                <a:solidFill>
                  <a:srgbClr val="00798E"/>
                </a:solidFill>
              </a:rPr>
              <a:t>Based on the Shallow-Ice-stream equations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20065" flipH="1">
            <a:off x="5733438" y="2623704"/>
            <a:ext cx="828675" cy="40455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51821" flipH="1">
            <a:off x="5711410" y="-154553"/>
            <a:ext cx="828675" cy="40455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4282" y="268085"/>
            <a:ext cx="8128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798E"/>
                </a:solidFill>
              </a:rPr>
              <a:t>Least squares inversion </a:t>
            </a:r>
          </a:p>
          <a:p>
            <a:pPr algn="ctr"/>
            <a:r>
              <a:rPr lang="en-GB" sz="3200" dirty="0" smtClean="0">
                <a:solidFill>
                  <a:srgbClr val="00798E"/>
                </a:solidFill>
              </a:rPr>
              <a:t>Thorsteinsson et al. (2003)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10" y="309425"/>
            <a:ext cx="1442026" cy="14420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9081" y="1656685"/>
            <a:ext cx="1550555" cy="518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dirty="0" smtClean="0">
                <a:solidFill>
                  <a:srgbClr val="00798E"/>
                </a:solidFill>
              </a:rPr>
              <a:t>Methodology and Thwaites Glacier</a:t>
            </a:r>
            <a:endParaRPr lang="en-GB" sz="1400" i="1" dirty="0">
              <a:solidFill>
                <a:srgbClr val="007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3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156" t="36913" r="29212" b="27960"/>
          <a:stretch/>
        </p:blipFill>
        <p:spPr>
          <a:xfrm>
            <a:off x="754797" y="551236"/>
            <a:ext cx="10610867" cy="1104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98E"/>
                </a:solidFill>
              </a:rPr>
              <a:t>Surface data sources</a:t>
            </a:r>
            <a:endParaRPr lang="en-GB" dirty="0">
              <a:solidFill>
                <a:srgbClr val="00798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5890" y="1690687"/>
            <a:ext cx="6936509" cy="3690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7639" t="34938" r="59723" b="31235"/>
          <a:stretch/>
        </p:blipFill>
        <p:spPr>
          <a:xfrm>
            <a:off x="4240937" y="2059708"/>
            <a:ext cx="3799025" cy="3055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1111" t="49011" r="36805" b="17408"/>
          <a:stretch/>
        </p:blipFill>
        <p:spPr>
          <a:xfrm>
            <a:off x="665164" y="2008924"/>
            <a:ext cx="3705798" cy="3033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7526" y="4961428"/>
            <a:ext cx="31086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00798E"/>
                </a:solidFill>
              </a:rPr>
              <a:t>REMA </a:t>
            </a:r>
          </a:p>
          <a:p>
            <a:r>
              <a:rPr lang="en-GB" sz="2000" dirty="0" smtClean="0">
                <a:solidFill>
                  <a:srgbClr val="00798E"/>
                </a:solidFill>
              </a:rPr>
              <a:t>(Howat et al. 2019)</a:t>
            </a:r>
            <a:endParaRPr lang="en-GB" sz="2000" dirty="0">
              <a:solidFill>
                <a:srgbClr val="00798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4359" y="4961428"/>
            <a:ext cx="35706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00798E"/>
                </a:solidFill>
              </a:rPr>
              <a:t>ITSLIVE velocity</a:t>
            </a:r>
          </a:p>
          <a:p>
            <a:r>
              <a:rPr lang="en-GB" sz="2000" dirty="0" smtClean="0">
                <a:solidFill>
                  <a:srgbClr val="00798E"/>
                </a:solidFill>
              </a:rPr>
              <a:t>(Gardner et al. 2019)</a:t>
            </a:r>
            <a:endParaRPr lang="en-GB" sz="2000" dirty="0">
              <a:solidFill>
                <a:srgbClr val="00798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0236" y="1876799"/>
            <a:ext cx="2032000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085022" y="4961428"/>
            <a:ext cx="33138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00798E"/>
                </a:solidFill>
              </a:rPr>
              <a:t>50km averaged </a:t>
            </a:r>
          </a:p>
          <a:p>
            <a:r>
              <a:rPr lang="en-GB" sz="3200" dirty="0" smtClean="0">
                <a:solidFill>
                  <a:srgbClr val="00798E"/>
                </a:solidFill>
              </a:rPr>
              <a:t>ice thickness</a:t>
            </a:r>
          </a:p>
          <a:p>
            <a:r>
              <a:rPr lang="en-GB" sz="2000" dirty="0" smtClean="0">
                <a:solidFill>
                  <a:srgbClr val="00798E"/>
                </a:solidFill>
              </a:rPr>
              <a:t>(Morlighem et al. 2020)</a:t>
            </a:r>
            <a:endParaRPr lang="en-GB" sz="2000" dirty="0">
              <a:solidFill>
                <a:srgbClr val="00798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905" y="2165730"/>
            <a:ext cx="3359955" cy="287644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9329" y="1783999"/>
            <a:ext cx="2581088" cy="5514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618752" y="1834782"/>
            <a:ext cx="2581088" cy="5514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8230268" y="1845857"/>
            <a:ext cx="2581088" cy="5514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7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156" t="36913" r="29212" b="27960"/>
          <a:stretch/>
        </p:blipFill>
        <p:spPr>
          <a:xfrm>
            <a:off x="754797" y="551236"/>
            <a:ext cx="10610867" cy="110434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38200" y="683492"/>
            <a:ext cx="10515600" cy="9702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798E"/>
                </a:solidFill>
              </a:rPr>
              <a:t>Pine Island Glacier bed topography</a:t>
            </a:r>
            <a:endParaRPr lang="en-GB" dirty="0">
              <a:solidFill>
                <a:srgbClr val="00798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63" y="1558284"/>
            <a:ext cx="10058400" cy="522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156" t="36913" r="29212" b="27960"/>
          <a:stretch/>
        </p:blipFill>
        <p:spPr>
          <a:xfrm>
            <a:off x="754797" y="551236"/>
            <a:ext cx="10610867" cy="11043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220" t="33121" r="46524" b="9196"/>
          <a:stretch/>
        </p:blipFill>
        <p:spPr>
          <a:xfrm>
            <a:off x="838200" y="2246795"/>
            <a:ext cx="4143983" cy="3925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916" b="92346" l="4526" r="89781">
                        <a14:foregroundMark x1="15474" y1="35448" x2="15474" y2="35448"/>
                        <a14:foregroundMark x1="13285" y1="31017" x2="13285" y2="31017"/>
                        <a14:foregroundMark x1="4526" y1="33736" x2="4526" y2="33736"/>
                        <a14:foregroundMark x1="55036" y1="60624" x2="55036" y2="60624"/>
                        <a14:backgroundMark x1="57810" y1="60322" x2="57810" y2="60322"/>
                        <a14:backgroundMark x1="54307" y1="60322" x2="54307" y2="60322"/>
                        <a14:backgroundMark x1="54891" y1="60624" x2="54891" y2="60624"/>
                        <a14:backgroundMark x1="52993" y1="55891" x2="52993" y2="55891"/>
                        <a14:backgroundMark x1="48321" y1="53978" x2="48321" y2="53978"/>
                      </a14:backgroundRemoval>
                    </a14:imgEffect>
                  </a14:imgLayer>
                </a14:imgProps>
              </a:ext>
            </a:extLst>
          </a:blip>
          <a:srcRect l="-1" t="24879" r="63939" b="52121"/>
          <a:stretch/>
        </p:blipFill>
        <p:spPr>
          <a:xfrm>
            <a:off x="5154479" y="2325080"/>
            <a:ext cx="1826803" cy="1689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950" b="75629" l="29051" r="78540"/>
                    </a14:imgEffect>
                  </a14:imgLayer>
                </a14:imgProps>
              </a:ext>
            </a:extLst>
          </a:blip>
          <a:srcRect l="31769" t="50412" r="21168" b="25455"/>
          <a:stretch/>
        </p:blipFill>
        <p:spPr>
          <a:xfrm>
            <a:off x="7065641" y="2846808"/>
            <a:ext cx="2299062" cy="1708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909" b="92447" l="9927" r="89927">
                        <a14:foregroundMark x1="52555" y1="37865" x2="52555" y2="37865"/>
                        <a14:foregroundMark x1="57518" y1="39476" x2="57518" y2="39476"/>
                        <a14:foregroundMark x1="48759" y1="29909" x2="48759" y2="29909"/>
                      </a14:backgroundRemoval>
                    </a14:imgEffect>
                  </a14:imgLayer>
                </a14:imgProps>
              </a:ext>
            </a:extLst>
          </a:blip>
          <a:srcRect l="32454" t="27642" r="33190" b="50822"/>
          <a:stretch/>
        </p:blipFill>
        <p:spPr>
          <a:xfrm>
            <a:off x="6216073" y="1468581"/>
            <a:ext cx="1751377" cy="15914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26" b="98087" l="4964" r="98248">
                        <a14:foregroundMark x1="13285" y1="55690" x2="13285" y2="55690"/>
                        <a14:foregroundMark x1="4964" y1="56093" x2="4964" y2="56093"/>
                        <a14:foregroundMark x1="9635" y1="82981" x2="9635" y2="82981"/>
                        <a14:foregroundMark x1="14161" y1="95267" x2="14161" y2="95267"/>
                        <a14:foregroundMark x1="78394" y1="84592" x2="78394" y2="84592"/>
                        <a14:foregroundMark x1="84380" y1="98288" x2="84380" y2="98288"/>
                        <a14:foregroundMark x1="94599" y1="90937" x2="94599" y2="90937"/>
                        <a14:foregroundMark x1="98248" y1="91843" x2="98248" y2="91843"/>
                      </a14:backgroundRemoval>
                    </a14:imgEffect>
                  </a14:imgLayer>
                </a14:imgProps>
              </a:ext>
            </a:extLst>
          </a:blip>
          <a:srcRect l="67253" t="74110" r="-604" b="1"/>
          <a:stretch/>
        </p:blipFill>
        <p:spPr>
          <a:xfrm>
            <a:off x="6216073" y="4286644"/>
            <a:ext cx="1931537" cy="2173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26" b="98087" l="4964" r="98248">
                        <a14:foregroundMark x1="13285" y1="55690" x2="13285" y2="55690"/>
                        <a14:foregroundMark x1="4964" y1="56093" x2="4964" y2="56093"/>
                        <a14:foregroundMark x1="9635" y1="82981" x2="9635" y2="82981"/>
                        <a14:foregroundMark x1="14161" y1="95267" x2="14161" y2="95267"/>
                        <a14:foregroundMark x1="78394" y1="84592" x2="78394" y2="84592"/>
                        <a14:foregroundMark x1="84380" y1="98288" x2="84380" y2="98288"/>
                        <a14:foregroundMark x1="94599" y1="90937" x2="94599" y2="90937"/>
                        <a14:foregroundMark x1="98248" y1="91843" x2="98248" y2="91843"/>
                      </a14:backgroundRemoval>
                    </a14:imgEffect>
                  </a14:imgLayer>
                </a14:imgProps>
              </a:ext>
            </a:extLst>
          </a:blip>
          <a:srcRect l="-1327" t="74553" r="63704" b="642"/>
          <a:stretch/>
        </p:blipFill>
        <p:spPr>
          <a:xfrm>
            <a:off x="9623885" y="2169542"/>
            <a:ext cx="2309654" cy="22074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26" b="98087" l="4964" r="98248">
                        <a14:foregroundMark x1="13285" y1="55690" x2="13285" y2="55690"/>
                        <a14:foregroundMark x1="4964" y1="56093" x2="4964" y2="56093"/>
                        <a14:foregroundMark x1="9635" y1="82981" x2="9635" y2="82981"/>
                        <a14:foregroundMark x1="14161" y1="95267" x2="14161" y2="95267"/>
                        <a14:foregroundMark x1="78394" y1="84592" x2="78394" y2="84592"/>
                        <a14:foregroundMark x1="84380" y1="98288" x2="84380" y2="98288"/>
                        <a14:foregroundMark x1="94599" y1="90937" x2="94599" y2="90937"/>
                        <a14:foregroundMark x1="98248" y1="91843" x2="98248" y2="91843"/>
                      </a14:backgroundRemoval>
                    </a14:imgEffect>
                  </a14:imgLayer>
                </a14:imgProps>
              </a:ext>
            </a:extLst>
          </a:blip>
          <a:srcRect l="-2373" t="45608" r="68331" b="28962"/>
          <a:stretch/>
        </p:blipFill>
        <p:spPr>
          <a:xfrm>
            <a:off x="7935223" y="1050710"/>
            <a:ext cx="1824828" cy="1976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0" b="94260" l="9927" r="89927">
                        <a14:foregroundMark x1="42920" y1="85599" x2="42920" y2="85599"/>
                        <a14:foregroundMark x1="52847" y1="94260" x2="52847" y2="94260"/>
                        <a14:foregroundMark x1="58978" y1="92346" x2="58978" y2="92346"/>
                      </a14:backgroundRemoval>
                    </a14:imgEffect>
                  </a14:imgLayer>
                </a14:imgProps>
              </a:ext>
            </a:extLst>
          </a:blip>
          <a:srcRect l="31554" t="78107" r="33888" b="-446"/>
          <a:stretch/>
        </p:blipFill>
        <p:spPr>
          <a:xfrm>
            <a:off x="8541916" y="4135164"/>
            <a:ext cx="2436269" cy="22830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6345" y="3899324"/>
            <a:ext cx="93356" cy="800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098430" y="2909025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435834" y="2690684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54941" y="2649765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4060971" y="3516627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906828" y="3829456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4060970" y="3273259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512071" y="3273259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5956433" y="2403913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98E"/>
                </a:solidFill>
              </a:rPr>
              <a:t>A</a:t>
            </a:r>
            <a:endParaRPr lang="en-GB" dirty="0">
              <a:solidFill>
                <a:srgbClr val="00798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46235" y="1522200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98E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94340" y="1692807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98E"/>
                </a:solidFill>
              </a:rPr>
              <a:t>C</a:t>
            </a:r>
            <a:endParaRPr lang="en-GB" dirty="0">
              <a:solidFill>
                <a:srgbClr val="00798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99579" y="4841191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98E"/>
                </a:solidFill>
              </a:rPr>
              <a:t>F</a:t>
            </a:r>
            <a:endParaRPr lang="en-GB" dirty="0">
              <a:solidFill>
                <a:srgbClr val="00798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56090" y="5092020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98E"/>
                </a:solidFill>
              </a:rPr>
              <a:t>G</a:t>
            </a:r>
            <a:endParaRPr lang="en-GB" dirty="0">
              <a:solidFill>
                <a:srgbClr val="00798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881571" y="2592588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98E"/>
                </a:solidFill>
              </a:rPr>
              <a:t>E</a:t>
            </a:r>
            <a:endParaRPr lang="en-GB" dirty="0">
              <a:solidFill>
                <a:srgbClr val="00798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45051" y="3055581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98E"/>
                </a:solidFill>
              </a:rPr>
              <a:t>D</a:t>
            </a:r>
            <a:endParaRPr lang="en-GB" dirty="0">
              <a:solidFill>
                <a:srgbClr val="00798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4797" y="1839406"/>
            <a:ext cx="3896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798E"/>
                </a:solidFill>
              </a:rPr>
              <a:t>Bedmachine Antarctica bed topography</a:t>
            </a:r>
            <a:endParaRPr lang="en-GB" dirty="0">
              <a:solidFill>
                <a:srgbClr val="00798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97988" y="6306452"/>
            <a:ext cx="330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798E"/>
                </a:solidFill>
              </a:rPr>
              <a:t>Radar grids from Bingham et al. (2017)</a:t>
            </a:r>
            <a:endParaRPr lang="en-GB" sz="1400" dirty="0">
              <a:solidFill>
                <a:srgbClr val="00798E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38200" y="683492"/>
            <a:ext cx="10515600" cy="9702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798E"/>
                </a:solidFill>
              </a:rPr>
              <a:t>Comparison to radar surveys</a:t>
            </a:r>
            <a:endParaRPr lang="en-GB" dirty="0">
              <a:solidFill>
                <a:srgbClr val="007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9" y="2459049"/>
            <a:ext cx="10630855" cy="3045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156" t="36913" r="29212" b="27960"/>
          <a:stretch/>
        </p:blipFill>
        <p:spPr>
          <a:xfrm>
            <a:off x="754797" y="551236"/>
            <a:ext cx="10610867" cy="1104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909" b="92447" l="9927" r="89927">
                        <a14:foregroundMark x1="52555" y1="37865" x2="52555" y2="37865"/>
                        <a14:foregroundMark x1="57518" y1="39476" x2="57518" y2="39476"/>
                        <a14:foregroundMark x1="48759" y1="29909" x2="48759" y2="29909"/>
                      </a14:backgroundRemoval>
                    </a14:imgEffect>
                  </a14:imgLayer>
                </a14:imgProps>
              </a:ext>
            </a:extLst>
          </a:blip>
          <a:srcRect l="32454" t="27642" r="33190" b="50822"/>
          <a:stretch/>
        </p:blipFill>
        <p:spPr>
          <a:xfrm>
            <a:off x="10169236" y="323874"/>
            <a:ext cx="1751377" cy="15914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99398" y="377493"/>
            <a:ext cx="27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98E"/>
                </a:solidFill>
              </a:rPr>
              <a:t>B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8200" y="683492"/>
            <a:ext cx="10515600" cy="9702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798E"/>
                </a:solidFill>
              </a:rPr>
              <a:t>Comparison to radar surveys</a:t>
            </a:r>
            <a:endParaRPr lang="en-GB" dirty="0">
              <a:solidFill>
                <a:srgbClr val="007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0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383</Words>
  <Application>Microsoft Office PowerPoint</Application>
  <PresentationFormat>Widescreen</PresentationFormat>
  <Paragraphs>85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Office Theme</vt:lpstr>
      <vt:lpstr>PowerPoint Presentation</vt:lpstr>
      <vt:lpstr>Bed topography is important for modelling sea level rise, but what if there are no direct observations of the bed? </vt:lpstr>
      <vt:lpstr>What can the surface tell us about the bed?</vt:lpstr>
      <vt:lpstr>Shallow-ice-stream transfer functions</vt:lpstr>
      <vt:lpstr>PowerPoint Presentation</vt:lpstr>
      <vt:lpstr>Surface data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from Pine Island Glacier</vt:lpstr>
      <vt:lpstr>What do we see as the uses for this method?</vt:lpstr>
      <vt:lpstr>What do we see as the uses for this method?</vt:lpstr>
      <vt:lpstr>Any suggestions of where to study next?</vt:lpstr>
      <vt:lpstr>PowerPoint Presentation</vt:lpstr>
    </vt:vector>
  </TitlesOfParts>
  <Company>University of Edinburgh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OCKENDEN Helen</dc:creator>
  <cp:lastModifiedBy>OCKENDEN Helen</cp:lastModifiedBy>
  <cp:revision>1</cp:revision>
  <dcterms:created xsi:type="dcterms:W3CDTF">2022-05-25T13:01:53Z</dcterms:created>
  <dcterms:modified xsi:type="dcterms:W3CDTF">2022-05-25T13:08:28Z</dcterms:modified>
</cp:coreProperties>
</file>