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"/>
  </p:handoutMasterIdLst>
  <p:sldIdLst>
    <p:sldId id="257" r:id="rId2"/>
    <p:sldId id="259" r:id="rId3"/>
    <p:sldId id="265" r:id="rId4"/>
    <p:sldId id="261" r:id="rId5"/>
    <p:sldId id="262" r:id="rId6"/>
    <p:sldId id="263" r:id="rId7"/>
    <p:sldId id="264" r:id="rId8"/>
  </p:sldIdLst>
  <p:sldSz cx="12192000" cy="6858000"/>
  <p:notesSz cx="6642100" cy="93218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0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2375" y="0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D3584-B7BC-4B7A-A147-E2B17D6AD55D}" type="datetimeFigureOut">
              <a:rPr lang="de-DE" smtClean="0"/>
              <a:t>20.05.2022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55075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2375" y="8855075"/>
            <a:ext cx="28781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DA1EF-FA3A-46D2-AC9A-EA5BD5E3237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698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85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693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8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38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705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50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24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55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33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18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64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D9ECE-2DBC-4706-8848-55F4762DC21A}" type="datetimeFigureOut">
              <a:rPr lang="de-DE" smtClean="0"/>
              <a:t>18.05.2022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20C30-A5ED-4BA8-98D3-949C14E0EE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30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40">
            <a:extLst>
              <a:ext uri="{FF2B5EF4-FFF2-40B4-BE49-F238E27FC236}">
                <a16:creationId xmlns:a16="http://schemas.microsoft.com/office/drawing/2014/main" id="{41B16D18-20C0-48D0-9F24-CD31168F6A3A}"/>
              </a:ext>
            </a:extLst>
          </p:cNvPr>
          <p:cNvSpPr txBox="1"/>
          <p:nvPr/>
        </p:nvSpPr>
        <p:spPr>
          <a:xfrm>
            <a:off x="0" y="-77821"/>
            <a:ext cx="12192000" cy="1094352"/>
          </a:xfrm>
          <a:prstGeom prst="rect">
            <a:avLst/>
          </a:prstGeom>
          <a:solidFill>
            <a:srgbClr val="0072BC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364165-44A8-4375-8132-62D36E323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732" y="1280011"/>
            <a:ext cx="9144000" cy="1209586"/>
          </a:xfrm>
        </p:spPr>
        <p:txBody>
          <a:bodyPr>
            <a:normAutofit/>
          </a:bodyPr>
          <a:lstStyle/>
          <a:p>
            <a:r>
              <a:rPr lang="de-DE" sz="2800" b="1" dirty="0"/>
              <a:t>Biomarker </a:t>
            </a:r>
            <a:r>
              <a:rPr lang="de-DE" sz="2800" b="1" dirty="0" err="1"/>
              <a:t>evidence</a:t>
            </a:r>
            <a:r>
              <a:rPr lang="de-DE" sz="2800" b="1" dirty="0"/>
              <a:t> </a:t>
            </a:r>
            <a:r>
              <a:rPr lang="de-DE" sz="2800" b="1" dirty="0" err="1"/>
              <a:t>for</a:t>
            </a:r>
            <a:r>
              <a:rPr lang="de-DE" sz="2800" b="1" dirty="0"/>
              <a:t> </a:t>
            </a:r>
            <a:r>
              <a:rPr lang="de-DE" sz="2800" b="1" dirty="0" err="1"/>
              <a:t>bacterial</a:t>
            </a:r>
            <a:r>
              <a:rPr lang="de-DE" sz="2800" b="1" dirty="0"/>
              <a:t> </a:t>
            </a:r>
            <a:r>
              <a:rPr lang="de-DE" sz="2800" b="1" dirty="0" err="1"/>
              <a:t>oxidation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oil-derived</a:t>
            </a:r>
            <a:r>
              <a:rPr lang="de-DE" sz="2800" b="1" dirty="0"/>
              <a:t> </a:t>
            </a:r>
            <a:r>
              <a:rPr lang="de-DE" sz="2800" b="1" dirty="0" err="1"/>
              <a:t>hydrocarbons</a:t>
            </a:r>
            <a:r>
              <a:rPr lang="de-DE" sz="2800" b="1" dirty="0"/>
              <a:t> at </a:t>
            </a:r>
            <a:r>
              <a:rPr lang="de-DE" sz="2800" b="1" dirty="0" err="1"/>
              <a:t>seeps</a:t>
            </a:r>
            <a:r>
              <a:rPr lang="de-DE" sz="2800" b="1" dirty="0"/>
              <a:t> in </a:t>
            </a:r>
            <a:r>
              <a:rPr lang="de-DE" sz="2800" b="1" dirty="0" err="1"/>
              <a:t>the</a:t>
            </a:r>
            <a:r>
              <a:rPr lang="de-DE" sz="2800" b="1" dirty="0"/>
              <a:t> southern </a:t>
            </a:r>
            <a:r>
              <a:rPr lang="de-DE" sz="2800" b="1" dirty="0" err="1"/>
              <a:t>Gulf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Mexico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0D2AD0-8AB9-493D-8D10-BDF090D25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5317"/>
            <a:ext cx="9144000" cy="1995245"/>
          </a:xfrm>
        </p:spPr>
        <p:txBody>
          <a:bodyPr>
            <a:normAutofit fontScale="25000" lnSpcReduction="20000"/>
          </a:bodyPr>
          <a:lstStyle/>
          <a:p>
            <a:r>
              <a:rPr lang="de-DE" sz="6400" b="1" dirty="0"/>
              <a:t>Nicola Krake</a:t>
            </a:r>
            <a:r>
              <a:rPr lang="de-DE" sz="6400" b="1" baseline="30000" dirty="0"/>
              <a:t>1</a:t>
            </a:r>
            <a:r>
              <a:rPr lang="de-DE" sz="6400" dirty="0"/>
              <a:t>, Daniel Birgel</a:t>
            </a:r>
            <a:r>
              <a:rPr lang="de-DE" sz="6400" baseline="30000" dirty="0"/>
              <a:t>1</a:t>
            </a:r>
            <a:r>
              <a:rPr lang="de-DE" sz="6400" dirty="0"/>
              <a:t>, Daniel Smrzka</a:t>
            </a:r>
            <a:r>
              <a:rPr lang="de-DE" sz="6400" baseline="30000" dirty="0"/>
              <a:t>2</a:t>
            </a:r>
            <a:r>
              <a:rPr lang="de-DE" sz="6400" dirty="0"/>
              <a:t>, Jennifer Zwicker</a:t>
            </a:r>
            <a:r>
              <a:rPr lang="de-DE" sz="6400" baseline="30000" dirty="0"/>
              <a:t>3</a:t>
            </a:r>
            <a:r>
              <a:rPr lang="de-DE" sz="6400" dirty="0"/>
              <a:t>, </a:t>
            </a:r>
            <a:r>
              <a:rPr lang="de-DE" sz="6400" dirty="0" err="1"/>
              <a:t>Huiwen</a:t>
            </a:r>
            <a:r>
              <a:rPr lang="de-DE" sz="6400" dirty="0"/>
              <a:t> Huang</a:t>
            </a:r>
            <a:r>
              <a:rPr lang="de-DE" sz="6400" baseline="30000" dirty="0"/>
              <a:t>4</a:t>
            </a:r>
            <a:r>
              <a:rPr lang="de-DE" sz="6400" dirty="0"/>
              <a:t>, Dong Feng</a:t>
            </a:r>
            <a:r>
              <a:rPr lang="de-DE" sz="6400" baseline="30000" dirty="0"/>
              <a:t>5,6</a:t>
            </a:r>
            <a:r>
              <a:rPr lang="de-DE" sz="6400" dirty="0"/>
              <a:t>, Gerhard Bohrmann</a:t>
            </a:r>
            <a:r>
              <a:rPr lang="de-DE" sz="6400" baseline="30000" dirty="0"/>
              <a:t>7</a:t>
            </a:r>
            <a:r>
              <a:rPr lang="de-DE" sz="6400" dirty="0"/>
              <a:t>, and Jörn Peckmann</a:t>
            </a:r>
            <a:r>
              <a:rPr lang="de-DE" sz="6400" baseline="30000" dirty="0"/>
              <a:t>1</a:t>
            </a:r>
          </a:p>
          <a:p>
            <a:endParaRPr lang="de-DE" sz="1600" baseline="30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de-DE" sz="4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4000" baseline="30000" dirty="0"/>
              <a:t>1</a:t>
            </a:r>
            <a:r>
              <a:rPr lang="de-DE" sz="4000" dirty="0"/>
              <a:t>Institute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Geology</a:t>
            </a:r>
            <a:r>
              <a:rPr lang="de-DE" sz="4000" dirty="0"/>
              <a:t>, Center </a:t>
            </a:r>
            <a:r>
              <a:rPr lang="de-DE" sz="4000" dirty="0" err="1"/>
              <a:t>for</a:t>
            </a:r>
            <a:r>
              <a:rPr lang="de-DE" sz="4000" dirty="0"/>
              <a:t> Earth System Research and </a:t>
            </a:r>
            <a:r>
              <a:rPr lang="de-DE" sz="4000" dirty="0" err="1"/>
              <a:t>Sustainability</a:t>
            </a:r>
            <a:r>
              <a:rPr lang="de-DE" sz="4000" dirty="0"/>
              <a:t>, Universität Hamburg, 20146 Hamburg, Germany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4000" baseline="30000" dirty="0"/>
              <a:t>2</a:t>
            </a:r>
            <a:r>
              <a:rPr lang="de-DE" sz="4000" dirty="0"/>
              <a:t>Institute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Geology</a:t>
            </a:r>
            <a:r>
              <a:rPr lang="de-DE" sz="4000" dirty="0"/>
              <a:t>, Universität Wien, 1090 Wien, Austria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4000" baseline="30000" dirty="0"/>
              <a:t>3</a:t>
            </a:r>
            <a:r>
              <a:rPr lang="de-DE" sz="4000" dirty="0"/>
              <a:t>Institute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Mineralogy</a:t>
            </a:r>
            <a:r>
              <a:rPr lang="de-DE" sz="4000" dirty="0"/>
              <a:t> and </a:t>
            </a:r>
            <a:r>
              <a:rPr lang="de-DE" sz="4000" dirty="0" err="1"/>
              <a:t>Crystallography</a:t>
            </a:r>
            <a:r>
              <a:rPr lang="de-DE" sz="4000" dirty="0"/>
              <a:t>, Universität Wien, 1090 Wien, Austria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4000" baseline="30000" dirty="0"/>
              <a:t>4</a:t>
            </a:r>
            <a:r>
              <a:rPr lang="de-DE" sz="4000" dirty="0"/>
              <a:t>Key Laboratory </a:t>
            </a:r>
            <a:r>
              <a:rPr lang="de-DE" sz="4000" dirty="0" err="1"/>
              <a:t>of</a:t>
            </a:r>
            <a:r>
              <a:rPr lang="de-DE" sz="4000" dirty="0"/>
              <a:t> Ocean and Marginal </a:t>
            </a:r>
            <a:r>
              <a:rPr lang="de-DE" sz="4000" dirty="0" err="1"/>
              <a:t>Sea</a:t>
            </a:r>
            <a:r>
              <a:rPr lang="de-DE" sz="4000" dirty="0"/>
              <a:t> </a:t>
            </a:r>
            <a:r>
              <a:rPr lang="de-DE" sz="4000" dirty="0" err="1"/>
              <a:t>Geology</a:t>
            </a:r>
            <a:r>
              <a:rPr lang="de-DE" sz="4000" dirty="0"/>
              <a:t>, South China </a:t>
            </a:r>
            <a:r>
              <a:rPr lang="de-DE" sz="4000" dirty="0" err="1"/>
              <a:t>Sea</a:t>
            </a:r>
            <a:r>
              <a:rPr lang="de-DE" sz="4000" dirty="0"/>
              <a:t> Institute </a:t>
            </a:r>
            <a:r>
              <a:rPr lang="de-DE" sz="4000" dirty="0" err="1"/>
              <a:t>of</a:t>
            </a:r>
            <a:r>
              <a:rPr lang="de-DE" sz="4000" dirty="0"/>
              <a:t> </a:t>
            </a:r>
            <a:r>
              <a:rPr lang="de-DE" sz="4000" dirty="0" err="1"/>
              <a:t>Oceanology</a:t>
            </a:r>
            <a:r>
              <a:rPr lang="de-DE" sz="4000" dirty="0"/>
              <a:t>, Innovation Academy </a:t>
            </a:r>
            <a:r>
              <a:rPr lang="de-DE" sz="4000" dirty="0" err="1"/>
              <a:t>of</a:t>
            </a:r>
            <a:r>
              <a:rPr lang="de-DE" sz="4000" dirty="0"/>
              <a:t> South China </a:t>
            </a:r>
            <a:r>
              <a:rPr lang="de-DE" sz="4000" dirty="0" err="1"/>
              <a:t>Sea</a:t>
            </a:r>
            <a:r>
              <a:rPr lang="de-DE" sz="4000" dirty="0"/>
              <a:t> Ecology and Environmental Engineering, Chinese Academy </a:t>
            </a:r>
            <a:r>
              <a:rPr lang="de-DE" sz="4000" dirty="0" err="1"/>
              <a:t>of</a:t>
            </a:r>
            <a:r>
              <a:rPr lang="de-DE" sz="4000" dirty="0"/>
              <a:t> Sciences, Guangzhou 510301, China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4000" baseline="30000" dirty="0"/>
              <a:t>5</a:t>
            </a:r>
            <a:r>
              <a:rPr lang="de-DE" sz="4000" dirty="0"/>
              <a:t>Shanghai Engineering Research Center </a:t>
            </a:r>
            <a:r>
              <a:rPr lang="de-DE" sz="4000" dirty="0" err="1"/>
              <a:t>of</a:t>
            </a:r>
            <a:r>
              <a:rPr lang="de-DE" sz="4000" dirty="0"/>
              <a:t> Hadal Science and Technology, College </a:t>
            </a:r>
            <a:r>
              <a:rPr lang="de-DE" sz="4000" dirty="0" err="1"/>
              <a:t>of</a:t>
            </a:r>
            <a:r>
              <a:rPr lang="de-DE" sz="4000" dirty="0"/>
              <a:t> Marine Sciences, Shanghai Ocean University, Shanghai 201306, China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4000" baseline="30000" dirty="0"/>
              <a:t>6</a:t>
            </a:r>
            <a:r>
              <a:rPr lang="de-DE" sz="4000" dirty="0"/>
              <a:t>Laboratory </a:t>
            </a:r>
            <a:r>
              <a:rPr lang="de-DE" sz="4000" dirty="0" err="1"/>
              <a:t>for</a:t>
            </a:r>
            <a:r>
              <a:rPr lang="de-DE" sz="4000" dirty="0"/>
              <a:t> Marine Mineral Resources, Qingdao National Laboratory </a:t>
            </a:r>
            <a:r>
              <a:rPr lang="de-DE" sz="4000" dirty="0" err="1"/>
              <a:t>for</a:t>
            </a:r>
            <a:r>
              <a:rPr lang="de-DE" sz="4000" dirty="0"/>
              <a:t> Marine Science and Technology, Qingdao 266061, China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4000" dirty="0"/>
              <a:t>7 MARUM – Center </a:t>
            </a:r>
            <a:r>
              <a:rPr lang="de-DE" sz="4000" dirty="0" err="1"/>
              <a:t>for</a:t>
            </a:r>
            <a:r>
              <a:rPr lang="de-DE" sz="4000" dirty="0"/>
              <a:t> Marine and Environmental Sciences and Department </a:t>
            </a:r>
            <a:r>
              <a:rPr lang="de-DE" sz="4000" dirty="0" err="1"/>
              <a:t>of</a:t>
            </a:r>
            <a:r>
              <a:rPr lang="de-DE" sz="4000" dirty="0"/>
              <a:t> </a:t>
            </a:r>
            <a:r>
              <a:rPr lang="de-DE" sz="4000" dirty="0" err="1"/>
              <a:t>Geosciences</a:t>
            </a:r>
            <a:r>
              <a:rPr lang="de-DE" sz="4000" dirty="0"/>
              <a:t>, University </a:t>
            </a:r>
            <a:r>
              <a:rPr lang="de-DE" sz="4000" dirty="0" err="1"/>
              <a:t>of</a:t>
            </a:r>
            <a:r>
              <a:rPr lang="de-DE" sz="4000" dirty="0"/>
              <a:t> Bremen, 28334 Bremen, Germany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60EE59-E3D3-4891-A4FB-1CC3DAAF2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76282"/>
            <a:ext cx="2518956" cy="1167880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1E9512E-9827-4642-9F4A-837DD329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D14B6-6387-4D91-BBA7-100F01EE7B02}" type="slidenum">
              <a:rPr lang="de-DE" smtClean="0"/>
              <a:t>1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55485BF-C067-4E6D-BC16-CF9B6BDE7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214" y="136525"/>
            <a:ext cx="646232" cy="86084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84B6BCD-6BDC-4E4D-BA0F-6FD078A00C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15737"/>
            <a:ext cx="615172" cy="86084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6810B51-2045-41D3-8C39-9A064A162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6" y="174944"/>
            <a:ext cx="1514045" cy="698576"/>
          </a:xfrm>
          <a:prstGeom prst="rect">
            <a:avLst/>
          </a:prstGeom>
        </p:spPr>
      </p:pic>
      <p:pic>
        <p:nvPicPr>
          <p:cNvPr id="26" name="Grafik 25" descr="Ein Bild, das Text enthält.&#10;&#10;Automatisch generierte Beschreibung">
            <a:extLst>
              <a:ext uri="{FF2B5EF4-FFF2-40B4-BE49-F238E27FC236}">
                <a16:creationId xmlns:a16="http://schemas.microsoft.com/office/drawing/2014/main" id="{DE1C0161-6A54-4569-A970-B4CF6D0F8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74" y="5887288"/>
            <a:ext cx="1555751" cy="77787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0C7C9AE-2D10-4092-A72F-E89251BD2C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65" y="5862292"/>
            <a:ext cx="1555751" cy="81676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4DB0E07-604F-4B01-A704-9F1CE0A7A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88" y="5907975"/>
            <a:ext cx="1291043" cy="72540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9DA4E01-E73E-4474-800F-215A3DD37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645" y="5830977"/>
            <a:ext cx="1420682" cy="81318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F0BC7CD-84F7-495B-A04C-F0DB4B47EE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50" y="6099062"/>
            <a:ext cx="1433949" cy="514575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3812140D-3E66-48A2-8D10-F2E8A3B27BD6}"/>
              </a:ext>
            </a:extLst>
          </p:cNvPr>
          <p:cNvSpPr txBox="1"/>
          <p:nvPr/>
        </p:nvSpPr>
        <p:spPr>
          <a:xfrm>
            <a:off x="1765566" y="301818"/>
            <a:ext cx="8858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bg1"/>
                </a:solidFill>
              </a:rPr>
              <a:t>BG1.8 </a:t>
            </a:r>
            <a:r>
              <a:rPr lang="de-DE" sz="1600" i="1" dirty="0" err="1">
                <a:solidFill>
                  <a:schemeClr val="bg1"/>
                </a:solidFill>
              </a:rPr>
              <a:t>Hydrocarbon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  <a:r>
              <a:rPr lang="de-DE" sz="1600" i="1" dirty="0" err="1">
                <a:solidFill>
                  <a:schemeClr val="bg1"/>
                </a:solidFill>
              </a:rPr>
              <a:t>seepage</a:t>
            </a:r>
            <a:r>
              <a:rPr lang="de-DE" sz="1600" i="1" dirty="0">
                <a:solidFill>
                  <a:schemeClr val="bg1"/>
                </a:solidFill>
              </a:rPr>
              <a:t> – </a:t>
            </a:r>
            <a:r>
              <a:rPr lang="de-DE" sz="1600" i="1" dirty="0" err="1">
                <a:solidFill>
                  <a:schemeClr val="bg1"/>
                </a:solidFill>
              </a:rPr>
              <a:t>from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  <a:r>
              <a:rPr lang="de-DE" sz="1600" i="1" dirty="0" err="1">
                <a:solidFill>
                  <a:schemeClr val="bg1"/>
                </a:solidFill>
              </a:rPr>
              <a:t>past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  <a:r>
              <a:rPr lang="de-DE" sz="1600" i="1" dirty="0" err="1">
                <a:solidFill>
                  <a:schemeClr val="bg1"/>
                </a:solidFill>
              </a:rPr>
              <a:t>records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  <a:r>
              <a:rPr lang="de-DE" sz="1600" i="1" dirty="0" err="1">
                <a:solidFill>
                  <a:schemeClr val="bg1"/>
                </a:solidFill>
              </a:rPr>
              <a:t>to</a:t>
            </a:r>
            <a:r>
              <a:rPr lang="de-DE" sz="1600" i="1" dirty="0">
                <a:solidFill>
                  <a:schemeClr val="bg1"/>
                </a:solidFill>
              </a:rPr>
              <a:t> modern </a:t>
            </a:r>
            <a:r>
              <a:rPr lang="de-DE" sz="1600" i="1" dirty="0" err="1">
                <a:solidFill>
                  <a:schemeClr val="bg1"/>
                </a:solidFill>
              </a:rPr>
              <a:t>examples</a:t>
            </a:r>
            <a:r>
              <a:rPr lang="de-DE" sz="1600" i="1" dirty="0">
                <a:solidFill>
                  <a:schemeClr val="bg1"/>
                </a:solidFill>
              </a:rPr>
              <a:t> and </a:t>
            </a:r>
            <a:r>
              <a:rPr lang="de-DE" sz="1600" i="1" dirty="0" err="1">
                <a:solidFill>
                  <a:schemeClr val="bg1"/>
                </a:solidFill>
              </a:rPr>
              <a:t>models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  <a:r>
              <a:rPr lang="de-DE" sz="1600" i="1" dirty="0" err="1">
                <a:solidFill>
                  <a:schemeClr val="bg1"/>
                </a:solidFill>
              </a:rPr>
              <a:t>to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  <a:r>
              <a:rPr lang="de-DE" sz="1600" i="1" dirty="0" err="1">
                <a:solidFill>
                  <a:schemeClr val="bg1"/>
                </a:solidFill>
              </a:rPr>
              <a:t>evaluate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  <a:r>
              <a:rPr lang="de-DE" sz="1600" i="1" dirty="0" err="1">
                <a:solidFill>
                  <a:schemeClr val="bg1"/>
                </a:solidFill>
              </a:rPr>
              <a:t>the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  <a:r>
              <a:rPr lang="de-DE" sz="1600" i="1" dirty="0" err="1">
                <a:solidFill>
                  <a:schemeClr val="bg1"/>
                </a:solidFill>
              </a:rPr>
              <a:t>future</a:t>
            </a:r>
            <a:endParaRPr lang="de-DE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22212F3-8E7E-52EB-C94D-A16BBE2D7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5" y="531381"/>
            <a:ext cx="4198352" cy="5258889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502DD8-9CB0-405C-977E-C4235344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64FA-F9AE-4C48-8236-68921F9B5CAD}" type="datetime1">
              <a:rPr lang="de-DE" smtClean="0"/>
              <a:t>18.05.2022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35526B-DE8A-4646-A50D-F050E458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E7D6FE-6CF8-4DCF-AF1A-26E69E7B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D14B6-6387-4D91-BBA7-100F01EE7B02}" type="slidenum">
              <a:rPr lang="de-DE" smtClean="0"/>
              <a:t>2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910AE2-A196-4230-A44F-B16068AAC2FA}"/>
              </a:ext>
            </a:extLst>
          </p:cNvPr>
          <p:cNvSpPr txBox="1"/>
          <p:nvPr/>
        </p:nvSpPr>
        <p:spPr>
          <a:xfrm>
            <a:off x="0" y="-100732"/>
            <a:ext cx="12192000" cy="646331"/>
          </a:xfrm>
          <a:prstGeom prst="rect">
            <a:avLst/>
          </a:prstGeom>
          <a:solidFill>
            <a:srgbClr val="0072BC"/>
          </a:solidFill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Sampling </a:t>
            </a:r>
            <a:r>
              <a:rPr lang="de-DE" sz="3600" dirty="0" err="1">
                <a:solidFill>
                  <a:schemeClr val="bg1"/>
                </a:solidFill>
              </a:rPr>
              <a:t>area</a:t>
            </a:r>
            <a:r>
              <a:rPr lang="de-DE" sz="3600" dirty="0">
                <a:solidFill>
                  <a:schemeClr val="bg1"/>
                </a:solidFill>
              </a:rPr>
              <a:t> – </a:t>
            </a:r>
            <a:r>
              <a:rPr lang="de-DE" sz="3600" dirty="0" err="1">
                <a:solidFill>
                  <a:schemeClr val="bg1"/>
                </a:solidFill>
              </a:rPr>
              <a:t>Oil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seepage</a:t>
            </a:r>
            <a:r>
              <a:rPr lang="de-DE" sz="3600" dirty="0">
                <a:solidFill>
                  <a:schemeClr val="bg1"/>
                </a:solidFill>
              </a:rPr>
              <a:t> at </a:t>
            </a:r>
            <a:r>
              <a:rPr lang="de-DE" sz="3600" dirty="0" err="1">
                <a:solidFill>
                  <a:schemeClr val="bg1"/>
                </a:solidFill>
              </a:rPr>
              <a:t>the</a:t>
            </a:r>
            <a:r>
              <a:rPr lang="de-DE" sz="3600" dirty="0">
                <a:solidFill>
                  <a:schemeClr val="bg1"/>
                </a:solidFill>
              </a:rPr>
              <a:t> Campeche Knolls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79C684E-90BF-9BC0-433B-469F7A54B046}"/>
              </a:ext>
            </a:extLst>
          </p:cNvPr>
          <p:cNvSpPr txBox="1"/>
          <p:nvPr/>
        </p:nvSpPr>
        <p:spPr>
          <a:xfrm>
            <a:off x="650425" y="5856808"/>
            <a:ext cx="411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(</a:t>
            </a:r>
            <a:r>
              <a:rPr lang="de-DE" sz="1100" dirty="0" err="1"/>
              <a:t>modified</a:t>
            </a:r>
            <a:r>
              <a:rPr lang="de-DE" sz="1100" dirty="0"/>
              <a:t> after </a:t>
            </a:r>
            <a:r>
              <a:rPr lang="de-DE" sz="1100" dirty="0" err="1"/>
              <a:t>Sahling</a:t>
            </a:r>
            <a:r>
              <a:rPr lang="de-DE" sz="1100" dirty="0"/>
              <a:t> et al., 2016; </a:t>
            </a:r>
            <a:r>
              <a:rPr lang="de-DE" sz="1100" dirty="0" err="1"/>
              <a:t>Smrzka</a:t>
            </a:r>
            <a:r>
              <a:rPr lang="de-DE" sz="1100" dirty="0"/>
              <a:t> et al.., 2019).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6CEC4C5-88C4-C453-2ABF-9113CAB27C5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46" y="820392"/>
            <a:ext cx="2880000" cy="216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C21134D-5138-F13F-52AF-04991C5D71A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44746" y="3300742"/>
            <a:ext cx="2880000" cy="21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4431EEB-4E65-894C-D334-0D8B2E6E2EB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720715" y="820392"/>
            <a:ext cx="2880000" cy="216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746EF32-B4AE-3C33-F6D7-F695F5707BE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720715" y="3300742"/>
            <a:ext cx="2880000" cy="216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287AA16-A324-82BB-5242-521A55C6B059}"/>
              </a:ext>
            </a:extLst>
          </p:cNvPr>
          <p:cNvSpPr txBox="1"/>
          <p:nvPr/>
        </p:nvSpPr>
        <p:spPr>
          <a:xfrm>
            <a:off x="5344746" y="5836828"/>
            <a:ext cx="6121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(</a:t>
            </a:r>
            <a:r>
              <a:rPr lang="de-DE" sz="1100" dirty="0"/>
              <a:t>after </a:t>
            </a:r>
            <a:r>
              <a:rPr lang="de-DE" sz="1100" dirty="0" err="1"/>
              <a:t>Sahling</a:t>
            </a:r>
            <a:r>
              <a:rPr lang="de-DE" sz="1100" dirty="0"/>
              <a:t> et al., 2016).</a:t>
            </a:r>
          </a:p>
        </p:txBody>
      </p:sp>
    </p:spTree>
    <p:extLst>
      <p:ext uri="{BB962C8B-B14F-4D97-AF65-F5344CB8AC3E}">
        <p14:creationId xmlns:p14="http://schemas.microsoft.com/office/powerpoint/2010/main" val="34322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22212F3-8E7E-52EB-C94D-A16BBE2D7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5" y="531381"/>
            <a:ext cx="4198352" cy="5258889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502DD8-9CB0-405C-977E-C4235344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64FA-F9AE-4C48-8236-68921F9B5CAD}" type="datetime1">
              <a:rPr lang="de-DE" smtClean="0"/>
              <a:t>18.05.2022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35526B-DE8A-4646-A50D-F050E458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E7D6FE-6CF8-4DCF-AF1A-26E69E7B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D14B6-6387-4D91-BBA7-100F01EE7B02}" type="slidenum">
              <a:rPr lang="de-DE" smtClean="0"/>
              <a:t>3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910AE2-A196-4230-A44F-B16068AAC2FA}"/>
              </a:ext>
            </a:extLst>
          </p:cNvPr>
          <p:cNvSpPr txBox="1"/>
          <p:nvPr/>
        </p:nvSpPr>
        <p:spPr>
          <a:xfrm>
            <a:off x="0" y="-100732"/>
            <a:ext cx="12192000" cy="646331"/>
          </a:xfrm>
          <a:prstGeom prst="rect">
            <a:avLst/>
          </a:prstGeom>
          <a:solidFill>
            <a:srgbClr val="0072BC"/>
          </a:solidFill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Sampling </a:t>
            </a:r>
            <a:r>
              <a:rPr lang="de-DE" sz="3600" dirty="0" err="1">
                <a:solidFill>
                  <a:schemeClr val="bg1"/>
                </a:solidFill>
              </a:rPr>
              <a:t>area</a:t>
            </a:r>
            <a:r>
              <a:rPr lang="de-DE" sz="3600" dirty="0">
                <a:solidFill>
                  <a:schemeClr val="bg1"/>
                </a:solidFill>
              </a:rPr>
              <a:t> – </a:t>
            </a:r>
            <a:r>
              <a:rPr lang="de-DE" sz="3600" dirty="0" err="1">
                <a:solidFill>
                  <a:schemeClr val="bg1"/>
                </a:solidFill>
              </a:rPr>
              <a:t>Oil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seepage</a:t>
            </a:r>
            <a:r>
              <a:rPr lang="de-DE" sz="3600" dirty="0">
                <a:solidFill>
                  <a:schemeClr val="bg1"/>
                </a:solidFill>
              </a:rPr>
              <a:t> at </a:t>
            </a:r>
            <a:r>
              <a:rPr lang="de-DE" sz="3600" dirty="0" err="1">
                <a:solidFill>
                  <a:schemeClr val="bg1"/>
                </a:solidFill>
              </a:rPr>
              <a:t>the</a:t>
            </a:r>
            <a:r>
              <a:rPr lang="de-DE" sz="3600" dirty="0">
                <a:solidFill>
                  <a:schemeClr val="bg1"/>
                </a:solidFill>
              </a:rPr>
              <a:t> Campeche Knolls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79C684E-90BF-9BC0-433B-469F7A54B046}"/>
              </a:ext>
            </a:extLst>
          </p:cNvPr>
          <p:cNvSpPr txBox="1"/>
          <p:nvPr/>
        </p:nvSpPr>
        <p:spPr>
          <a:xfrm>
            <a:off x="650425" y="5856808"/>
            <a:ext cx="411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(</a:t>
            </a:r>
            <a:r>
              <a:rPr lang="de-DE" sz="1100" dirty="0" err="1"/>
              <a:t>modified</a:t>
            </a:r>
            <a:r>
              <a:rPr lang="de-DE" sz="1100" dirty="0"/>
              <a:t> after </a:t>
            </a:r>
            <a:r>
              <a:rPr lang="de-DE" sz="1100" dirty="0" err="1"/>
              <a:t>Sahling</a:t>
            </a:r>
            <a:r>
              <a:rPr lang="de-DE" sz="1100" dirty="0"/>
              <a:t> et al., 2016; </a:t>
            </a:r>
            <a:r>
              <a:rPr lang="de-DE" sz="1100" dirty="0" err="1"/>
              <a:t>Smrzka</a:t>
            </a:r>
            <a:r>
              <a:rPr lang="de-DE" sz="1100" dirty="0"/>
              <a:t> et al.., 2019).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87AA16-A324-82BB-5242-521A55C6B059}"/>
              </a:ext>
            </a:extLst>
          </p:cNvPr>
          <p:cNvSpPr txBox="1"/>
          <p:nvPr/>
        </p:nvSpPr>
        <p:spPr>
          <a:xfrm>
            <a:off x="8923977" y="5790270"/>
            <a:ext cx="2116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(</a:t>
            </a:r>
            <a:r>
              <a:rPr lang="de-DE" sz="1100" dirty="0"/>
              <a:t>after </a:t>
            </a:r>
            <a:r>
              <a:rPr lang="de-DE" sz="1100" dirty="0" err="1"/>
              <a:t>Joye</a:t>
            </a:r>
            <a:r>
              <a:rPr lang="de-DE" sz="1100" dirty="0"/>
              <a:t> et al., 2016).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774" y="3740498"/>
            <a:ext cx="3186826" cy="2024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081" y="3559699"/>
            <a:ext cx="2054567" cy="146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620" y="5833883"/>
            <a:ext cx="2183028" cy="1936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160" y="703539"/>
            <a:ext cx="1596053" cy="26387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456" y="1503799"/>
            <a:ext cx="285625" cy="1038226"/>
          </a:xfrm>
          <a:prstGeom prst="rect">
            <a:avLst/>
          </a:prstGeom>
        </p:spPr>
      </p:pic>
      <p:sp>
        <p:nvSpPr>
          <p:cNvPr id="21" name="Textfeld 1">
            <a:extLst>
              <a:ext uri="{FF2B5EF4-FFF2-40B4-BE49-F238E27FC236}">
                <a16:creationId xmlns:a16="http://schemas.microsoft.com/office/drawing/2014/main" id="{1287AA16-A324-82BB-5242-521A55C6B059}"/>
              </a:ext>
            </a:extLst>
          </p:cNvPr>
          <p:cNvSpPr txBox="1"/>
          <p:nvPr/>
        </p:nvSpPr>
        <p:spPr>
          <a:xfrm>
            <a:off x="8923977" y="3023682"/>
            <a:ext cx="2116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(</a:t>
            </a:r>
            <a:r>
              <a:rPr lang="de-DE" sz="1100" dirty="0"/>
              <a:t>after </a:t>
            </a:r>
            <a:r>
              <a:rPr lang="de-DE" sz="1100" dirty="0" err="1"/>
              <a:t>Schubotz</a:t>
            </a:r>
            <a:r>
              <a:rPr lang="de-DE" sz="1100" dirty="0"/>
              <a:t> et al., 2011).</a:t>
            </a:r>
          </a:p>
        </p:txBody>
      </p:sp>
    </p:spTree>
    <p:extLst>
      <p:ext uri="{BB962C8B-B14F-4D97-AF65-F5344CB8AC3E}">
        <p14:creationId xmlns:p14="http://schemas.microsoft.com/office/powerpoint/2010/main" val="398237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2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502DD8-9CB0-405C-977E-C4235344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64FA-F9AE-4C48-8236-68921F9B5CAD}" type="datetime1">
              <a:rPr lang="de-DE" smtClean="0"/>
              <a:t>18.05.2022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35526B-DE8A-4646-A50D-F050E458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E7D6FE-6CF8-4DCF-AF1A-26E69E7B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D14B6-6387-4D91-BBA7-100F01EE7B02}" type="slidenum">
              <a:rPr lang="de-DE" smtClean="0"/>
              <a:t>4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910AE2-A196-4230-A44F-B16068AAC2FA}"/>
              </a:ext>
            </a:extLst>
          </p:cNvPr>
          <p:cNvSpPr txBox="1"/>
          <p:nvPr/>
        </p:nvSpPr>
        <p:spPr>
          <a:xfrm>
            <a:off x="0" y="-100732"/>
            <a:ext cx="12192000" cy="646331"/>
          </a:xfrm>
          <a:prstGeom prst="rect">
            <a:avLst/>
          </a:prstGeom>
          <a:solidFill>
            <a:srgbClr val="0072BC"/>
          </a:solidFill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Lipid </a:t>
            </a:r>
            <a:r>
              <a:rPr lang="de-DE" sz="3600" dirty="0" err="1">
                <a:solidFill>
                  <a:schemeClr val="bg1"/>
                </a:solidFill>
              </a:rPr>
              <a:t>biomarker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inventory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090" y="386048"/>
            <a:ext cx="400110" cy="18880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Oil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seep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setting</a:t>
            </a: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090" y="2550808"/>
            <a:ext cx="400110" cy="25794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Methane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seep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setting</a:t>
            </a: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618" y="1202539"/>
            <a:ext cx="3211164" cy="9722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39199" y="728417"/>
            <a:ext cx="320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DAGE = </a:t>
            </a:r>
            <a:r>
              <a:rPr lang="de-DE" dirty="0" err="1"/>
              <a:t>dialkyl</a:t>
            </a:r>
            <a:r>
              <a:rPr lang="de-DE" dirty="0"/>
              <a:t> </a:t>
            </a:r>
            <a:r>
              <a:rPr lang="de-DE" dirty="0" err="1"/>
              <a:t>glycerol</a:t>
            </a:r>
            <a:r>
              <a:rPr lang="de-DE" dirty="0"/>
              <a:t> </a:t>
            </a:r>
            <a:r>
              <a:rPr lang="de-DE" dirty="0" err="1"/>
              <a:t>diether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1268292" y="5968606"/>
            <a:ext cx="3788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(</a:t>
            </a:r>
            <a:r>
              <a:rPr lang="de-DE" sz="1000" dirty="0"/>
              <a:t>Krake et al., 2022).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86396" y="5968606"/>
            <a:ext cx="3788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(</a:t>
            </a:r>
            <a:r>
              <a:rPr lang="de-DE" sz="1000" dirty="0"/>
              <a:t>Krake et al., 2022).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961" y="573108"/>
            <a:ext cx="2027863" cy="24465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480" y="2984447"/>
            <a:ext cx="3245375" cy="27358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648" y="547182"/>
            <a:ext cx="2156012" cy="24837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088" y="3019694"/>
            <a:ext cx="3519882" cy="27071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3043" y="5746123"/>
            <a:ext cx="3136247" cy="1619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4947" y="5725743"/>
            <a:ext cx="2974164" cy="17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5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4DFC617-C3E3-152E-2AAB-603D8CA49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6" y="547406"/>
            <a:ext cx="5791044" cy="5514975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502DD8-9CB0-405C-977E-C4235344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64FA-F9AE-4C48-8236-68921F9B5CAD}" type="datetime1">
              <a:rPr lang="de-DE" smtClean="0"/>
              <a:t>18.05.2022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35526B-DE8A-4646-A50D-F050E458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E7D6FE-6CF8-4DCF-AF1A-26E69E7B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D14B6-6387-4D91-BBA7-100F01EE7B02}" type="slidenum">
              <a:rPr lang="de-DE" smtClean="0"/>
              <a:t>5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910AE2-A196-4230-A44F-B16068AAC2FA}"/>
              </a:ext>
            </a:extLst>
          </p:cNvPr>
          <p:cNvSpPr txBox="1"/>
          <p:nvPr/>
        </p:nvSpPr>
        <p:spPr>
          <a:xfrm>
            <a:off x="0" y="-100732"/>
            <a:ext cx="12192000" cy="646331"/>
          </a:xfrm>
          <a:prstGeom prst="rect">
            <a:avLst/>
          </a:prstGeom>
          <a:solidFill>
            <a:srgbClr val="0072BC"/>
          </a:solidFill>
        </p:spPr>
        <p:txBody>
          <a:bodyPr wrap="squar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Implications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from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carbon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stable</a:t>
            </a:r>
            <a:r>
              <a:rPr lang="de-DE" sz="3600" dirty="0">
                <a:solidFill>
                  <a:schemeClr val="bg1"/>
                </a:solidFill>
              </a:rPr>
              <a:t> isotopes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3A72C4A-1953-537A-181C-A3CEB18E1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21" y="749537"/>
            <a:ext cx="3239719" cy="46003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7968" y="5708822"/>
            <a:ext cx="4193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Krake et al., 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2022, 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after Himmler et al., 2015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Smrzka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et al., 2019).</a:t>
            </a:r>
            <a:endParaRPr lang="de-DE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7479957" y="5708822"/>
            <a:ext cx="3168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(</a:t>
            </a:r>
            <a:r>
              <a:rPr lang="de-DE" sz="1100" dirty="0"/>
              <a:t>Krake et al., 2022).</a:t>
            </a:r>
          </a:p>
        </p:txBody>
      </p:sp>
    </p:spTree>
    <p:extLst>
      <p:ext uri="{BB962C8B-B14F-4D97-AF65-F5344CB8AC3E}">
        <p14:creationId xmlns:p14="http://schemas.microsoft.com/office/powerpoint/2010/main" val="9850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502DD8-9CB0-405C-977E-C4235344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64FA-F9AE-4C48-8236-68921F9B5CAD}" type="datetime1">
              <a:rPr lang="de-DE" smtClean="0"/>
              <a:t>20.05.2022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35526B-DE8A-4646-A50D-F050E458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E7D6FE-6CF8-4DCF-AF1A-26E69E7B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D14B6-6387-4D91-BBA7-100F01EE7B02}" type="slidenum">
              <a:rPr lang="de-DE" smtClean="0"/>
              <a:t>6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910AE2-A196-4230-A44F-B16068AAC2FA}"/>
              </a:ext>
            </a:extLst>
          </p:cNvPr>
          <p:cNvSpPr txBox="1"/>
          <p:nvPr/>
        </p:nvSpPr>
        <p:spPr>
          <a:xfrm>
            <a:off x="0" y="-101638"/>
            <a:ext cx="12192000" cy="646331"/>
          </a:xfrm>
          <a:prstGeom prst="rect">
            <a:avLst/>
          </a:prstGeom>
          <a:solidFill>
            <a:srgbClr val="0072BC"/>
          </a:solidFill>
        </p:spPr>
        <p:txBody>
          <a:bodyPr wrap="squar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Implications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from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carbon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stable</a:t>
            </a:r>
            <a:r>
              <a:rPr lang="de-DE" sz="3600" dirty="0">
                <a:solidFill>
                  <a:schemeClr val="bg1"/>
                </a:solidFill>
              </a:rPr>
              <a:t> isotopes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39" y="867196"/>
            <a:ext cx="5582587" cy="39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26" y="850880"/>
            <a:ext cx="6022061" cy="39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295" y="5161718"/>
            <a:ext cx="4567105" cy="5267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13405" y="4784030"/>
            <a:ext cx="1565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Krake et al., 2022).</a:t>
            </a:r>
            <a:endParaRPr lang="de-DE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121475" y="5688511"/>
            <a:ext cx="8056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~ 73%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sulfate</a:t>
            </a:r>
            <a:r>
              <a:rPr lang="de-DE" sz="2000" dirty="0"/>
              <a:t> </a:t>
            </a:r>
            <a:r>
              <a:rPr lang="de-DE" sz="2000" dirty="0" err="1"/>
              <a:t>reduction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fueled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non-</a:t>
            </a:r>
            <a:r>
              <a:rPr lang="de-DE" sz="2000" dirty="0" err="1"/>
              <a:t>methane</a:t>
            </a:r>
            <a:r>
              <a:rPr lang="de-DE" sz="2000" dirty="0"/>
              <a:t> </a:t>
            </a:r>
            <a:r>
              <a:rPr lang="de-DE" sz="2000" dirty="0" err="1"/>
              <a:t>hydrocarbons</a:t>
            </a:r>
            <a:r>
              <a:rPr lang="de-DE" sz="2000" dirty="0"/>
              <a:t> (NMH)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1475" y="4052045"/>
            <a:ext cx="48725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SRB</a:t>
            </a:r>
            <a:endParaRPr lang="de-DE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0808" y="3985124"/>
            <a:ext cx="48725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SRB</a:t>
            </a:r>
            <a:endParaRPr lang="de-DE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5281" y="4052045"/>
            <a:ext cx="61288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ANME</a:t>
            </a:r>
            <a:endParaRPr lang="de-DE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14310" y="4045479"/>
            <a:ext cx="61288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ANME</a:t>
            </a:r>
            <a:endParaRPr lang="de-DE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2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3" grpId="0"/>
      <p:bldP spid="2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6B3862-98D9-4DC5-8DAA-1F5D7139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8454"/>
            <a:ext cx="10515600" cy="51623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Oil </a:t>
            </a:r>
            <a:r>
              <a:rPr lang="de-DE" dirty="0" err="1"/>
              <a:t>degradation</a:t>
            </a:r>
            <a:r>
              <a:rPr lang="de-DE" dirty="0"/>
              <a:t> </a:t>
            </a:r>
            <a:r>
              <a:rPr lang="de-DE" dirty="0" err="1"/>
              <a:t>contributes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carbonate</a:t>
            </a:r>
            <a:r>
              <a:rPr lang="de-DE" dirty="0"/>
              <a:t> </a:t>
            </a:r>
            <a:r>
              <a:rPr lang="de-DE" dirty="0" err="1" smtClean="0"/>
              <a:t>authigenesis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 err="1"/>
              <a:t>Characterization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microbial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and </a:t>
            </a:r>
            <a:r>
              <a:rPr lang="de-DE" dirty="0" err="1"/>
              <a:t>metabolic</a:t>
            </a:r>
            <a:r>
              <a:rPr lang="de-DE" dirty="0"/>
              <a:t> </a:t>
            </a:r>
            <a:r>
              <a:rPr lang="de-DE" dirty="0" err="1"/>
              <a:t>processes</a:t>
            </a:r>
            <a:r>
              <a:rPr lang="de-DE" dirty="0"/>
              <a:t> via </a:t>
            </a:r>
            <a:r>
              <a:rPr lang="de-DE" dirty="0" err="1"/>
              <a:t>biomarker</a:t>
            </a:r>
            <a:r>
              <a:rPr lang="de-DE" dirty="0"/>
              <a:t> </a:t>
            </a:r>
            <a:r>
              <a:rPr lang="de-DE" dirty="0" err="1"/>
              <a:t>inventory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r>
              <a:rPr lang="de-DE" dirty="0" smtClean="0"/>
              <a:t> isotopes</a:t>
            </a:r>
            <a:r>
              <a:rPr lang="de-DE" dirty="0"/>
              <a:t>: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Overall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bacterial</a:t>
            </a:r>
            <a:r>
              <a:rPr lang="de-DE" dirty="0" smtClean="0"/>
              <a:t> </a:t>
            </a:r>
            <a:r>
              <a:rPr lang="de-DE" dirty="0" err="1" smtClean="0"/>
              <a:t>ether</a:t>
            </a:r>
            <a:r>
              <a:rPr lang="de-DE" dirty="0" smtClean="0"/>
              <a:t> </a:t>
            </a:r>
            <a:r>
              <a:rPr lang="de-DE" dirty="0" err="1"/>
              <a:t>lipids</a:t>
            </a:r>
            <a:endParaRPr lang="de-DE" dirty="0"/>
          </a:p>
          <a:p>
            <a:pPr lvl="1">
              <a:lnSpc>
                <a:spcPct val="150000"/>
              </a:lnSpc>
            </a:pPr>
            <a:r>
              <a:rPr lang="de-DE" dirty="0"/>
              <a:t>High </a:t>
            </a:r>
            <a:r>
              <a:rPr lang="de-DE" dirty="0" err="1"/>
              <a:t>diversity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DAGEs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alkyl</a:t>
            </a:r>
            <a:r>
              <a:rPr lang="de-DE" dirty="0"/>
              <a:t> </a:t>
            </a:r>
            <a:r>
              <a:rPr lang="de-DE" dirty="0" err="1"/>
              <a:t>chains</a:t>
            </a:r>
            <a:endParaRPr lang="de-DE" dirty="0"/>
          </a:p>
          <a:p>
            <a:pPr lvl="1">
              <a:lnSpc>
                <a:spcPct val="150000"/>
              </a:lnSpc>
            </a:pPr>
            <a:r>
              <a:rPr lang="de-DE" dirty="0" err="1"/>
              <a:t>Heavier</a:t>
            </a:r>
            <a:r>
              <a:rPr lang="de-DE" dirty="0"/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de-D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carb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de-D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bacterial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biomarkers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different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offset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degradation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fuels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sulfate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reduction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502DD8-9CB0-405C-977E-C4235344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64FA-F9AE-4C48-8236-68921F9B5CAD}" type="datetime1">
              <a:rPr lang="de-DE" smtClean="0"/>
              <a:t>18.05.2022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35526B-DE8A-4646-A50D-F050E458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E7D6FE-6CF8-4DCF-AF1A-26E69E7B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D14B6-6387-4D91-BBA7-100F01EE7B02}" type="slidenum">
              <a:rPr lang="de-DE" smtClean="0"/>
              <a:t>7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910AE2-A196-4230-A44F-B16068AAC2FA}"/>
              </a:ext>
            </a:extLst>
          </p:cNvPr>
          <p:cNvSpPr txBox="1"/>
          <p:nvPr/>
        </p:nvSpPr>
        <p:spPr>
          <a:xfrm>
            <a:off x="0" y="-101638"/>
            <a:ext cx="12192000" cy="646331"/>
          </a:xfrm>
          <a:prstGeom prst="rect">
            <a:avLst/>
          </a:prstGeom>
          <a:solidFill>
            <a:srgbClr val="0072BC"/>
          </a:solidFill>
        </p:spPr>
        <p:txBody>
          <a:bodyPr wrap="squar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Conclusion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3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Office PowerPoint</Application>
  <PresentationFormat>Widescreen</PresentationFormat>
  <Paragraphs>55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Office Theme</vt:lpstr>
      <vt:lpstr>Biomarker evidence for bacterial oxidation of oil-derived hydrocarbons at seeps in the southern Gulf of Mexico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Universität Hamburg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Biomarker evidence for bacterial oxidation of oil-derived hydrocarbons at seeps in the southern Gulf of Mexico</dc:title>
  <dc:creator>nicloa.krake@ad.cen.uni-hamburg.de</dc:creator>
  <cp:lastModifiedBy>nicloa.krake@ad.cen.uni-hamburg.de</cp:lastModifiedBy>
  <cp:revision>40</cp:revision>
  <cp:lastPrinted>2022-05-20T10:53:54Z</cp:lastPrinted>
  <dcterms:created xsi:type="dcterms:W3CDTF">2022-05-12T13:47:51Z</dcterms:created>
  <dcterms:modified xsi:type="dcterms:W3CDTF">2022-05-20T12:11:48Z</dcterms:modified>
</cp:coreProperties>
</file>