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3" r:id="rId3"/>
    <p:sldId id="260" r:id="rId4"/>
    <p:sldId id="261" r:id="rId5"/>
    <p:sldId id="262" r:id="rId6"/>
    <p:sldId id="266" r:id="rId7"/>
    <p:sldId id="264" r:id="rId8"/>
    <p:sldId id="263" r:id="rId9"/>
    <p:sldId id="269" r:id="rId10"/>
    <p:sldId id="272" r:id="rId11"/>
    <p:sldId id="274" r:id="rId12"/>
    <p:sldId id="26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73BA"/>
    <a:srgbClr val="0A3C62"/>
    <a:srgbClr val="3FA38F"/>
    <a:srgbClr val="2A8A9C"/>
    <a:srgbClr val="166687"/>
    <a:srgbClr val="24B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80390" autoAdjust="0"/>
  </p:normalViewPr>
  <p:slideViewPr>
    <p:cSldViewPr snapToGrid="0">
      <p:cViewPr varScale="1">
        <p:scale>
          <a:sx n="54" d="100"/>
          <a:sy n="54" d="100"/>
        </p:scale>
        <p:origin x="11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A7E1C-D758-4AD2-968D-59E6D1DD0888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75491-83C4-4AB6-9B83-CB89FF61AB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704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75491-83C4-4AB6-9B83-CB89FF61AB7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916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75491-83C4-4AB6-9B83-CB89FF61AB7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781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75491-83C4-4AB6-9B83-CB89FF61AB7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246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75491-83C4-4AB6-9B83-CB89FF61AB7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246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75491-83C4-4AB6-9B83-CB89FF61AB7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360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75491-83C4-4AB6-9B83-CB89FF61AB7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799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75491-83C4-4AB6-9B83-CB89FF61AB7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33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75491-83C4-4AB6-9B83-CB89FF61AB7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420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75491-83C4-4AB6-9B83-CB89FF61AB7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149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75491-83C4-4AB6-9B83-CB89FF61AB7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791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75491-83C4-4AB6-9B83-CB89FF61AB7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559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75491-83C4-4AB6-9B83-CB89FF61AB7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189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58D5A7-CDE2-4D93-879E-1C54D5DCB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BA7AFE-BD24-4B57-BF44-051F40356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90C46A-44D8-4353-A031-4E2E62084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BA048C-FAD5-4AD4-89E8-0126E2672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273290-0947-41FA-B588-1DF213EF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316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88307-8B2F-441A-AB71-0B181FBD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660FAC4-5662-4776-B2E9-096AE0E1A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C3A13C-9649-4EB7-BEB7-DC8B18943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89BA5E-0CBA-4E25-BDD6-15D51BD13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A50349-CF1B-486D-995B-FE50A2B97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5F5C33-4911-4C63-BE2F-6A2063F01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72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A461E3-99AC-4477-A637-321CF3B91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CC0F41-CB24-48D1-A214-C2E326DCA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61DF5F-E5C1-43D1-9B98-2C7A9275E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BBB5CE-1024-4CCF-A5B1-423AC34EE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F167F4-EE9B-455E-A461-BDFA58A7F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22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E67C397-7A78-4556-924C-136E8FDE2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E24066B-BF65-46D3-91F6-6153BFE18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55A4C3-E774-47CA-88F9-6C95B7430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D41D64-B79D-445F-8E6B-C7A2F07E4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18F3F9-4DE6-4B61-AC0F-860498DD5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97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2FE8D-B39A-45D9-980B-ED6DED541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B32DAE-C46D-4B76-AE28-EC4296F97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08AF7C-F75E-4B92-99E5-737574E27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87F4EE-B955-4603-9272-2A2BDC683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6C08B5-7132-4C9E-A09D-F0361C271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53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1C6A08-E70B-45F2-B0F3-CD5A8A76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6C85C7-8B87-4207-BAF5-DA9668E23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22C1EF-0D7B-46A1-A5E7-3F794F74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A81204-2290-436E-AAA8-EC41AC0E5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3E7625-5189-4A8F-8AD6-7B96CC209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574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3EE194-C232-45C4-ADF6-B96B1BEF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489769-3E0F-4248-9FAC-A831A4704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70D1C8-1756-485C-A14F-6AD4C1AB3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CCEAC4-25B5-4587-A013-F2171E5A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32F387-5AE2-4EB2-AEC0-DB6556AC6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C95B14-6FBF-4867-A045-C8337972D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536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F322E4-C0B2-49D4-9F72-1DE75E82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21C8EE-4D6A-4DA0-804B-F0DCBD105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6D5A12-62C7-489B-B5D5-65C6F945E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FCA31F-4E61-49B7-8B5B-BAA3568C7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2E3E42F-ED85-48E3-9879-9AB947637A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231378F-E938-4682-A1D2-3E346101C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DAF54A4-068A-4FE6-9388-B8905E29F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A5B61CA-7A4F-44C4-B0AA-A910D7EDF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74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3ED4D0-0E15-4EF8-97C1-F24ADD5B5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8A0948-5991-47FB-9111-03A79021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F7E4C79-25C9-4D22-B420-978FBE36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C5B0DE-2022-4992-BDC2-DE09F57A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851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72B437-6D8D-4DBA-9812-6B1624277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E366DA8-90D2-4CC0-9765-ADA3F1D5D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822845-A880-43BA-8EA0-75CE468F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3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822845-A880-43BA-8EA0-75CE468F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1598" y="-49716"/>
            <a:ext cx="2743200" cy="365125"/>
          </a:xfrm>
        </p:spPr>
        <p:txBody>
          <a:bodyPr/>
          <a:lstStyle>
            <a:lvl1pPr>
              <a:defRPr sz="1800">
                <a:solidFill>
                  <a:srgbClr val="1373BA"/>
                </a:solidFill>
              </a:defRPr>
            </a:lvl1pPr>
          </a:lstStyle>
          <a:p>
            <a:fld id="{BAC12CEC-3E92-4F29-AA61-E3DAAF767648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07C61D-0118-4C2A-942D-037546F86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02" y="6317690"/>
            <a:ext cx="1801794" cy="61615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431EDE8-4BB2-464A-9B1B-4E758B2A57E3}"/>
              </a:ext>
            </a:extLst>
          </p:cNvPr>
          <p:cNvCxnSpPr>
            <a:cxnSpLocks/>
          </p:cNvCxnSpPr>
          <p:nvPr userDrawn="1"/>
        </p:nvCxnSpPr>
        <p:spPr>
          <a:xfrm>
            <a:off x="2037144" y="6625769"/>
            <a:ext cx="8816054" cy="1"/>
          </a:xfrm>
          <a:prstGeom prst="line">
            <a:avLst/>
          </a:prstGeom>
          <a:ln w="19050">
            <a:solidFill>
              <a:srgbClr val="1373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8F29EC2-2501-4B0F-83B9-525BB2F19CD7}"/>
              </a:ext>
            </a:extLst>
          </p:cNvPr>
          <p:cNvCxnSpPr>
            <a:cxnSpLocks/>
          </p:cNvCxnSpPr>
          <p:nvPr userDrawn="1"/>
        </p:nvCxnSpPr>
        <p:spPr>
          <a:xfrm>
            <a:off x="9362969" y="132847"/>
            <a:ext cx="2359309" cy="0"/>
          </a:xfrm>
          <a:prstGeom prst="line">
            <a:avLst/>
          </a:prstGeom>
          <a:ln w="19050">
            <a:solidFill>
              <a:srgbClr val="1373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21371A87-A1FA-4DD4-92FB-FB938419C3A9}"/>
              </a:ext>
            </a:extLst>
          </p:cNvPr>
          <p:cNvSpPr txBox="1"/>
          <p:nvPr userDrawn="1"/>
        </p:nvSpPr>
        <p:spPr>
          <a:xfrm>
            <a:off x="11015246" y="6441103"/>
            <a:ext cx="344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1373BA"/>
                </a:solidFill>
              </a:rPr>
              <a:t>25-05-2022</a:t>
            </a:r>
          </a:p>
        </p:txBody>
      </p:sp>
    </p:spTree>
    <p:extLst>
      <p:ext uri="{BB962C8B-B14F-4D97-AF65-F5344CB8AC3E}">
        <p14:creationId xmlns:p14="http://schemas.microsoft.com/office/powerpoint/2010/main" val="358820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BA83CB-DA57-40E4-ACFE-74BF2E201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A6AFE5-A9C5-4F4B-9DD4-EAB479DDE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E48233-49A5-49B4-9D9D-906A47764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4821CD-B578-4859-BC92-FA4381B1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46E9E5-E174-47A4-8DA9-DF8D0A529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E3711A-97C5-47BF-B801-C70AB9B9F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657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099550-5C2F-415C-BB0A-ABB8B12C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507F90-BE20-4F54-8ACB-14B11A8E0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499B5F-2C2F-4F76-B76E-8B54891C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080979-F190-48D9-A7C3-9ABFC492A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458E7D-697F-4B35-BCB2-59F1A3E1B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12CEC-3E92-4F29-AA61-E3DAAF767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58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4.T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tiff"/><Relationship Id="rId4" Type="http://schemas.openxmlformats.org/officeDocument/2006/relationships/image" Target="../media/image9.tif"/><Relationship Id="rId9" Type="http://schemas.openxmlformats.org/officeDocument/2006/relationships/image" Target="../media/image14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5.png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5.png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7.tiff"/><Relationship Id="rId10" Type="http://schemas.openxmlformats.org/officeDocument/2006/relationships/image" Target="../media/image23.jpeg"/><Relationship Id="rId4" Type="http://schemas.openxmlformats.org/officeDocument/2006/relationships/image" Target="../media/image16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7.jpeg"/><Relationship Id="rId5" Type="http://schemas.openxmlformats.org/officeDocument/2006/relationships/image" Target="../media/image18.tiff"/><Relationship Id="rId10" Type="http://schemas.openxmlformats.org/officeDocument/2006/relationships/image" Target="../media/image26.jpeg"/><Relationship Id="rId4" Type="http://schemas.openxmlformats.org/officeDocument/2006/relationships/image" Target="../media/image17.tiff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15.png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10" Type="http://schemas.openxmlformats.org/officeDocument/2006/relationships/image" Target="../media/image17.tiff"/><Relationship Id="rId4" Type="http://schemas.openxmlformats.org/officeDocument/2006/relationships/image" Target="../media/image16.png"/><Relationship Id="rId9" Type="http://schemas.openxmlformats.org/officeDocument/2006/relationships/image" Target="../media/image3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0266C302-48EE-4AF4-9C4C-3F305C4B8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1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08"/>
            <a:ext cx="12192000" cy="70264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86D92CC-BF05-4D9E-B4B5-D542FBC06B19}"/>
              </a:ext>
            </a:extLst>
          </p:cNvPr>
          <p:cNvSpPr/>
          <p:nvPr/>
        </p:nvSpPr>
        <p:spPr>
          <a:xfrm>
            <a:off x="0" y="-138896"/>
            <a:ext cx="12454359" cy="7245752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6D94FE-EE6D-4BE8-B3A2-1A98448AD1A6}"/>
              </a:ext>
            </a:extLst>
          </p:cNvPr>
          <p:cNvSpPr/>
          <p:nvPr/>
        </p:nvSpPr>
        <p:spPr>
          <a:xfrm>
            <a:off x="-208344" y="-84208"/>
            <a:ext cx="12662703" cy="1165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53C878-30B3-4D3B-A810-201A1104E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603" y="103617"/>
            <a:ext cx="2429674" cy="9168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439E26-AE9E-4C59-BE51-6671576E1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856" y="73945"/>
            <a:ext cx="2622092" cy="97616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A56EDA4-70A0-4DB4-963A-DEC22CC1475B}"/>
              </a:ext>
            </a:extLst>
          </p:cNvPr>
          <p:cNvSpPr txBox="1"/>
          <p:nvPr/>
        </p:nvSpPr>
        <p:spPr>
          <a:xfrm>
            <a:off x="287934" y="1359557"/>
            <a:ext cx="116701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 dirty="0">
                <a:solidFill>
                  <a:srgbClr val="0A3C62"/>
                </a:solidFill>
                <a:effectLst/>
                <a:latin typeface="Arial" panose="020B0604020202020204" pitchFamily="34" charset="0"/>
              </a:rPr>
              <a:t>Effect of normal fault activity on carbonate reservoir diagenetic evolution </a:t>
            </a:r>
          </a:p>
          <a:p>
            <a:pPr algn="ctr"/>
            <a:r>
              <a:rPr lang="en-US" sz="4000" b="0" i="0" dirty="0">
                <a:solidFill>
                  <a:srgbClr val="0A3C6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4000" b="0" i="0" dirty="0" err="1">
                <a:solidFill>
                  <a:srgbClr val="0A3C62"/>
                </a:solidFill>
                <a:effectLst/>
                <a:latin typeface="Arial" panose="020B0604020202020204" pitchFamily="34" charset="0"/>
              </a:rPr>
              <a:t>Urgonian</a:t>
            </a:r>
            <a:r>
              <a:rPr lang="en-US" sz="4000" b="0" i="0" dirty="0">
                <a:solidFill>
                  <a:srgbClr val="0A3C62"/>
                </a:solidFill>
                <a:effectLst/>
                <a:latin typeface="Arial" panose="020B0604020202020204" pitchFamily="34" charset="0"/>
              </a:rPr>
              <a:t> facies, SE France)</a:t>
            </a:r>
            <a:endParaRPr lang="fr-FR" sz="4000" dirty="0">
              <a:solidFill>
                <a:srgbClr val="0A3C62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D5D9B1-1A6E-4241-8095-8FA3598C16D4}"/>
              </a:ext>
            </a:extLst>
          </p:cNvPr>
          <p:cNvSpPr txBox="1"/>
          <p:nvPr/>
        </p:nvSpPr>
        <p:spPr>
          <a:xfrm>
            <a:off x="1213680" y="3634672"/>
            <a:ext cx="97646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0A3C62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Irène Aubert </a:t>
            </a:r>
            <a:r>
              <a:rPr lang="fr-FR" sz="2800" b="1" baseline="30000" dirty="0">
                <a:solidFill>
                  <a:srgbClr val="0A3C62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fr-FR" sz="3600" b="1" baseline="30000" dirty="0">
              <a:solidFill>
                <a:srgbClr val="0A3C62"/>
              </a:solidFill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3600" b="1" baseline="30000" dirty="0">
              <a:solidFill>
                <a:srgbClr val="0A3C62"/>
              </a:solidFill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P. Léonide, F. Fournier, H. </a:t>
            </a:r>
            <a:r>
              <a:rPr lang="fr-FR" sz="2400" dirty="0" err="1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Bitault</a:t>
            </a:r>
            <a:r>
              <a:rPr lang="fr-FR" sz="24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Lamarche, N. Godeau, P. Deschamps, R. Correa, L. Marié</a:t>
            </a:r>
            <a:endParaRPr lang="fr-FR" sz="2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07C964C-24AC-4162-86FF-A43629F4A424}"/>
              </a:ext>
            </a:extLst>
          </p:cNvPr>
          <p:cNvSpPr txBox="1"/>
          <p:nvPr/>
        </p:nvSpPr>
        <p:spPr>
          <a:xfrm>
            <a:off x="3046071" y="5667648"/>
            <a:ext cx="6099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25-05-2022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7AD1477-2F77-4D07-9007-F335CFAC6F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626" y="-71446"/>
            <a:ext cx="3433824" cy="117426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367AFFE-44FE-4904-8814-1D156A987627}"/>
              </a:ext>
            </a:extLst>
          </p:cNvPr>
          <p:cNvSpPr txBox="1"/>
          <p:nvPr/>
        </p:nvSpPr>
        <p:spPr>
          <a:xfrm>
            <a:off x="-45028" y="6609034"/>
            <a:ext cx="125444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baseline="300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200" i="1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Laboratoire des Complexes et leurs Réservoirs – IPRA, E2S-UPPA, </a:t>
            </a:r>
            <a:r>
              <a:rPr lang="fr-FR" sz="1200" i="1" dirty="0" err="1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TotalEnergies</a:t>
            </a:r>
            <a:r>
              <a:rPr lang="fr-FR" sz="1200" i="1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CNRS, Université de Pau et des Pays de l’Adour, UMR5150 Pau, France</a:t>
            </a:r>
          </a:p>
        </p:txBody>
      </p:sp>
    </p:spTree>
    <p:extLst>
      <p:ext uri="{BB962C8B-B14F-4D97-AF65-F5344CB8AC3E}">
        <p14:creationId xmlns:p14="http://schemas.microsoft.com/office/powerpoint/2010/main" val="68986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5E7FB3-EB6C-4DC1-A41B-6F2625868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1BCEFA7-FA91-4104-B557-31320E421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" y="523220"/>
            <a:ext cx="7304164" cy="21594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D2F0A7-EE75-46C2-9BBD-E8FB2E685A74}"/>
              </a:ext>
            </a:extLst>
          </p:cNvPr>
          <p:cNvSpPr/>
          <p:nvPr/>
        </p:nvSpPr>
        <p:spPr>
          <a:xfrm>
            <a:off x="5330989" y="701512"/>
            <a:ext cx="1162407" cy="1981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3BD082F-C028-4B1A-977E-2AA29CEFBF54}"/>
              </a:ext>
            </a:extLst>
          </p:cNvPr>
          <p:cNvSpPr txBox="1"/>
          <p:nvPr/>
        </p:nvSpPr>
        <p:spPr>
          <a:xfrm>
            <a:off x="8685209" y="1296110"/>
            <a:ext cx="327412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3168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Cement C7</a:t>
            </a:r>
          </a:p>
          <a:p>
            <a:pPr algn="ctr"/>
            <a:endParaRPr lang="en-GB" sz="2400" b="1" dirty="0">
              <a:solidFill>
                <a:srgbClr val="316883"/>
              </a:solidFill>
            </a:endParaRPr>
          </a:p>
          <a:p>
            <a:pPr algn="ctr"/>
            <a:r>
              <a:rPr lang="en-GB" sz="2400" b="1" dirty="0">
                <a:solidFill>
                  <a:srgbClr val="316883"/>
                </a:solidFill>
              </a:rPr>
              <a:t>Rupelian </a:t>
            </a:r>
            <a:r>
              <a:rPr lang="en-GB" sz="2400" dirty="0">
                <a:solidFill>
                  <a:srgbClr val="316883"/>
                </a:solidFill>
              </a:rPr>
              <a:t>(≈30Ma)</a:t>
            </a:r>
          </a:p>
          <a:p>
            <a:pPr algn="ctr"/>
            <a:endParaRPr lang="en-GB" sz="2400" dirty="0">
              <a:solidFill>
                <a:srgbClr val="316883"/>
              </a:solidFill>
            </a:endParaRPr>
          </a:p>
          <a:p>
            <a:pPr algn="ctr"/>
            <a:r>
              <a:rPr lang="en-GB" sz="2400" b="1" dirty="0">
                <a:solidFill>
                  <a:srgbClr val="316883"/>
                </a:solidFill>
              </a:rPr>
              <a:t>Seismic pumping </a:t>
            </a:r>
            <a:r>
              <a:rPr lang="en-GB" sz="2400" dirty="0">
                <a:solidFill>
                  <a:srgbClr val="316883"/>
                </a:solidFill>
              </a:rPr>
              <a:t>of infiltrated </a:t>
            </a:r>
            <a:r>
              <a:rPr lang="en-GB" sz="2400" b="1" dirty="0">
                <a:solidFill>
                  <a:srgbClr val="316883"/>
                </a:solidFill>
              </a:rPr>
              <a:t>meteoric water </a:t>
            </a:r>
            <a:r>
              <a:rPr lang="en-GB" sz="2400" dirty="0">
                <a:solidFill>
                  <a:srgbClr val="316883"/>
                </a:solidFill>
              </a:rPr>
              <a:t>(≈400m)</a:t>
            </a:r>
          </a:p>
          <a:p>
            <a:pPr algn="ctr"/>
            <a:endParaRPr lang="en-GB" sz="2400" dirty="0">
              <a:solidFill>
                <a:srgbClr val="316883"/>
              </a:solidFill>
            </a:endParaRPr>
          </a:p>
          <a:p>
            <a:pPr algn="ctr"/>
            <a:r>
              <a:rPr lang="en-GB" sz="2400" dirty="0">
                <a:solidFill>
                  <a:srgbClr val="316883"/>
                </a:solidFill>
              </a:rPr>
              <a:t>Karst </a:t>
            </a:r>
          </a:p>
          <a:p>
            <a:pPr algn="ctr"/>
            <a:r>
              <a:rPr lang="en-GB" sz="2400" dirty="0">
                <a:solidFill>
                  <a:srgbClr val="316883"/>
                </a:solidFill>
              </a:rPr>
              <a:t>Micrite recrystallisation (µ</a:t>
            </a:r>
            <a:r>
              <a:rPr lang="az-Cyrl-AZ" sz="2400" dirty="0">
                <a:solidFill>
                  <a:srgbClr val="316883"/>
                </a:solidFill>
              </a:rPr>
              <a:t>Ф</a:t>
            </a:r>
            <a:r>
              <a:rPr lang="fr-FR" sz="2400" dirty="0">
                <a:solidFill>
                  <a:srgbClr val="316883"/>
                </a:solidFill>
              </a:rPr>
              <a:t>)</a:t>
            </a:r>
            <a:r>
              <a:rPr lang="en-GB" sz="2400" dirty="0">
                <a:solidFill>
                  <a:srgbClr val="316883"/>
                </a:solidFill>
              </a:rPr>
              <a:t> Cement C7</a:t>
            </a:r>
          </a:p>
          <a:p>
            <a:pPr algn="ctr"/>
            <a:endParaRPr lang="en-GB" sz="2400" dirty="0">
              <a:solidFill>
                <a:srgbClr val="316883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1B320C-CDB7-475A-BD56-8A3C69FBBD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" y="2791554"/>
            <a:ext cx="7373075" cy="3861636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012CABE2-316F-42ED-8E67-82CBFAD2549A}"/>
              </a:ext>
            </a:extLst>
          </p:cNvPr>
          <p:cNvSpPr/>
          <p:nvPr/>
        </p:nvSpPr>
        <p:spPr>
          <a:xfrm>
            <a:off x="8920576" y="2245454"/>
            <a:ext cx="173621" cy="173621"/>
          </a:xfrm>
          <a:prstGeom prst="ellipse">
            <a:avLst/>
          </a:prstGeom>
          <a:solidFill>
            <a:srgbClr val="2A8A9C"/>
          </a:solidFill>
          <a:ln>
            <a:solidFill>
              <a:srgbClr val="166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Vague 11">
            <a:extLst>
              <a:ext uri="{FF2B5EF4-FFF2-40B4-BE49-F238E27FC236}">
                <a16:creationId xmlns:a16="http://schemas.microsoft.com/office/drawing/2014/main" id="{28C1B8C8-A54F-4B0C-85E9-0677A33B1458}"/>
              </a:ext>
            </a:extLst>
          </p:cNvPr>
          <p:cNvSpPr/>
          <p:nvPr/>
        </p:nvSpPr>
        <p:spPr>
          <a:xfrm>
            <a:off x="7671963" y="2076994"/>
            <a:ext cx="783269" cy="510540"/>
          </a:xfrm>
          <a:prstGeom prst="wave">
            <a:avLst/>
          </a:prstGeom>
          <a:solidFill>
            <a:srgbClr val="2A8A9C"/>
          </a:solidFill>
          <a:ln>
            <a:solidFill>
              <a:srgbClr val="166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U-Pb</a:t>
            </a:r>
          </a:p>
        </p:txBody>
      </p:sp>
      <p:sp>
        <p:nvSpPr>
          <p:cNvPr id="13" name="Vague 12">
            <a:extLst>
              <a:ext uri="{FF2B5EF4-FFF2-40B4-BE49-F238E27FC236}">
                <a16:creationId xmlns:a16="http://schemas.microsoft.com/office/drawing/2014/main" id="{C0CD7EBC-6F09-4770-A7AF-C9B2ADE9DB2F}"/>
              </a:ext>
            </a:extLst>
          </p:cNvPr>
          <p:cNvSpPr/>
          <p:nvPr/>
        </p:nvSpPr>
        <p:spPr>
          <a:xfrm>
            <a:off x="7670740" y="3589045"/>
            <a:ext cx="783269" cy="510540"/>
          </a:xfrm>
          <a:prstGeom prst="wave">
            <a:avLst/>
          </a:prstGeom>
          <a:solidFill>
            <a:srgbClr val="2A8A9C"/>
          </a:solidFill>
          <a:ln>
            <a:solidFill>
              <a:srgbClr val="166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∆</a:t>
            </a:r>
            <a:r>
              <a:rPr lang="fr-FR" sz="2400" baseline="-25000" dirty="0"/>
              <a:t>47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408B544-48F2-4915-80D0-ED9C1A9B87FA}"/>
              </a:ext>
            </a:extLst>
          </p:cNvPr>
          <p:cNvSpPr/>
          <p:nvPr/>
        </p:nvSpPr>
        <p:spPr>
          <a:xfrm>
            <a:off x="8920576" y="3761834"/>
            <a:ext cx="173621" cy="173621"/>
          </a:xfrm>
          <a:prstGeom prst="ellipse">
            <a:avLst/>
          </a:prstGeom>
          <a:solidFill>
            <a:srgbClr val="2A8A9C"/>
          </a:solidFill>
          <a:ln>
            <a:solidFill>
              <a:srgbClr val="166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7972BDE-BC42-422B-8094-5E228676C17B}"/>
              </a:ext>
            </a:extLst>
          </p:cNvPr>
          <p:cNvCxnSpPr>
            <a:stCxn id="14" idx="2"/>
            <a:endCxn id="13" idx="3"/>
          </p:cNvCxnSpPr>
          <p:nvPr/>
        </p:nvCxnSpPr>
        <p:spPr>
          <a:xfrm flipH="1" flipV="1">
            <a:off x="8454009" y="3844315"/>
            <a:ext cx="466567" cy="4330"/>
          </a:xfrm>
          <a:prstGeom prst="line">
            <a:avLst/>
          </a:prstGeom>
          <a:ln>
            <a:solidFill>
              <a:srgbClr val="2A8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3391E5A-06BF-42E9-B772-83F03AB49C57}"/>
              </a:ext>
            </a:extLst>
          </p:cNvPr>
          <p:cNvCxnSpPr>
            <a:endCxn id="12" idx="3"/>
          </p:cNvCxnSpPr>
          <p:nvPr/>
        </p:nvCxnSpPr>
        <p:spPr>
          <a:xfrm flipH="1">
            <a:off x="8455232" y="2332264"/>
            <a:ext cx="465344" cy="0"/>
          </a:xfrm>
          <a:prstGeom prst="line">
            <a:avLst/>
          </a:prstGeom>
          <a:ln>
            <a:solidFill>
              <a:srgbClr val="2A8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6CB8E70A-06D8-41E1-8F3C-02844ACB7252}"/>
              </a:ext>
            </a:extLst>
          </p:cNvPr>
          <p:cNvSpPr txBox="1"/>
          <p:nvPr/>
        </p:nvSpPr>
        <p:spPr>
          <a:xfrm>
            <a:off x="0" y="-69450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373BA"/>
                </a:solidFill>
              </a:rPr>
              <a:t>DIAGENTIC EVOLUTION</a:t>
            </a:r>
            <a:endParaRPr lang="en-GB" sz="3200" i="1" dirty="0">
              <a:solidFill>
                <a:srgbClr val="1373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97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3484EC1-6C9F-4E03-BBF8-F28A1F9F8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3538CA-14C1-4538-8746-28FC3B713369}"/>
              </a:ext>
            </a:extLst>
          </p:cNvPr>
          <p:cNvSpPr txBox="1"/>
          <p:nvPr/>
        </p:nvSpPr>
        <p:spPr>
          <a:xfrm>
            <a:off x="2045825" y="712421"/>
            <a:ext cx="9980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The </a:t>
            </a:r>
            <a:r>
              <a:rPr lang="fr-FR" sz="2800" dirty="0" err="1"/>
              <a:t>diagenetic</a:t>
            </a:r>
            <a:r>
              <a:rPr lang="fr-FR" sz="2800" dirty="0"/>
              <a:t> </a:t>
            </a:r>
            <a:r>
              <a:rPr lang="fr-FR" sz="2800" dirty="0" err="1"/>
              <a:t>events</a:t>
            </a:r>
            <a:r>
              <a:rPr lang="fr-FR" sz="2800" dirty="0"/>
              <a:t> </a:t>
            </a:r>
            <a:r>
              <a:rPr lang="fr-FR" sz="2800" dirty="0" err="1"/>
              <a:t>related</a:t>
            </a:r>
            <a:r>
              <a:rPr lang="fr-FR" sz="2800" dirty="0"/>
              <a:t> </a:t>
            </a:r>
            <a:r>
              <a:rPr lang="fr-FR" sz="2800" dirty="0" err="1"/>
              <a:t>tonormal</a:t>
            </a:r>
            <a:r>
              <a:rPr lang="fr-FR" sz="2800" dirty="0"/>
              <a:t> </a:t>
            </a:r>
            <a:r>
              <a:rPr lang="fr-FR" sz="2800" dirty="0" err="1"/>
              <a:t>fault</a:t>
            </a:r>
            <a:r>
              <a:rPr lang="fr-FR" sz="2800" dirty="0"/>
              <a:t> zone </a:t>
            </a:r>
            <a:r>
              <a:rPr lang="fr-FR" sz="2800" dirty="0" err="1"/>
              <a:t>activity</a:t>
            </a:r>
            <a:r>
              <a:rPr lang="fr-FR" sz="2800" dirty="0"/>
              <a:t> are </a:t>
            </a:r>
            <a:r>
              <a:rPr lang="fr-FR" sz="2800" dirty="0" err="1"/>
              <a:t>mainly</a:t>
            </a:r>
            <a:r>
              <a:rPr lang="fr-FR" sz="2800" dirty="0"/>
              <a:t> </a:t>
            </a:r>
            <a:r>
              <a:rPr lang="fr-FR" sz="2800" dirty="0" err="1"/>
              <a:t>restricted</a:t>
            </a:r>
            <a:r>
              <a:rPr lang="fr-FR" sz="2800" dirty="0"/>
              <a:t> to </a:t>
            </a:r>
            <a:r>
              <a:rPr lang="fr-FR" sz="2800" dirty="0" err="1"/>
              <a:t>fault</a:t>
            </a:r>
            <a:r>
              <a:rPr lang="fr-FR" sz="2800" dirty="0"/>
              <a:t> zone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4B588A-4189-4A23-BCD0-D57921D4FBC8}"/>
              </a:ext>
            </a:extLst>
          </p:cNvPr>
          <p:cNvSpPr txBox="1"/>
          <p:nvPr/>
        </p:nvSpPr>
        <p:spPr>
          <a:xfrm>
            <a:off x="2045826" y="4536987"/>
            <a:ext cx="10136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presence of the fault zone can impact heterogeneously the reservoir properties over large distances</a:t>
            </a:r>
            <a:endParaRPr lang="fr-FR" sz="2800" dirty="0"/>
          </a:p>
        </p:txBody>
      </p:sp>
      <p:sp>
        <p:nvSpPr>
          <p:cNvPr id="5" name="Flèche : angle droit 4">
            <a:extLst>
              <a:ext uri="{FF2B5EF4-FFF2-40B4-BE49-F238E27FC236}">
                <a16:creationId xmlns:a16="http://schemas.microsoft.com/office/drawing/2014/main" id="{FAA58AB5-3A7A-46E9-8D65-2D6D5A993D68}"/>
              </a:ext>
            </a:extLst>
          </p:cNvPr>
          <p:cNvSpPr/>
          <p:nvPr/>
        </p:nvSpPr>
        <p:spPr>
          <a:xfrm rot="5400000">
            <a:off x="5290373" y="5644774"/>
            <a:ext cx="495656" cy="564022"/>
          </a:xfrm>
          <a:prstGeom prst="bentUpArrow">
            <a:avLst/>
          </a:prstGeom>
          <a:solidFill>
            <a:srgbClr val="1373BA"/>
          </a:solidFill>
          <a:ln>
            <a:solidFill>
              <a:srgbClr val="0A3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13D170-7B81-4113-BABF-201CC2387EF1}"/>
              </a:ext>
            </a:extLst>
          </p:cNvPr>
          <p:cNvSpPr txBox="1"/>
          <p:nvPr/>
        </p:nvSpPr>
        <p:spPr>
          <a:xfrm>
            <a:off x="5895652" y="5803910"/>
            <a:ext cx="3585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&gt; 700m in the UC Unit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653E613-A949-4D90-A214-589C14862BF5}"/>
              </a:ext>
            </a:extLst>
          </p:cNvPr>
          <p:cNvSpPr txBox="1"/>
          <p:nvPr/>
        </p:nvSpPr>
        <p:spPr>
          <a:xfrm>
            <a:off x="2045824" y="2624704"/>
            <a:ext cx="101367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/>
              <a:t>The </a:t>
            </a:r>
            <a:r>
              <a:rPr lang="fr-FR" sz="2800" dirty="0" err="1"/>
              <a:t>fault</a:t>
            </a:r>
            <a:r>
              <a:rPr lang="fr-FR" sz="2800" dirty="0"/>
              <a:t> zone </a:t>
            </a:r>
            <a:r>
              <a:rPr lang="fr-FR" sz="2800" dirty="0" err="1"/>
              <a:t>related</a:t>
            </a:r>
            <a:r>
              <a:rPr lang="fr-FR" sz="2800" dirty="0"/>
              <a:t> </a:t>
            </a:r>
            <a:r>
              <a:rPr lang="fr-FR" sz="2800" dirty="0" err="1"/>
              <a:t>fluid</a:t>
            </a:r>
            <a:r>
              <a:rPr lang="fr-FR" sz="2800" dirty="0"/>
              <a:t> flows </a:t>
            </a:r>
            <a:r>
              <a:rPr lang="fr-FR" sz="2800" dirty="0" err="1"/>
              <a:t>impacted</a:t>
            </a:r>
            <a:r>
              <a:rPr lang="fr-FR" sz="2800" dirty="0"/>
              <a:t> UC </a:t>
            </a:r>
            <a:r>
              <a:rPr lang="fr-FR" sz="2800" dirty="0" err="1"/>
              <a:t>properties</a:t>
            </a:r>
            <a:r>
              <a:rPr lang="fr-FR" sz="2800" dirty="0"/>
              <a:t> </a:t>
            </a:r>
            <a:r>
              <a:rPr lang="fr-FR" sz="2800" dirty="0" err="1"/>
              <a:t>only</a:t>
            </a:r>
            <a:r>
              <a:rPr lang="fr-FR" sz="2800" dirty="0"/>
              <a:t> </a:t>
            </a:r>
            <a:r>
              <a:rPr lang="fr-FR" sz="2800" dirty="0" err="1"/>
              <a:t>during</a:t>
            </a:r>
            <a:r>
              <a:rPr lang="fr-FR" sz="2800" dirty="0"/>
              <a:t> the </a:t>
            </a:r>
            <a:r>
              <a:rPr lang="fr-FR" sz="2800" dirty="0" err="1"/>
              <a:t>fault</a:t>
            </a:r>
            <a:r>
              <a:rPr lang="fr-FR" sz="2800" dirty="0"/>
              <a:t> </a:t>
            </a:r>
            <a:r>
              <a:rPr lang="fr-FR" sz="2800" dirty="0" err="1"/>
              <a:t>Rupelian</a:t>
            </a:r>
            <a:r>
              <a:rPr lang="fr-FR" sz="2800" dirty="0"/>
              <a:t> </a:t>
            </a:r>
            <a:r>
              <a:rPr lang="fr-FR" sz="2800" dirty="0" err="1"/>
              <a:t>reactivation</a:t>
            </a:r>
            <a:r>
              <a:rPr lang="fr-FR" sz="2800" dirty="0"/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91874F-E1B7-461E-BDCB-5EB55180D13E}"/>
              </a:ext>
            </a:extLst>
          </p:cNvPr>
          <p:cNvSpPr txBox="1"/>
          <p:nvPr/>
        </p:nvSpPr>
        <p:spPr>
          <a:xfrm>
            <a:off x="0" y="-69450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373BA"/>
                </a:solidFill>
              </a:rPr>
              <a:t>CONCLUSIONS</a:t>
            </a:r>
            <a:endParaRPr lang="en-GB" sz="3200" i="1" dirty="0">
              <a:solidFill>
                <a:srgbClr val="1373BA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FEF7258-54D3-4556-8479-EDA7D40CE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0" t="5481" r="32462" b="18225"/>
          <a:stretch/>
        </p:blipFill>
        <p:spPr>
          <a:xfrm>
            <a:off x="9427" y="428263"/>
            <a:ext cx="1333236" cy="5960962"/>
          </a:xfrm>
          <a:prstGeom prst="rect">
            <a:avLst/>
          </a:prstGeom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088818E7-D775-41DC-A5F8-7A4ECB05591E}"/>
              </a:ext>
            </a:extLst>
          </p:cNvPr>
          <p:cNvSpPr/>
          <p:nvPr/>
        </p:nvSpPr>
        <p:spPr>
          <a:xfrm>
            <a:off x="1643605" y="1030147"/>
            <a:ext cx="312517" cy="451249"/>
          </a:xfrm>
          <a:prstGeom prst="rightArrow">
            <a:avLst/>
          </a:prstGeom>
          <a:solidFill>
            <a:srgbClr val="1373BA"/>
          </a:solidFill>
          <a:ln>
            <a:solidFill>
              <a:srgbClr val="0A3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55FE2474-53F2-4543-9058-D0E61008965A}"/>
              </a:ext>
            </a:extLst>
          </p:cNvPr>
          <p:cNvSpPr/>
          <p:nvPr/>
        </p:nvSpPr>
        <p:spPr>
          <a:xfrm>
            <a:off x="1643605" y="2945757"/>
            <a:ext cx="312517" cy="451249"/>
          </a:xfrm>
          <a:prstGeom prst="rightArrow">
            <a:avLst/>
          </a:prstGeom>
          <a:solidFill>
            <a:srgbClr val="1373BA"/>
          </a:solidFill>
          <a:ln>
            <a:solidFill>
              <a:srgbClr val="0A3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D6E50511-4EFA-4BBB-A673-7E603638C344}"/>
              </a:ext>
            </a:extLst>
          </p:cNvPr>
          <p:cNvSpPr/>
          <p:nvPr/>
        </p:nvSpPr>
        <p:spPr>
          <a:xfrm>
            <a:off x="1643604" y="4849861"/>
            <a:ext cx="312517" cy="451249"/>
          </a:xfrm>
          <a:prstGeom prst="rightArrow">
            <a:avLst/>
          </a:prstGeom>
          <a:solidFill>
            <a:srgbClr val="1373BA"/>
          </a:solidFill>
          <a:ln>
            <a:solidFill>
              <a:srgbClr val="0A3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728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3484EC1-6C9F-4E03-BBF8-F28A1F9F8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3538CA-14C1-4538-8746-28FC3B713369}"/>
              </a:ext>
            </a:extLst>
          </p:cNvPr>
          <p:cNvSpPr txBox="1"/>
          <p:nvPr/>
        </p:nvSpPr>
        <p:spPr>
          <a:xfrm>
            <a:off x="2045825" y="712421"/>
            <a:ext cx="9980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The normal </a:t>
            </a:r>
            <a:r>
              <a:rPr lang="fr-FR" sz="2800" dirty="0" err="1"/>
              <a:t>fault</a:t>
            </a:r>
            <a:r>
              <a:rPr lang="fr-FR" sz="2800" dirty="0"/>
              <a:t> zone </a:t>
            </a:r>
            <a:r>
              <a:rPr lang="fr-FR" sz="2800" dirty="0" err="1"/>
              <a:t>related</a:t>
            </a:r>
            <a:r>
              <a:rPr lang="fr-FR" sz="2800" dirty="0"/>
              <a:t> </a:t>
            </a:r>
            <a:r>
              <a:rPr lang="fr-FR" sz="2800" dirty="0" err="1"/>
              <a:t>diagenetic</a:t>
            </a:r>
            <a:r>
              <a:rPr lang="fr-FR" sz="2800" dirty="0"/>
              <a:t> </a:t>
            </a:r>
            <a:r>
              <a:rPr lang="fr-FR" sz="2800" dirty="0" err="1"/>
              <a:t>events</a:t>
            </a:r>
            <a:r>
              <a:rPr lang="fr-FR" sz="2800" dirty="0"/>
              <a:t> are </a:t>
            </a:r>
            <a:r>
              <a:rPr lang="fr-FR" sz="2800" dirty="0" err="1"/>
              <a:t>mainly</a:t>
            </a:r>
            <a:r>
              <a:rPr lang="fr-FR" sz="2800" dirty="0"/>
              <a:t> </a:t>
            </a:r>
            <a:r>
              <a:rPr lang="fr-FR" sz="2800" dirty="0" err="1"/>
              <a:t>restricted</a:t>
            </a:r>
            <a:r>
              <a:rPr lang="fr-FR" sz="2800" dirty="0"/>
              <a:t> to </a:t>
            </a:r>
            <a:r>
              <a:rPr lang="fr-FR" sz="2800" dirty="0" err="1"/>
              <a:t>fault</a:t>
            </a:r>
            <a:r>
              <a:rPr lang="fr-FR" sz="2800" dirty="0"/>
              <a:t> zone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4B588A-4189-4A23-BCD0-D57921D4FBC8}"/>
              </a:ext>
            </a:extLst>
          </p:cNvPr>
          <p:cNvSpPr txBox="1"/>
          <p:nvPr/>
        </p:nvSpPr>
        <p:spPr>
          <a:xfrm>
            <a:off x="2045826" y="4536987"/>
            <a:ext cx="10136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presence of the fault zone can impact heterogeneously the reservoir properties over large distances</a:t>
            </a:r>
            <a:endParaRPr lang="fr-FR" sz="2800" dirty="0"/>
          </a:p>
        </p:txBody>
      </p:sp>
      <p:sp>
        <p:nvSpPr>
          <p:cNvPr id="5" name="Flèche : angle droit 4">
            <a:extLst>
              <a:ext uri="{FF2B5EF4-FFF2-40B4-BE49-F238E27FC236}">
                <a16:creationId xmlns:a16="http://schemas.microsoft.com/office/drawing/2014/main" id="{FAA58AB5-3A7A-46E9-8D65-2D6D5A993D68}"/>
              </a:ext>
            </a:extLst>
          </p:cNvPr>
          <p:cNvSpPr/>
          <p:nvPr/>
        </p:nvSpPr>
        <p:spPr>
          <a:xfrm rot="5400000">
            <a:off x="5290373" y="5644774"/>
            <a:ext cx="495656" cy="564022"/>
          </a:xfrm>
          <a:prstGeom prst="bentUpArrow">
            <a:avLst/>
          </a:prstGeom>
          <a:solidFill>
            <a:srgbClr val="1373BA"/>
          </a:solidFill>
          <a:ln>
            <a:solidFill>
              <a:srgbClr val="0A3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13D170-7B81-4113-BABF-201CC2387EF1}"/>
              </a:ext>
            </a:extLst>
          </p:cNvPr>
          <p:cNvSpPr txBox="1"/>
          <p:nvPr/>
        </p:nvSpPr>
        <p:spPr>
          <a:xfrm>
            <a:off x="5895652" y="5803910"/>
            <a:ext cx="3585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&gt; 700m in the UC Unit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653E613-A949-4D90-A214-589C14862BF5}"/>
              </a:ext>
            </a:extLst>
          </p:cNvPr>
          <p:cNvSpPr txBox="1"/>
          <p:nvPr/>
        </p:nvSpPr>
        <p:spPr>
          <a:xfrm>
            <a:off x="2045824" y="2624704"/>
            <a:ext cx="101367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/>
              <a:t>The </a:t>
            </a:r>
            <a:r>
              <a:rPr lang="fr-FR" sz="2800" dirty="0" err="1"/>
              <a:t>fault</a:t>
            </a:r>
            <a:r>
              <a:rPr lang="fr-FR" sz="2800" dirty="0"/>
              <a:t> zone </a:t>
            </a:r>
            <a:r>
              <a:rPr lang="fr-FR" sz="2800" dirty="0" err="1"/>
              <a:t>related</a:t>
            </a:r>
            <a:r>
              <a:rPr lang="fr-FR" sz="2800" dirty="0"/>
              <a:t> </a:t>
            </a:r>
            <a:r>
              <a:rPr lang="fr-FR" sz="2800" dirty="0" err="1"/>
              <a:t>fluid</a:t>
            </a:r>
            <a:r>
              <a:rPr lang="fr-FR" sz="2800" dirty="0"/>
              <a:t> flows </a:t>
            </a:r>
            <a:r>
              <a:rPr lang="fr-FR" sz="2800" dirty="0" err="1"/>
              <a:t>impacted</a:t>
            </a:r>
            <a:r>
              <a:rPr lang="fr-FR" sz="2800" dirty="0"/>
              <a:t> UC </a:t>
            </a:r>
            <a:r>
              <a:rPr lang="fr-FR" sz="2800" dirty="0" err="1"/>
              <a:t>properties</a:t>
            </a:r>
            <a:r>
              <a:rPr lang="fr-FR" sz="2800" dirty="0"/>
              <a:t> </a:t>
            </a:r>
            <a:r>
              <a:rPr lang="fr-FR" sz="2800" dirty="0" err="1"/>
              <a:t>only</a:t>
            </a:r>
            <a:r>
              <a:rPr lang="fr-FR" sz="2800" dirty="0"/>
              <a:t> </a:t>
            </a:r>
            <a:r>
              <a:rPr lang="fr-FR" sz="2800" dirty="0" err="1"/>
              <a:t>during</a:t>
            </a:r>
            <a:r>
              <a:rPr lang="fr-FR" sz="2800" dirty="0"/>
              <a:t> the </a:t>
            </a:r>
            <a:r>
              <a:rPr lang="fr-FR" sz="2800" dirty="0" err="1"/>
              <a:t>fault</a:t>
            </a:r>
            <a:r>
              <a:rPr lang="fr-FR" sz="2800" dirty="0"/>
              <a:t> </a:t>
            </a:r>
            <a:r>
              <a:rPr lang="fr-FR" sz="2800" dirty="0" err="1"/>
              <a:t>Rupelian</a:t>
            </a:r>
            <a:r>
              <a:rPr lang="fr-FR" sz="2800" dirty="0"/>
              <a:t> </a:t>
            </a:r>
            <a:r>
              <a:rPr lang="fr-FR" sz="2800" dirty="0" err="1"/>
              <a:t>reactivation</a:t>
            </a:r>
            <a:r>
              <a:rPr lang="fr-FR" sz="2800" dirty="0"/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91874F-E1B7-461E-BDCB-5EB55180D13E}"/>
              </a:ext>
            </a:extLst>
          </p:cNvPr>
          <p:cNvSpPr txBox="1"/>
          <p:nvPr/>
        </p:nvSpPr>
        <p:spPr>
          <a:xfrm>
            <a:off x="0" y="-69450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373BA"/>
                </a:solidFill>
              </a:rPr>
              <a:t>CONCLUSIONS</a:t>
            </a:r>
            <a:endParaRPr lang="en-GB" sz="3200" i="1" dirty="0">
              <a:solidFill>
                <a:srgbClr val="1373BA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FEF7258-54D3-4556-8479-EDA7D40CE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0" t="5481" r="32462" b="18225"/>
          <a:stretch/>
        </p:blipFill>
        <p:spPr>
          <a:xfrm>
            <a:off x="9427" y="428263"/>
            <a:ext cx="1333236" cy="5960962"/>
          </a:xfrm>
          <a:prstGeom prst="rect">
            <a:avLst/>
          </a:prstGeom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088818E7-D775-41DC-A5F8-7A4ECB05591E}"/>
              </a:ext>
            </a:extLst>
          </p:cNvPr>
          <p:cNvSpPr/>
          <p:nvPr/>
        </p:nvSpPr>
        <p:spPr>
          <a:xfrm>
            <a:off x="1643605" y="1030147"/>
            <a:ext cx="312517" cy="451249"/>
          </a:xfrm>
          <a:prstGeom prst="rightArrow">
            <a:avLst/>
          </a:prstGeom>
          <a:solidFill>
            <a:srgbClr val="1373BA"/>
          </a:solidFill>
          <a:ln>
            <a:solidFill>
              <a:srgbClr val="0A3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55FE2474-53F2-4543-9058-D0E61008965A}"/>
              </a:ext>
            </a:extLst>
          </p:cNvPr>
          <p:cNvSpPr/>
          <p:nvPr/>
        </p:nvSpPr>
        <p:spPr>
          <a:xfrm>
            <a:off x="1643605" y="2945757"/>
            <a:ext cx="312517" cy="451249"/>
          </a:xfrm>
          <a:prstGeom prst="rightArrow">
            <a:avLst/>
          </a:prstGeom>
          <a:solidFill>
            <a:srgbClr val="1373BA"/>
          </a:solidFill>
          <a:ln>
            <a:solidFill>
              <a:srgbClr val="0A3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D6E50511-4EFA-4BBB-A673-7E603638C344}"/>
              </a:ext>
            </a:extLst>
          </p:cNvPr>
          <p:cNvSpPr/>
          <p:nvPr/>
        </p:nvSpPr>
        <p:spPr>
          <a:xfrm>
            <a:off x="1643604" y="4849861"/>
            <a:ext cx="312517" cy="451249"/>
          </a:xfrm>
          <a:prstGeom prst="rightArrow">
            <a:avLst/>
          </a:prstGeom>
          <a:solidFill>
            <a:srgbClr val="1373BA"/>
          </a:solidFill>
          <a:ln>
            <a:solidFill>
              <a:srgbClr val="0A3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E54EB9-11D0-4B59-A1F5-47B254411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1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08"/>
            <a:ext cx="12192000" cy="70264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F104D46-16BB-4E4C-A0C5-616973559BF4}"/>
              </a:ext>
            </a:extLst>
          </p:cNvPr>
          <p:cNvSpPr/>
          <p:nvPr/>
        </p:nvSpPr>
        <p:spPr>
          <a:xfrm>
            <a:off x="0" y="-138896"/>
            <a:ext cx="12454359" cy="7245752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A0736F-EA46-4F5F-8A31-C560151DC6D7}"/>
              </a:ext>
            </a:extLst>
          </p:cNvPr>
          <p:cNvSpPr/>
          <p:nvPr/>
        </p:nvSpPr>
        <p:spPr>
          <a:xfrm>
            <a:off x="-208344" y="-84208"/>
            <a:ext cx="12662703" cy="1165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C7FAD0B-3D45-406A-9788-E94DCEDD5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8603" y="103617"/>
            <a:ext cx="2429674" cy="9168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AB48902-EEF6-432A-94CF-5A823626B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0856" y="73945"/>
            <a:ext cx="2622092" cy="97616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FA66B03-98DE-425D-A427-ECF5840763F4}"/>
              </a:ext>
            </a:extLst>
          </p:cNvPr>
          <p:cNvSpPr txBox="1"/>
          <p:nvPr/>
        </p:nvSpPr>
        <p:spPr>
          <a:xfrm>
            <a:off x="287934" y="2355435"/>
            <a:ext cx="116701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0" i="0" dirty="0">
                <a:solidFill>
                  <a:srgbClr val="0A3C62"/>
                </a:solidFill>
                <a:effectLst/>
                <a:latin typeface="Arial" panose="020B0604020202020204" pitchFamily="34" charset="0"/>
              </a:rPr>
              <a:t>Thank you for your attention !</a:t>
            </a:r>
            <a:endParaRPr lang="fr-FR" sz="5400" dirty="0">
              <a:solidFill>
                <a:srgbClr val="0A3C62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81A4874-43F2-4D52-8022-F1723AE067C6}"/>
              </a:ext>
            </a:extLst>
          </p:cNvPr>
          <p:cNvSpPr txBox="1"/>
          <p:nvPr/>
        </p:nvSpPr>
        <p:spPr>
          <a:xfrm>
            <a:off x="3046071" y="4561501"/>
            <a:ext cx="60998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If </a:t>
            </a:r>
            <a:r>
              <a:rPr lang="fr-FR" sz="2800" b="1" dirty="0" err="1"/>
              <a:t>you</a:t>
            </a:r>
            <a:r>
              <a:rPr lang="fr-FR" sz="2800" b="1" dirty="0"/>
              <a:t> have </a:t>
            </a:r>
            <a:r>
              <a:rPr lang="fr-FR" sz="2800" b="1" dirty="0" err="1"/>
              <a:t>any</a:t>
            </a:r>
            <a:r>
              <a:rPr lang="fr-FR" sz="2800" b="1" dirty="0"/>
              <a:t> </a:t>
            </a:r>
            <a:r>
              <a:rPr lang="fr-FR" sz="2800" b="1" dirty="0" err="1"/>
              <a:t>further</a:t>
            </a:r>
            <a:r>
              <a:rPr lang="fr-FR" sz="2800" b="1" dirty="0"/>
              <a:t> questions, </a:t>
            </a:r>
            <a:r>
              <a:rPr lang="fr-FR" sz="2800" b="1" dirty="0" err="1"/>
              <a:t>you</a:t>
            </a:r>
            <a:r>
              <a:rPr lang="fr-FR" sz="2800" b="1" dirty="0"/>
              <a:t> can contact me at :</a:t>
            </a:r>
          </a:p>
          <a:p>
            <a:pPr algn="ctr"/>
            <a:endParaRPr lang="fr-FR" sz="2800" b="1" dirty="0"/>
          </a:p>
          <a:p>
            <a:pPr algn="ctr"/>
            <a:r>
              <a:rPr lang="de-DE" sz="2800" b="1" dirty="0"/>
              <a:t>irene.aubert@univ-pau.fr</a:t>
            </a:r>
            <a:endParaRPr lang="fr-FR" sz="2800" b="1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E4D7A37-9A02-4F70-A7A9-8EEBC56113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626" y="-71446"/>
            <a:ext cx="3433824" cy="1174261"/>
          </a:xfrm>
          <a:prstGeom prst="rect">
            <a:avLst/>
          </a:prstGeom>
        </p:spPr>
      </p:pic>
      <p:sp>
        <p:nvSpPr>
          <p:cNvPr id="24" name="Espace réservé du numéro de diapositive 17">
            <a:extLst>
              <a:ext uri="{FF2B5EF4-FFF2-40B4-BE49-F238E27FC236}">
                <a16:creationId xmlns:a16="http://schemas.microsoft.com/office/drawing/2014/main" id="{A8A0E4A3-ECD1-4938-9807-BF1E5D83725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800" kern="1200">
                <a:solidFill>
                  <a:srgbClr val="1373B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C12CEC-3E92-4F29-AA61-E3DAAF767648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39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D9AA196-BBF6-47AA-80D9-E6BBB2FE6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8E578D9-EB66-441B-A2E9-87CCFEFBF400}"/>
              </a:ext>
            </a:extLst>
          </p:cNvPr>
          <p:cNvSpPr txBox="1"/>
          <p:nvPr/>
        </p:nvSpPr>
        <p:spPr>
          <a:xfrm>
            <a:off x="1101437" y="5306637"/>
            <a:ext cx="10089572" cy="954107"/>
          </a:xfrm>
          <a:prstGeom prst="rect">
            <a:avLst/>
          </a:prstGeom>
          <a:solidFill>
            <a:srgbClr val="1373BA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What is the impact of burial vs. structural deformations in reservoir diagenetic modifications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E13672-EAE4-4F99-AF1A-F643D3659F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0"/>
          <a:stretch/>
        </p:blipFill>
        <p:spPr>
          <a:xfrm>
            <a:off x="6690293" y="942108"/>
            <a:ext cx="5045102" cy="37639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023856-6DC3-4E3E-B070-A24243BEE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" b="-1"/>
          <a:stretch/>
        </p:blipFill>
        <p:spPr>
          <a:xfrm>
            <a:off x="833871" y="618258"/>
            <a:ext cx="5045101" cy="40878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2D3369-3315-411E-878D-7C9D1EAB42CC}"/>
              </a:ext>
            </a:extLst>
          </p:cNvPr>
          <p:cNvSpPr/>
          <p:nvPr/>
        </p:nvSpPr>
        <p:spPr>
          <a:xfrm>
            <a:off x="1447623" y="146804"/>
            <a:ext cx="237930" cy="14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BA7266-0E63-42D6-99A0-429EB7EC8335}"/>
              </a:ext>
            </a:extLst>
          </p:cNvPr>
          <p:cNvSpPr/>
          <p:nvPr/>
        </p:nvSpPr>
        <p:spPr>
          <a:xfrm>
            <a:off x="6358803" y="135004"/>
            <a:ext cx="237930" cy="14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F2CA87-C217-4D6B-B862-DB19141623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6778" r="95978" b="76847"/>
          <a:stretch/>
        </p:blipFill>
        <p:spPr>
          <a:xfrm>
            <a:off x="833872" y="454701"/>
            <a:ext cx="554486" cy="14799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194808-35A9-4EDE-8EB5-0D04F3DCDD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6778" r="95978" b="76847"/>
          <a:stretch/>
        </p:blipFill>
        <p:spPr>
          <a:xfrm>
            <a:off x="6577913" y="454701"/>
            <a:ext cx="554486" cy="147999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88D7FB2-9B0A-49AD-B6D9-3BB0F85BF142}"/>
              </a:ext>
            </a:extLst>
          </p:cNvPr>
          <p:cNvSpPr txBox="1"/>
          <p:nvPr/>
        </p:nvSpPr>
        <p:spPr>
          <a:xfrm>
            <a:off x="193803" y="3760594"/>
            <a:ext cx="38766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tx1">
                    <a:lumMod val="95000"/>
                    <a:lumOff val="5000"/>
                    <a:alpha val="77000"/>
                  </a:schemeClr>
                </a:solidFill>
              </a:rPr>
              <a:t>Modified from </a:t>
            </a:r>
            <a:r>
              <a:rPr lang="en-US" sz="1100" i="1" dirty="0" err="1">
                <a:solidFill>
                  <a:schemeClr val="tx1">
                    <a:lumMod val="95000"/>
                    <a:lumOff val="5000"/>
                    <a:alpha val="77000"/>
                  </a:schemeClr>
                </a:solidFill>
              </a:rPr>
              <a:t>Johannessen</a:t>
            </a:r>
            <a:r>
              <a:rPr lang="en-US" sz="1100" i="1" dirty="0">
                <a:solidFill>
                  <a:schemeClr val="tx1">
                    <a:lumMod val="95000"/>
                    <a:lumOff val="5000"/>
                    <a:alpha val="77000"/>
                  </a:schemeClr>
                </a:solidFill>
              </a:rPr>
              <a:t> et al. (</a:t>
            </a:r>
            <a:r>
              <a:rPr lang="en-US" sz="1100" b="1" i="1" dirty="0">
                <a:solidFill>
                  <a:schemeClr val="tx1">
                    <a:lumMod val="95000"/>
                    <a:lumOff val="5000"/>
                    <a:alpha val="77000"/>
                  </a:schemeClr>
                </a:solidFill>
              </a:rPr>
              <a:t>2017</a:t>
            </a:r>
            <a:r>
              <a:rPr lang="en-US" sz="1100" i="1" dirty="0">
                <a:solidFill>
                  <a:schemeClr val="tx1">
                    <a:lumMod val="95000"/>
                    <a:lumOff val="5000"/>
                    <a:alpha val="77000"/>
                  </a:schemeClr>
                </a:solidFill>
              </a:rPr>
              <a:t>)</a:t>
            </a:r>
          </a:p>
        </p:txBody>
      </p:sp>
      <p:sp>
        <p:nvSpPr>
          <p:cNvPr id="12" name="Flèche droite 1">
            <a:extLst>
              <a:ext uri="{FF2B5EF4-FFF2-40B4-BE49-F238E27FC236}">
                <a16:creationId xmlns:a16="http://schemas.microsoft.com/office/drawing/2014/main" id="{0BF9B48D-56CC-44BA-85B9-2209EE9D1CD0}"/>
              </a:ext>
            </a:extLst>
          </p:cNvPr>
          <p:cNvSpPr/>
          <p:nvPr/>
        </p:nvSpPr>
        <p:spPr>
          <a:xfrm>
            <a:off x="1188763" y="2787113"/>
            <a:ext cx="755650" cy="406400"/>
          </a:xfrm>
          <a:prstGeom prst="rightArrow">
            <a:avLst/>
          </a:prstGeom>
          <a:solidFill>
            <a:srgbClr val="00B0F0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èche droite 14">
            <a:extLst>
              <a:ext uri="{FF2B5EF4-FFF2-40B4-BE49-F238E27FC236}">
                <a16:creationId xmlns:a16="http://schemas.microsoft.com/office/drawing/2014/main" id="{BA953FDC-8289-4B64-A895-6B466D4955F2}"/>
              </a:ext>
            </a:extLst>
          </p:cNvPr>
          <p:cNvSpPr/>
          <p:nvPr/>
        </p:nvSpPr>
        <p:spPr>
          <a:xfrm>
            <a:off x="7054001" y="2787113"/>
            <a:ext cx="755650" cy="406400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èche droite 15">
            <a:extLst>
              <a:ext uri="{FF2B5EF4-FFF2-40B4-BE49-F238E27FC236}">
                <a16:creationId xmlns:a16="http://schemas.microsoft.com/office/drawing/2014/main" id="{0A863067-9A3F-418A-9A30-238280F57171}"/>
              </a:ext>
            </a:extLst>
          </p:cNvPr>
          <p:cNvSpPr/>
          <p:nvPr/>
        </p:nvSpPr>
        <p:spPr>
          <a:xfrm rot="11313941">
            <a:off x="4979714" y="3879313"/>
            <a:ext cx="755650" cy="406400"/>
          </a:xfrm>
          <a:prstGeom prst="rightArrow">
            <a:avLst/>
          </a:prstGeom>
          <a:solidFill>
            <a:srgbClr val="00B0F0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èche droite 17">
            <a:extLst>
              <a:ext uri="{FF2B5EF4-FFF2-40B4-BE49-F238E27FC236}">
                <a16:creationId xmlns:a16="http://schemas.microsoft.com/office/drawing/2014/main" id="{E2DEC72C-AB04-45C6-998A-F149275848C3}"/>
              </a:ext>
            </a:extLst>
          </p:cNvPr>
          <p:cNvSpPr/>
          <p:nvPr/>
        </p:nvSpPr>
        <p:spPr>
          <a:xfrm rot="11313941">
            <a:off x="10918713" y="3828514"/>
            <a:ext cx="755650" cy="406400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nterdiction 15">
            <a:extLst>
              <a:ext uri="{FF2B5EF4-FFF2-40B4-BE49-F238E27FC236}">
                <a16:creationId xmlns:a16="http://schemas.microsoft.com/office/drawing/2014/main" id="{4DBA6645-695B-4704-BD77-BF0CC8D84B83}"/>
              </a:ext>
            </a:extLst>
          </p:cNvPr>
          <p:cNvSpPr/>
          <p:nvPr/>
        </p:nvSpPr>
        <p:spPr>
          <a:xfrm>
            <a:off x="8267127" y="2903165"/>
            <a:ext cx="628650" cy="580695"/>
          </a:xfrm>
          <a:prstGeom prst="noSmoking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Interdiction 16">
            <a:extLst>
              <a:ext uri="{FF2B5EF4-FFF2-40B4-BE49-F238E27FC236}">
                <a16:creationId xmlns:a16="http://schemas.microsoft.com/office/drawing/2014/main" id="{FD18384F-F4FB-41C4-8CA2-25C89F7F5C0C}"/>
              </a:ext>
            </a:extLst>
          </p:cNvPr>
          <p:cNvSpPr/>
          <p:nvPr/>
        </p:nvSpPr>
        <p:spPr>
          <a:xfrm>
            <a:off x="9860977" y="3534957"/>
            <a:ext cx="628650" cy="580695"/>
          </a:xfrm>
          <a:prstGeom prst="noSmoking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lèche vers le haut 5">
            <a:extLst>
              <a:ext uri="{FF2B5EF4-FFF2-40B4-BE49-F238E27FC236}">
                <a16:creationId xmlns:a16="http://schemas.microsoft.com/office/drawing/2014/main" id="{5401B859-EBEE-4FAC-9142-00DBDCDC1AC2}"/>
              </a:ext>
            </a:extLst>
          </p:cNvPr>
          <p:cNvSpPr/>
          <p:nvPr/>
        </p:nvSpPr>
        <p:spPr>
          <a:xfrm rot="9701494">
            <a:off x="3727578" y="3433653"/>
            <a:ext cx="685800" cy="391651"/>
          </a:xfrm>
          <a:prstGeom prst="upArrow">
            <a:avLst/>
          </a:prstGeom>
          <a:solidFill>
            <a:srgbClr val="00B0F0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èche vers le haut 22">
            <a:extLst>
              <a:ext uri="{FF2B5EF4-FFF2-40B4-BE49-F238E27FC236}">
                <a16:creationId xmlns:a16="http://schemas.microsoft.com/office/drawing/2014/main" id="{AA59B3F0-A01E-4B96-AF1B-E20BDC7642A3}"/>
              </a:ext>
            </a:extLst>
          </p:cNvPr>
          <p:cNvSpPr/>
          <p:nvPr/>
        </p:nvSpPr>
        <p:spPr>
          <a:xfrm rot="9893235">
            <a:off x="2240199" y="2628261"/>
            <a:ext cx="685800" cy="391651"/>
          </a:xfrm>
          <a:prstGeom prst="upArrow">
            <a:avLst/>
          </a:prstGeom>
          <a:solidFill>
            <a:srgbClr val="00B0F0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205AE2D-F30B-4120-AD02-8C12E7EB410F}"/>
              </a:ext>
            </a:extLst>
          </p:cNvPr>
          <p:cNvSpPr txBox="1"/>
          <p:nvPr/>
        </p:nvSpPr>
        <p:spPr>
          <a:xfrm>
            <a:off x="0" y="-69450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373BA"/>
                </a:solidFill>
              </a:rPr>
              <a:t>INTRODUCTION</a:t>
            </a:r>
            <a:endParaRPr lang="en-GB" sz="3200" i="1" dirty="0">
              <a:solidFill>
                <a:srgbClr val="1373BA"/>
              </a:solidFill>
            </a:endParaRPr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D16AB54C-928B-4246-98D0-586CF5871612}"/>
              </a:ext>
            </a:extLst>
          </p:cNvPr>
          <p:cNvSpPr/>
          <p:nvPr/>
        </p:nvSpPr>
        <p:spPr>
          <a:xfrm>
            <a:off x="412369" y="5423705"/>
            <a:ext cx="421502" cy="719969"/>
          </a:xfrm>
          <a:prstGeom prst="rightArrow">
            <a:avLst/>
          </a:prstGeom>
          <a:solidFill>
            <a:srgbClr val="1373BA"/>
          </a:solidFill>
          <a:ln>
            <a:solidFill>
              <a:srgbClr val="0A3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6D7B299-DA43-4777-9D5E-F0C24C450CE7}"/>
              </a:ext>
            </a:extLst>
          </p:cNvPr>
          <p:cNvSpPr txBox="1"/>
          <p:nvPr/>
        </p:nvSpPr>
        <p:spPr>
          <a:xfrm>
            <a:off x="2343179" y="1686929"/>
            <a:ext cx="1639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B0F0"/>
                </a:solidFill>
              </a:rPr>
              <a:t>DRAIN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EB8EB98-C8E6-4F58-9ADE-D6AC041F624B}"/>
              </a:ext>
            </a:extLst>
          </p:cNvPr>
          <p:cNvSpPr txBox="1"/>
          <p:nvPr/>
        </p:nvSpPr>
        <p:spPr>
          <a:xfrm>
            <a:off x="6807200" y="1189572"/>
            <a:ext cx="464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BARRIER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27F3391-C300-46F3-B6AB-BE9398B7C8EF}"/>
              </a:ext>
            </a:extLst>
          </p:cNvPr>
          <p:cNvSpPr txBox="1"/>
          <p:nvPr/>
        </p:nvSpPr>
        <p:spPr>
          <a:xfrm>
            <a:off x="6146223" y="3802813"/>
            <a:ext cx="38766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tx1">
                    <a:lumMod val="95000"/>
                    <a:lumOff val="5000"/>
                    <a:alpha val="77000"/>
                  </a:schemeClr>
                </a:solidFill>
              </a:rPr>
              <a:t>Modified from </a:t>
            </a:r>
            <a:r>
              <a:rPr lang="en-US" sz="1100" i="1" dirty="0" err="1">
                <a:solidFill>
                  <a:schemeClr val="tx1">
                    <a:lumMod val="95000"/>
                    <a:lumOff val="5000"/>
                    <a:alpha val="77000"/>
                  </a:schemeClr>
                </a:solidFill>
              </a:rPr>
              <a:t>Johannessen</a:t>
            </a:r>
            <a:r>
              <a:rPr lang="en-US" sz="1100" i="1" dirty="0">
                <a:solidFill>
                  <a:schemeClr val="tx1">
                    <a:lumMod val="95000"/>
                    <a:lumOff val="5000"/>
                    <a:alpha val="77000"/>
                  </a:schemeClr>
                </a:solidFill>
              </a:rPr>
              <a:t> et al. (</a:t>
            </a:r>
            <a:r>
              <a:rPr lang="en-US" sz="1100" b="1" i="1" dirty="0">
                <a:solidFill>
                  <a:schemeClr val="tx1">
                    <a:lumMod val="95000"/>
                    <a:lumOff val="5000"/>
                    <a:alpha val="77000"/>
                  </a:schemeClr>
                </a:solidFill>
              </a:rPr>
              <a:t>2017</a:t>
            </a:r>
            <a:r>
              <a:rPr lang="en-US" sz="1100" i="1" dirty="0">
                <a:solidFill>
                  <a:schemeClr val="tx1">
                    <a:lumMod val="95000"/>
                    <a:lumOff val="5000"/>
                    <a:alpha val="77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267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EDFCDF2-D82A-4DBC-B456-DDE41CA8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6"/>
          <a:stretch/>
        </p:blipFill>
        <p:spPr>
          <a:xfrm>
            <a:off x="208899" y="1146073"/>
            <a:ext cx="8449939" cy="43610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8EB4F1E-03D0-40D4-B3F1-090A06CD6AED}"/>
              </a:ext>
            </a:extLst>
          </p:cNvPr>
          <p:cNvSpPr/>
          <p:nvPr/>
        </p:nvSpPr>
        <p:spPr>
          <a:xfrm>
            <a:off x="4348480" y="2680264"/>
            <a:ext cx="7718829" cy="3421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592990-3A5D-4680-9452-847023137A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71" y="261610"/>
            <a:ext cx="2570793" cy="2620486"/>
          </a:xfrm>
          <a:prstGeom prst="rect">
            <a:avLst/>
          </a:prstGeom>
        </p:spPr>
      </p:pic>
      <p:sp>
        <p:nvSpPr>
          <p:cNvPr id="8" name="Étoile : 5 branches 7">
            <a:extLst>
              <a:ext uri="{FF2B5EF4-FFF2-40B4-BE49-F238E27FC236}">
                <a16:creationId xmlns:a16="http://schemas.microsoft.com/office/drawing/2014/main" id="{153EB5BC-B8C1-419F-9D55-54C53CF7352C}"/>
              </a:ext>
            </a:extLst>
          </p:cNvPr>
          <p:cNvSpPr/>
          <p:nvPr/>
        </p:nvSpPr>
        <p:spPr>
          <a:xfrm>
            <a:off x="1181225" y="1694622"/>
            <a:ext cx="148112" cy="14811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498AAA-3B43-4534-B57E-94687346C023}"/>
              </a:ext>
            </a:extLst>
          </p:cNvPr>
          <p:cNvSpPr/>
          <p:nvPr/>
        </p:nvSpPr>
        <p:spPr>
          <a:xfrm>
            <a:off x="2682240" y="4175760"/>
            <a:ext cx="1463040" cy="6299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77B22D-85BC-4356-B0E3-A168230B7E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8480" y="381374"/>
            <a:ext cx="7843520" cy="2380958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6AD946-3FA3-43BA-A83D-2B9252271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D0A8307-85CC-409A-8BA4-26FDC0CAED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1941" y="2842763"/>
            <a:ext cx="7718829" cy="19961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3E27D7B-49C2-4560-BCDB-3FEED3CC0157}"/>
              </a:ext>
            </a:extLst>
          </p:cNvPr>
          <p:cNvSpPr txBox="1"/>
          <p:nvPr/>
        </p:nvSpPr>
        <p:spPr>
          <a:xfrm>
            <a:off x="6299086" y="3226989"/>
            <a:ext cx="226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i="1" dirty="0">
                <a:solidFill>
                  <a:srgbClr val="FF0000"/>
                </a:solidFill>
                <a:cs typeface="Adobe Arabic" panose="02040503050201020203"/>
              </a:rPr>
              <a:t>N145° - 80° NW </a:t>
            </a:r>
            <a:endParaRPr lang="en-US" sz="2400" b="1" i="1" dirty="0">
              <a:solidFill>
                <a:srgbClr val="FF0000"/>
              </a:solidFill>
              <a:cs typeface="Adobe Arabic" panose="02040503050201020203"/>
            </a:endParaRPr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3E41360B-5487-427F-897A-7F2CB8EB13F9}"/>
              </a:ext>
            </a:extLst>
          </p:cNvPr>
          <p:cNvSpPr/>
          <p:nvPr/>
        </p:nvSpPr>
        <p:spPr>
          <a:xfrm>
            <a:off x="4155311" y="381965"/>
            <a:ext cx="196770" cy="4456253"/>
          </a:xfrm>
          <a:custGeom>
            <a:avLst/>
            <a:gdLst>
              <a:gd name="connsiteX0" fmla="*/ 0 w 196770"/>
              <a:gd name="connsiteY0" fmla="*/ 3796496 h 4456253"/>
              <a:gd name="connsiteX1" fmla="*/ 196770 w 196770"/>
              <a:gd name="connsiteY1" fmla="*/ 0 h 4456253"/>
              <a:gd name="connsiteX2" fmla="*/ 196770 w 196770"/>
              <a:gd name="connsiteY2" fmla="*/ 2407534 h 4456253"/>
              <a:gd name="connsiteX3" fmla="*/ 11575 w 196770"/>
              <a:gd name="connsiteY3" fmla="*/ 4456253 h 4456253"/>
              <a:gd name="connsiteX4" fmla="*/ 0 w 196770"/>
              <a:gd name="connsiteY4" fmla="*/ 3796496 h 445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70" h="4456253">
                <a:moveTo>
                  <a:pt x="0" y="3796496"/>
                </a:moveTo>
                <a:lnTo>
                  <a:pt x="196770" y="0"/>
                </a:lnTo>
                <a:lnTo>
                  <a:pt x="196770" y="2407534"/>
                </a:lnTo>
                <a:lnTo>
                  <a:pt x="11575" y="4456253"/>
                </a:lnTo>
                <a:lnTo>
                  <a:pt x="0" y="3796496"/>
                </a:lnTo>
                <a:close/>
              </a:path>
            </a:pathLst>
          </a:custGeom>
          <a:solidFill>
            <a:schemeClr val="tx1">
              <a:alpha val="5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F0C2495-E344-4E9A-9580-0C9EF6D57BBB}"/>
              </a:ext>
            </a:extLst>
          </p:cNvPr>
          <p:cNvSpPr txBox="1"/>
          <p:nvPr/>
        </p:nvSpPr>
        <p:spPr>
          <a:xfrm>
            <a:off x="0" y="-69450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373BA"/>
                </a:solidFill>
              </a:rPr>
              <a:t>GEOLOGICAL SETTINGS</a:t>
            </a:r>
            <a:endParaRPr lang="en-GB" sz="3200" i="1" dirty="0">
              <a:solidFill>
                <a:srgbClr val="1373BA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8E0E847-1D13-4744-A799-92AFFAC8C0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0" b="1"/>
          <a:stretch/>
        </p:blipFill>
        <p:spPr>
          <a:xfrm rot="5400000">
            <a:off x="6976385" y="2643471"/>
            <a:ext cx="1993585" cy="63180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98F0E5-A1A6-47CF-9A8A-C5C1EB561654}"/>
              </a:ext>
            </a:extLst>
          </p:cNvPr>
          <p:cNvSpPr/>
          <p:nvPr/>
        </p:nvSpPr>
        <p:spPr>
          <a:xfrm>
            <a:off x="7431024" y="5303520"/>
            <a:ext cx="1227814" cy="1421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CAFA65-6062-4F91-AA67-6A9F4F464ADF}"/>
              </a:ext>
            </a:extLst>
          </p:cNvPr>
          <p:cNvSpPr/>
          <p:nvPr/>
        </p:nvSpPr>
        <p:spPr>
          <a:xfrm>
            <a:off x="8658838" y="5303520"/>
            <a:ext cx="2380488" cy="1421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CAD913-8AD3-4D52-ACBF-FCF988D8F1FB}"/>
              </a:ext>
            </a:extLst>
          </p:cNvPr>
          <p:cNvSpPr/>
          <p:nvPr/>
        </p:nvSpPr>
        <p:spPr>
          <a:xfrm>
            <a:off x="7800955" y="5303520"/>
            <a:ext cx="1227814" cy="348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D4BA6CD-A002-4B39-8762-8D47CB3DD9F1}"/>
              </a:ext>
            </a:extLst>
          </p:cNvPr>
          <p:cNvCxnSpPr/>
          <p:nvPr/>
        </p:nvCxnSpPr>
        <p:spPr>
          <a:xfrm>
            <a:off x="9632696" y="5444744"/>
            <a:ext cx="0" cy="201244"/>
          </a:xfrm>
          <a:prstGeom prst="line">
            <a:avLst/>
          </a:prstGeom>
          <a:ln w="76200">
            <a:solidFill>
              <a:srgbClr val="3FA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A73C9696-800C-4A7E-BE6E-3B3DCE719A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0" t="18894" b="63011"/>
          <a:stretch/>
        </p:blipFill>
        <p:spPr>
          <a:xfrm rot="5400000">
            <a:off x="8945019" y="5614797"/>
            <a:ext cx="1215492" cy="1122985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2085283-8B6A-41D3-B2E7-91579E3E42AA}"/>
              </a:ext>
            </a:extLst>
          </p:cNvPr>
          <p:cNvCxnSpPr/>
          <p:nvPr/>
        </p:nvCxnSpPr>
        <p:spPr>
          <a:xfrm>
            <a:off x="9393936" y="5388864"/>
            <a:ext cx="492716" cy="0"/>
          </a:xfrm>
          <a:prstGeom prst="straightConnector1">
            <a:avLst/>
          </a:prstGeom>
          <a:ln w="38100">
            <a:solidFill>
              <a:srgbClr val="3FA38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FF89879-25A7-4D5B-8C8E-6D90B494DE4A}"/>
              </a:ext>
            </a:extLst>
          </p:cNvPr>
          <p:cNvSpPr/>
          <p:nvPr/>
        </p:nvSpPr>
        <p:spPr>
          <a:xfrm>
            <a:off x="5870776" y="5300959"/>
            <a:ext cx="1227814" cy="168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058AF32-60D9-4380-A8E4-26FF79FA120C}"/>
              </a:ext>
            </a:extLst>
          </p:cNvPr>
          <p:cNvCxnSpPr/>
          <p:nvPr/>
        </p:nvCxnSpPr>
        <p:spPr>
          <a:xfrm>
            <a:off x="6018276" y="5382768"/>
            <a:ext cx="492716" cy="0"/>
          </a:xfrm>
          <a:prstGeom prst="straightConnector1">
            <a:avLst/>
          </a:prstGeom>
          <a:ln w="38100">
            <a:solidFill>
              <a:srgbClr val="3FA38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478DE59-F8A0-4217-A448-62D25112C382}"/>
              </a:ext>
            </a:extLst>
          </p:cNvPr>
          <p:cNvCxnSpPr>
            <a:cxnSpLocks/>
          </p:cNvCxnSpPr>
          <p:nvPr/>
        </p:nvCxnSpPr>
        <p:spPr>
          <a:xfrm>
            <a:off x="2037144" y="6625769"/>
            <a:ext cx="8816054" cy="1"/>
          </a:xfrm>
          <a:prstGeom prst="line">
            <a:avLst/>
          </a:prstGeom>
          <a:ln w="19050">
            <a:solidFill>
              <a:srgbClr val="1373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DBC67C55-E707-4F07-8E92-BA8702A6F5F9}"/>
              </a:ext>
            </a:extLst>
          </p:cNvPr>
          <p:cNvSpPr txBox="1"/>
          <p:nvPr/>
        </p:nvSpPr>
        <p:spPr>
          <a:xfrm>
            <a:off x="6768073" y="5905943"/>
            <a:ext cx="1948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Normal fault development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5DE72B3-A849-4AC6-B2C1-4547151F59B8}"/>
              </a:ext>
            </a:extLst>
          </p:cNvPr>
          <p:cNvSpPr txBox="1"/>
          <p:nvPr/>
        </p:nvSpPr>
        <p:spPr>
          <a:xfrm>
            <a:off x="10086845" y="5928273"/>
            <a:ext cx="1948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Normal fault reactivation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55704BB-16C8-482C-9292-AFD9482A4984}"/>
              </a:ext>
            </a:extLst>
          </p:cNvPr>
          <p:cNvSpPr txBox="1"/>
          <p:nvPr/>
        </p:nvSpPr>
        <p:spPr>
          <a:xfrm>
            <a:off x="6778806" y="5536394"/>
            <a:ext cx="194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Durancian</a:t>
            </a:r>
            <a:r>
              <a:rPr lang="en-GB" b="1" dirty="0"/>
              <a:t> uplift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390BECE-14DA-4E0C-B8D3-A5611630058E}"/>
              </a:ext>
            </a:extLst>
          </p:cNvPr>
          <p:cNvSpPr txBox="1"/>
          <p:nvPr/>
        </p:nvSpPr>
        <p:spPr>
          <a:xfrm>
            <a:off x="10059138" y="5397895"/>
            <a:ext cx="2208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Liguro-provençal</a:t>
            </a:r>
            <a:r>
              <a:rPr lang="en-GB" b="1" dirty="0"/>
              <a:t> opening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B39401A-6751-4C8A-A738-70DBA227771A}"/>
              </a:ext>
            </a:extLst>
          </p:cNvPr>
          <p:cNvSpPr txBox="1"/>
          <p:nvPr/>
        </p:nvSpPr>
        <p:spPr>
          <a:xfrm>
            <a:off x="5283685" y="5779086"/>
            <a:ext cx="37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3FA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01C44EC-7755-4CF1-9EB6-F050841A96F8}"/>
              </a:ext>
            </a:extLst>
          </p:cNvPr>
          <p:cNvSpPr txBox="1"/>
          <p:nvPr/>
        </p:nvSpPr>
        <p:spPr>
          <a:xfrm>
            <a:off x="8754990" y="5785935"/>
            <a:ext cx="37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3FA3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FE5A1BB-CA63-4FB3-891A-0ECADEBF738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8" t="53316" r="30463" b="40976"/>
          <a:stretch/>
        </p:blipFill>
        <p:spPr>
          <a:xfrm>
            <a:off x="4363145" y="2225013"/>
            <a:ext cx="2711704" cy="5455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B10564AC-A547-458E-B266-27650AE927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0" t="66300" r="4052" b="27178"/>
          <a:stretch/>
        </p:blipFill>
        <p:spPr>
          <a:xfrm>
            <a:off x="11279869" y="4706943"/>
            <a:ext cx="827300" cy="2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4" grpId="0" animBg="1"/>
      <p:bldP spid="20" grpId="0" animBg="1"/>
      <p:bldP spid="21" grpId="0" animBg="1"/>
      <p:bldP spid="26" grpId="0" animBg="1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C2606C70-4256-4C29-81EE-16A8CCFC0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1" t="180" r="-269" b="-180"/>
          <a:stretch/>
        </p:blipFill>
        <p:spPr>
          <a:xfrm>
            <a:off x="1510574" y="4716355"/>
            <a:ext cx="1798310" cy="173163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0F25717-2799-40F1-9E99-986250129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2" t="372" r="25960" b="-372"/>
          <a:stretch/>
        </p:blipFill>
        <p:spPr>
          <a:xfrm>
            <a:off x="2443324" y="2757715"/>
            <a:ext cx="1798310" cy="17316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0D322BC-316F-4B01-A3B0-1030B486A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2" t="398" r="50760" b="-398"/>
          <a:stretch/>
        </p:blipFill>
        <p:spPr>
          <a:xfrm>
            <a:off x="1489537" y="799074"/>
            <a:ext cx="1798310" cy="17316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8181573-DD76-473D-9E8F-212F88592E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12"/>
          <a:stretch/>
        </p:blipFill>
        <p:spPr>
          <a:xfrm>
            <a:off x="128580" y="2532445"/>
            <a:ext cx="1798310" cy="173163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41DB33-7781-4515-8A38-569CDC87A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58308B-3162-43C5-90AB-38DD2A482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03" y="3068881"/>
            <a:ext cx="845551" cy="1016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6BC508-1DEA-4DE7-BE40-0D50C244D1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3" t="63008" r="-157" b="56"/>
          <a:stretch/>
        </p:blipFill>
        <p:spPr>
          <a:xfrm>
            <a:off x="1962381" y="5218480"/>
            <a:ext cx="852622" cy="840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DE7380-E543-4288-9862-B1287D1E6E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65" y="1152286"/>
            <a:ext cx="754161" cy="955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634DC25-6BD8-4E8E-90D3-A5229410CAAF}"/>
              </a:ext>
            </a:extLst>
          </p:cNvPr>
          <p:cNvGrpSpPr/>
          <p:nvPr/>
        </p:nvGrpSpPr>
        <p:grpSpPr>
          <a:xfrm>
            <a:off x="522299" y="2806085"/>
            <a:ext cx="1010872" cy="1245829"/>
            <a:chOff x="777017" y="2739699"/>
            <a:chExt cx="1544703" cy="190373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A7C19FC-800A-4364-AB8F-D2CBBF6C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017" y="2739699"/>
              <a:ext cx="1512158" cy="1886229"/>
            </a:xfrm>
            <a:prstGeom prst="rect">
              <a:avLst/>
            </a:prstGeom>
          </p:spPr>
        </p:pic>
        <p:sp>
          <p:nvSpPr>
            <p:cNvPr id="8" name="Forme libre 18">
              <a:extLst>
                <a:ext uri="{FF2B5EF4-FFF2-40B4-BE49-F238E27FC236}">
                  <a16:creationId xmlns:a16="http://schemas.microsoft.com/office/drawing/2014/main" id="{9AF5DB66-182C-40B0-9F80-01394A099AA5}"/>
                </a:ext>
              </a:extLst>
            </p:cNvPr>
            <p:cNvSpPr/>
            <p:nvPr/>
          </p:nvSpPr>
          <p:spPr>
            <a:xfrm>
              <a:off x="1990725" y="4157663"/>
              <a:ext cx="271463" cy="483393"/>
            </a:xfrm>
            <a:custGeom>
              <a:avLst/>
              <a:gdLst>
                <a:gd name="connsiteX0" fmla="*/ 271463 w 271463"/>
                <a:gd name="connsiteY0" fmla="*/ 0 h 483393"/>
                <a:gd name="connsiteX1" fmla="*/ 147638 w 271463"/>
                <a:gd name="connsiteY1" fmla="*/ 64293 h 483393"/>
                <a:gd name="connsiteX2" fmla="*/ 100013 w 271463"/>
                <a:gd name="connsiteY2" fmla="*/ 97631 h 483393"/>
                <a:gd name="connsiteX3" fmla="*/ 78581 w 271463"/>
                <a:gd name="connsiteY3" fmla="*/ 128587 h 483393"/>
                <a:gd name="connsiteX4" fmla="*/ 11906 w 271463"/>
                <a:gd name="connsiteY4" fmla="*/ 169068 h 483393"/>
                <a:gd name="connsiteX5" fmla="*/ 30956 w 271463"/>
                <a:gd name="connsiteY5" fmla="*/ 266700 h 483393"/>
                <a:gd name="connsiteX6" fmla="*/ 30956 w 271463"/>
                <a:gd name="connsiteY6" fmla="*/ 371475 h 483393"/>
                <a:gd name="connsiteX7" fmla="*/ 0 w 271463"/>
                <a:gd name="connsiteY7" fmla="*/ 483393 h 483393"/>
                <a:gd name="connsiteX8" fmla="*/ 271463 w 271463"/>
                <a:gd name="connsiteY8" fmla="*/ 0 h 48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463" h="483393">
                  <a:moveTo>
                    <a:pt x="271463" y="0"/>
                  </a:moveTo>
                  <a:lnTo>
                    <a:pt x="147638" y="64293"/>
                  </a:lnTo>
                  <a:lnTo>
                    <a:pt x="100013" y="97631"/>
                  </a:lnTo>
                  <a:lnTo>
                    <a:pt x="78581" y="128587"/>
                  </a:lnTo>
                  <a:lnTo>
                    <a:pt x="11906" y="169068"/>
                  </a:lnTo>
                  <a:lnTo>
                    <a:pt x="30956" y="266700"/>
                  </a:lnTo>
                  <a:lnTo>
                    <a:pt x="30956" y="371475"/>
                  </a:lnTo>
                  <a:lnTo>
                    <a:pt x="0" y="483393"/>
                  </a:lnTo>
                  <a:lnTo>
                    <a:pt x="271463" y="0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orme libre 19">
              <a:extLst>
                <a:ext uri="{FF2B5EF4-FFF2-40B4-BE49-F238E27FC236}">
                  <a16:creationId xmlns:a16="http://schemas.microsoft.com/office/drawing/2014/main" id="{419F9887-2666-4809-A3B1-56478D83B8C0}"/>
                </a:ext>
              </a:extLst>
            </p:cNvPr>
            <p:cNvSpPr/>
            <p:nvPr/>
          </p:nvSpPr>
          <p:spPr>
            <a:xfrm>
              <a:off x="1471613" y="4460081"/>
              <a:ext cx="309562" cy="176213"/>
            </a:xfrm>
            <a:custGeom>
              <a:avLst/>
              <a:gdLst>
                <a:gd name="connsiteX0" fmla="*/ 278606 w 309562"/>
                <a:gd name="connsiteY0" fmla="*/ 176213 h 176213"/>
                <a:gd name="connsiteX1" fmla="*/ 304800 w 309562"/>
                <a:gd name="connsiteY1" fmla="*/ 83344 h 176213"/>
                <a:gd name="connsiteX2" fmla="*/ 309562 w 309562"/>
                <a:gd name="connsiteY2" fmla="*/ 0 h 176213"/>
                <a:gd name="connsiteX3" fmla="*/ 209550 w 309562"/>
                <a:gd name="connsiteY3" fmla="*/ 47625 h 176213"/>
                <a:gd name="connsiteX4" fmla="*/ 71437 w 309562"/>
                <a:gd name="connsiteY4" fmla="*/ 138113 h 176213"/>
                <a:gd name="connsiteX5" fmla="*/ 0 w 309562"/>
                <a:gd name="connsiteY5" fmla="*/ 176213 h 176213"/>
                <a:gd name="connsiteX6" fmla="*/ 278606 w 309562"/>
                <a:gd name="connsiteY6" fmla="*/ 176213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62" h="176213">
                  <a:moveTo>
                    <a:pt x="278606" y="176213"/>
                  </a:moveTo>
                  <a:lnTo>
                    <a:pt x="304800" y="83344"/>
                  </a:lnTo>
                  <a:lnTo>
                    <a:pt x="309562" y="0"/>
                  </a:lnTo>
                  <a:lnTo>
                    <a:pt x="209550" y="47625"/>
                  </a:lnTo>
                  <a:lnTo>
                    <a:pt x="71437" y="138113"/>
                  </a:lnTo>
                  <a:lnTo>
                    <a:pt x="0" y="176213"/>
                  </a:lnTo>
                  <a:lnTo>
                    <a:pt x="278606" y="176213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orme libre 20">
              <a:extLst>
                <a:ext uri="{FF2B5EF4-FFF2-40B4-BE49-F238E27FC236}">
                  <a16:creationId xmlns:a16="http://schemas.microsoft.com/office/drawing/2014/main" id="{67226DB1-FB5F-4CEB-B136-F68FDD82E6A6}"/>
                </a:ext>
              </a:extLst>
            </p:cNvPr>
            <p:cNvSpPr/>
            <p:nvPr/>
          </p:nvSpPr>
          <p:spPr>
            <a:xfrm>
              <a:off x="1809750" y="4357688"/>
              <a:ext cx="152400" cy="285750"/>
            </a:xfrm>
            <a:custGeom>
              <a:avLst/>
              <a:gdLst>
                <a:gd name="connsiteX0" fmla="*/ 140494 w 152400"/>
                <a:gd name="connsiteY0" fmla="*/ 278606 h 285750"/>
                <a:gd name="connsiteX1" fmla="*/ 152400 w 152400"/>
                <a:gd name="connsiteY1" fmla="*/ 211931 h 285750"/>
                <a:gd name="connsiteX2" fmla="*/ 152400 w 152400"/>
                <a:gd name="connsiteY2" fmla="*/ 121443 h 285750"/>
                <a:gd name="connsiteX3" fmla="*/ 145256 w 152400"/>
                <a:gd name="connsiteY3" fmla="*/ 33337 h 285750"/>
                <a:gd name="connsiteX4" fmla="*/ 133350 w 152400"/>
                <a:gd name="connsiteY4" fmla="*/ 0 h 285750"/>
                <a:gd name="connsiteX5" fmla="*/ 26194 w 152400"/>
                <a:gd name="connsiteY5" fmla="*/ 69056 h 285750"/>
                <a:gd name="connsiteX6" fmla="*/ 23813 w 152400"/>
                <a:gd name="connsiteY6" fmla="*/ 116681 h 285750"/>
                <a:gd name="connsiteX7" fmla="*/ 9525 w 152400"/>
                <a:gd name="connsiteY7" fmla="*/ 204787 h 285750"/>
                <a:gd name="connsiteX8" fmla="*/ 0 w 152400"/>
                <a:gd name="connsiteY8" fmla="*/ 285750 h 285750"/>
                <a:gd name="connsiteX9" fmla="*/ 140494 w 152400"/>
                <a:gd name="connsiteY9" fmla="*/ 278606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285750">
                  <a:moveTo>
                    <a:pt x="140494" y="278606"/>
                  </a:moveTo>
                  <a:lnTo>
                    <a:pt x="152400" y="211931"/>
                  </a:lnTo>
                  <a:lnTo>
                    <a:pt x="152400" y="121443"/>
                  </a:lnTo>
                  <a:lnTo>
                    <a:pt x="145256" y="33337"/>
                  </a:lnTo>
                  <a:lnTo>
                    <a:pt x="133350" y="0"/>
                  </a:lnTo>
                  <a:lnTo>
                    <a:pt x="26194" y="69056"/>
                  </a:lnTo>
                  <a:lnTo>
                    <a:pt x="23813" y="116681"/>
                  </a:lnTo>
                  <a:lnTo>
                    <a:pt x="9525" y="204787"/>
                  </a:lnTo>
                  <a:lnTo>
                    <a:pt x="0" y="285750"/>
                  </a:lnTo>
                  <a:lnTo>
                    <a:pt x="140494" y="278606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orme libre 26">
              <a:extLst>
                <a:ext uri="{FF2B5EF4-FFF2-40B4-BE49-F238E27FC236}">
                  <a16:creationId xmlns:a16="http://schemas.microsoft.com/office/drawing/2014/main" id="{FE44CF1C-98E1-4C31-A27F-9B74B54C03D8}"/>
                </a:ext>
              </a:extLst>
            </p:cNvPr>
            <p:cNvSpPr/>
            <p:nvPr/>
          </p:nvSpPr>
          <p:spPr>
            <a:xfrm>
              <a:off x="1978820" y="3704755"/>
              <a:ext cx="342900" cy="300037"/>
            </a:xfrm>
            <a:custGeom>
              <a:avLst/>
              <a:gdLst>
                <a:gd name="connsiteX0" fmla="*/ 0 w 342900"/>
                <a:gd name="connsiteY0" fmla="*/ 0 h 300037"/>
                <a:gd name="connsiteX1" fmla="*/ 295275 w 342900"/>
                <a:gd name="connsiteY1" fmla="*/ 300037 h 300037"/>
                <a:gd name="connsiteX2" fmla="*/ 342900 w 342900"/>
                <a:gd name="connsiteY2" fmla="*/ 280987 h 300037"/>
                <a:gd name="connsiteX3" fmla="*/ 52388 w 342900"/>
                <a:gd name="connsiteY3" fmla="*/ 0 h 300037"/>
                <a:gd name="connsiteX4" fmla="*/ 0 w 342900"/>
                <a:gd name="connsiteY4" fmla="*/ 0 h 30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00037">
                  <a:moveTo>
                    <a:pt x="0" y="0"/>
                  </a:moveTo>
                  <a:lnTo>
                    <a:pt x="295275" y="300037"/>
                  </a:lnTo>
                  <a:lnTo>
                    <a:pt x="342900" y="280987"/>
                  </a:lnTo>
                  <a:lnTo>
                    <a:pt x="523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orme libre 27">
              <a:extLst>
                <a:ext uri="{FF2B5EF4-FFF2-40B4-BE49-F238E27FC236}">
                  <a16:creationId xmlns:a16="http://schemas.microsoft.com/office/drawing/2014/main" id="{4B38D934-E7E5-4678-9286-976B687678E4}"/>
                </a:ext>
              </a:extLst>
            </p:cNvPr>
            <p:cNvSpPr/>
            <p:nvPr/>
          </p:nvSpPr>
          <p:spPr>
            <a:xfrm>
              <a:off x="2255044" y="4007644"/>
              <a:ext cx="64294" cy="147637"/>
            </a:xfrm>
            <a:custGeom>
              <a:avLst/>
              <a:gdLst>
                <a:gd name="connsiteX0" fmla="*/ 0 w 64294"/>
                <a:gd name="connsiteY0" fmla="*/ 147637 h 147637"/>
                <a:gd name="connsiteX1" fmla="*/ 19050 w 64294"/>
                <a:gd name="connsiteY1" fmla="*/ 0 h 147637"/>
                <a:gd name="connsiteX2" fmla="*/ 64294 w 64294"/>
                <a:gd name="connsiteY2" fmla="*/ 7144 h 147637"/>
                <a:gd name="connsiteX3" fmla="*/ 0 w 64294"/>
                <a:gd name="connsiteY3" fmla="*/ 147637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94" h="147637">
                  <a:moveTo>
                    <a:pt x="0" y="147637"/>
                  </a:moveTo>
                  <a:lnTo>
                    <a:pt x="19050" y="0"/>
                  </a:lnTo>
                  <a:lnTo>
                    <a:pt x="64294" y="7144"/>
                  </a:lnTo>
                  <a:lnTo>
                    <a:pt x="0" y="147637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8774399-4259-4E45-8A78-C3E6B777B8B0}"/>
              </a:ext>
            </a:extLst>
          </p:cNvPr>
          <p:cNvSpPr/>
          <p:nvPr/>
        </p:nvSpPr>
        <p:spPr>
          <a:xfrm>
            <a:off x="2762281" y="1341722"/>
            <a:ext cx="2303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solidFill>
                  <a:srgbClr val="24B0B5"/>
                </a:solidFill>
                <a:latin typeface="Garamond" panose="02020404030301010803" pitchFamily="18" charset="0"/>
              </a:rPr>
              <a:t>Reservoir</a:t>
            </a:r>
            <a:endParaRPr lang="fr-FR" b="1" dirty="0">
              <a:solidFill>
                <a:srgbClr val="24B0B5"/>
              </a:solidFill>
              <a:latin typeface="Garamond" panose="02020404030301010803" pitchFamily="18" charset="0"/>
            </a:endParaRPr>
          </a:p>
          <a:p>
            <a:pPr algn="ctr"/>
            <a:r>
              <a:rPr lang="fr-FR" b="1" dirty="0" err="1">
                <a:solidFill>
                  <a:srgbClr val="24B0B5"/>
                </a:solidFill>
                <a:latin typeface="Garamond" panose="02020404030301010803" pitchFamily="18" charset="0"/>
              </a:rPr>
              <a:t>properties</a:t>
            </a:r>
            <a:endParaRPr lang="fr-FR" b="1" dirty="0">
              <a:solidFill>
                <a:srgbClr val="24B0B5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8A7D9-6EE6-4820-8AA2-3EDDEE898895}"/>
              </a:ext>
            </a:extLst>
          </p:cNvPr>
          <p:cNvSpPr/>
          <p:nvPr/>
        </p:nvSpPr>
        <p:spPr>
          <a:xfrm>
            <a:off x="3150968" y="5294093"/>
            <a:ext cx="1526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66687"/>
                </a:solidFill>
                <a:latin typeface="Garamond" panose="02020404030301010803" pitchFamily="18" charset="0"/>
              </a:rPr>
              <a:t>Geochemical </a:t>
            </a:r>
          </a:p>
          <a:p>
            <a:r>
              <a:rPr lang="en-GB" b="1" dirty="0">
                <a:solidFill>
                  <a:srgbClr val="166687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9F462C-B3D1-45B1-A03D-9D5F5D345C56}"/>
              </a:ext>
            </a:extLst>
          </p:cNvPr>
          <p:cNvSpPr/>
          <p:nvPr/>
        </p:nvSpPr>
        <p:spPr>
          <a:xfrm>
            <a:off x="424204" y="4184737"/>
            <a:ext cx="120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525252"/>
                </a:solidFill>
                <a:latin typeface="Garamond" panose="02020404030301010803" pitchFamily="18" charset="0"/>
              </a:rPr>
              <a:t>Structural </a:t>
            </a:r>
          </a:p>
          <a:p>
            <a:pPr algn="ctr"/>
            <a:r>
              <a:rPr lang="fr-FR" b="1" dirty="0">
                <a:solidFill>
                  <a:srgbClr val="525252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ED873E-9ABD-47B4-8015-19DD4D4F1759}"/>
              </a:ext>
            </a:extLst>
          </p:cNvPr>
          <p:cNvSpPr/>
          <p:nvPr/>
        </p:nvSpPr>
        <p:spPr>
          <a:xfrm>
            <a:off x="4172384" y="3326660"/>
            <a:ext cx="1322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b="1" dirty="0" err="1">
                <a:solidFill>
                  <a:srgbClr val="2A8A9C"/>
                </a:solidFill>
                <a:latin typeface="Garamond" panose="02020404030301010803" pitchFamily="18" charset="0"/>
              </a:rPr>
              <a:t>Diagenetic</a:t>
            </a:r>
            <a:r>
              <a:rPr lang="fr-FR" b="1" dirty="0">
                <a:solidFill>
                  <a:srgbClr val="2A8A9C"/>
                </a:solidFill>
                <a:latin typeface="Garamond" panose="02020404030301010803" pitchFamily="18" charset="0"/>
              </a:rPr>
              <a:t> </a:t>
            </a:r>
          </a:p>
          <a:p>
            <a:pPr algn="just"/>
            <a:r>
              <a:rPr lang="fr-FR" b="1" dirty="0">
                <a:solidFill>
                  <a:srgbClr val="2A8A9C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F842F5-91A2-4ACF-B97A-41C2DDA8A602}"/>
              </a:ext>
            </a:extLst>
          </p:cNvPr>
          <p:cNvSpPr/>
          <p:nvPr/>
        </p:nvSpPr>
        <p:spPr>
          <a:xfrm>
            <a:off x="1510574" y="4666679"/>
            <a:ext cx="4268412" cy="182966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71076B-29BE-4B6F-A341-FAF6183D8970}"/>
              </a:ext>
            </a:extLst>
          </p:cNvPr>
          <p:cNvSpPr/>
          <p:nvPr/>
        </p:nvSpPr>
        <p:spPr>
          <a:xfrm>
            <a:off x="2070402" y="2708697"/>
            <a:ext cx="4599554" cy="182966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C12D40-90EF-4AA6-86C7-5EFC1BA32227}"/>
              </a:ext>
            </a:extLst>
          </p:cNvPr>
          <p:cNvSpPr/>
          <p:nvPr/>
        </p:nvSpPr>
        <p:spPr>
          <a:xfrm>
            <a:off x="1308773" y="700651"/>
            <a:ext cx="4599554" cy="182966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93DEB38-ECD7-4EF0-B3A5-C707DB88EDC2}"/>
              </a:ext>
            </a:extLst>
          </p:cNvPr>
          <p:cNvSpPr txBox="1"/>
          <p:nvPr/>
        </p:nvSpPr>
        <p:spPr>
          <a:xfrm>
            <a:off x="0" y="-69450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373BA"/>
                </a:solidFill>
              </a:rPr>
              <a:t>DIAGENTIC PHASES </a:t>
            </a:r>
            <a:r>
              <a:rPr lang="en-GB" sz="3200" i="1" dirty="0">
                <a:solidFill>
                  <a:srgbClr val="1373BA"/>
                </a:solidFill>
              </a:rPr>
              <a:t>CARACTERISATION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A1F2090-E0D1-4EFE-915A-A60B729C8C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439" y="1539614"/>
            <a:ext cx="6243357" cy="379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30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C2606C70-4256-4C29-81EE-16A8CCFC0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1" t="180" r="-269" b="-180"/>
          <a:stretch/>
        </p:blipFill>
        <p:spPr>
          <a:xfrm>
            <a:off x="1510574" y="4716355"/>
            <a:ext cx="1798310" cy="173163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0F25717-2799-40F1-9E99-986250129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2" t="372" r="25960" b="-372"/>
          <a:stretch/>
        </p:blipFill>
        <p:spPr>
          <a:xfrm>
            <a:off x="2443324" y="2757715"/>
            <a:ext cx="1798310" cy="17316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8181573-DD76-473D-9E8F-212F88592E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12"/>
          <a:stretch/>
        </p:blipFill>
        <p:spPr>
          <a:xfrm>
            <a:off x="128580" y="2532445"/>
            <a:ext cx="1798310" cy="173163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41DB33-7781-4515-8A38-569CDC87A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58308B-3162-43C5-90AB-38DD2A482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03" y="3068881"/>
            <a:ext cx="845551" cy="1016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6BC508-1DEA-4DE7-BE40-0D50C244D1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3" t="63008" r="-157" b="56"/>
          <a:stretch/>
        </p:blipFill>
        <p:spPr>
          <a:xfrm>
            <a:off x="1962381" y="5218480"/>
            <a:ext cx="852622" cy="840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634DC25-6BD8-4E8E-90D3-A5229410CAAF}"/>
              </a:ext>
            </a:extLst>
          </p:cNvPr>
          <p:cNvGrpSpPr/>
          <p:nvPr/>
        </p:nvGrpSpPr>
        <p:grpSpPr>
          <a:xfrm>
            <a:off x="522299" y="2806085"/>
            <a:ext cx="1010872" cy="1245829"/>
            <a:chOff x="777017" y="2739699"/>
            <a:chExt cx="1544703" cy="190373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A7C19FC-800A-4364-AB8F-D2CBBF6C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017" y="2739699"/>
              <a:ext cx="1512158" cy="1886229"/>
            </a:xfrm>
            <a:prstGeom prst="rect">
              <a:avLst/>
            </a:prstGeom>
          </p:spPr>
        </p:pic>
        <p:sp>
          <p:nvSpPr>
            <p:cNvPr id="8" name="Forme libre 18">
              <a:extLst>
                <a:ext uri="{FF2B5EF4-FFF2-40B4-BE49-F238E27FC236}">
                  <a16:creationId xmlns:a16="http://schemas.microsoft.com/office/drawing/2014/main" id="{9AF5DB66-182C-40B0-9F80-01394A099AA5}"/>
                </a:ext>
              </a:extLst>
            </p:cNvPr>
            <p:cNvSpPr/>
            <p:nvPr/>
          </p:nvSpPr>
          <p:spPr>
            <a:xfrm>
              <a:off x="1990725" y="4157663"/>
              <a:ext cx="271463" cy="483393"/>
            </a:xfrm>
            <a:custGeom>
              <a:avLst/>
              <a:gdLst>
                <a:gd name="connsiteX0" fmla="*/ 271463 w 271463"/>
                <a:gd name="connsiteY0" fmla="*/ 0 h 483393"/>
                <a:gd name="connsiteX1" fmla="*/ 147638 w 271463"/>
                <a:gd name="connsiteY1" fmla="*/ 64293 h 483393"/>
                <a:gd name="connsiteX2" fmla="*/ 100013 w 271463"/>
                <a:gd name="connsiteY2" fmla="*/ 97631 h 483393"/>
                <a:gd name="connsiteX3" fmla="*/ 78581 w 271463"/>
                <a:gd name="connsiteY3" fmla="*/ 128587 h 483393"/>
                <a:gd name="connsiteX4" fmla="*/ 11906 w 271463"/>
                <a:gd name="connsiteY4" fmla="*/ 169068 h 483393"/>
                <a:gd name="connsiteX5" fmla="*/ 30956 w 271463"/>
                <a:gd name="connsiteY5" fmla="*/ 266700 h 483393"/>
                <a:gd name="connsiteX6" fmla="*/ 30956 w 271463"/>
                <a:gd name="connsiteY6" fmla="*/ 371475 h 483393"/>
                <a:gd name="connsiteX7" fmla="*/ 0 w 271463"/>
                <a:gd name="connsiteY7" fmla="*/ 483393 h 483393"/>
                <a:gd name="connsiteX8" fmla="*/ 271463 w 271463"/>
                <a:gd name="connsiteY8" fmla="*/ 0 h 48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463" h="483393">
                  <a:moveTo>
                    <a:pt x="271463" y="0"/>
                  </a:moveTo>
                  <a:lnTo>
                    <a:pt x="147638" y="64293"/>
                  </a:lnTo>
                  <a:lnTo>
                    <a:pt x="100013" y="97631"/>
                  </a:lnTo>
                  <a:lnTo>
                    <a:pt x="78581" y="128587"/>
                  </a:lnTo>
                  <a:lnTo>
                    <a:pt x="11906" y="169068"/>
                  </a:lnTo>
                  <a:lnTo>
                    <a:pt x="30956" y="266700"/>
                  </a:lnTo>
                  <a:lnTo>
                    <a:pt x="30956" y="371475"/>
                  </a:lnTo>
                  <a:lnTo>
                    <a:pt x="0" y="483393"/>
                  </a:lnTo>
                  <a:lnTo>
                    <a:pt x="271463" y="0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orme libre 19">
              <a:extLst>
                <a:ext uri="{FF2B5EF4-FFF2-40B4-BE49-F238E27FC236}">
                  <a16:creationId xmlns:a16="http://schemas.microsoft.com/office/drawing/2014/main" id="{419F9887-2666-4809-A3B1-56478D83B8C0}"/>
                </a:ext>
              </a:extLst>
            </p:cNvPr>
            <p:cNvSpPr/>
            <p:nvPr/>
          </p:nvSpPr>
          <p:spPr>
            <a:xfrm>
              <a:off x="1471613" y="4460081"/>
              <a:ext cx="309562" cy="176213"/>
            </a:xfrm>
            <a:custGeom>
              <a:avLst/>
              <a:gdLst>
                <a:gd name="connsiteX0" fmla="*/ 278606 w 309562"/>
                <a:gd name="connsiteY0" fmla="*/ 176213 h 176213"/>
                <a:gd name="connsiteX1" fmla="*/ 304800 w 309562"/>
                <a:gd name="connsiteY1" fmla="*/ 83344 h 176213"/>
                <a:gd name="connsiteX2" fmla="*/ 309562 w 309562"/>
                <a:gd name="connsiteY2" fmla="*/ 0 h 176213"/>
                <a:gd name="connsiteX3" fmla="*/ 209550 w 309562"/>
                <a:gd name="connsiteY3" fmla="*/ 47625 h 176213"/>
                <a:gd name="connsiteX4" fmla="*/ 71437 w 309562"/>
                <a:gd name="connsiteY4" fmla="*/ 138113 h 176213"/>
                <a:gd name="connsiteX5" fmla="*/ 0 w 309562"/>
                <a:gd name="connsiteY5" fmla="*/ 176213 h 176213"/>
                <a:gd name="connsiteX6" fmla="*/ 278606 w 309562"/>
                <a:gd name="connsiteY6" fmla="*/ 176213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62" h="176213">
                  <a:moveTo>
                    <a:pt x="278606" y="176213"/>
                  </a:moveTo>
                  <a:lnTo>
                    <a:pt x="304800" y="83344"/>
                  </a:lnTo>
                  <a:lnTo>
                    <a:pt x="309562" y="0"/>
                  </a:lnTo>
                  <a:lnTo>
                    <a:pt x="209550" y="47625"/>
                  </a:lnTo>
                  <a:lnTo>
                    <a:pt x="71437" y="138113"/>
                  </a:lnTo>
                  <a:lnTo>
                    <a:pt x="0" y="176213"/>
                  </a:lnTo>
                  <a:lnTo>
                    <a:pt x="278606" y="176213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orme libre 20">
              <a:extLst>
                <a:ext uri="{FF2B5EF4-FFF2-40B4-BE49-F238E27FC236}">
                  <a16:creationId xmlns:a16="http://schemas.microsoft.com/office/drawing/2014/main" id="{67226DB1-FB5F-4CEB-B136-F68FDD82E6A6}"/>
                </a:ext>
              </a:extLst>
            </p:cNvPr>
            <p:cNvSpPr/>
            <p:nvPr/>
          </p:nvSpPr>
          <p:spPr>
            <a:xfrm>
              <a:off x="1809750" y="4357688"/>
              <a:ext cx="152400" cy="285750"/>
            </a:xfrm>
            <a:custGeom>
              <a:avLst/>
              <a:gdLst>
                <a:gd name="connsiteX0" fmla="*/ 140494 w 152400"/>
                <a:gd name="connsiteY0" fmla="*/ 278606 h 285750"/>
                <a:gd name="connsiteX1" fmla="*/ 152400 w 152400"/>
                <a:gd name="connsiteY1" fmla="*/ 211931 h 285750"/>
                <a:gd name="connsiteX2" fmla="*/ 152400 w 152400"/>
                <a:gd name="connsiteY2" fmla="*/ 121443 h 285750"/>
                <a:gd name="connsiteX3" fmla="*/ 145256 w 152400"/>
                <a:gd name="connsiteY3" fmla="*/ 33337 h 285750"/>
                <a:gd name="connsiteX4" fmla="*/ 133350 w 152400"/>
                <a:gd name="connsiteY4" fmla="*/ 0 h 285750"/>
                <a:gd name="connsiteX5" fmla="*/ 26194 w 152400"/>
                <a:gd name="connsiteY5" fmla="*/ 69056 h 285750"/>
                <a:gd name="connsiteX6" fmla="*/ 23813 w 152400"/>
                <a:gd name="connsiteY6" fmla="*/ 116681 h 285750"/>
                <a:gd name="connsiteX7" fmla="*/ 9525 w 152400"/>
                <a:gd name="connsiteY7" fmla="*/ 204787 h 285750"/>
                <a:gd name="connsiteX8" fmla="*/ 0 w 152400"/>
                <a:gd name="connsiteY8" fmla="*/ 285750 h 285750"/>
                <a:gd name="connsiteX9" fmla="*/ 140494 w 152400"/>
                <a:gd name="connsiteY9" fmla="*/ 278606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285750">
                  <a:moveTo>
                    <a:pt x="140494" y="278606"/>
                  </a:moveTo>
                  <a:lnTo>
                    <a:pt x="152400" y="211931"/>
                  </a:lnTo>
                  <a:lnTo>
                    <a:pt x="152400" y="121443"/>
                  </a:lnTo>
                  <a:lnTo>
                    <a:pt x="145256" y="33337"/>
                  </a:lnTo>
                  <a:lnTo>
                    <a:pt x="133350" y="0"/>
                  </a:lnTo>
                  <a:lnTo>
                    <a:pt x="26194" y="69056"/>
                  </a:lnTo>
                  <a:lnTo>
                    <a:pt x="23813" y="116681"/>
                  </a:lnTo>
                  <a:lnTo>
                    <a:pt x="9525" y="204787"/>
                  </a:lnTo>
                  <a:lnTo>
                    <a:pt x="0" y="285750"/>
                  </a:lnTo>
                  <a:lnTo>
                    <a:pt x="140494" y="278606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orme libre 26">
              <a:extLst>
                <a:ext uri="{FF2B5EF4-FFF2-40B4-BE49-F238E27FC236}">
                  <a16:creationId xmlns:a16="http://schemas.microsoft.com/office/drawing/2014/main" id="{FE44CF1C-98E1-4C31-A27F-9B74B54C03D8}"/>
                </a:ext>
              </a:extLst>
            </p:cNvPr>
            <p:cNvSpPr/>
            <p:nvPr/>
          </p:nvSpPr>
          <p:spPr>
            <a:xfrm>
              <a:off x="1978820" y="3704755"/>
              <a:ext cx="342900" cy="300037"/>
            </a:xfrm>
            <a:custGeom>
              <a:avLst/>
              <a:gdLst>
                <a:gd name="connsiteX0" fmla="*/ 0 w 342900"/>
                <a:gd name="connsiteY0" fmla="*/ 0 h 300037"/>
                <a:gd name="connsiteX1" fmla="*/ 295275 w 342900"/>
                <a:gd name="connsiteY1" fmla="*/ 300037 h 300037"/>
                <a:gd name="connsiteX2" fmla="*/ 342900 w 342900"/>
                <a:gd name="connsiteY2" fmla="*/ 280987 h 300037"/>
                <a:gd name="connsiteX3" fmla="*/ 52388 w 342900"/>
                <a:gd name="connsiteY3" fmla="*/ 0 h 300037"/>
                <a:gd name="connsiteX4" fmla="*/ 0 w 342900"/>
                <a:gd name="connsiteY4" fmla="*/ 0 h 30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00037">
                  <a:moveTo>
                    <a:pt x="0" y="0"/>
                  </a:moveTo>
                  <a:lnTo>
                    <a:pt x="295275" y="300037"/>
                  </a:lnTo>
                  <a:lnTo>
                    <a:pt x="342900" y="280987"/>
                  </a:lnTo>
                  <a:lnTo>
                    <a:pt x="523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orme libre 27">
              <a:extLst>
                <a:ext uri="{FF2B5EF4-FFF2-40B4-BE49-F238E27FC236}">
                  <a16:creationId xmlns:a16="http://schemas.microsoft.com/office/drawing/2014/main" id="{4B38D934-E7E5-4678-9286-976B687678E4}"/>
                </a:ext>
              </a:extLst>
            </p:cNvPr>
            <p:cNvSpPr/>
            <p:nvPr/>
          </p:nvSpPr>
          <p:spPr>
            <a:xfrm>
              <a:off x="2255044" y="4007644"/>
              <a:ext cx="64294" cy="147637"/>
            </a:xfrm>
            <a:custGeom>
              <a:avLst/>
              <a:gdLst>
                <a:gd name="connsiteX0" fmla="*/ 0 w 64294"/>
                <a:gd name="connsiteY0" fmla="*/ 147637 h 147637"/>
                <a:gd name="connsiteX1" fmla="*/ 19050 w 64294"/>
                <a:gd name="connsiteY1" fmla="*/ 0 h 147637"/>
                <a:gd name="connsiteX2" fmla="*/ 64294 w 64294"/>
                <a:gd name="connsiteY2" fmla="*/ 7144 h 147637"/>
                <a:gd name="connsiteX3" fmla="*/ 0 w 64294"/>
                <a:gd name="connsiteY3" fmla="*/ 147637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94" h="147637">
                  <a:moveTo>
                    <a:pt x="0" y="147637"/>
                  </a:moveTo>
                  <a:lnTo>
                    <a:pt x="19050" y="0"/>
                  </a:lnTo>
                  <a:lnTo>
                    <a:pt x="64294" y="7144"/>
                  </a:lnTo>
                  <a:lnTo>
                    <a:pt x="0" y="147637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8774399-4259-4E45-8A78-C3E6B777B8B0}"/>
              </a:ext>
            </a:extLst>
          </p:cNvPr>
          <p:cNvSpPr/>
          <p:nvPr/>
        </p:nvSpPr>
        <p:spPr>
          <a:xfrm>
            <a:off x="3288128" y="1228283"/>
            <a:ext cx="2303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24B0B5"/>
                </a:solidFill>
                <a:latin typeface="Garamond" panose="02020404030301010803" pitchFamily="18" charset="0"/>
              </a:rPr>
              <a:t>Petrophysical</a:t>
            </a:r>
          </a:p>
          <a:p>
            <a:pPr algn="ctr"/>
            <a:r>
              <a:rPr lang="en-GB" sz="2400" b="1" dirty="0">
                <a:solidFill>
                  <a:srgbClr val="24B0B5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8A7D9-6EE6-4820-8AA2-3EDDEE898895}"/>
              </a:ext>
            </a:extLst>
          </p:cNvPr>
          <p:cNvSpPr/>
          <p:nvPr/>
        </p:nvSpPr>
        <p:spPr>
          <a:xfrm>
            <a:off x="3150968" y="5294093"/>
            <a:ext cx="1526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66687"/>
                </a:solidFill>
                <a:latin typeface="Garamond" panose="02020404030301010803" pitchFamily="18" charset="0"/>
              </a:rPr>
              <a:t>Geochemical </a:t>
            </a:r>
          </a:p>
          <a:p>
            <a:r>
              <a:rPr lang="en-GB" b="1" dirty="0">
                <a:solidFill>
                  <a:srgbClr val="166687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9F462C-B3D1-45B1-A03D-9D5F5D345C56}"/>
              </a:ext>
            </a:extLst>
          </p:cNvPr>
          <p:cNvSpPr/>
          <p:nvPr/>
        </p:nvSpPr>
        <p:spPr>
          <a:xfrm>
            <a:off x="424204" y="4184737"/>
            <a:ext cx="120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525252"/>
                </a:solidFill>
                <a:latin typeface="Garamond" panose="02020404030301010803" pitchFamily="18" charset="0"/>
              </a:rPr>
              <a:t>Structural </a:t>
            </a:r>
          </a:p>
          <a:p>
            <a:pPr algn="ctr"/>
            <a:r>
              <a:rPr lang="fr-FR" b="1" dirty="0">
                <a:solidFill>
                  <a:srgbClr val="525252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ED873E-9ABD-47B4-8015-19DD4D4F1759}"/>
              </a:ext>
            </a:extLst>
          </p:cNvPr>
          <p:cNvSpPr/>
          <p:nvPr/>
        </p:nvSpPr>
        <p:spPr>
          <a:xfrm>
            <a:off x="4172384" y="3326660"/>
            <a:ext cx="1322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b="1" dirty="0" err="1">
                <a:solidFill>
                  <a:srgbClr val="2A8A9C"/>
                </a:solidFill>
                <a:latin typeface="Garamond" panose="02020404030301010803" pitchFamily="18" charset="0"/>
              </a:rPr>
              <a:t>Diagenetic</a:t>
            </a:r>
            <a:r>
              <a:rPr lang="fr-FR" b="1" dirty="0">
                <a:solidFill>
                  <a:srgbClr val="2A8A9C"/>
                </a:solidFill>
                <a:latin typeface="Garamond" panose="02020404030301010803" pitchFamily="18" charset="0"/>
              </a:rPr>
              <a:t> </a:t>
            </a:r>
          </a:p>
          <a:p>
            <a:pPr algn="just"/>
            <a:r>
              <a:rPr lang="fr-FR" b="1" dirty="0">
                <a:solidFill>
                  <a:srgbClr val="2A8A9C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F842F5-91A2-4ACF-B97A-41C2DDA8A602}"/>
              </a:ext>
            </a:extLst>
          </p:cNvPr>
          <p:cNvSpPr/>
          <p:nvPr/>
        </p:nvSpPr>
        <p:spPr>
          <a:xfrm>
            <a:off x="1427866" y="4691006"/>
            <a:ext cx="4599554" cy="182966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71076B-29BE-4B6F-A341-FAF6183D8970}"/>
              </a:ext>
            </a:extLst>
          </p:cNvPr>
          <p:cNvSpPr/>
          <p:nvPr/>
        </p:nvSpPr>
        <p:spPr>
          <a:xfrm>
            <a:off x="2070402" y="2708697"/>
            <a:ext cx="4599554" cy="182966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C12D40-90EF-4AA6-86C7-5EFC1BA32227}"/>
              </a:ext>
            </a:extLst>
          </p:cNvPr>
          <p:cNvSpPr/>
          <p:nvPr/>
        </p:nvSpPr>
        <p:spPr>
          <a:xfrm>
            <a:off x="173003" y="2548144"/>
            <a:ext cx="1796262" cy="228127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0D322BC-316F-4B01-A3B0-1030B486A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2" t="398" r="50760" b="-398"/>
          <a:stretch/>
        </p:blipFill>
        <p:spPr>
          <a:xfrm>
            <a:off x="957803" y="391194"/>
            <a:ext cx="2766002" cy="26634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DE7380-E543-4288-9862-B1287D1E6E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01" y="872465"/>
            <a:ext cx="1339619" cy="16968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9C34AD5-D9C1-4359-B6EB-9055277FDE7A}"/>
              </a:ext>
            </a:extLst>
          </p:cNvPr>
          <p:cNvSpPr/>
          <p:nvPr/>
        </p:nvSpPr>
        <p:spPr>
          <a:xfrm>
            <a:off x="5469013" y="642766"/>
            <a:ext cx="159105" cy="5786073"/>
          </a:xfrm>
          <a:prstGeom prst="rect">
            <a:avLst/>
          </a:prstGeom>
          <a:solidFill>
            <a:srgbClr val="24B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585FAB95-E6A3-4ECF-870F-13A3102A3963}"/>
              </a:ext>
            </a:extLst>
          </p:cNvPr>
          <p:cNvSpPr/>
          <p:nvPr/>
        </p:nvSpPr>
        <p:spPr>
          <a:xfrm>
            <a:off x="5608520" y="3224013"/>
            <a:ext cx="178703" cy="623578"/>
          </a:xfrm>
          <a:prstGeom prst="rightArrow">
            <a:avLst/>
          </a:prstGeom>
          <a:solidFill>
            <a:srgbClr val="24B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B56BDA75-BD28-4320-9E2E-EF2AEFE9D4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88"/>
          <a:stretch/>
        </p:blipFill>
        <p:spPr>
          <a:xfrm>
            <a:off x="5925383" y="562287"/>
            <a:ext cx="6093614" cy="412871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16591150-4B71-4222-8657-F15B6324229D}"/>
              </a:ext>
            </a:extLst>
          </p:cNvPr>
          <p:cNvSpPr txBox="1"/>
          <p:nvPr/>
        </p:nvSpPr>
        <p:spPr>
          <a:xfrm>
            <a:off x="0" y="-69450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373BA"/>
                </a:solidFill>
              </a:rPr>
              <a:t>DIAGENTIC PHASES </a:t>
            </a:r>
            <a:r>
              <a:rPr lang="en-GB" sz="3200" i="1" dirty="0">
                <a:solidFill>
                  <a:srgbClr val="1373BA"/>
                </a:solidFill>
              </a:rPr>
              <a:t>CARACTERISATION</a:t>
            </a:r>
          </a:p>
        </p:txBody>
      </p:sp>
    </p:spTree>
    <p:extLst>
      <p:ext uri="{BB962C8B-B14F-4D97-AF65-F5344CB8AC3E}">
        <p14:creationId xmlns:p14="http://schemas.microsoft.com/office/powerpoint/2010/main" val="666382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C2606C70-4256-4C29-81EE-16A8CCFC0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1" t="180" r="-269" b="-180"/>
          <a:stretch/>
        </p:blipFill>
        <p:spPr>
          <a:xfrm>
            <a:off x="1510574" y="4716355"/>
            <a:ext cx="1798310" cy="173163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0F25717-2799-40F1-9E99-986250129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2" t="372" r="25960" b="-372"/>
          <a:stretch/>
        </p:blipFill>
        <p:spPr>
          <a:xfrm>
            <a:off x="2443324" y="2757715"/>
            <a:ext cx="1798310" cy="17316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8181573-DD76-473D-9E8F-212F88592E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12"/>
          <a:stretch/>
        </p:blipFill>
        <p:spPr>
          <a:xfrm>
            <a:off x="128580" y="2532445"/>
            <a:ext cx="1798310" cy="173163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41DB33-7781-4515-8A38-569CDC87A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58308B-3162-43C5-90AB-38DD2A482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03" y="3068881"/>
            <a:ext cx="845551" cy="1016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6BC508-1DEA-4DE7-BE40-0D50C244D1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3" t="63008" r="-157" b="56"/>
          <a:stretch/>
        </p:blipFill>
        <p:spPr>
          <a:xfrm>
            <a:off x="1962381" y="5218480"/>
            <a:ext cx="852622" cy="840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634DC25-6BD8-4E8E-90D3-A5229410CAAF}"/>
              </a:ext>
            </a:extLst>
          </p:cNvPr>
          <p:cNvGrpSpPr/>
          <p:nvPr/>
        </p:nvGrpSpPr>
        <p:grpSpPr>
          <a:xfrm>
            <a:off x="522299" y="2806085"/>
            <a:ext cx="1010872" cy="1245829"/>
            <a:chOff x="777017" y="2739699"/>
            <a:chExt cx="1544703" cy="190373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A7C19FC-800A-4364-AB8F-D2CBBF6C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017" y="2739699"/>
              <a:ext cx="1512158" cy="1886229"/>
            </a:xfrm>
            <a:prstGeom prst="rect">
              <a:avLst/>
            </a:prstGeom>
          </p:spPr>
        </p:pic>
        <p:sp>
          <p:nvSpPr>
            <p:cNvPr id="8" name="Forme libre 18">
              <a:extLst>
                <a:ext uri="{FF2B5EF4-FFF2-40B4-BE49-F238E27FC236}">
                  <a16:creationId xmlns:a16="http://schemas.microsoft.com/office/drawing/2014/main" id="{9AF5DB66-182C-40B0-9F80-01394A099AA5}"/>
                </a:ext>
              </a:extLst>
            </p:cNvPr>
            <p:cNvSpPr/>
            <p:nvPr/>
          </p:nvSpPr>
          <p:spPr>
            <a:xfrm>
              <a:off x="1990725" y="4157663"/>
              <a:ext cx="271463" cy="483393"/>
            </a:xfrm>
            <a:custGeom>
              <a:avLst/>
              <a:gdLst>
                <a:gd name="connsiteX0" fmla="*/ 271463 w 271463"/>
                <a:gd name="connsiteY0" fmla="*/ 0 h 483393"/>
                <a:gd name="connsiteX1" fmla="*/ 147638 w 271463"/>
                <a:gd name="connsiteY1" fmla="*/ 64293 h 483393"/>
                <a:gd name="connsiteX2" fmla="*/ 100013 w 271463"/>
                <a:gd name="connsiteY2" fmla="*/ 97631 h 483393"/>
                <a:gd name="connsiteX3" fmla="*/ 78581 w 271463"/>
                <a:gd name="connsiteY3" fmla="*/ 128587 h 483393"/>
                <a:gd name="connsiteX4" fmla="*/ 11906 w 271463"/>
                <a:gd name="connsiteY4" fmla="*/ 169068 h 483393"/>
                <a:gd name="connsiteX5" fmla="*/ 30956 w 271463"/>
                <a:gd name="connsiteY5" fmla="*/ 266700 h 483393"/>
                <a:gd name="connsiteX6" fmla="*/ 30956 w 271463"/>
                <a:gd name="connsiteY6" fmla="*/ 371475 h 483393"/>
                <a:gd name="connsiteX7" fmla="*/ 0 w 271463"/>
                <a:gd name="connsiteY7" fmla="*/ 483393 h 483393"/>
                <a:gd name="connsiteX8" fmla="*/ 271463 w 271463"/>
                <a:gd name="connsiteY8" fmla="*/ 0 h 48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463" h="483393">
                  <a:moveTo>
                    <a:pt x="271463" y="0"/>
                  </a:moveTo>
                  <a:lnTo>
                    <a:pt x="147638" y="64293"/>
                  </a:lnTo>
                  <a:lnTo>
                    <a:pt x="100013" y="97631"/>
                  </a:lnTo>
                  <a:lnTo>
                    <a:pt x="78581" y="128587"/>
                  </a:lnTo>
                  <a:lnTo>
                    <a:pt x="11906" y="169068"/>
                  </a:lnTo>
                  <a:lnTo>
                    <a:pt x="30956" y="266700"/>
                  </a:lnTo>
                  <a:lnTo>
                    <a:pt x="30956" y="371475"/>
                  </a:lnTo>
                  <a:lnTo>
                    <a:pt x="0" y="483393"/>
                  </a:lnTo>
                  <a:lnTo>
                    <a:pt x="271463" y="0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orme libre 19">
              <a:extLst>
                <a:ext uri="{FF2B5EF4-FFF2-40B4-BE49-F238E27FC236}">
                  <a16:creationId xmlns:a16="http://schemas.microsoft.com/office/drawing/2014/main" id="{419F9887-2666-4809-A3B1-56478D83B8C0}"/>
                </a:ext>
              </a:extLst>
            </p:cNvPr>
            <p:cNvSpPr/>
            <p:nvPr/>
          </p:nvSpPr>
          <p:spPr>
            <a:xfrm>
              <a:off x="1471613" y="4460081"/>
              <a:ext cx="309562" cy="176213"/>
            </a:xfrm>
            <a:custGeom>
              <a:avLst/>
              <a:gdLst>
                <a:gd name="connsiteX0" fmla="*/ 278606 w 309562"/>
                <a:gd name="connsiteY0" fmla="*/ 176213 h 176213"/>
                <a:gd name="connsiteX1" fmla="*/ 304800 w 309562"/>
                <a:gd name="connsiteY1" fmla="*/ 83344 h 176213"/>
                <a:gd name="connsiteX2" fmla="*/ 309562 w 309562"/>
                <a:gd name="connsiteY2" fmla="*/ 0 h 176213"/>
                <a:gd name="connsiteX3" fmla="*/ 209550 w 309562"/>
                <a:gd name="connsiteY3" fmla="*/ 47625 h 176213"/>
                <a:gd name="connsiteX4" fmla="*/ 71437 w 309562"/>
                <a:gd name="connsiteY4" fmla="*/ 138113 h 176213"/>
                <a:gd name="connsiteX5" fmla="*/ 0 w 309562"/>
                <a:gd name="connsiteY5" fmla="*/ 176213 h 176213"/>
                <a:gd name="connsiteX6" fmla="*/ 278606 w 309562"/>
                <a:gd name="connsiteY6" fmla="*/ 176213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62" h="176213">
                  <a:moveTo>
                    <a:pt x="278606" y="176213"/>
                  </a:moveTo>
                  <a:lnTo>
                    <a:pt x="304800" y="83344"/>
                  </a:lnTo>
                  <a:lnTo>
                    <a:pt x="309562" y="0"/>
                  </a:lnTo>
                  <a:lnTo>
                    <a:pt x="209550" y="47625"/>
                  </a:lnTo>
                  <a:lnTo>
                    <a:pt x="71437" y="138113"/>
                  </a:lnTo>
                  <a:lnTo>
                    <a:pt x="0" y="176213"/>
                  </a:lnTo>
                  <a:lnTo>
                    <a:pt x="278606" y="176213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orme libre 20">
              <a:extLst>
                <a:ext uri="{FF2B5EF4-FFF2-40B4-BE49-F238E27FC236}">
                  <a16:creationId xmlns:a16="http://schemas.microsoft.com/office/drawing/2014/main" id="{67226DB1-FB5F-4CEB-B136-F68FDD82E6A6}"/>
                </a:ext>
              </a:extLst>
            </p:cNvPr>
            <p:cNvSpPr/>
            <p:nvPr/>
          </p:nvSpPr>
          <p:spPr>
            <a:xfrm>
              <a:off x="1809750" y="4357688"/>
              <a:ext cx="152400" cy="285750"/>
            </a:xfrm>
            <a:custGeom>
              <a:avLst/>
              <a:gdLst>
                <a:gd name="connsiteX0" fmla="*/ 140494 w 152400"/>
                <a:gd name="connsiteY0" fmla="*/ 278606 h 285750"/>
                <a:gd name="connsiteX1" fmla="*/ 152400 w 152400"/>
                <a:gd name="connsiteY1" fmla="*/ 211931 h 285750"/>
                <a:gd name="connsiteX2" fmla="*/ 152400 w 152400"/>
                <a:gd name="connsiteY2" fmla="*/ 121443 h 285750"/>
                <a:gd name="connsiteX3" fmla="*/ 145256 w 152400"/>
                <a:gd name="connsiteY3" fmla="*/ 33337 h 285750"/>
                <a:gd name="connsiteX4" fmla="*/ 133350 w 152400"/>
                <a:gd name="connsiteY4" fmla="*/ 0 h 285750"/>
                <a:gd name="connsiteX5" fmla="*/ 26194 w 152400"/>
                <a:gd name="connsiteY5" fmla="*/ 69056 h 285750"/>
                <a:gd name="connsiteX6" fmla="*/ 23813 w 152400"/>
                <a:gd name="connsiteY6" fmla="*/ 116681 h 285750"/>
                <a:gd name="connsiteX7" fmla="*/ 9525 w 152400"/>
                <a:gd name="connsiteY7" fmla="*/ 204787 h 285750"/>
                <a:gd name="connsiteX8" fmla="*/ 0 w 152400"/>
                <a:gd name="connsiteY8" fmla="*/ 285750 h 285750"/>
                <a:gd name="connsiteX9" fmla="*/ 140494 w 152400"/>
                <a:gd name="connsiteY9" fmla="*/ 278606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285750">
                  <a:moveTo>
                    <a:pt x="140494" y="278606"/>
                  </a:moveTo>
                  <a:lnTo>
                    <a:pt x="152400" y="211931"/>
                  </a:lnTo>
                  <a:lnTo>
                    <a:pt x="152400" y="121443"/>
                  </a:lnTo>
                  <a:lnTo>
                    <a:pt x="145256" y="33337"/>
                  </a:lnTo>
                  <a:lnTo>
                    <a:pt x="133350" y="0"/>
                  </a:lnTo>
                  <a:lnTo>
                    <a:pt x="26194" y="69056"/>
                  </a:lnTo>
                  <a:lnTo>
                    <a:pt x="23813" y="116681"/>
                  </a:lnTo>
                  <a:lnTo>
                    <a:pt x="9525" y="204787"/>
                  </a:lnTo>
                  <a:lnTo>
                    <a:pt x="0" y="285750"/>
                  </a:lnTo>
                  <a:lnTo>
                    <a:pt x="140494" y="278606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orme libre 26">
              <a:extLst>
                <a:ext uri="{FF2B5EF4-FFF2-40B4-BE49-F238E27FC236}">
                  <a16:creationId xmlns:a16="http://schemas.microsoft.com/office/drawing/2014/main" id="{FE44CF1C-98E1-4C31-A27F-9B74B54C03D8}"/>
                </a:ext>
              </a:extLst>
            </p:cNvPr>
            <p:cNvSpPr/>
            <p:nvPr/>
          </p:nvSpPr>
          <p:spPr>
            <a:xfrm>
              <a:off x="1978820" y="3704755"/>
              <a:ext cx="342900" cy="300037"/>
            </a:xfrm>
            <a:custGeom>
              <a:avLst/>
              <a:gdLst>
                <a:gd name="connsiteX0" fmla="*/ 0 w 342900"/>
                <a:gd name="connsiteY0" fmla="*/ 0 h 300037"/>
                <a:gd name="connsiteX1" fmla="*/ 295275 w 342900"/>
                <a:gd name="connsiteY1" fmla="*/ 300037 h 300037"/>
                <a:gd name="connsiteX2" fmla="*/ 342900 w 342900"/>
                <a:gd name="connsiteY2" fmla="*/ 280987 h 300037"/>
                <a:gd name="connsiteX3" fmla="*/ 52388 w 342900"/>
                <a:gd name="connsiteY3" fmla="*/ 0 h 300037"/>
                <a:gd name="connsiteX4" fmla="*/ 0 w 342900"/>
                <a:gd name="connsiteY4" fmla="*/ 0 h 30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00037">
                  <a:moveTo>
                    <a:pt x="0" y="0"/>
                  </a:moveTo>
                  <a:lnTo>
                    <a:pt x="295275" y="300037"/>
                  </a:lnTo>
                  <a:lnTo>
                    <a:pt x="342900" y="280987"/>
                  </a:lnTo>
                  <a:lnTo>
                    <a:pt x="523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orme libre 27">
              <a:extLst>
                <a:ext uri="{FF2B5EF4-FFF2-40B4-BE49-F238E27FC236}">
                  <a16:creationId xmlns:a16="http://schemas.microsoft.com/office/drawing/2014/main" id="{4B38D934-E7E5-4678-9286-976B687678E4}"/>
                </a:ext>
              </a:extLst>
            </p:cNvPr>
            <p:cNvSpPr/>
            <p:nvPr/>
          </p:nvSpPr>
          <p:spPr>
            <a:xfrm>
              <a:off x="2255044" y="4007644"/>
              <a:ext cx="64294" cy="147637"/>
            </a:xfrm>
            <a:custGeom>
              <a:avLst/>
              <a:gdLst>
                <a:gd name="connsiteX0" fmla="*/ 0 w 64294"/>
                <a:gd name="connsiteY0" fmla="*/ 147637 h 147637"/>
                <a:gd name="connsiteX1" fmla="*/ 19050 w 64294"/>
                <a:gd name="connsiteY1" fmla="*/ 0 h 147637"/>
                <a:gd name="connsiteX2" fmla="*/ 64294 w 64294"/>
                <a:gd name="connsiteY2" fmla="*/ 7144 h 147637"/>
                <a:gd name="connsiteX3" fmla="*/ 0 w 64294"/>
                <a:gd name="connsiteY3" fmla="*/ 147637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94" h="147637">
                  <a:moveTo>
                    <a:pt x="0" y="147637"/>
                  </a:moveTo>
                  <a:lnTo>
                    <a:pt x="19050" y="0"/>
                  </a:lnTo>
                  <a:lnTo>
                    <a:pt x="64294" y="7144"/>
                  </a:lnTo>
                  <a:lnTo>
                    <a:pt x="0" y="147637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8A7D9-6EE6-4820-8AA2-3EDDEE898895}"/>
              </a:ext>
            </a:extLst>
          </p:cNvPr>
          <p:cNvSpPr/>
          <p:nvPr/>
        </p:nvSpPr>
        <p:spPr>
          <a:xfrm>
            <a:off x="3150968" y="5294093"/>
            <a:ext cx="1526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66687"/>
                </a:solidFill>
                <a:latin typeface="Garamond" panose="02020404030301010803" pitchFamily="18" charset="0"/>
              </a:rPr>
              <a:t>Geochemical </a:t>
            </a:r>
          </a:p>
          <a:p>
            <a:r>
              <a:rPr lang="en-GB" b="1" dirty="0">
                <a:solidFill>
                  <a:srgbClr val="166687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9F462C-B3D1-45B1-A03D-9D5F5D345C56}"/>
              </a:ext>
            </a:extLst>
          </p:cNvPr>
          <p:cNvSpPr/>
          <p:nvPr/>
        </p:nvSpPr>
        <p:spPr>
          <a:xfrm>
            <a:off x="424204" y="4184737"/>
            <a:ext cx="120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525252"/>
                </a:solidFill>
                <a:latin typeface="Garamond" panose="02020404030301010803" pitchFamily="18" charset="0"/>
              </a:rPr>
              <a:t>Structural </a:t>
            </a:r>
          </a:p>
          <a:p>
            <a:pPr algn="ctr"/>
            <a:r>
              <a:rPr lang="fr-FR" b="1" dirty="0">
                <a:solidFill>
                  <a:srgbClr val="525252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ED873E-9ABD-47B4-8015-19DD4D4F1759}"/>
              </a:ext>
            </a:extLst>
          </p:cNvPr>
          <p:cNvSpPr/>
          <p:nvPr/>
        </p:nvSpPr>
        <p:spPr>
          <a:xfrm>
            <a:off x="4172384" y="3326660"/>
            <a:ext cx="1322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b="1" dirty="0" err="1">
                <a:solidFill>
                  <a:srgbClr val="2A8A9C"/>
                </a:solidFill>
                <a:latin typeface="Garamond" panose="02020404030301010803" pitchFamily="18" charset="0"/>
              </a:rPr>
              <a:t>Diagenetic</a:t>
            </a:r>
            <a:r>
              <a:rPr lang="fr-FR" b="1" dirty="0">
                <a:solidFill>
                  <a:srgbClr val="2A8A9C"/>
                </a:solidFill>
                <a:latin typeface="Garamond" panose="02020404030301010803" pitchFamily="18" charset="0"/>
              </a:rPr>
              <a:t> </a:t>
            </a:r>
          </a:p>
          <a:p>
            <a:pPr algn="just"/>
            <a:r>
              <a:rPr lang="fr-FR" b="1" dirty="0">
                <a:solidFill>
                  <a:srgbClr val="2A8A9C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F842F5-91A2-4ACF-B97A-41C2DDA8A602}"/>
              </a:ext>
            </a:extLst>
          </p:cNvPr>
          <p:cNvSpPr/>
          <p:nvPr/>
        </p:nvSpPr>
        <p:spPr>
          <a:xfrm>
            <a:off x="1427866" y="4691006"/>
            <a:ext cx="4599554" cy="182966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71076B-29BE-4B6F-A341-FAF6183D8970}"/>
              </a:ext>
            </a:extLst>
          </p:cNvPr>
          <p:cNvSpPr/>
          <p:nvPr/>
        </p:nvSpPr>
        <p:spPr>
          <a:xfrm>
            <a:off x="2070402" y="2708697"/>
            <a:ext cx="4599554" cy="182966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C12D40-90EF-4AA6-86C7-5EFC1BA32227}"/>
              </a:ext>
            </a:extLst>
          </p:cNvPr>
          <p:cNvSpPr/>
          <p:nvPr/>
        </p:nvSpPr>
        <p:spPr>
          <a:xfrm>
            <a:off x="173003" y="2548144"/>
            <a:ext cx="1796262" cy="228127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0D322BC-316F-4B01-A3B0-1030B486A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2" t="398" r="50760" b="-398"/>
          <a:stretch/>
        </p:blipFill>
        <p:spPr>
          <a:xfrm>
            <a:off x="957803" y="391194"/>
            <a:ext cx="2766002" cy="26634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DE7380-E543-4288-9862-B1287D1E6E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01" y="872465"/>
            <a:ext cx="1339619" cy="16968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9C34AD5-D9C1-4359-B6EB-9055277FDE7A}"/>
              </a:ext>
            </a:extLst>
          </p:cNvPr>
          <p:cNvSpPr/>
          <p:nvPr/>
        </p:nvSpPr>
        <p:spPr>
          <a:xfrm>
            <a:off x="5469013" y="642766"/>
            <a:ext cx="159105" cy="5786073"/>
          </a:xfrm>
          <a:prstGeom prst="rect">
            <a:avLst/>
          </a:prstGeom>
          <a:solidFill>
            <a:srgbClr val="24B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585FAB95-E6A3-4ECF-870F-13A3102A3963}"/>
              </a:ext>
            </a:extLst>
          </p:cNvPr>
          <p:cNvSpPr/>
          <p:nvPr/>
        </p:nvSpPr>
        <p:spPr>
          <a:xfrm>
            <a:off x="5608520" y="3224013"/>
            <a:ext cx="178703" cy="623578"/>
          </a:xfrm>
          <a:prstGeom prst="rightArrow">
            <a:avLst/>
          </a:prstGeom>
          <a:solidFill>
            <a:srgbClr val="24B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B56BDA75-BD28-4320-9E2E-EF2AEFE9D4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88"/>
          <a:stretch/>
        </p:blipFill>
        <p:spPr>
          <a:xfrm>
            <a:off x="5925383" y="562287"/>
            <a:ext cx="6093614" cy="412871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9D4C62D-D8A7-4181-AFA5-DEBEBE4B75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" r="-397"/>
          <a:stretch/>
        </p:blipFill>
        <p:spPr>
          <a:xfrm>
            <a:off x="6191487" y="4637728"/>
            <a:ext cx="2810120" cy="197757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C443F09-0804-4160-B65D-C2C341D81D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7866" y="4609394"/>
            <a:ext cx="2824875" cy="2005913"/>
          </a:xfrm>
          <a:prstGeom prst="rect">
            <a:avLst/>
          </a:prstGeom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F8169722-D0F6-42A2-8D1A-4A30FF1452E1}"/>
              </a:ext>
            </a:extLst>
          </p:cNvPr>
          <p:cNvSpPr/>
          <p:nvPr/>
        </p:nvSpPr>
        <p:spPr>
          <a:xfrm>
            <a:off x="6501116" y="1651440"/>
            <a:ext cx="474562" cy="428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5E43002-AEDC-403A-B1A2-7F7C02D5F3E5}"/>
              </a:ext>
            </a:extLst>
          </p:cNvPr>
          <p:cNvSpPr/>
          <p:nvPr/>
        </p:nvSpPr>
        <p:spPr>
          <a:xfrm>
            <a:off x="11199472" y="631191"/>
            <a:ext cx="474562" cy="428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B1D7BC-0713-4F0C-92DB-5A4B62A3D331}"/>
              </a:ext>
            </a:extLst>
          </p:cNvPr>
          <p:cNvSpPr/>
          <p:nvPr/>
        </p:nvSpPr>
        <p:spPr>
          <a:xfrm>
            <a:off x="3288128" y="1228283"/>
            <a:ext cx="2303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24B0B5"/>
                </a:solidFill>
                <a:latin typeface="Garamond" panose="02020404030301010803" pitchFamily="18" charset="0"/>
              </a:rPr>
              <a:t>Petrophysical</a:t>
            </a:r>
          </a:p>
          <a:p>
            <a:pPr algn="ctr"/>
            <a:r>
              <a:rPr lang="en-GB" sz="2400" b="1" dirty="0">
                <a:solidFill>
                  <a:srgbClr val="24B0B5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00B0CB7-8149-4176-9059-DB0B29CD14CE}"/>
              </a:ext>
            </a:extLst>
          </p:cNvPr>
          <p:cNvSpPr txBox="1"/>
          <p:nvPr/>
        </p:nvSpPr>
        <p:spPr>
          <a:xfrm>
            <a:off x="0" y="-69450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373BA"/>
                </a:solidFill>
              </a:rPr>
              <a:t>DIAGENTIC PHASES </a:t>
            </a:r>
            <a:r>
              <a:rPr lang="en-GB" sz="3200" i="1" dirty="0">
                <a:solidFill>
                  <a:srgbClr val="1373BA"/>
                </a:solidFill>
              </a:rPr>
              <a:t>CARACTERISATION</a:t>
            </a:r>
          </a:p>
        </p:txBody>
      </p:sp>
    </p:spTree>
    <p:extLst>
      <p:ext uri="{BB962C8B-B14F-4D97-AF65-F5344CB8AC3E}">
        <p14:creationId xmlns:p14="http://schemas.microsoft.com/office/powerpoint/2010/main" val="63282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C2606C70-4256-4C29-81EE-16A8CCFC0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1" t="180" r="-269" b="-180"/>
          <a:stretch/>
        </p:blipFill>
        <p:spPr>
          <a:xfrm>
            <a:off x="1510574" y="4716355"/>
            <a:ext cx="1798310" cy="17316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0D322BC-316F-4B01-A3B0-1030B486A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2" t="398" r="50760" b="-398"/>
          <a:stretch/>
        </p:blipFill>
        <p:spPr>
          <a:xfrm>
            <a:off x="1489537" y="799074"/>
            <a:ext cx="1798310" cy="17316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8181573-DD76-473D-9E8F-212F88592E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12"/>
          <a:stretch/>
        </p:blipFill>
        <p:spPr>
          <a:xfrm>
            <a:off x="128580" y="2532445"/>
            <a:ext cx="1798310" cy="173163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41DB33-7781-4515-8A38-569CDC87A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6BC508-1DEA-4DE7-BE40-0D50C244D1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3" t="63008" r="-157" b="56"/>
          <a:stretch/>
        </p:blipFill>
        <p:spPr>
          <a:xfrm>
            <a:off x="1962381" y="5218480"/>
            <a:ext cx="852622" cy="840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DE7380-E543-4288-9862-B1287D1E6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65" y="1152286"/>
            <a:ext cx="754161" cy="955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634DC25-6BD8-4E8E-90D3-A5229410CAAF}"/>
              </a:ext>
            </a:extLst>
          </p:cNvPr>
          <p:cNvGrpSpPr/>
          <p:nvPr/>
        </p:nvGrpSpPr>
        <p:grpSpPr>
          <a:xfrm>
            <a:off x="522299" y="2806085"/>
            <a:ext cx="1010872" cy="1245829"/>
            <a:chOff x="777017" y="2739699"/>
            <a:chExt cx="1544703" cy="190373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A7C19FC-800A-4364-AB8F-D2CBBF6C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017" y="2739699"/>
              <a:ext cx="1512158" cy="1886229"/>
            </a:xfrm>
            <a:prstGeom prst="rect">
              <a:avLst/>
            </a:prstGeom>
          </p:spPr>
        </p:pic>
        <p:sp>
          <p:nvSpPr>
            <p:cNvPr id="8" name="Forme libre 18">
              <a:extLst>
                <a:ext uri="{FF2B5EF4-FFF2-40B4-BE49-F238E27FC236}">
                  <a16:creationId xmlns:a16="http://schemas.microsoft.com/office/drawing/2014/main" id="{9AF5DB66-182C-40B0-9F80-01394A099AA5}"/>
                </a:ext>
              </a:extLst>
            </p:cNvPr>
            <p:cNvSpPr/>
            <p:nvPr/>
          </p:nvSpPr>
          <p:spPr>
            <a:xfrm>
              <a:off x="1990725" y="4157663"/>
              <a:ext cx="271463" cy="483393"/>
            </a:xfrm>
            <a:custGeom>
              <a:avLst/>
              <a:gdLst>
                <a:gd name="connsiteX0" fmla="*/ 271463 w 271463"/>
                <a:gd name="connsiteY0" fmla="*/ 0 h 483393"/>
                <a:gd name="connsiteX1" fmla="*/ 147638 w 271463"/>
                <a:gd name="connsiteY1" fmla="*/ 64293 h 483393"/>
                <a:gd name="connsiteX2" fmla="*/ 100013 w 271463"/>
                <a:gd name="connsiteY2" fmla="*/ 97631 h 483393"/>
                <a:gd name="connsiteX3" fmla="*/ 78581 w 271463"/>
                <a:gd name="connsiteY3" fmla="*/ 128587 h 483393"/>
                <a:gd name="connsiteX4" fmla="*/ 11906 w 271463"/>
                <a:gd name="connsiteY4" fmla="*/ 169068 h 483393"/>
                <a:gd name="connsiteX5" fmla="*/ 30956 w 271463"/>
                <a:gd name="connsiteY5" fmla="*/ 266700 h 483393"/>
                <a:gd name="connsiteX6" fmla="*/ 30956 w 271463"/>
                <a:gd name="connsiteY6" fmla="*/ 371475 h 483393"/>
                <a:gd name="connsiteX7" fmla="*/ 0 w 271463"/>
                <a:gd name="connsiteY7" fmla="*/ 483393 h 483393"/>
                <a:gd name="connsiteX8" fmla="*/ 271463 w 271463"/>
                <a:gd name="connsiteY8" fmla="*/ 0 h 48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463" h="483393">
                  <a:moveTo>
                    <a:pt x="271463" y="0"/>
                  </a:moveTo>
                  <a:lnTo>
                    <a:pt x="147638" y="64293"/>
                  </a:lnTo>
                  <a:lnTo>
                    <a:pt x="100013" y="97631"/>
                  </a:lnTo>
                  <a:lnTo>
                    <a:pt x="78581" y="128587"/>
                  </a:lnTo>
                  <a:lnTo>
                    <a:pt x="11906" y="169068"/>
                  </a:lnTo>
                  <a:lnTo>
                    <a:pt x="30956" y="266700"/>
                  </a:lnTo>
                  <a:lnTo>
                    <a:pt x="30956" y="371475"/>
                  </a:lnTo>
                  <a:lnTo>
                    <a:pt x="0" y="483393"/>
                  </a:lnTo>
                  <a:lnTo>
                    <a:pt x="271463" y="0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orme libre 19">
              <a:extLst>
                <a:ext uri="{FF2B5EF4-FFF2-40B4-BE49-F238E27FC236}">
                  <a16:creationId xmlns:a16="http://schemas.microsoft.com/office/drawing/2014/main" id="{419F9887-2666-4809-A3B1-56478D83B8C0}"/>
                </a:ext>
              </a:extLst>
            </p:cNvPr>
            <p:cNvSpPr/>
            <p:nvPr/>
          </p:nvSpPr>
          <p:spPr>
            <a:xfrm>
              <a:off x="1471613" y="4460081"/>
              <a:ext cx="309562" cy="176213"/>
            </a:xfrm>
            <a:custGeom>
              <a:avLst/>
              <a:gdLst>
                <a:gd name="connsiteX0" fmla="*/ 278606 w 309562"/>
                <a:gd name="connsiteY0" fmla="*/ 176213 h 176213"/>
                <a:gd name="connsiteX1" fmla="*/ 304800 w 309562"/>
                <a:gd name="connsiteY1" fmla="*/ 83344 h 176213"/>
                <a:gd name="connsiteX2" fmla="*/ 309562 w 309562"/>
                <a:gd name="connsiteY2" fmla="*/ 0 h 176213"/>
                <a:gd name="connsiteX3" fmla="*/ 209550 w 309562"/>
                <a:gd name="connsiteY3" fmla="*/ 47625 h 176213"/>
                <a:gd name="connsiteX4" fmla="*/ 71437 w 309562"/>
                <a:gd name="connsiteY4" fmla="*/ 138113 h 176213"/>
                <a:gd name="connsiteX5" fmla="*/ 0 w 309562"/>
                <a:gd name="connsiteY5" fmla="*/ 176213 h 176213"/>
                <a:gd name="connsiteX6" fmla="*/ 278606 w 309562"/>
                <a:gd name="connsiteY6" fmla="*/ 176213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62" h="176213">
                  <a:moveTo>
                    <a:pt x="278606" y="176213"/>
                  </a:moveTo>
                  <a:lnTo>
                    <a:pt x="304800" y="83344"/>
                  </a:lnTo>
                  <a:lnTo>
                    <a:pt x="309562" y="0"/>
                  </a:lnTo>
                  <a:lnTo>
                    <a:pt x="209550" y="47625"/>
                  </a:lnTo>
                  <a:lnTo>
                    <a:pt x="71437" y="138113"/>
                  </a:lnTo>
                  <a:lnTo>
                    <a:pt x="0" y="176213"/>
                  </a:lnTo>
                  <a:lnTo>
                    <a:pt x="278606" y="176213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orme libre 20">
              <a:extLst>
                <a:ext uri="{FF2B5EF4-FFF2-40B4-BE49-F238E27FC236}">
                  <a16:creationId xmlns:a16="http://schemas.microsoft.com/office/drawing/2014/main" id="{67226DB1-FB5F-4CEB-B136-F68FDD82E6A6}"/>
                </a:ext>
              </a:extLst>
            </p:cNvPr>
            <p:cNvSpPr/>
            <p:nvPr/>
          </p:nvSpPr>
          <p:spPr>
            <a:xfrm>
              <a:off x="1809750" y="4357688"/>
              <a:ext cx="152400" cy="285750"/>
            </a:xfrm>
            <a:custGeom>
              <a:avLst/>
              <a:gdLst>
                <a:gd name="connsiteX0" fmla="*/ 140494 w 152400"/>
                <a:gd name="connsiteY0" fmla="*/ 278606 h 285750"/>
                <a:gd name="connsiteX1" fmla="*/ 152400 w 152400"/>
                <a:gd name="connsiteY1" fmla="*/ 211931 h 285750"/>
                <a:gd name="connsiteX2" fmla="*/ 152400 w 152400"/>
                <a:gd name="connsiteY2" fmla="*/ 121443 h 285750"/>
                <a:gd name="connsiteX3" fmla="*/ 145256 w 152400"/>
                <a:gd name="connsiteY3" fmla="*/ 33337 h 285750"/>
                <a:gd name="connsiteX4" fmla="*/ 133350 w 152400"/>
                <a:gd name="connsiteY4" fmla="*/ 0 h 285750"/>
                <a:gd name="connsiteX5" fmla="*/ 26194 w 152400"/>
                <a:gd name="connsiteY5" fmla="*/ 69056 h 285750"/>
                <a:gd name="connsiteX6" fmla="*/ 23813 w 152400"/>
                <a:gd name="connsiteY6" fmla="*/ 116681 h 285750"/>
                <a:gd name="connsiteX7" fmla="*/ 9525 w 152400"/>
                <a:gd name="connsiteY7" fmla="*/ 204787 h 285750"/>
                <a:gd name="connsiteX8" fmla="*/ 0 w 152400"/>
                <a:gd name="connsiteY8" fmla="*/ 285750 h 285750"/>
                <a:gd name="connsiteX9" fmla="*/ 140494 w 152400"/>
                <a:gd name="connsiteY9" fmla="*/ 278606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285750">
                  <a:moveTo>
                    <a:pt x="140494" y="278606"/>
                  </a:moveTo>
                  <a:lnTo>
                    <a:pt x="152400" y="211931"/>
                  </a:lnTo>
                  <a:lnTo>
                    <a:pt x="152400" y="121443"/>
                  </a:lnTo>
                  <a:lnTo>
                    <a:pt x="145256" y="33337"/>
                  </a:lnTo>
                  <a:lnTo>
                    <a:pt x="133350" y="0"/>
                  </a:lnTo>
                  <a:lnTo>
                    <a:pt x="26194" y="69056"/>
                  </a:lnTo>
                  <a:lnTo>
                    <a:pt x="23813" y="116681"/>
                  </a:lnTo>
                  <a:lnTo>
                    <a:pt x="9525" y="204787"/>
                  </a:lnTo>
                  <a:lnTo>
                    <a:pt x="0" y="285750"/>
                  </a:lnTo>
                  <a:lnTo>
                    <a:pt x="140494" y="278606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orme libre 26">
              <a:extLst>
                <a:ext uri="{FF2B5EF4-FFF2-40B4-BE49-F238E27FC236}">
                  <a16:creationId xmlns:a16="http://schemas.microsoft.com/office/drawing/2014/main" id="{FE44CF1C-98E1-4C31-A27F-9B74B54C03D8}"/>
                </a:ext>
              </a:extLst>
            </p:cNvPr>
            <p:cNvSpPr/>
            <p:nvPr/>
          </p:nvSpPr>
          <p:spPr>
            <a:xfrm>
              <a:off x="1978820" y="3704755"/>
              <a:ext cx="342900" cy="300037"/>
            </a:xfrm>
            <a:custGeom>
              <a:avLst/>
              <a:gdLst>
                <a:gd name="connsiteX0" fmla="*/ 0 w 342900"/>
                <a:gd name="connsiteY0" fmla="*/ 0 h 300037"/>
                <a:gd name="connsiteX1" fmla="*/ 295275 w 342900"/>
                <a:gd name="connsiteY1" fmla="*/ 300037 h 300037"/>
                <a:gd name="connsiteX2" fmla="*/ 342900 w 342900"/>
                <a:gd name="connsiteY2" fmla="*/ 280987 h 300037"/>
                <a:gd name="connsiteX3" fmla="*/ 52388 w 342900"/>
                <a:gd name="connsiteY3" fmla="*/ 0 h 300037"/>
                <a:gd name="connsiteX4" fmla="*/ 0 w 342900"/>
                <a:gd name="connsiteY4" fmla="*/ 0 h 30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00037">
                  <a:moveTo>
                    <a:pt x="0" y="0"/>
                  </a:moveTo>
                  <a:lnTo>
                    <a:pt x="295275" y="300037"/>
                  </a:lnTo>
                  <a:lnTo>
                    <a:pt x="342900" y="280987"/>
                  </a:lnTo>
                  <a:lnTo>
                    <a:pt x="523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orme libre 27">
              <a:extLst>
                <a:ext uri="{FF2B5EF4-FFF2-40B4-BE49-F238E27FC236}">
                  <a16:creationId xmlns:a16="http://schemas.microsoft.com/office/drawing/2014/main" id="{4B38D934-E7E5-4678-9286-976B687678E4}"/>
                </a:ext>
              </a:extLst>
            </p:cNvPr>
            <p:cNvSpPr/>
            <p:nvPr/>
          </p:nvSpPr>
          <p:spPr>
            <a:xfrm>
              <a:off x="2255044" y="4007644"/>
              <a:ext cx="64294" cy="147637"/>
            </a:xfrm>
            <a:custGeom>
              <a:avLst/>
              <a:gdLst>
                <a:gd name="connsiteX0" fmla="*/ 0 w 64294"/>
                <a:gd name="connsiteY0" fmla="*/ 147637 h 147637"/>
                <a:gd name="connsiteX1" fmla="*/ 19050 w 64294"/>
                <a:gd name="connsiteY1" fmla="*/ 0 h 147637"/>
                <a:gd name="connsiteX2" fmla="*/ 64294 w 64294"/>
                <a:gd name="connsiteY2" fmla="*/ 7144 h 147637"/>
                <a:gd name="connsiteX3" fmla="*/ 0 w 64294"/>
                <a:gd name="connsiteY3" fmla="*/ 147637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94" h="147637">
                  <a:moveTo>
                    <a:pt x="0" y="147637"/>
                  </a:moveTo>
                  <a:lnTo>
                    <a:pt x="19050" y="0"/>
                  </a:lnTo>
                  <a:lnTo>
                    <a:pt x="64294" y="7144"/>
                  </a:lnTo>
                  <a:lnTo>
                    <a:pt x="0" y="147637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8774399-4259-4E45-8A78-C3E6B777B8B0}"/>
              </a:ext>
            </a:extLst>
          </p:cNvPr>
          <p:cNvSpPr/>
          <p:nvPr/>
        </p:nvSpPr>
        <p:spPr>
          <a:xfrm>
            <a:off x="2762281" y="1341722"/>
            <a:ext cx="2303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solidFill>
                  <a:srgbClr val="24B0B5"/>
                </a:solidFill>
                <a:latin typeface="Garamond" panose="02020404030301010803" pitchFamily="18" charset="0"/>
              </a:rPr>
              <a:t>Petrophysical</a:t>
            </a:r>
            <a:r>
              <a:rPr lang="fr-FR" b="1" dirty="0">
                <a:solidFill>
                  <a:srgbClr val="24B0B5"/>
                </a:solidFill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fr-FR" b="1" dirty="0">
                <a:solidFill>
                  <a:srgbClr val="24B0B5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8A7D9-6EE6-4820-8AA2-3EDDEE898895}"/>
              </a:ext>
            </a:extLst>
          </p:cNvPr>
          <p:cNvSpPr/>
          <p:nvPr/>
        </p:nvSpPr>
        <p:spPr>
          <a:xfrm>
            <a:off x="3150968" y="5294093"/>
            <a:ext cx="1526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66687"/>
                </a:solidFill>
                <a:latin typeface="Garamond" panose="02020404030301010803" pitchFamily="18" charset="0"/>
              </a:rPr>
              <a:t>Geochemical </a:t>
            </a:r>
          </a:p>
          <a:p>
            <a:r>
              <a:rPr lang="en-GB" b="1" dirty="0">
                <a:solidFill>
                  <a:srgbClr val="166687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9F462C-B3D1-45B1-A03D-9D5F5D345C56}"/>
              </a:ext>
            </a:extLst>
          </p:cNvPr>
          <p:cNvSpPr/>
          <p:nvPr/>
        </p:nvSpPr>
        <p:spPr>
          <a:xfrm>
            <a:off x="424204" y="4184737"/>
            <a:ext cx="120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525252"/>
                </a:solidFill>
                <a:latin typeface="Garamond" panose="02020404030301010803" pitchFamily="18" charset="0"/>
              </a:rPr>
              <a:t>Structural </a:t>
            </a:r>
          </a:p>
          <a:p>
            <a:pPr algn="ctr"/>
            <a:r>
              <a:rPr lang="fr-FR" b="1" dirty="0">
                <a:solidFill>
                  <a:srgbClr val="525252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F842F5-91A2-4ACF-B97A-41C2DDA8A602}"/>
              </a:ext>
            </a:extLst>
          </p:cNvPr>
          <p:cNvSpPr/>
          <p:nvPr/>
        </p:nvSpPr>
        <p:spPr>
          <a:xfrm>
            <a:off x="1427866" y="4691006"/>
            <a:ext cx="4599554" cy="182966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71076B-29BE-4B6F-A341-FAF6183D8970}"/>
              </a:ext>
            </a:extLst>
          </p:cNvPr>
          <p:cNvSpPr/>
          <p:nvPr/>
        </p:nvSpPr>
        <p:spPr>
          <a:xfrm>
            <a:off x="480178" y="683135"/>
            <a:ext cx="4599554" cy="182966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C12D40-90EF-4AA6-86C7-5EFC1BA32227}"/>
              </a:ext>
            </a:extLst>
          </p:cNvPr>
          <p:cNvSpPr/>
          <p:nvPr/>
        </p:nvSpPr>
        <p:spPr>
          <a:xfrm>
            <a:off x="173003" y="2548144"/>
            <a:ext cx="1796262" cy="228127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0F25717-2799-40F1-9E99-986250129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2" t="372" r="25960" b="-372"/>
          <a:stretch/>
        </p:blipFill>
        <p:spPr>
          <a:xfrm>
            <a:off x="1858495" y="2315817"/>
            <a:ext cx="2760573" cy="265821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58308B-3162-43C5-90AB-38DD2A482A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96" y="2838175"/>
            <a:ext cx="1298000" cy="1560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CED873E-9ABD-47B4-8015-19DD4D4F1759}"/>
              </a:ext>
            </a:extLst>
          </p:cNvPr>
          <p:cNvSpPr/>
          <p:nvPr/>
        </p:nvSpPr>
        <p:spPr>
          <a:xfrm>
            <a:off x="3926756" y="3171387"/>
            <a:ext cx="1693862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/>
            <a:r>
              <a:rPr lang="fr-FR" sz="2400" b="1" dirty="0" err="1">
                <a:solidFill>
                  <a:srgbClr val="2A8A9C"/>
                </a:solidFill>
                <a:latin typeface="Garamond" panose="02020404030301010803" pitchFamily="18" charset="0"/>
              </a:rPr>
              <a:t>Diagenetic</a:t>
            </a:r>
            <a:r>
              <a:rPr lang="fr-FR" sz="2400" b="1" dirty="0">
                <a:solidFill>
                  <a:srgbClr val="2A8A9C"/>
                </a:solidFill>
                <a:latin typeface="Garamond" panose="02020404030301010803" pitchFamily="18" charset="0"/>
              </a:rPr>
              <a:t> </a:t>
            </a:r>
          </a:p>
          <a:p>
            <a:pPr algn="just"/>
            <a:r>
              <a:rPr lang="fr-FR" sz="2400" b="1" dirty="0">
                <a:solidFill>
                  <a:srgbClr val="2A8A9C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F5D3AD-6445-4C17-9DCB-6675F8E48E5C}"/>
              </a:ext>
            </a:extLst>
          </p:cNvPr>
          <p:cNvSpPr/>
          <p:nvPr/>
        </p:nvSpPr>
        <p:spPr>
          <a:xfrm>
            <a:off x="5469013" y="642766"/>
            <a:ext cx="159105" cy="5786073"/>
          </a:xfrm>
          <a:prstGeom prst="rect">
            <a:avLst/>
          </a:prstGeom>
          <a:solidFill>
            <a:srgbClr val="2A8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A572633E-B580-456F-B80D-423D1BABB484}"/>
              </a:ext>
            </a:extLst>
          </p:cNvPr>
          <p:cNvSpPr/>
          <p:nvPr/>
        </p:nvSpPr>
        <p:spPr>
          <a:xfrm>
            <a:off x="5608520" y="3224013"/>
            <a:ext cx="178703" cy="623578"/>
          </a:xfrm>
          <a:prstGeom prst="rightArrow">
            <a:avLst/>
          </a:prstGeom>
          <a:solidFill>
            <a:srgbClr val="2A8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D9944D9-CE10-420E-8E48-78B24B945E50}"/>
              </a:ext>
            </a:extLst>
          </p:cNvPr>
          <p:cNvSpPr txBox="1"/>
          <p:nvPr/>
        </p:nvSpPr>
        <p:spPr>
          <a:xfrm>
            <a:off x="0" y="-69450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373BA"/>
                </a:solidFill>
              </a:rPr>
              <a:t>DIAGENTIC PHASES </a:t>
            </a:r>
            <a:r>
              <a:rPr lang="en-GB" sz="3200" i="1" dirty="0">
                <a:solidFill>
                  <a:srgbClr val="1373BA"/>
                </a:solidFill>
              </a:rPr>
              <a:t>CARACTERISATION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9926552-2999-4113-B167-893CBCCAB4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4266" y="3933750"/>
            <a:ext cx="6157591" cy="256530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8DDA062-39FB-40E0-AE7B-1F60FDAA85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4266" y="408143"/>
            <a:ext cx="2169244" cy="135874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090A9CE-65A4-4F39-A50D-C263DBD3F03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4778" y="1800438"/>
            <a:ext cx="2150761" cy="134716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5881905-6F0E-4A64-8584-A71F10E27C5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688" y="747355"/>
            <a:ext cx="3654552" cy="2106168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9FCFD5C4-7EB2-4EE4-9A92-993CC325AEDA}"/>
              </a:ext>
            </a:extLst>
          </p:cNvPr>
          <p:cNvSpPr txBox="1"/>
          <p:nvPr/>
        </p:nvSpPr>
        <p:spPr>
          <a:xfrm>
            <a:off x="5935698" y="3035922"/>
            <a:ext cx="6265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2A8A9C"/>
                </a:solidFill>
              </a:rPr>
              <a:t>8 cements </a:t>
            </a:r>
            <a:r>
              <a:rPr lang="en-GB" sz="3200" b="1" dirty="0">
                <a:solidFill>
                  <a:srgbClr val="2A8A9C"/>
                </a:solidFill>
              </a:rPr>
              <a:t> </a:t>
            </a:r>
          </a:p>
          <a:p>
            <a:r>
              <a:rPr lang="en-GB" sz="3200" b="1" dirty="0">
                <a:solidFill>
                  <a:srgbClr val="2A8A9C"/>
                </a:solidFill>
              </a:rPr>
              <a:t>2 “key” diagenetic phases : C2 &amp; C7</a:t>
            </a:r>
          </a:p>
        </p:txBody>
      </p:sp>
    </p:spTree>
    <p:extLst>
      <p:ext uri="{BB962C8B-B14F-4D97-AF65-F5344CB8AC3E}">
        <p14:creationId xmlns:p14="http://schemas.microsoft.com/office/powerpoint/2010/main" val="3602543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F0F25717-2799-40F1-9E99-986250129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2" t="372" r="25960" b="-372"/>
          <a:stretch/>
        </p:blipFill>
        <p:spPr>
          <a:xfrm>
            <a:off x="2443324" y="2757715"/>
            <a:ext cx="1798310" cy="17316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0D322BC-316F-4B01-A3B0-1030B486A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2" t="398" r="50760" b="-398"/>
          <a:stretch/>
        </p:blipFill>
        <p:spPr>
          <a:xfrm>
            <a:off x="1489537" y="799074"/>
            <a:ext cx="1798310" cy="17316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8181573-DD76-473D-9E8F-212F88592E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12"/>
          <a:stretch/>
        </p:blipFill>
        <p:spPr>
          <a:xfrm>
            <a:off x="128580" y="2532445"/>
            <a:ext cx="1798310" cy="173163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41DB33-7781-4515-8A38-569CDC87A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58308B-3162-43C5-90AB-38DD2A482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03" y="3068881"/>
            <a:ext cx="845551" cy="1016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DE7380-E543-4288-9862-B1287D1E6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65" y="1152286"/>
            <a:ext cx="754161" cy="955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634DC25-6BD8-4E8E-90D3-A5229410CAAF}"/>
              </a:ext>
            </a:extLst>
          </p:cNvPr>
          <p:cNvGrpSpPr/>
          <p:nvPr/>
        </p:nvGrpSpPr>
        <p:grpSpPr>
          <a:xfrm>
            <a:off x="522299" y="2806085"/>
            <a:ext cx="1010872" cy="1245829"/>
            <a:chOff x="777017" y="2739699"/>
            <a:chExt cx="1544703" cy="190373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A7C19FC-800A-4364-AB8F-D2CBBF6C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017" y="2739699"/>
              <a:ext cx="1512158" cy="1886229"/>
            </a:xfrm>
            <a:prstGeom prst="rect">
              <a:avLst/>
            </a:prstGeom>
          </p:spPr>
        </p:pic>
        <p:sp>
          <p:nvSpPr>
            <p:cNvPr id="8" name="Forme libre 18">
              <a:extLst>
                <a:ext uri="{FF2B5EF4-FFF2-40B4-BE49-F238E27FC236}">
                  <a16:creationId xmlns:a16="http://schemas.microsoft.com/office/drawing/2014/main" id="{9AF5DB66-182C-40B0-9F80-01394A099AA5}"/>
                </a:ext>
              </a:extLst>
            </p:cNvPr>
            <p:cNvSpPr/>
            <p:nvPr/>
          </p:nvSpPr>
          <p:spPr>
            <a:xfrm>
              <a:off x="1990725" y="4157663"/>
              <a:ext cx="271463" cy="483393"/>
            </a:xfrm>
            <a:custGeom>
              <a:avLst/>
              <a:gdLst>
                <a:gd name="connsiteX0" fmla="*/ 271463 w 271463"/>
                <a:gd name="connsiteY0" fmla="*/ 0 h 483393"/>
                <a:gd name="connsiteX1" fmla="*/ 147638 w 271463"/>
                <a:gd name="connsiteY1" fmla="*/ 64293 h 483393"/>
                <a:gd name="connsiteX2" fmla="*/ 100013 w 271463"/>
                <a:gd name="connsiteY2" fmla="*/ 97631 h 483393"/>
                <a:gd name="connsiteX3" fmla="*/ 78581 w 271463"/>
                <a:gd name="connsiteY3" fmla="*/ 128587 h 483393"/>
                <a:gd name="connsiteX4" fmla="*/ 11906 w 271463"/>
                <a:gd name="connsiteY4" fmla="*/ 169068 h 483393"/>
                <a:gd name="connsiteX5" fmla="*/ 30956 w 271463"/>
                <a:gd name="connsiteY5" fmla="*/ 266700 h 483393"/>
                <a:gd name="connsiteX6" fmla="*/ 30956 w 271463"/>
                <a:gd name="connsiteY6" fmla="*/ 371475 h 483393"/>
                <a:gd name="connsiteX7" fmla="*/ 0 w 271463"/>
                <a:gd name="connsiteY7" fmla="*/ 483393 h 483393"/>
                <a:gd name="connsiteX8" fmla="*/ 271463 w 271463"/>
                <a:gd name="connsiteY8" fmla="*/ 0 h 48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463" h="483393">
                  <a:moveTo>
                    <a:pt x="271463" y="0"/>
                  </a:moveTo>
                  <a:lnTo>
                    <a:pt x="147638" y="64293"/>
                  </a:lnTo>
                  <a:lnTo>
                    <a:pt x="100013" y="97631"/>
                  </a:lnTo>
                  <a:lnTo>
                    <a:pt x="78581" y="128587"/>
                  </a:lnTo>
                  <a:lnTo>
                    <a:pt x="11906" y="169068"/>
                  </a:lnTo>
                  <a:lnTo>
                    <a:pt x="30956" y="266700"/>
                  </a:lnTo>
                  <a:lnTo>
                    <a:pt x="30956" y="371475"/>
                  </a:lnTo>
                  <a:lnTo>
                    <a:pt x="0" y="483393"/>
                  </a:lnTo>
                  <a:lnTo>
                    <a:pt x="271463" y="0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orme libre 19">
              <a:extLst>
                <a:ext uri="{FF2B5EF4-FFF2-40B4-BE49-F238E27FC236}">
                  <a16:creationId xmlns:a16="http://schemas.microsoft.com/office/drawing/2014/main" id="{419F9887-2666-4809-A3B1-56478D83B8C0}"/>
                </a:ext>
              </a:extLst>
            </p:cNvPr>
            <p:cNvSpPr/>
            <p:nvPr/>
          </p:nvSpPr>
          <p:spPr>
            <a:xfrm>
              <a:off x="1471613" y="4460081"/>
              <a:ext cx="309562" cy="176213"/>
            </a:xfrm>
            <a:custGeom>
              <a:avLst/>
              <a:gdLst>
                <a:gd name="connsiteX0" fmla="*/ 278606 w 309562"/>
                <a:gd name="connsiteY0" fmla="*/ 176213 h 176213"/>
                <a:gd name="connsiteX1" fmla="*/ 304800 w 309562"/>
                <a:gd name="connsiteY1" fmla="*/ 83344 h 176213"/>
                <a:gd name="connsiteX2" fmla="*/ 309562 w 309562"/>
                <a:gd name="connsiteY2" fmla="*/ 0 h 176213"/>
                <a:gd name="connsiteX3" fmla="*/ 209550 w 309562"/>
                <a:gd name="connsiteY3" fmla="*/ 47625 h 176213"/>
                <a:gd name="connsiteX4" fmla="*/ 71437 w 309562"/>
                <a:gd name="connsiteY4" fmla="*/ 138113 h 176213"/>
                <a:gd name="connsiteX5" fmla="*/ 0 w 309562"/>
                <a:gd name="connsiteY5" fmla="*/ 176213 h 176213"/>
                <a:gd name="connsiteX6" fmla="*/ 278606 w 309562"/>
                <a:gd name="connsiteY6" fmla="*/ 176213 h 17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562" h="176213">
                  <a:moveTo>
                    <a:pt x="278606" y="176213"/>
                  </a:moveTo>
                  <a:lnTo>
                    <a:pt x="304800" y="83344"/>
                  </a:lnTo>
                  <a:lnTo>
                    <a:pt x="309562" y="0"/>
                  </a:lnTo>
                  <a:lnTo>
                    <a:pt x="209550" y="47625"/>
                  </a:lnTo>
                  <a:lnTo>
                    <a:pt x="71437" y="138113"/>
                  </a:lnTo>
                  <a:lnTo>
                    <a:pt x="0" y="176213"/>
                  </a:lnTo>
                  <a:lnTo>
                    <a:pt x="278606" y="176213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orme libre 20">
              <a:extLst>
                <a:ext uri="{FF2B5EF4-FFF2-40B4-BE49-F238E27FC236}">
                  <a16:creationId xmlns:a16="http://schemas.microsoft.com/office/drawing/2014/main" id="{67226DB1-FB5F-4CEB-B136-F68FDD82E6A6}"/>
                </a:ext>
              </a:extLst>
            </p:cNvPr>
            <p:cNvSpPr/>
            <p:nvPr/>
          </p:nvSpPr>
          <p:spPr>
            <a:xfrm>
              <a:off x="1809750" y="4357688"/>
              <a:ext cx="152400" cy="285750"/>
            </a:xfrm>
            <a:custGeom>
              <a:avLst/>
              <a:gdLst>
                <a:gd name="connsiteX0" fmla="*/ 140494 w 152400"/>
                <a:gd name="connsiteY0" fmla="*/ 278606 h 285750"/>
                <a:gd name="connsiteX1" fmla="*/ 152400 w 152400"/>
                <a:gd name="connsiteY1" fmla="*/ 211931 h 285750"/>
                <a:gd name="connsiteX2" fmla="*/ 152400 w 152400"/>
                <a:gd name="connsiteY2" fmla="*/ 121443 h 285750"/>
                <a:gd name="connsiteX3" fmla="*/ 145256 w 152400"/>
                <a:gd name="connsiteY3" fmla="*/ 33337 h 285750"/>
                <a:gd name="connsiteX4" fmla="*/ 133350 w 152400"/>
                <a:gd name="connsiteY4" fmla="*/ 0 h 285750"/>
                <a:gd name="connsiteX5" fmla="*/ 26194 w 152400"/>
                <a:gd name="connsiteY5" fmla="*/ 69056 h 285750"/>
                <a:gd name="connsiteX6" fmla="*/ 23813 w 152400"/>
                <a:gd name="connsiteY6" fmla="*/ 116681 h 285750"/>
                <a:gd name="connsiteX7" fmla="*/ 9525 w 152400"/>
                <a:gd name="connsiteY7" fmla="*/ 204787 h 285750"/>
                <a:gd name="connsiteX8" fmla="*/ 0 w 152400"/>
                <a:gd name="connsiteY8" fmla="*/ 285750 h 285750"/>
                <a:gd name="connsiteX9" fmla="*/ 140494 w 152400"/>
                <a:gd name="connsiteY9" fmla="*/ 278606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285750">
                  <a:moveTo>
                    <a:pt x="140494" y="278606"/>
                  </a:moveTo>
                  <a:lnTo>
                    <a:pt x="152400" y="211931"/>
                  </a:lnTo>
                  <a:lnTo>
                    <a:pt x="152400" y="121443"/>
                  </a:lnTo>
                  <a:lnTo>
                    <a:pt x="145256" y="33337"/>
                  </a:lnTo>
                  <a:lnTo>
                    <a:pt x="133350" y="0"/>
                  </a:lnTo>
                  <a:lnTo>
                    <a:pt x="26194" y="69056"/>
                  </a:lnTo>
                  <a:lnTo>
                    <a:pt x="23813" y="116681"/>
                  </a:lnTo>
                  <a:lnTo>
                    <a:pt x="9525" y="204787"/>
                  </a:lnTo>
                  <a:lnTo>
                    <a:pt x="0" y="285750"/>
                  </a:lnTo>
                  <a:lnTo>
                    <a:pt x="140494" y="278606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orme libre 26">
              <a:extLst>
                <a:ext uri="{FF2B5EF4-FFF2-40B4-BE49-F238E27FC236}">
                  <a16:creationId xmlns:a16="http://schemas.microsoft.com/office/drawing/2014/main" id="{FE44CF1C-98E1-4C31-A27F-9B74B54C03D8}"/>
                </a:ext>
              </a:extLst>
            </p:cNvPr>
            <p:cNvSpPr/>
            <p:nvPr/>
          </p:nvSpPr>
          <p:spPr>
            <a:xfrm>
              <a:off x="1978820" y="3704755"/>
              <a:ext cx="342900" cy="300037"/>
            </a:xfrm>
            <a:custGeom>
              <a:avLst/>
              <a:gdLst>
                <a:gd name="connsiteX0" fmla="*/ 0 w 342900"/>
                <a:gd name="connsiteY0" fmla="*/ 0 h 300037"/>
                <a:gd name="connsiteX1" fmla="*/ 295275 w 342900"/>
                <a:gd name="connsiteY1" fmla="*/ 300037 h 300037"/>
                <a:gd name="connsiteX2" fmla="*/ 342900 w 342900"/>
                <a:gd name="connsiteY2" fmla="*/ 280987 h 300037"/>
                <a:gd name="connsiteX3" fmla="*/ 52388 w 342900"/>
                <a:gd name="connsiteY3" fmla="*/ 0 h 300037"/>
                <a:gd name="connsiteX4" fmla="*/ 0 w 342900"/>
                <a:gd name="connsiteY4" fmla="*/ 0 h 30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00037">
                  <a:moveTo>
                    <a:pt x="0" y="0"/>
                  </a:moveTo>
                  <a:lnTo>
                    <a:pt x="295275" y="300037"/>
                  </a:lnTo>
                  <a:lnTo>
                    <a:pt x="342900" y="280987"/>
                  </a:lnTo>
                  <a:lnTo>
                    <a:pt x="523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orme libre 27">
              <a:extLst>
                <a:ext uri="{FF2B5EF4-FFF2-40B4-BE49-F238E27FC236}">
                  <a16:creationId xmlns:a16="http://schemas.microsoft.com/office/drawing/2014/main" id="{4B38D934-E7E5-4678-9286-976B687678E4}"/>
                </a:ext>
              </a:extLst>
            </p:cNvPr>
            <p:cNvSpPr/>
            <p:nvPr/>
          </p:nvSpPr>
          <p:spPr>
            <a:xfrm>
              <a:off x="2255044" y="4007644"/>
              <a:ext cx="64294" cy="147637"/>
            </a:xfrm>
            <a:custGeom>
              <a:avLst/>
              <a:gdLst>
                <a:gd name="connsiteX0" fmla="*/ 0 w 64294"/>
                <a:gd name="connsiteY0" fmla="*/ 147637 h 147637"/>
                <a:gd name="connsiteX1" fmla="*/ 19050 w 64294"/>
                <a:gd name="connsiteY1" fmla="*/ 0 h 147637"/>
                <a:gd name="connsiteX2" fmla="*/ 64294 w 64294"/>
                <a:gd name="connsiteY2" fmla="*/ 7144 h 147637"/>
                <a:gd name="connsiteX3" fmla="*/ 0 w 64294"/>
                <a:gd name="connsiteY3" fmla="*/ 147637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94" h="147637">
                  <a:moveTo>
                    <a:pt x="0" y="147637"/>
                  </a:moveTo>
                  <a:lnTo>
                    <a:pt x="19050" y="0"/>
                  </a:lnTo>
                  <a:lnTo>
                    <a:pt x="64294" y="7144"/>
                  </a:lnTo>
                  <a:lnTo>
                    <a:pt x="0" y="147637"/>
                  </a:lnTo>
                  <a:close/>
                </a:path>
              </a:pathLst>
            </a:custGeom>
            <a:solidFill>
              <a:srgbClr val="A5A4A4"/>
            </a:solidFill>
            <a:ln>
              <a:solidFill>
                <a:srgbClr val="A5A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2D8A7D9-6EE6-4820-8AA2-3EDDEE898895}"/>
              </a:ext>
            </a:extLst>
          </p:cNvPr>
          <p:cNvSpPr/>
          <p:nvPr/>
        </p:nvSpPr>
        <p:spPr>
          <a:xfrm>
            <a:off x="3549998" y="4754841"/>
            <a:ext cx="19672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166687"/>
                </a:solidFill>
                <a:latin typeface="Garamond" panose="02020404030301010803" pitchFamily="18" charset="0"/>
              </a:rPr>
              <a:t>Geochemical </a:t>
            </a:r>
          </a:p>
          <a:p>
            <a:r>
              <a:rPr lang="en-GB" sz="2400" b="1" dirty="0">
                <a:solidFill>
                  <a:srgbClr val="166687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9F462C-B3D1-45B1-A03D-9D5F5D345C56}"/>
              </a:ext>
            </a:extLst>
          </p:cNvPr>
          <p:cNvSpPr/>
          <p:nvPr/>
        </p:nvSpPr>
        <p:spPr>
          <a:xfrm>
            <a:off x="424204" y="4184737"/>
            <a:ext cx="120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525252"/>
                </a:solidFill>
                <a:latin typeface="Garamond" panose="02020404030301010803" pitchFamily="18" charset="0"/>
              </a:rPr>
              <a:t>Structural </a:t>
            </a:r>
          </a:p>
          <a:p>
            <a:pPr algn="ctr"/>
            <a:r>
              <a:rPr lang="fr-FR" b="1" dirty="0">
                <a:solidFill>
                  <a:srgbClr val="525252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ED873E-9ABD-47B4-8015-19DD4D4F1759}"/>
              </a:ext>
            </a:extLst>
          </p:cNvPr>
          <p:cNvSpPr/>
          <p:nvPr/>
        </p:nvSpPr>
        <p:spPr>
          <a:xfrm>
            <a:off x="4172384" y="3326660"/>
            <a:ext cx="1322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b="1" dirty="0" err="1">
                <a:solidFill>
                  <a:srgbClr val="2A8A9C"/>
                </a:solidFill>
                <a:latin typeface="Garamond" panose="02020404030301010803" pitchFamily="18" charset="0"/>
              </a:rPr>
              <a:t>Diagenetic</a:t>
            </a:r>
            <a:r>
              <a:rPr lang="fr-FR" b="1" dirty="0">
                <a:solidFill>
                  <a:srgbClr val="2A8A9C"/>
                </a:solidFill>
                <a:latin typeface="Garamond" panose="02020404030301010803" pitchFamily="18" charset="0"/>
              </a:rPr>
              <a:t> </a:t>
            </a:r>
          </a:p>
          <a:p>
            <a:pPr algn="just"/>
            <a:r>
              <a:rPr lang="fr-FR" b="1" dirty="0">
                <a:solidFill>
                  <a:srgbClr val="2A8A9C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71076B-29BE-4B6F-A341-FAF6183D8970}"/>
              </a:ext>
            </a:extLst>
          </p:cNvPr>
          <p:cNvSpPr/>
          <p:nvPr/>
        </p:nvSpPr>
        <p:spPr>
          <a:xfrm>
            <a:off x="2070402" y="2708697"/>
            <a:ext cx="4599554" cy="182966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C12D40-90EF-4AA6-86C7-5EFC1BA32227}"/>
              </a:ext>
            </a:extLst>
          </p:cNvPr>
          <p:cNvSpPr/>
          <p:nvPr/>
        </p:nvSpPr>
        <p:spPr>
          <a:xfrm>
            <a:off x="173003" y="2548144"/>
            <a:ext cx="1796262" cy="228127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0623B3A-F5F2-433C-BD2B-98BC1D7D7F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25"/>
          <a:stretch/>
        </p:blipFill>
        <p:spPr>
          <a:xfrm>
            <a:off x="6412685" y="3865649"/>
            <a:ext cx="5119777" cy="241558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58DF504-DD3C-453C-9DE4-A3A5A33D66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9" r="41" b="9892"/>
          <a:stretch/>
        </p:blipFill>
        <p:spPr>
          <a:xfrm>
            <a:off x="9513631" y="686469"/>
            <a:ext cx="2553606" cy="277192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D653AE9-2F3A-45BA-9C7E-9010A8F8F5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8037" y="672839"/>
            <a:ext cx="3504378" cy="290421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667FBD6-50F3-42E9-BEF2-62B6B89B7733}"/>
              </a:ext>
            </a:extLst>
          </p:cNvPr>
          <p:cNvSpPr/>
          <p:nvPr/>
        </p:nvSpPr>
        <p:spPr>
          <a:xfrm>
            <a:off x="5795328" y="653266"/>
            <a:ext cx="375531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A02278-F90E-410A-935F-BEF00EE57EC7}"/>
              </a:ext>
            </a:extLst>
          </p:cNvPr>
          <p:cNvSpPr/>
          <p:nvPr/>
        </p:nvSpPr>
        <p:spPr>
          <a:xfrm>
            <a:off x="6669956" y="661914"/>
            <a:ext cx="375531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5CC124-A71D-4564-BDEF-7BBEA2B1D5B5}"/>
              </a:ext>
            </a:extLst>
          </p:cNvPr>
          <p:cNvSpPr/>
          <p:nvPr/>
        </p:nvSpPr>
        <p:spPr>
          <a:xfrm>
            <a:off x="6682234" y="356564"/>
            <a:ext cx="1955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66687"/>
                </a:solidFill>
                <a:latin typeface="Garamond" panose="02020404030301010803" pitchFamily="18" charset="0"/>
              </a:rPr>
              <a:t>Clumped isotopes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92C7EA-7D8B-429C-B921-C4EC753A48CA}"/>
              </a:ext>
            </a:extLst>
          </p:cNvPr>
          <p:cNvSpPr/>
          <p:nvPr/>
        </p:nvSpPr>
        <p:spPr>
          <a:xfrm>
            <a:off x="9969344" y="356564"/>
            <a:ext cx="1642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66687"/>
                </a:solidFill>
                <a:latin typeface="Garamond" panose="02020404030301010803" pitchFamily="18" charset="0"/>
              </a:rPr>
              <a:t>Stable isotopes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9CC1ADE-062A-4A15-9D5E-140B865DBB24}"/>
              </a:ext>
            </a:extLst>
          </p:cNvPr>
          <p:cNvSpPr/>
          <p:nvPr/>
        </p:nvSpPr>
        <p:spPr>
          <a:xfrm>
            <a:off x="8593303" y="6263320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166687"/>
                </a:solidFill>
                <a:latin typeface="Garamond" panose="02020404030301010803" pitchFamily="18" charset="0"/>
              </a:rPr>
              <a:t>U/Pb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D002017-846C-4169-8BDE-10521BAA9C62}"/>
              </a:ext>
            </a:extLst>
          </p:cNvPr>
          <p:cNvSpPr/>
          <p:nvPr/>
        </p:nvSpPr>
        <p:spPr>
          <a:xfrm>
            <a:off x="1384504" y="3927020"/>
            <a:ext cx="2037529" cy="187418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2606C70-4256-4C29-81EE-16A8CCFC0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1" t="180" r="-269" b="-180"/>
          <a:stretch/>
        </p:blipFill>
        <p:spPr>
          <a:xfrm>
            <a:off x="978139" y="3818191"/>
            <a:ext cx="2731060" cy="26297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6BC508-1DEA-4DE7-BE40-0D50C244D16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3" t="63008" r="-157" b="56"/>
          <a:stretch/>
        </p:blipFill>
        <p:spPr>
          <a:xfrm>
            <a:off x="1688031" y="4550024"/>
            <a:ext cx="1294861" cy="1276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62BAE5B-7B5E-4F14-B86B-399E698EF5B2}"/>
              </a:ext>
            </a:extLst>
          </p:cNvPr>
          <p:cNvSpPr/>
          <p:nvPr/>
        </p:nvSpPr>
        <p:spPr>
          <a:xfrm>
            <a:off x="5469013" y="642766"/>
            <a:ext cx="159105" cy="5786073"/>
          </a:xfrm>
          <a:prstGeom prst="rect">
            <a:avLst/>
          </a:prstGeom>
          <a:solidFill>
            <a:srgbClr val="16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 : droite 38">
            <a:extLst>
              <a:ext uri="{FF2B5EF4-FFF2-40B4-BE49-F238E27FC236}">
                <a16:creationId xmlns:a16="http://schemas.microsoft.com/office/drawing/2014/main" id="{F7A9C8E7-9CF1-44D2-AD75-38B232CCC251}"/>
              </a:ext>
            </a:extLst>
          </p:cNvPr>
          <p:cNvSpPr/>
          <p:nvPr/>
        </p:nvSpPr>
        <p:spPr>
          <a:xfrm>
            <a:off x="5608520" y="3224013"/>
            <a:ext cx="178703" cy="623578"/>
          </a:xfrm>
          <a:prstGeom prst="rightArrow">
            <a:avLst/>
          </a:prstGeom>
          <a:solidFill>
            <a:srgbClr val="16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310FD7B-5889-4ABF-BABD-C875088F988A}"/>
              </a:ext>
            </a:extLst>
          </p:cNvPr>
          <p:cNvSpPr txBox="1"/>
          <p:nvPr/>
        </p:nvSpPr>
        <p:spPr>
          <a:xfrm>
            <a:off x="5946420" y="2973397"/>
            <a:ext cx="611096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166687"/>
                </a:solidFill>
              </a:rPr>
              <a:t>To define cement precipitations natures &amp; ages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059EC7D-0718-4045-B220-BB7C24D85D05}"/>
              </a:ext>
            </a:extLst>
          </p:cNvPr>
          <p:cNvSpPr txBox="1"/>
          <p:nvPr/>
        </p:nvSpPr>
        <p:spPr>
          <a:xfrm>
            <a:off x="0" y="-69450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373BA"/>
                </a:solidFill>
              </a:rPr>
              <a:t>DIAGENTIC PHASES </a:t>
            </a:r>
            <a:r>
              <a:rPr lang="en-GB" sz="3200" i="1" dirty="0">
                <a:solidFill>
                  <a:srgbClr val="1373BA"/>
                </a:solidFill>
              </a:rPr>
              <a:t>CARACTERISATION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1A36C46-4128-426E-B412-09C67B5DAF3E}"/>
              </a:ext>
            </a:extLst>
          </p:cNvPr>
          <p:cNvSpPr/>
          <p:nvPr/>
        </p:nvSpPr>
        <p:spPr>
          <a:xfrm>
            <a:off x="2762281" y="1341722"/>
            <a:ext cx="2303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solidFill>
                  <a:srgbClr val="24B0B5"/>
                </a:solidFill>
                <a:latin typeface="Garamond" panose="02020404030301010803" pitchFamily="18" charset="0"/>
              </a:rPr>
              <a:t>Petrophysical</a:t>
            </a:r>
            <a:r>
              <a:rPr lang="fr-FR" b="1" dirty="0">
                <a:solidFill>
                  <a:srgbClr val="24B0B5"/>
                </a:solidFill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fr-FR" b="1" dirty="0">
                <a:solidFill>
                  <a:srgbClr val="24B0B5"/>
                </a:solidFill>
                <a:latin typeface="Garamond" panose="02020404030301010803" pitchFamily="18" charset="0"/>
              </a:rPr>
              <a:t>analyses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F842F5-91A2-4ACF-B97A-41C2DDA8A602}"/>
              </a:ext>
            </a:extLst>
          </p:cNvPr>
          <p:cNvSpPr/>
          <p:nvPr/>
        </p:nvSpPr>
        <p:spPr>
          <a:xfrm>
            <a:off x="503465" y="699039"/>
            <a:ext cx="4599554" cy="182966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759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5E7FB3-EB6C-4DC1-A41B-6F2625868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2CEC-3E92-4F29-AA61-E3DAAF767648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4ACAAD-6059-4F97-8737-CC801E6F9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" y="2558952"/>
            <a:ext cx="7315200" cy="38313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BCEFA7-FA91-4104-B557-31320E421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" y="523220"/>
            <a:ext cx="7304164" cy="21594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D2F0A7-EE75-46C2-9BBD-E8FB2E685A74}"/>
              </a:ext>
            </a:extLst>
          </p:cNvPr>
          <p:cNvSpPr/>
          <p:nvPr/>
        </p:nvSpPr>
        <p:spPr>
          <a:xfrm>
            <a:off x="1731264" y="652272"/>
            <a:ext cx="402336" cy="1981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B81183C-C94A-41D7-9A79-8B885A5BB78B}"/>
              </a:ext>
            </a:extLst>
          </p:cNvPr>
          <p:cNvSpPr txBox="1"/>
          <p:nvPr/>
        </p:nvSpPr>
        <p:spPr>
          <a:xfrm>
            <a:off x="8846807" y="1136064"/>
            <a:ext cx="306067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A3C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Cement C2</a:t>
            </a:r>
          </a:p>
          <a:p>
            <a:pPr algn="ctr"/>
            <a:endParaRPr lang="en-GB" sz="2400" b="1" dirty="0">
              <a:solidFill>
                <a:srgbClr val="0A3C62"/>
              </a:solidFill>
            </a:endParaRPr>
          </a:p>
          <a:p>
            <a:pPr algn="ctr"/>
            <a:r>
              <a:rPr lang="en-GB" sz="2400" b="1" dirty="0">
                <a:solidFill>
                  <a:srgbClr val="0A3C62"/>
                </a:solidFill>
              </a:rPr>
              <a:t>Meteoric fluids flows </a:t>
            </a:r>
            <a:r>
              <a:rPr lang="en-GB" sz="2400" dirty="0">
                <a:solidFill>
                  <a:srgbClr val="0A3C62"/>
                </a:solidFill>
              </a:rPr>
              <a:t>in a stratigraphic drain (UC)</a:t>
            </a:r>
          </a:p>
          <a:p>
            <a:pPr algn="ctr"/>
            <a:endParaRPr lang="en-GB" sz="2400" dirty="0">
              <a:solidFill>
                <a:srgbClr val="0A3C62"/>
              </a:solidFill>
            </a:endParaRPr>
          </a:p>
          <a:p>
            <a:pPr algn="ctr"/>
            <a:r>
              <a:rPr lang="en-GB" sz="2400" dirty="0">
                <a:solidFill>
                  <a:srgbClr val="0A3C62"/>
                </a:solidFill>
              </a:rPr>
              <a:t>Important </a:t>
            </a:r>
            <a:r>
              <a:rPr lang="en-GB" sz="2400" b="1" dirty="0">
                <a:solidFill>
                  <a:srgbClr val="0A3C62"/>
                </a:solidFill>
              </a:rPr>
              <a:t>dissolution</a:t>
            </a:r>
            <a:r>
              <a:rPr lang="en-GB" sz="2400" dirty="0">
                <a:solidFill>
                  <a:srgbClr val="0A3C62"/>
                </a:solidFill>
              </a:rPr>
              <a:t> in UC unit </a:t>
            </a:r>
          </a:p>
          <a:p>
            <a:pPr algn="ctr"/>
            <a:endParaRPr lang="en-GB" sz="2400" dirty="0">
              <a:solidFill>
                <a:srgbClr val="0A3C62"/>
              </a:solidFill>
            </a:endParaRPr>
          </a:p>
          <a:p>
            <a:pPr algn="ctr"/>
            <a:r>
              <a:rPr lang="en-GB" sz="2400" b="1" dirty="0">
                <a:solidFill>
                  <a:srgbClr val="0A3C62"/>
                </a:solidFill>
              </a:rPr>
              <a:t>Micrite first recrystallisation</a:t>
            </a:r>
          </a:p>
          <a:p>
            <a:pPr algn="ctr"/>
            <a:endParaRPr lang="en-GB" sz="2400" dirty="0">
              <a:solidFill>
                <a:srgbClr val="0A3C62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B9CA424-C439-4A99-807B-097AC4282BDF}"/>
              </a:ext>
            </a:extLst>
          </p:cNvPr>
          <p:cNvSpPr/>
          <p:nvPr/>
        </p:nvSpPr>
        <p:spPr>
          <a:xfrm>
            <a:off x="8796833" y="2264621"/>
            <a:ext cx="173621" cy="173621"/>
          </a:xfrm>
          <a:prstGeom prst="ellipse">
            <a:avLst/>
          </a:prstGeom>
          <a:solidFill>
            <a:srgbClr val="1373BA"/>
          </a:solidFill>
          <a:ln>
            <a:solidFill>
              <a:srgbClr val="0A3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Vague 12">
            <a:extLst>
              <a:ext uri="{FF2B5EF4-FFF2-40B4-BE49-F238E27FC236}">
                <a16:creationId xmlns:a16="http://schemas.microsoft.com/office/drawing/2014/main" id="{84CABF1D-1AF1-4244-9B3A-2AE5FCBC9BE1}"/>
              </a:ext>
            </a:extLst>
          </p:cNvPr>
          <p:cNvSpPr/>
          <p:nvPr/>
        </p:nvSpPr>
        <p:spPr>
          <a:xfrm>
            <a:off x="7441511" y="1835052"/>
            <a:ext cx="1082729" cy="953868"/>
          </a:xfrm>
          <a:prstGeom prst="wave">
            <a:avLst>
              <a:gd name="adj1" fmla="val 12500"/>
              <a:gd name="adj2" fmla="val 0"/>
            </a:avLst>
          </a:prstGeom>
          <a:solidFill>
            <a:srgbClr val="1373BA"/>
          </a:solidFill>
          <a:ln>
            <a:solidFill>
              <a:srgbClr val="0A3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Stable isotopes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4790D99-D0E4-4F03-A1F9-F33B56386479}"/>
              </a:ext>
            </a:extLst>
          </p:cNvPr>
          <p:cNvCxnSpPr>
            <a:cxnSpLocks/>
            <a:stCxn id="12" idx="2"/>
            <a:endCxn id="13" idx="3"/>
          </p:cNvCxnSpPr>
          <p:nvPr/>
        </p:nvCxnSpPr>
        <p:spPr>
          <a:xfrm flipH="1" flipV="1">
            <a:off x="8524240" y="2311986"/>
            <a:ext cx="272593" cy="39446"/>
          </a:xfrm>
          <a:prstGeom prst="line">
            <a:avLst/>
          </a:prstGeom>
          <a:ln>
            <a:solidFill>
              <a:srgbClr val="2A8A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7C939CB-6B9F-4B76-9908-6F1D76C7E4EA}"/>
              </a:ext>
            </a:extLst>
          </p:cNvPr>
          <p:cNvSpPr txBox="1"/>
          <p:nvPr/>
        </p:nvSpPr>
        <p:spPr>
          <a:xfrm>
            <a:off x="0" y="-69450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1373BA"/>
                </a:solidFill>
              </a:rPr>
              <a:t>DIAGENTIC EVOLUTION</a:t>
            </a:r>
            <a:endParaRPr lang="en-GB" sz="3200" i="1" dirty="0">
              <a:solidFill>
                <a:srgbClr val="1373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638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426</Words>
  <Application>Microsoft Office PowerPoint</Application>
  <PresentationFormat>Grand écran</PresentationFormat>
  <Paragraphs>130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Garamond</vt:lpstr>
      <vt:lpstr>Times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Irène Aubert</dc:creator>
  <cp:lastModifiedBy>Irène Aubert</cp:lastModifiedBy>
  <cp:revision>32</cp:revision>
  <dcterms:created xsi:type="dcterms:W3CDTF">2022-05-23T08:01:06Z</dcterms:created>
  <dcterms:modified xsi:type="dcterms:W3CDTF">2022-05-25T09:39:41Z</dcterms:modified>
</cp:coreProperties>
</file>