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6" r:id="rId3"/>
    <p:sldId id="258" r:id="rId4"/>
    <p:sldId id="267" r:id="rId5"/>
    <p:sldId id="268" r:id="rId6"/>
    <p:sldId id="269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Tamale" initials="JT" lastIdx="1" clrIdx="0">
    <p:extLst>
      <p:ext uri="{19B8F6BF-5375-455C-9EA6-DF929625EA0E}">
        <p15:presenceInfo xmlns:p15="http://schemas.microsoft.com/office/powerpoint/2012/main" userId="S-1-5-21-2039564787-70145697-1858953157-2354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62" autoAdjust="0"/>
    <p:restoredTop sz="86388" autoAdjust="0"/>
  </p:normalViewPr>
  <p:slideViewPr>
    <p:cSldViewPr snapToGrid="0">
      <p:cViewPr varScale="1">
        <p:scale>
          <a:sx n="94" d="100"/>
          <a:sy n="94" d="100"/>
        </p:scale>
        <p:origin x="76" y="8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A4898-4B6E-4600-8ABD-56AA01B9C4DD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C11A0-1CBF-4923-AF91-612F3DA2B7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90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0" cy="2387600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49" indent="0" algn="ctr">
              <a:buNone/>
              <a:defRPr sz="2000"/>
            </a:lvl2pPr>
            <a:lvl3pPr marL="914496" indent="0" algn="ctr">
              <a:buNone/>
              <a:defRPr sz="1801"/>
            </a:lvl3pPr>
            <a:lvl4pPr marL="1371745" indent="0" algn="ctr">
              <a:buNone/>
              <a:defRPr sz="1600"/>
            </a:lvl4pPr>
            <a:lvl5pPr marL="1828993" indent="0" algn="ctr">
              <a:buNone/>
              <a:defRPr sz="1600"/>
            </a:lvl5pPr>
            <a:lvl6pPr marL="2286242" indent="0" algn="ctr">
              <a:buNone/>
              <a:defRPr sz="1600"/>
            </a:lvl6pPr>
            <a:lvl7pPr marL="2743489" indent="0" algn="ctr">
              <a:buNone/>
              <a:defRPr sz="1600"/>
            </a:lvl7pPr>
            <a:lvl8pPr marL="3200738" indent="0" algn="ctr">
              <a:buNone/>
              <a:defRPr sz="1600"/>
            </a:lvl8pPr>
            <a:lvl9pPr marL="365798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80F-5007-4CAE-A57E-C5C68D9E8986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9232-BC27-45ED-8142-9770851018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258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80F-5007-4CAE-A57E-C5C68D9E8986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9232-BC27-45ED-8142-9770851018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157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29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80F-5007-4CAE-A57E-C5C68D9E8986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9232-BC27-45ED-8142-9770851018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085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80F-5007-4CAE-A57E-C5C68D9E8986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9232-BC27-45ED-8142-9770851018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3092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4" y="1709739"/>
            <a:ext cx="10515600" cy="2852737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4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9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7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2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80F-5007-4CAE-A57E-C5C68D9E8986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9232-BC27-45ED-8142-9770851018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200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80F-5007-4CAE-A57E-C5C68D9E8986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9232-BC27-45ED-8142-9770851018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16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9" indent="0">
              <a:buNone/>
              <a:defRPr sz="2000" b="1"/>
            </a:lvl2pPr>
            <a:lvl3pPr marL="914496" indent="0">
              <a:buNone/>
              <a:defRPr sz="1801" b="1"/>
            </a:lvl3pPr>
            <a:lvl4pPr marL="1371745" indent="0">
              <a:buNone/>
              <a:defRPr sz="1600" b="1"/>
            </a:lvl4pPr>
            <a:lvl5pPr marL="1828993" indent="0">
              <a:buNone/>
              <a:defRPr sz="1600" b="1"/>
            </a:lvl5pPr>
            <a:lvl6pPr marL="2286242" indent="0">
              <a:buNone/>
              <a:defRPr sz="1600" b="1"/>
            </a:lvl6pPr>
            <a:lvl7pPr marL="2743489" indent="0">
              <a:buNone/>
              <a:defRPr sz="1600" b="1"/>
            </a:lvl7pPr>
            <a:lvl8pPr marL="3200738" indent="0">
              <a:buNone/>
              <a:defRPr sz="1600" b="1"/>
            </a:lvl8pPr>
            <a:lvl9pPr marL="365798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9" indent="0">
              <a:buNone/>
              <a:defRPr sz="2000" b="1"/>
            </a:lvl2pPr>
            <a:lvl3pPr marL="914496" indent="0">
              <a:buNone/>
              <a:defRPr sz="1801" b="1"/>
            </a:lvl3pPr>
            <a:lvl4pPr marL="1371745" indent="0">
              <a:buNone/>
              <a:defRPr sz="1600" b="1"/>
            </a:lvl4pPr>
            <a:lvl5pPr marL="1828993" indent="0">
              <a:buNone/>
              <a:defRPr sz="1600" b="1"/>
            </a:lvl5pPr>
            <a:lvl6pPr marL="2286242" indent="0">
              <a:buNone/>
              <a:defRPr sz="1600" b="1"/>
            </a:lvl6pPr>
            <a:lvl7pPr marL="2743489" indent="0">
              <a:buNone/>
              <a:defRPr sz="1600" b="1"/>
            </a:lvl7pPr>
            <a:lvl8pPr marL="3200738" indent="0">
              <a:buNone/>
              <a:defRPr sz="1600" b="1"/>
            </a:lvl8pPr>
            <a:lvl9pPr marL="365798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80F-5007-4CAE-A57E-C5C68D9E8986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9232-BC27-45ED-8142-9770851018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543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80F-5007-4CAE-A57E-C5C68D9E8986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9232-BC27-45ED-8142-9770851018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456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80F-5007-4CAE-A57E-C5C68D9E8986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9232-BC27-45ED-8142-9770851018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594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5" cy="1600200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5"/>
            <a:ext cx="6172200" cy="4873625"/>
          </a:xfrm>
        </p:spPr>
        <p:txBody>
          <a:bodyPr/>
          <a:lstStyle>
            <a:lvl1pPr>
              <a:defRPr sz="320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49" indent="0">
              <a:buNone/>
              <a:defRPr sz="1401"/>
            </a:lvl2pPr>
            <a:lvl3pPr marL="914496" indent="0">
              <a:buNone/>
              <a:defRPr sz="1200"/>
            </a:lvl3pPr>
            <a:lvl4pPr marL="1371745" indent="0">
              <a:buNone/>
              <a:defRPr sz="1001"/>
            </a:lvl4pPr>
            <a:lvl5pPr marL="1828993" indent="0">
              <a:buNone/>
              <a:defRPr sz="1001"/>
            </a:lvl5pPr>
            <a:lvl6pPr marL="2286242" indent="0">
              <a:buNone/>
              <a:defRPr sz="1001"/>
            </a:lvl6pPr>
            <a:lvl7pPr marL="2743489" indent="0">
              <a:buNone/>
              <a:defRPr sz="1001"/>
            </a:lvl7pPr>
            <a:lvl8pPr marL="3200738" indent="0">
              <a:buNone/>
              <a:defRPr sz="1001"/>
            </a:lvl8pPr>
            <a:lvl9pPr marL="365798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80F-5007-4CAE-A57E-C5C68D9E8986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9232-BC27-45ED-8142-9770851018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962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5" cy="1600200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5"/>
            <a:ext cx="6172200" cy="4873625"/>
          </a:xfrm>
        </p:spPr>
        <p:txBody>
          <a:bodyPr/>
          <a:lstStyle>
            <a:lvl1pPr marL="0" indent="0">
              <a:buNone/>
              <a:defRPr sz="3201"/>
            </a:lvl1pPr>
            <a:lvl2pPr marL="457249" indent="0">
              <a:buNone/>
              <a:defRPr sz="2800"/>
            </a:lvl2pPr>
            <a:lvl3pPr marL="914496" indent="0">
              <a:buNone/>
              <a:defRPr sz="2400"/>
            </a:lvl3pPr>
            <a:lvl4pPr marL="1371745" indent="0">
              <a:buNone/>
              <a:defRPr sz="2000"/>
            </a:lvl4pPr>
            <a:lvl5pPr marL="1828993" indent="0">
              <a:buNone/>
              <a:defRPr sz="2000"/>
            </a:lvl5pPr>
            <a:lvl6pPr marL="2286242" indent="0">
              <a:buNone/>
              <a:defRPr sz="2000"/>
            </a:lvl6pPr>
            <a:lvl7pPr marL="2743489" indent="0">
              <a:buNone/>
              <a:defRPr sz="2000"/>
            </a:lvl7pPr>
            <a:lvl8pPr marL="3200738" indent="0">
              <a:buNone/>
              <a:defRPr sz="2000"/>
            </a:lvl8pPr>
            <a:lvl9pPr marL="3657986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49" indent="0">
              <a:buNone/>
              <a:defRPr sz="1401"/>
            </a:lvl2pPr>
            <a:lvl3pPr marL="914496" indent="0">
              <a:buNone/>
              <a:defRPr sz="1200"/>
            </a:lvl3pPr>
            <a:lvl4pPr marL="1371745" indent="0">
              <a:buNone/>
              <a:defRPr sz="1001"/>
            </a:lvl4pPr>
            <a:lvl5pPr marL="1828993" indent="0">
              <a:buNone/>
              <a:defRPr sz="1001"/>
            </a:lvl5pPr>
            <a:lvl6pPr marL="2286242" indent="0">
              <a:buNone/>
              <a:defRPr sz="1001"/>
            </a:lvl6pPr>
            <a:lvl7pPr marL="2743489" indent="0">
              <a:buNone/>
              <a:defRPr sz="1001"/>
            </a:lvl7pPr>
            <a:lvl8pPr marL="3200738" indent="0">
              <a:buNone/>
              <a:defRPr sz="1001"/>
            </a:lvl8pPr>
            <a:lvl9pPr marL="365798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80F-5007-4CAE-A57E-C5C68D9E8986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9232-BC27-45ED-8142-9770851018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766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6180F-5007-4CAE-A57E-C5C68D9E8986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9232-BC27-45ED-8142-9770851018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587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5" indent="-228625" algn="l" defTabSz="914496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73" indent="-228625" algn="l" defTabSz="914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22" indent="-228625" algn="l" defTabSz="914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70" indent="-228625" algn="l" defTabSz="914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618" indent="-228625" algn="l" defTabSz="914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866" indent="-228625" algn="l" defTabSz="914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114" indent="-228625" algn="l" defTabSz="914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363" indent="-228625" algn="l" defTabSz="914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611" indent="-228625" algn="l" defTabSz="914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49" algn="l" defTabSz="91449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96" algn="l" defTabSz="91449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745" algn="l" defTabSz="91449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993" algn="l" defTabSz="91449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242" algn="l" defTabSz="91449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489" algn="l" defTabSz="91449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738" algn="l" defTabSz="91449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986" algn="l" defTabSz="91449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354" y="311210"/>
            <a:ext cx="11431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 greenhouse gas fluxes following conversion of tropical forests to</a:t>
            </a:r>
          </a:p>
          <a:p>
            <a:pPr algn="ctr">
              <a:lnSpc>
                <a:spcPct val="150000"/>
              </a:lnSpc>
            </a:pPr>
            <a:r>
              <a:rPr lang="en-A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fertilizer-based sugarcane systems in </a:t>
            </a:r>
            <a:r>
              <a:rPr lang="en-A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northwestern</a:t>
            </a:r>
            <a:r>
              <a:rPr lang="en-A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Uganda</a:t>
            </a:r>
          </a:p>
          <a:p>
            <a:pPr algn="ctr">
              <a:lnSpc>
                <a:spcPct val="150000"/>
              </a:lnSpc>
            </a:pPr>
            <a:r>
              <a:rPr lang="en-A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A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Published in Agriculture, Ecosystems, and Environment</a:t>
            </a:r>
            <a:r>
              <a:rPr lang="en-A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A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9785" y="2629640"/>
            <a:ext cx="92306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Joseph </a:t>
            </a:r>
            <a:r>
              <a:rPr lang="en-A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Tamale</a:t>
            </a:r>
            <a:r>
              <a:rPr lang="en-A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Oliver van </a:t>
            </a: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Straaten</a:t>
            </a:r>
            <a:r>
              <a:rPr lang="en-A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 </a:t>
            </a: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Hüppi</a:t>
            </a:r>
            <a:r>
              <a:rPr lang="en-A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Laban 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Turyagyenda</a:t>
            </a:r>
            <a:r>
              <a:rPr lang="en-A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Fiener</a:t>
            </a:r>
            <a:r>
              <a:rPr lang="en-A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Sebastian </a:t>
            </a: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Doetterl</a:t>
            </a:r>
            <a:r>
              <a:rPr lang="en-A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AU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5785" y="2429293"/>
            <a:ext cx="11259403" cy="136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45661" y="81881"/>
            <a:ext cx="11600597" cy="136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160" y="5634000"/>
            <a:ext cx="1129840" cy="1224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213" y="6030000"/>
            <a:ext cx="2684725" cy="82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150" y="6056720"/>
            <a:ext cx="2331428" cy="720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42000"/>
            <a:ext cx="2018834" cy="1116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64" y="5797441"/>
            <a:ext cx="1152000" cy="1152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894" y="6138000"/>
            <a:ext cx="1981650" cy="72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25566" y="4096667"/>
            <a:ext cx="7603958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A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</a:t>
            </a:r>
            <a:r>
              <a:rPr lang="en-A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Geography, University of Augsburg, Augsburg 86159, Germany</a:t>
            </a:r>
          </a:p>
          <a:p>
            <a:pPr algn="ctr">
              <a:lnSpc>
                <a:spcPct val="150000"/>
              </a:lnSpc>
            </a:pPr>
            <a:r>
              <a:rPr lang="en-AU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A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 </a:t>
            </a:r>
            <a:r>
              <a:rPr lang="en-A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 Forest Research Institute, </a:t>
            </a:r>
            <a:r>
              <a:rPr lang="en-A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Grätzelstr</a:t>
            </a:r>
            <a:r>
              <a:rPr lang="en-A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2, 37079 </a:t>
            </a:r>
            <a:r>
              <a:rPr lang="en-A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Göttingen</a:t>
            </a:r>
            <a:r>
              <a:rPr lang="en-A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Germany</a:t>
            </a:r>
          </a:p>
          <a:p>
            <a:pPr algn="ctr">
              <a:lnSpc>
                <a:spcPct val="150000"/>
              </a:lnSpc>
            </a:pPr>
            <a:r>
              <a:rPr lang="en-AU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A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Soil </a:t>
            </a:r>
            <a:r>
              <a:rPr lang="en-A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Resources, Department of Environmental Systems Science, ETH, Zürich 8092, Switzerland</a:t>
            </a:r>
          </a:p>
          <a:p>
            <a:pPr algn="ctr">
              <a:lnSpc>
                <a:spcPct val="150000"/>
              </a:lnSpc>
            </a:pPr>
            <a:r>
              <a:rPr lang="en-AU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A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Sustainable </a:t>
            </a:r>
            <a:r>
              <a:rPr lang="en-A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Agroecosystems, Department of Environmental Systems Science, ETH, Zürich 8092, Switzerland</a:t>
            </a:r>
          </a:p>
          <a:p>
            <a:pPr algn="ctr">
              <a:lnSpc>
                <a:spcPct val="150000"/>
              </a:lnSpc>
            </a:pPr>
            <a:r>
              <a:rPr lang="en-AU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A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Ngetta </a:t>
            </a:r>
            <a:r>
              <a:rPr lang="en-A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Zonal Agricultural Research and Development Institute (NGEZARDI), P. O. Box 52, Lira, Uganda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11412" y="165849"/>
            <a:ext cx="6522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786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we know? </a:t>
            </a:r>
            <a:endParaRPr lang="en-A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27" y="446407"/>
            <a:ext cx="5722877" cy="3017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385" y="3458052"/>
            <a:ext cx="577576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Tropical forests play an important role in C and N cycling</a:t>
            </a:r>
            <a:r>
              <a:rPr lang="de-DE" sz="16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</a:p>
          <a:p>
            <a:pPr marL="914400" indent="-28892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areal extent (~ 43% of global forest cover)</a:t>
            </a:r>
          </a:p>
          <a:p>
            <a:pPr marL="914400" indent="-28892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pools of C in vegetation and soils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(30% of global SOC stocks) </a:t>
            </a:r>
            <a:endParaRPr lang="de-D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28892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N pools  </a:t>
            </a:r>
            <a:endParaRPr lang="en-A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315577"/>
            <a:ext cx="6198574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potential for C and N losses to the atmosphere</a:t>
            </a:r>
            <a:r>
              <a:rPr lang="de-DE" sz="16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AU" sz="1600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70" y="798795"/>
            <a:ext cx="5882971" cy="3474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45151" y="850046"/>
            <a:ext cx="1591119" cy="4072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6304767" y="187890"/>
            <a:ext cx="588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5.78 Mha of forest land lost annually globally</a:t>
            </a:r>
            <a:endParaRPr lang="en-A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60281" y="3557235"/>
            <a:ext cx="576197" cy="7014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003233" y="5658119"/>
            <a:ext cx="0" cy="651354"/>
          </a:xfrm>
          <a:prstGeom prst="straightConnector1">
            <a:avLst/>
          </a:prstGeom>
          <a:ln w="762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85572" y="4241418"/>
            <a:ext cx="58701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de-DE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Nearly </a:t>
            </a:r>
            <a:r>
              <a:rPr lang="de-DE" sz="1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de-DE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 deforestation occurs in the </a:t>
            </a:r>
            <a:r>
              <a:rPr lang="de-DE" sz="1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tropics</a:t>
            </a:r>
            <a:r>
              <a:rPr lang="de-DE" sz="16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de-DE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Africa expected to be the next</a:t>
            </a:r>
            <a:r>
              <a:rPr lang="de-DE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deforestation hotspot</a:t>
            </a:r>
            <a:r>
              <a:rPr lang="de-DE" sz="16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sz="1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17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84790" y="5282170"/>
            <a:ext cx="6148709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instance, Uganda lost </a:t>
            </a:r>
            <a:r>
              <a:rPr lang="de-DE" sz="1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nearly 60% </a:t>
            </a:r>
            <a:r>
              <a:rPr lang="de-DE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its forest cover (1990-2015) to fertilizer based agriculture (sugarcane )</a:t>
            </a:r>
            <a:r>
              <a:rPr lang="de-DE" sz="16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 studies </a:t>
            </a:r>
            <a:r>
              <a:rPr lang="de-DE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deforestation and soil greenhouse gas fluxes</a:t>
            </a:r>
            <a:endParaRPr lang="en-AU" sz="17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658600" y="1"/>
            <a:ext cx="445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1/6</a:t>
            </a:r>
            <a:endParaRPr lang="en-A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192456" y="6581001"/>
            <a:ext cx="6227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Brown, 1996; </a:t>
            </a:r>
            <a:r>
              <a:rPr lang="de-DE" sz="12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Cusack et al., 1999; </a:t>
            </a:r>
            <a:r>
              <a:rPr lang="de-DE" sz="12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e-DE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Curtis et al., 2018; </a:t>
            </a:r>
            <a:r>
              <a:rPr lang="de-DE" sz="12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Veldkamp et al., 2020; </a:t>
            </a:r>
            <a:r>
              <a:rPr lang="de-DE" sz="12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de-DE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NEMA, 2017</a:t>
            </a:r>
            <a:endParaRPr lang="en-A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1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9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786" y="581178"/>
            <a:ext cx="2804160" cy="210312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211" y="2792685"/>
            <a:ext cx="2880360" cy="192024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8446" y="3095405"/>
            <a:ext cx="2742869" cy="146304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081" y="1008922"/>
            <a:ext cx="2895314" cy="301752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808" y="514352"/>
            <a:ext cx="1665118" cy="1584000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5554573" y="750094"/>
            <a:ext cx="11837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60957" y="4777112"/>
            <a:ext cx="283845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de-DE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de-DE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 </a:t>
            </a:r>
            <a:r>
              <a:rPr lang="de-DE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greenhouse gas fluxes </a:t>
            </a:r>
            <a:endParaRPr lang="de-DE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de-DE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Auxiliary </a:t>
            </a:r>
            <a:r>
              <a:rPr lang="de-DE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measurements </a:t>
            </a:r>
            <a:endParaRPr lang="de-DE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 Temperature</a:t>
            </a:r>
          </a:p>
          <a:p>
            <a:pPr marL="7429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 moisture </a:t>
            </a:r>
          </a:p>
          <a:p>
            <a:pPr marL="7429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 mineral nitrogen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11122927" y="5203105"/>
            <a:ext cx="115606" cy="1179882"/>
          </a:xfrm>
          <a:prstGeom prst="rightBrace">
            <a:avLst>
              <a:gd name="adj1" fmla="val 114542"/>
              <a:gd name="adj2" fmla="val 4513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11231838" y="5586983"/>
            <a:ext cx="899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months</a:t>
            </a:r>
            <a:endParaRPr lang="en-A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8" y="523793"/>
            <a:ext cx="3580994" cy="19202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2" y="2582925"/>
            <a:ext cx="3580994" cy="192024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162116" y="4206892"/>
            <a:ext cx="693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09212" y="6473845"/>
            <a:ext cx="3244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276225">
              <a:buFont typeface="Wingdings" panose="05000000000000000000" pitchFamily="2" charset="2"/>
              <a:buChar char="q"/>
            </a:pP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Carbon stocks in soils and vegetation  </a:t>
            </a:r>
            <a:endParaRPr lang="en-A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1845" y="1439275"/>
            <a:ext cx="1843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control plots </a:t>
            </a:r>
            <a:endParaRPr lang="en-A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658600" y="1"/>
            <a:ext cx="445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2/6</a:t>
            </a:r>
            <a:endParaRPr lang="en-A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193102" y="2050342"/>
            <a:ext cx="693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1985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104" y="0"/>
            <a:ext cx="11485195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aim: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soil greenhouse gas fluxes (CO</a:t>
            </a:r>
            <a:r>
              <a:rPr lang="de-DE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</a:t>
            </a:r>
            <a:r>
              <a:rPr lang="de-DE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N</a:t>
            </a:r>
            <a:r>
              <a:rPr lang="de-DE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O) from a reference forest and fertilized sugarcane plantations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660" y="4452878"/>
            <a:ext cx="852475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Hypotheses: </a:t>
            </a:r>
          </a:p>
          <a:p>
            <a:pPr marL="285750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de-DE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CO</a:t>
            </a:r>
            <a:r>
              <a:rPr lang="de-DE" sz="14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emissions</a:t>
            </a:r>
            <a:r>
              <a:rPr 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respective sugarcane CRD treatment plots compared to reference plots (low input &gt; standard input &gt; high input &gt; forest).</a:t>
            </a:r>
          </a:p>
          <a:p>
            <a:pPr marL="285750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de-DE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Reduced CH</a:t>
            </a:r>
            <a:r>
              <a:rPr lang="de-DE" sz="14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uptake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respective sugarcane CRD treatment plots compared to the reference forest plots (high input &lt; standard input &lt; low input &lt; forest). </a:t>
            </a:r>
          </a:p>
          <a:p>
            <a:pPr marL="285750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de-DE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N</a:t>
            </a:r>
            <a:r>
              <a:rPr lang="de-DE" sz="14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emissions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respective sugarcane CRD treatment plots compared to the reference forest plots (high input &gt; Standard input &gt; low input &gt; forest).</a:t>
            </a:r>
          </a:p>
        </p:txBody>
      </p:sp>
    </p:spTree>
    <p:extLst>
      <p:ext uri="{BB962C8B-B14F-4D97-AF65-F5344CB8AC3E}">
        <p14:creationId xmlns:p14="http://schemas.microsoft.com/office/powerpoint/2010/main" val="239456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189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findings</a:t>
            </a:r>
            <a:endParaRPr lang="en-A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425885"/>
            <a:ext cx="53611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H1: </a:t>
            </a:r>
            <a:r>
              <a:rPr lang="en-A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CO</a:t>
            </a:r>
            <a:r>
              <a:rPr lang="en-AU" b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A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emissions</a:t>
            </a:r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respective sugarcane CRD treatment plots compared to reference plots (low input &gt; standard input &gt; high input &gt; forest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3093" y="902043"/>
            <a:ext cx="236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H1 partially rejected/ confirmed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07118" y="5718118"/>
            <a:ext cx="4254675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soil respiration under sugarcane than the forest</a:t>
            </a:r>
            <a:endParaRPr lang="en-A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371" y="1823632"/>
            <a:ext cx="3749040" cy="37490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158" y="3513221"/>
            <a:ext cx="3200400" cy="3200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082" y="115408"/>
            <a:ext cx="3383280" cy="338328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7364"/>
            <a:ext cx="4754880" cy="4754880"/>
          </a:xfrm>
          <a:prstGeom prst="rect">
            <a:avLst/>
          </a:prstGeom>
        </p:spPr>
      </p:pic>
      <p:sp>
        <p:nvSpPr>
          <p:cNvPr id="36" name="Right Brace 35"/>
          <p:cNvSpPr/>
          <p:nvPr/>
        </p:nvSpPr>
        <p:spPr>
          <a:xfrm rot="16200000">
            <a:off x="1777367" y="2543172"/>
            <a:ext cx="160020" cy="1177293"/>
          </a:xfrm>
          <a:prstGeom prst="rightBrace">
            <a:avLst>
              <a:gd name="adj1" fmla="val 98077"/>
              <a:gd name="adj2" fmla="val 515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TextBox 36"/>
          <p:cNvSpPr txBox="1"/>
          <p:nvPr/>
        </p:nvSpPr>
        <p:spPr>
          <a:xfrm>
            <a:off x="1710690" y="2739390"/>
            <a:ext cx="537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endParaRPr lang="en-A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ight Brace 37"/>
          <p:cNvSpPr/>
          <p:nvPr/>
        </p:nvSpPr>
        <p:spPr>
          <a:xfrm rot="16200000">
            <a:off x="3328037" y="2093597"/>
            <a:ext cx="148590" cy="830576"/>
          </a:xfrm>
          <a:prstGeom prst="rightBrace">
            <a:avLst>
              <a:gd name="adj1" fmla="val 98077"/>
              <a:gd name="adj2" fmla="val 515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TextBox 38"/>
          <p:cNvSpPr txBox="1"/>
          <p:nvPr/>
        </p:nvSpPr>
        <p:spPr>
          <a:xfrm>
            <a:off x="3234690" y="2125980"/>
            <a:ext cx="537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endParaRPr lang="en-A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ight Brace 39"/>
          <p:cNvSpPr/>
          <p:nvPr/>
        </p:nvSpPr>
        <p:spPr>
          <a:xfrm rot="16200000">
            <a:off x="3732001" y="1793108"/>
            <a:ext cx="91443" cy="693418"/>
          </a:xfrm>
          <a:prstGeom prst="rightBrace">
            <a:avLst>
              <a:gd name="adj1" fmla="val 98077"/>
              <a:gd name="adj2" fmla="val 515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TextBox 40"/>
          <p:cNvSpPr txBox="1"/>
          <p:nvPr/>
        </p:nvSpPr>
        <p:spPr>
          <a:xfrm>
            <a:off x="3541696" y="1835016"/>
            <a:ext cx="94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***</a:t>
            </a:r>
            <a:endParaRPr lang="en-AU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774180" y="1905000"/>
            <a:ext cx="94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***</a:t>
            </a:r>
            <a:endParaRPr lang="en-AU" b="1" dirty="0"/>
          </a:p>
        </p:txBody>
      </p:sp>
      <p:sp>
        <p:nvSpPr>
          <p:cNvPr id="43" name="Right Brace 42"/>
          <p:cNvSpPr/>
          <p:nvPr/>
        </p:nvSpPr>
        <p:spPr>
          <a:xfrm rot="16200000">
            <a:off x="6953254" y="1615438"/>
            <a:ext cx="156208" cy="1299211"/>
          </a:xfrm>
          <a:prstGeom prst="rightBrace">
            <a:avLst>
              <a:gd name="adj1" fmla="val 98077"/>
              <a:gd name="adj2" fmla="val 515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ight Brace 43"/>
          <p:cNvSpPr/>
          <p:nvPr/>
        </p:nvSpPr>
        <p:spPr>
          <a:xfrm rot="16200000">
            <a:off x="10054593" y="541016"/>
            <a:ext cx="114302" cy="883922"/>
          </a:xfrm>
          <a:prstGeom prst="rightBrace">
            <a:avLst>
              <a:gd name="adj1" fmla="val 98077"/>
              <a:gd name="adj2" fmla="val 515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TextBox 44"/>
          <p:cNvSpPr txBox="1"/>
          <p:nvPr/>
        </p:nvSpPr>
        <p:spPr>
          <a:xfrm>
            <a:off x="9829800" y="628650"/>
            <a:ext cx="94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***</a:t>
            </a:r>
            <a:endParaRPr lang="en-AU" b="1" dirty="0"/>
          </a:p>
        </p:txBody>
      </p:sp>
      <p:sp>
        <p:nvSpPr>
          <p:cNvPr id="46" name="Right Brace 45"/>
          <p:cNvSpPr/>
          <p:nvPr/>
        </p:nvSpPr>
        <p:spPr>
          <a:xfrm rot="16200000">
            <a:off x="10490834" y="-287656"/>
            <a:ext cx="110494" cy="1767837"/>
          </a:xfrm>
          <a:prstGeom prst="rightBrace">
            <a:avLst>
              <a:gd name="adj1" fmla="val 98077"/>
              <a:gd name="adj2" fmla="val 515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TextBox 46"/>
          <p:cNvSpPr txBox="1"/>
          <p:nvPr/>
        </p:nvSpPr>
        <p:spPr>
          <a:xfrm>
            <a:off x="10298430" y="274320"/>
            <a:ext cx="94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***</a:t>
            </a:r>
            <a:endParaRPr lang="en-AU" b="1" dirty="0"/>
          </a:p>
        </p:txBody>
      </p:sp>
      <p:sp>
        <p:nvSpPr>
          <p:cNvPr id="48" name="Right Brace 47"/>
          <p:cNvSpPr/>
          <p:nvPr/>
        </p:nvSpPr>
        <p:spPr>
          <a:xfrm rot="16200000">
            <a:off x="10549893" y="5383526"/>
            <a:ext cx="68578" cy="411483"/>
          </a:xfrm>
          <a:prstGeom prst="rightBrace">
            <a:avLst>
              <a:gd name="adj1" fmla="val 98077"/>
              <a:gd name="adj2" fmla="val 515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TextBox 48"/>
          <p:cNvSpPr txBox="1"/>
          <p:nvPr/>
        </p:nvSpPr>
        <p:spPr>
          <a:xfrm>
            <a:off x="10313670" y="5246370"/>
            <a:ext cx="57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***</a:t>
            </a:r>
            <a:endParaRPr lang="en-AU" b="1" dirty="0"/>
          </a:p>
        </p:txBody>
      </p:sp>
      <p:sp>
        <p:nvSpPr>
          <p:cNvPr id="50" name="Right Brace 49"/>
          <p:cNvSpPr/>
          <p:nvPr/>
        </p:nvSpPr>
        <p:spPr>
          <a:xfrm rot="16200000">
            <a:off x="11365234" y="5490206"/>
            <a:ext cx="68578" cy="411483"/>
          </a:xfrm>
          <a:prstGeom prst="rightBrace">
            <a:avLst>
              <a:gd name="adj1" fmla="val 98077"/>
              <a:gd name="adj2" fmla="val 515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TextBox 50"/>
          <p:cNvSpPr txBox="1"/>
          <p:nvPr/>
        </p:nvSpPr>
        <p:spPr>
          <a:xfrm>
            <a:off x="11106150" y="5410200"/>
            <a:ext cx="57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***</a:t>
            </a:r>
            <a:endParaRPr lang="en-AU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9418320" y="3790950"/>
            <a:ext cx="57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***</a:t>
            </a:r>
            <a:endParaRPr lang="en-AU" b="1" dirty="0"/>
          </a:p>
        </p:txBody>
      </p:sp>
      <p:sp>
        <p:nvSpPr>
          <p:cNvPr id="53" name="Right Brace 52"/>
          <p:cNvSpPr/>
          <p:nvPr/>
        </p:nvSpPr>
        <p:spPr>
          <a:xfrm rot="16200000">
            <a:off x="9654545" y="3893816"/>
            <a:ext cx="68578" cy="411483"/>
          </a:xfrm>
          <a:prstGeom prst="rightBrace">
            <a:avLst>
              <a:gd name="adj1" fmla="val 98077"/>
              <a:gd name="adj2" fmla="val 515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4" name="TextBox 53"/>
          <p:cNvSpPr txBox="1"/>
          <p:nvPr/>
        </p:nvSpPr>
        <p:spPr>
          <a:xfrm>
            <a:off x="11658600" y="1"/>
            <a:ext cx="445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3/6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40643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209" y="0"/>
            <a:ext cx="10929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A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H2: Reduced </a:t>
            </a:r>
            <a:r>
              <a:rPr lang="en-A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AU" sz="2400" b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uptake in the respective sugarcane CRD treatment plots </a:t>
            </a: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reference forest plots (high input &lt; standard input &lt; low input &lt; forest).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7303"/>
            <a:ext cx="4480560" cy="4480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0" y="2271380"/>
            <a:ext cx="4023360" cy="4023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14" y="1407184"/>
            <a:ext cx="3532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H2 partially rejected/confirmed</a:t>
            </a:r>
            <a:endParaRPr lang="en-A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9620" y="6231650"/>
            <a:ext cx="7284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Alteration of the methanotrophic abundance upon conversion</a:t>
            </a:r>
            <a:endParaRPr lang="en-A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890" y="2156457"/>
            <a:ext cx="3657600" cy="3657600"/>
          </a:xfrm>
          <a:prstGeom prst="rect">
            <a:avLst/>
          </a:prstGeom>
        </p:spPr>
      </p:pic>
      <p:sp>
        <p:nvSpPr>
          <p:cNvPr id="18" name="Right Brace 17"/>
          <p:cNvSpPr/>
          <p:nvPr/>
        </p:nvSpPr>
        <p:spPr>
          <a:xfrm rot="16200000">
            <a:off x="6892297" y="2705096"/>
            <a:ext cx="148590" cy="948689"/>
          </a:xfrm>
          <a:prstGeom prst="rightBrace">
            <a:avLst>
              <a:gd name="adj1" fmla="val 98077"/>
              <a:gd name="adj2" fmla="val 515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6785610" y="2769867"/>
            <a:ext cx="537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endParaRPr lang="en-A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Brace 19"/>
          <p:cNvSpPr/>
          <p:nvPr/>
        </p:nvSpPr>
        <p:spPr>
          <a:xfrm rot="16200000">
            <a:off x="6126482" y="1916425"/>
            <a:ext cx="251460" cy="1440183"/>
          </a:xfrm>
          <a:prstGeom prst="rightBrace">
            <a:avLst>
              <a:gd name="adj1" fmla="val 98077"/>
              <a:gd name="adj2" fmla="val 515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/>
          <p:cNvSpPr txBox="1"/>
          <p:nvPr/>
        </p:nvSpPr>
        <p:spPr>
          <a:xfrm>
            <a:off x="6027420" y="2228847"/>
            <a:ext cx="94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***</a:t>
            </a:r>
            <a:endParaRPr lang="en-AU" b="1" dirty="0"/>
          </a:p>
        </p:txBody>
      </p:sp>
      <p:sp>
        <p:nvSpPr>
          <p:cNvPr id="22" name="Left Brace 21"/>
          <p:cNvSpPr/>
          <p:nvPr/>
        </p:nvSpPr>
        <p:spPr>
          <a:xfrm rot="16200000">
            <a:off x="1451609" y="3410369"/>
            <a:ext cx="182882" cy="685800"/>
          </a:xfrm>
          <a:prstGeom prst="leftBrace">
            <a:avLst>
              <a:gd name="adj1" fmla="val 46929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/>
          <p:cNvSpPr txBox="1"/>
          <p:nvPr/>
        </p:nvSpPr>
        <p:spPr>
          <a:xfrm>
            <a:off x="1314450" y="3856141"/>
            <a:ext cx="537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endParaRPr lang="en-A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eft Brace 23"/>
          <p:cNvSpPr/>
          <p:nvPr/>
        </p:nvSpPr>
        <p:spPr>
          <a:xfrm rot="16200000">
            <a:off x="1815463" y="4776255"/>
            <a:ext cx="156213" cy="746760"/>
          </a:xfrm>
          <a:prstGeom prst="leftBrace">
            <a:avLst>
              <a:gd name="adj1" fmla="val 46929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/>
          <p:cNvSpPr txBox="1"/>
          <p:nvPr/>
        </p:nvSpPr>
        <p:spPr>
          <a:xfrm>
            <a:off x="1653540" y="5212501"/>
            <a:ext cx="94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***</a:t>
            </a:r>
            <a:endParaRPr lang="en-AU" b="1" dirty="0"/>
          </a:p>
        </p:txBody>
      </p:sp>
      <p:sp>
        <p:nvSpPr>
          <p:cNvPr id="26" name="Left Brace 25"/>
          <p:cNvSpPr/>
          <p:nvPr/>
        </p:nvSpPr>
        <p:spPr>
          <a:xfrm rot="16200000">
            <a:off x="3049903" y="2699805"/>
            <a:ext cx="156213" cy="716280"/>
          </a:xfrm>
          <a:prstGeom prst="leftBrace">
            <a:avLst>
              <a:gd name="adj1" fmla="val 46929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TextBox 26"/>
          <p:cNvSpPr txBox="1"/>
          <p:nvPr/>
        </p:nvSpPr>
        <p:spPr>
          <a:xfrm>
            <a:off x="2918460" y="3174151"/>
            <a:ext cx="537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endParaRPr lang="en-A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eft Brace 27"/>
          <p:cNvSpPr/>
          <p:nvPr/>
        </p:nvSpPr>
        <p:spPr>
          <a:xfrm rot="16200000">
            <a:off x="3396614" y="3477047"/>
            <a:ext cx="156213" cy="746760"/>
          </a:xfrm>
          <a:prstGeom prst="leftBrace">
            <a:avLst>
              <a:gd name="adj1" fmla="val 46929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/>
          <p:cNvSpPr txBox="1"/>
          <p:nvPr/>
        </p:nvSpPr>
        <p:spPr>
          <a:xfrm>
            <a:off x="10275570" y="5104553"/>
            <a:ext cx="94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***</a:t>
            </a:r>
            <a:endParaRPr lang="en-AU" b="1" dirty="0"/>
          </a:p>
        </p:txBody>
      </p:sp>
      <p:sp>
        <p:nvSpPr>
          <p:cNvPr id="30" name="Left Brace 29"/>
          <p:cNvSpPr/>
          <p:nvPr/>
        </p:nvSpPr>
        <p:spPr>
          <a:xfrm rot="16200000">
            <a:off x="10412734" y="4338743"/>
            <a:ext cx="160020" cy="1371599"/>
          </a:xfrm>
          <a:prstGeom prst="leftBrace">
            <a:avLst>
              <a:gd name="adj1" fmla="val 46929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TextBox 30"/>
          <p:cNvSpPr txBox="1"/>
          <p:nvPr/>
        </p:nvSpPr>
        <p:spPr>
          <a:xfrm>
            <a:off x="3211830" y="3924721"/>
            <a:ext cx="94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***</a:t>
            </a:r>
            <a:endParaRPr lang="en-A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658600" y="1"/>
            <a:ext cx="445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4/6</a:t>
            </a:r>
            <a:endParaRPr lang="en-A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3922126" y="1493703"/>
            <a:ext cx="7284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methane uptake under sugarcane compared to forest </a:t>
            </a:r>
            <a:endParaRPr lang="en-A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6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209" y="0"/>
            <a:ext cx="11306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A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H3: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N</a:t>
            </a:r>
            <a:r>
              <a:rPr lang="en-A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emissions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respective sugarcane CRD treatment plots compared to the reference forest </a:t>
            </a: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plots (high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&gt; Standard input &gt; low input &gt; forest</a:t>
            </a: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" y="2057393"/>
            <a:ext cx="4572009" cy="45720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307" y="1427967"/>
            <a:ext cx="3206664" cy="463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H3 falsified </a:t>
            </a:r>
            <a:endParaRPr lang="en-A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0084" y="1402914"/>
            <a:ext cx="814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N</a:t>
            </a:r>
            <a:r>
              <a:rPr lang="de-DE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emissions under sugarcane compared to forest </a:t>
            </a:r>
            <a:endParaRPr lang="en-A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931090" y="1553227"/>
            <a:ext cx="413359" cy="212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ight Brace 16"/>
          <p:cNvSpPr/>
          <p:nvPr/>
        </p:nvSpPr>
        <p:spPr>
          <a:xfrm rot="16200000">
            <a:off x="1508763" y="4491988"/>
            <a:ext cx="137158" cy="891542"/>
          </a:xfrm>
          <a:prstGeom prst="rightBrace">
            <a:avLst>
              <a:gd name="adj1" fmla="val 98077"/>
              <a:gd name="adj2" fmla="val 515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1383030" y="4537710"/>
            <a:ext cx="537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endParaRPr lang="en-A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Brace 18"/>
          <p:cNvSpPr/>
          <p:nvPr/>
        </p:nvSpPr>
        <p:spPr>
          <a:xfrm rot="16200000">
            <a:off x="3158493" y="4061458"/>
            <a:ext cx="137158" cy="891542"/>
          </a:xfrm>
          <a:prstGeom prst="rightBrace">
            <a:avLst>
              <a:gd name="adj1" fmla="val 98077"/>
              <a:gd name="adj2" fmla="val 515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3032760" y="4107180"/>
            <a:ext cx="537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endParaRPr lang="en-A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ight Brace 26"/>
          <p:cNvSpPr/>
          <p:nvPr/>
        </p:nvSpPr>
        <p:spPr>
          <a:xfrm rot="16200000">
            <a:off x="3529967" y="2398397"/>
            <a:ext cx="186693" cy="685799"/>
          </a:xfrm>
          <a:prstGeom prst="rightBrace">
            <a:avLst>
              <a:gd name="adj1" fmla="val 98077"/>
              <a:gd name="adj2" fmla="val 515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TextBox 27"/>
          <p:cNvSpPr txBox="1"/>
          <p:nvPr/>
        </p:nvSpPr>
        <p:spPr>
          <a:xfrm>
            <a:off x="1756639" y="2266949"/>
            <a:ext cx="55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***</a:t>
            </a:r>
            <a:endParaRPr lang="en-A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360649" y="2350769"/>
            <a:ext cx="55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***</a:t>
            </a:r>
            <a:endParaRPr lang="en-AU" b="1" dirty="0"/>
          </a:p>
        </p:txBody>
      </p:sp>
      <p:sp>
        <p:nvSpPr>
          <p:cNvPr id="31" name="Right Brace 30"/>
          <p:cNvSpPr/>
          <p:nvPr/>
        </p:nvSpPr>
        <p:spPr>
          <a:xfrm rot="16200000">
            <a:off x="1933577" y="2287907"/>
            <a:ext cx="186693" cy="685799"/>
          </a:xfrm>
          <a:prstGeom prst="rightBrace">
            <a:avLst>
              <a:gd name="adj1" fmla="val 98077"/>
              <a:gd name="adj2" fmla="val 515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80" y="2056553"/>
            <a:ext cx="3657600" cy="3657600"/>
          </a:xfrm>
          <a:prstGeom prst="rect">
            <a:avLst/>
          </a:prstGeom>
        </p:spPr>
      </p:pic>
      <p:sp>
        <p:nvSpPr>
          <p:cNvPr id="34" name="Right Brace 33"/>
          <p:cNvSpPr/>
          <p:nvPr/>
        </p:nvSpPr>
        <p:spPr>
          <a:xfrm rot="16200000">
            <a:off x="7028187" y="2605192"/>
            <a:ext cx="148590" cy="948689"/>
          </a:xfrm>
          <a:prstGeom prst="rightBrace">
            <a:avLst>
              <a:gd name="adj1" fmla="val 98077"/>
              <a:gd name="adj2" fmla="val 515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TextBox 34"/>
          <p:cNvSpPr txBox="1"/>
          <p:nvPr/>
        </p:nvSpPr>
        <p:spPr>
          <a:xfrm>
            <a:off x="6932930" y="2727113"/>
            <a:ext cx="537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endParaRPr lang="en-A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ight Brace 35"/>
          <p:cNvSpPr/>
          <p:nvPr/>
        </p:nvSpPr>
        <p:spPr>
          <a:xfrm rot="16200000">
            <a:off x="6262372" y="1907961"/>
            <a:ext cx="251460" cy="1440183"/>
          </a:xfrm>
          <a:prstGeom prst="rightBrace">
            <a:avLst>
              <a:gd name="adj1" fmla="val 98077"/>
              <a:gd name="adj2" fmla="val 515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TextBox 36"/>
          <p:cNvSpPr txBox="1"/>
          <p:nvPr/>
        </p:nvSpPr>
        <p:spPr>
          <a:xfrm>
            <a:off x="6163310" y="2220383"/>
            <a:ext cx="94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***</a:t>
            </a:r>
            <a:endParaRPr lang="en-A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1658600" y="1"/>
            <a:ext cx="445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5/6</a:t>
            </a:r>
            <a:endParaRPr lang="en-AU" sz="1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60" y="2175581"/>
            <a:ext cx="3749040" cy="3749040"/>
          </a:xfrm>
          <a:prstGeom prst="rect">
            <a:avLst/>
          </a:prstGeom>
        </p:spPr>
      </p:pic>
      <p:sp>
        <p:nvSpPr>
          <p:cNvPr id="25" name="Right Brace 24"/>
          <p:cNvSpPr/>
          <p:nvPr/>
        </p:nvSpPr>
        <p:spPr>
          <a:xfrm rot="16200000">
            <a:off x="10436505" y="2179105"/>
            <a:ext cx="190500" cy="1261113"/>
          </a:xfrm>
          <a:prstGeom prst="rightBrace">
            <a:avLst>
              <a:gd name="adj1" fmla="val 98077"/>
              <a:gd name="adj2" fmla="val 515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TextBox 25"/>
          <p:cNvSpPr txBox="1"/>
          <p:nvPr/>
        </p:nvSpPr>
        <p:spPr>
          <a:xfrm>
            <a:off x="10266958" y="2447712"/>
            <a:ext cx="94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***</a:t>
            </a:r>
            <a:endParaRPr lang="en-A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89974" y="5743787"/>
            <a:ext cx="39420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 N uptake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leaching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Ammonia volatilization </a:t>
            </a:r>
            <a:endParaRPr lang="en-A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11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786" y="125260"/>
            <a:ext cx="11599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Message from the </a:t>
            </a:r>
            <a:r>
              <a:rPr lang="de-DE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682" y="1263083"/>
            <a:ext cx="1188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with increased SOC sequestration and lower N</a:t>
            </a:r>
            <a:r>
              <a:rPr lang="de-DE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emissions under sugarcane compared to forest, the forest-sugarcane conversion 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resulted 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net annual C loss of </a:t>
            </a:r>
            <a:r>
              <a:rPr lang="de-DE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2.8 Mg CO</a:t>
            </a:r>
            <a:r>
              <a:rPr lang="de-DE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-eq ha</a:t>
            </a:r>
            <a:r>
              <a:rPr lang="de-DE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de-DE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soil 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atmosphere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2509" y="4562857"/>
            <a:ext cx="6951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listening</a:t>
            </a:r>
            <a:endParaRPr lang="en-A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58600" y="1"/>
            <a:ext cx="445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6/6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01442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19956</TotalTime>
  <Words>610</Words>
  <Application>Microsoft Office PowerPoint</Application>
  <PresentationFormat>Widescreen</PresentationFormat>
  <Paragraphs>85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Universität Augsburg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Tamale</dc:creator>
  <cp:lastModifiedBy>Joseph Tamale</cp:lastModifiedBy>
  <cp:revision>270</cp:revision>
  <dcterms:created xsi:type="dcterms:W3CDTF">2022-02-04T09:42:58Z</dcterms:created>
  <dcterms:modified xsi:type="dcterms:W3CDTF">2022-05-19T07:51:49Z</dcterms:modified>
</cp:coreProperties>
</file>