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7" r:id="rId4"/>
    <p:sldId id="258" r:id="rId5"/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4E4F5-8361-4CE2-8DC6-B876AAE495D6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795F-D02E-48FC-B1B5-A2AAD4A01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02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4E4F5-8361-4CE2-8DC6-B876AAE495D6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795F-D02E-48FC-B1B5-A2AAD4A01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811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4E4F5-8361-4CE2-8DC6-B876AAE495D6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795F-D02E-48FC-B1B5-A2AAD4A01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53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4E4F5-8361-4CE2-8DC6-B876AAE495D6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795F-D02E-48FC-B1B5-A2AAD4A01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815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4E4F5-8361-4CE2-8DC6-B876AAE495D6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795F-D02E-48FC-B1B5-A2AAD4A01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0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4E4F5-8361-4CE2-8DC6-B876AAE495D6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795F-D02E-48FC-B1B5-A2AAD4A01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9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4E4F5-8361-4CE2-8DC6-B876AAE495D6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795F-D02E-48FC-B1B5-A2AAD4A01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08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4E4F5-8361-4CE2-8DC6-B876AAE495D6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795F-D02E-48FC-B1B5-A2AAD4A01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624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4E4F5-8361-4CE2-8DC6-B876AAE495D6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795F-D02E-48FC-B1B5-A2AAD4A01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6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4E4F5-8361-4CE2-8DC6-B876AAE495D6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795F-D02E-48FC-B1B5-A2AAD4A01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179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4E4F5-8361-4CE2-8DC6-B876AAE495D6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795F-D02E-48FC-B1B5-A2AAD4A01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5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4E4F5-8361-4CE2-8DC6-B876AAE495D6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0795F-D02E-48FC-B1B5-A2AAD4A01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83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wav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6000" t="-2000" r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7028" y="1773371"/>
            <a:ext cx="9797944" cy="173169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+mn-lt"/>
              </a:rPr>
              <a:t>Isolating </a:t>
            </a:r>
            <a:r>
              <a:rPr lang="en-GB" b="1" dirty="0" smtClean="0">
                <a:latin typeface="+mn-lt"/>
              </a:rPr>
              <a:t>bedload </a:t>
            </a:r>
            <a:r>
              <a:rPr lang="en-GB" b="1" dirty="0">
                <a:latin typeface="+mn-lt"/>
              </a:rPr>
              <a:t>transport </a:t>
            </a:r>
            <a:r>
              <a:rPr lang="en-GB" b="1" dirty="0" smtClean="0">
                <a:latin typeface="+mn-lt"/>
              </a:rPr>
              <a:t>using </a:t>
            </a:r>
            <a:r>
              <a:rPr lang="en-GB" b="1" dirty="0">
                <a:latin typeface="+mn-lt"/>
              </a:rPr>
              <a:t>river induced seismic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524000" y="3969900"/>
                <a:ext cx="9144000" cy="2083592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sz="2600" b="1" dirty="0" smtClean="0"/>
                  <a:t>Bronwyn Matthews</a:t>
                </a:r>
              </a:p>
              <a:p>
                <a:r>
                  <a:rPr lang="en-GB" sz="2200" dirty="0" smtClean="0"/>
                  <a:t>PhD student at the School of Geosciences, The University of Edinburgh</a:t>
                </a:r>
              </a:p>
              <a:p>
                <a:r>
                  <a:rPr lang="en-GB" sz="2200" dirty="0" smtClean="0"/>
                  <a:t>Bronwyn.Matthews@ed.ac.uk</a:t>
                </a:r>
              </a:p>
              <a:p>
                <a:endParaRPr lang="en-GB" dirty="0" smtClean="0"/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1600" dirty="0"/>
                          <m:t>Dr</m:t>
                        </m:r>
                        <m:r>
                          <m:rPr>
                            <m:nor/>
                          </m:rPr>
                          <a:rPr lang="en-GB" sz="1600" dirty="0"/>
                          <m:t> </m:t>
                        </m:r>
                        <m:r>
                          <m:rPr>
                            <m:nor/>
                          </m:rPr>
                          <a:rPr lang="en-GB" sz="1600" dirty="0"/>
                          <m:t>Mark</m:t>
                        </m:r>
                        <m:r>
                          <m:rPr>
                            <m:nor/>
                          </m:rPr>
                          <a:rPr lang="en-GB" sz="1600" dirty="0"/>
                          <m:t> </m:t>
                        </m:r>
                        <m:r>
                          <m:rPr>
                            <m:nor/>
                          </m:rPr>
                          <a:rPr lang="en-GB" sz="1600" dirty="0"/>
                          <m:t>Naylor</m:t>
                        </m:r>
                      </m:e>
                      <m:sup>
                        <m:r>
                          <m:rPr>
                            <m:nor/>
                          </m:rPr>
                          <a:rPr lang="en-GB" sz="1600" b="0" i="0" smtClean="0"/>
                          <m:t>1</m:t>
                        </m:r>
                      </m:sup>
                    </m:sSup>
                  </m:oMath>
                </a14:m>
                <a:r>
                  <a:rPr lang="en-GB" sz="16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1600" dirty="0"/>
                          <m:t>Prof</m:t>
                        </m:r>
                        <m:r>
                          <m:rPr>
                            <m:nor/>
                          </m:rPr>
                          <a:rPr lang="en-GB" sz="1600" dirty="0"/>
                          <m:t>. </m:t>
                        </m:r>
                        <m:r>
                          <m:rPr>
                            <m:nor/>
                          </m:rPr>
                          <a:rPr lang="en-GB" sz="1600" dirty="0"/>
                          <m:t>Hugh</m:t>
                        </m:r>
                        <m:r>
                          <m:rPr>
                            <m:nor/>
                          </m:rPr>
                          <a:rPr lang="en-GB" sz="1600" dirty="0"/>
                          <m:t> </m:t>
                        </m:r>
                        <m:r>
                          <m:rPr>
                            <m:nor/>
                          </m:rPr>
                          <a:rPr lang="en-GB" sz="1600" dirty="0"/>
                          <m:t>Sinclair</m:t>
                        </m:r>
                      </m:e>
                      <m:sup>
                        <m:r>
                          <m:rPr>
                            <m:nor/>
                          </m:rPr>
                          <a:rPr lang="en-GB" sz="1600" b="0" i="0" smtClean="0"/>
                          <m:t>1</m:t>
                        </m:r>
                      </m:sup>
                    </m:sSup>
                  </m:oMath>
                </a14:m>
                <a:r>
                  <a:rPr lang="en-GB" sz="16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1600" dirty="0"/>
                          <m:t>Dr</m:t>
                        </m:r>
                        <m:r>
                          <m:rPr>
                            <m:nor/>
                          </m:rPr>
                          <a:rPr lang="en-GB" sz="1600" dirty="0"/>
                          <m:t> </m:t>
                        </m:r>
                        <m:r>
                          <m:rPr>
                            <m:nor/>
                          </m:rPr>
                          <a:rPr lang="en-GB" sz="1600" dirty="0"/>
                          <m:t>Richard</m:t>
                        </m:r>
                        <m:r>
                          <m:rPr>
                            <m:nor/>
                          </m:rPr>
                          <a:rPr lang="en-GB" sz="1600" dirty="0"/>
                          <m:t> </m:t>
                        </m:r>
                        <m:r>
                          <m:rPr>
                            <m:nor/>
                          </m:rPr>
                          <a:rPr lang="en-GB" sz="1600" dirty="0"/>
                          <m:t>Williams</m:t>
                        </m:r>
                      </m:e>
                      <m:sup>
                        <m:r>
                          <m:rPr>
                            <m:nor/>
                          </m:rPr>
                          <a:rPr lang="en-GB" sz="1600" b="0" i="0" smtClean="0"/>
                          <m:t>2</m:t>
                        </m:r>
                      </m:sup>
                    </m:sSup>
                  </m:oMath>
                </a14:m>
                <a:r>
                  <a:rPr lang="en-GB" sz="16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1600" dirty="0"/>
                          <m:t>Dr</m:t>
                        </m:r>
                        <m:r>
                          <m:rPr>
                            <m:nor/>
                          </m:rPr>
                          <a:rPr lang="en-GB" sz="1600" dirty="0"/>
                          <m:t> </m:t>
                        </m:r>
                        <m:r>
                          <m:rPr>
                            <m:nor/>
                          </m:rPr>
                          <a:rPr lang="en-GB" sz="1600" dirty="0"/>
                          <m:t>Michael</m:t>
                        </m:r>
                        <m:r>
                          <m:rPr>
                            <m:nor/>
                          </m:rPr>
                          <a:rPr lang="en-GB" sz="1600" dirty="0"/>
                          <m:t> </m:t>
                        </m:r>
                        <m:r>
                          <m:rPr>
                            <m:nor/>
                          </m:rPr>
                          <a:rPr lang="en-GB" sz="1600" dirty="0"/>
                          <m:t>Dietze</m:t>
                        </m:r>
                      </m:e>
                      <m:sup>
                        <m:r>
                          <m:rPr>
                            <m:nor/>
                          </m:rPr>
                          <a:rPr lang="en-GB" sz="1600" b="0" i="0" smtClean="0"/>
                          <m:t>3</m:t>
                        </m:r>
                      </m:sup>
                    </m:sSup>
                  </m:oMath>
                </a14:m>
                <a:r>
                  <a:rPr lang="en-GB" sz="16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1600" dirty="0"/>
                          <m:t>Calum</m:t>
                        </m:r>
                        <m:r>
                          <m:rPr>
                            <m:nor/>
                          </m:rPr>
                          <a:rPr lang="en-GB" sz="1600" dirty="0"/>
                          <m:t> </m:t>
                        </m:r>
                        <m:r>
                          <m:rPr>
                            <m:nor/>
                          </m:rPr>
                          <a:rPr lang="en-GB" sz="1600" dirty="0"/>
                          <m:t>Cuthill</m:t>
                        </m:r>
                      </m:e>
                      <m:sup>
                        <m:r>
                          <m:rPr>
                            <m:nor/>
                          </m:rPr>
                          <a:rPr lang="en-GB" sz="1600" b="0" i="0" smtClean="0"/>
                          <m:t>2</m:t>
                        </m:r>
                      </m:sup>
                    </m:sSup>
                  </m:oMath>
                </a14:m>
                <a:r>
                  <a:rPr lang="en-GB" sz="16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1600" dirty="0"/>
                          <m:t>Dr</m:t>
                        </m:r>
                        <m:r>
                          <m:rPr>
                            <m:nor/>
                          </m:rPr>
                          <a:rPr lang="en-GB" sz="1600" dirty="0"/>
                          <m:t> </m:t>
                        </m:r>
                        <m:r>
                          <m:rPr>
                            <m:nor/>
                          </m:rPr>
                          <a:rPr lang="en-GB" sz="1600" dirty="0"/>
                          <m:t>Andrew</m:t>
                        </m:r>
                        <m:r>
                          <m:rPr>
                            <m:nor/>
                          </m:rPr>
                          <a:rPr lang="en-GB" sz="1600" dirty="0"/>
                          <m:t> </m:t>
                        </m:r>
                        <m:r>
                          <m:rPr>
                            <m:nor/>
                          </m:rPr>
                          <a:rPr lang="en-GB" sz="1600" dirty="0"/>
                          <m:t>Black</m:t>
                        </m:r>
                      </m:e>
                      <m:sup>
                        <m:r>
                          <m:rPr>
                            <m:nor/>
                          </m:rPr>
                          <a:rPr lang="en-GB" sz="1600" b="0" i="0" smtClean="0"/>
                          <m:t>4</m:t>
                        </m:r>
                      </m:sup>
                    </m:sSup>
                  </m:oMath>
                </a14:m>
                <a:r>
                  <a:rPr lang="en-GB" sz="16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1600" dirty="0"/>
                          <m:t>Matthew</m:t>
                        </m:r>
                        <m:r>
                          <m:rPr>
                            <m:nor/>
                          </m:rPr>
                          <a:rPr lang="en-GB" sz="1600" dirty="0"/>
                          <m:t> </m:t>
                        </m:r>
                        <m:r>
                          <m:rPr>
                            <m:nor/>
                          </m:rPr>
                          <a:rPr lang="en-GB" sz="1600" dirty="0"/>
                          <m:t>Gervais</m:t>
                        </m:r>
                      </m:e>
                      <m:sup>
                        <m:r>
                          <m:rPr>
                            <m:nor/>
                          </m:rPr>
                          <a:rPr lang="en-GB" sz="1600" b="0" i="0" smtClean="0"/>
                          <m:t>1</m:t>
                        </m:r>
                      </m:sup>
                    </m:sSup>
                  </m:oMath>
                </a14:m>
                <a:r>
                  <a:rPr lang="en-GB" sz="16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1600" dirty="0"/>
                          <m:t>Anna</m:t>
                        </m:r>
                        <m:r>
                          <m:rPr>
                            <m:nor/>
                          </m:rPr>
                          <a:rPr lang="en-GB" sz="1600" dirty="0"/>
                          <m:t> </m:t>
                        </m:r>
                        <m:r>
                          <m:rPr>
                            <m:nor/>
                          </m:rPr>
                          <a:rPr lang="en-GB" sz="1600" dirty="0"/>
                          <m:t>Smith</m:t>
                        </m:r>
                      </m:e>
                      <m:sup>
                        <m:r>
                          <m:rPr>
                            <m:nor/>
                          </m:rPr>
                          <a:rPr lang="en-GB" sz="1600" b="0" i="0" smtClean="0"/>
                          <m:t>1</m:t>
                        </m:r>
                      </m:sup>
                    </m:sSup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524000" y="3969900"/>
                <a:ext cx="9144000" cy="2083592"/>
              </a:xfrm>
              <a:blipFill>
                <a:blip r:embed="rId3"/>
                <a:stretch>
                  <a:fillRect t="-6725" r="-667" b="-14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793" t="30484" b="28692"/>
          <a:stretch/>
        </p:blipFill>
        <p:spPr>
          <a:xfrm>
            <a:off x="15766" y="0"/>
            <a:ext cx="3895834" cy="1137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79" y="51759"/>
            <a:ext cx="3150377" cy="7888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74698" y="6261921"/>
            <a:ext cx="7317302" cy="596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892" y="6261921"/>
            <a:ext cx="1915361" cy="592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b="25907"/>
          <a:stretch/>
        </p:blipFill>
        <p:spPr>
          <a:xfrm>
            <a:off x="7286312" y="6258466"/>
            <a:ext cx="2730049" cy="596079"/>
          </a:xfrm>
          <a:prstGeom prst="rect">
            <a:avLst/>
          </a:prstGeom>
        </p:spPr>
      </p:pic>
      <p:pic>
        <p:nvPicPr>
          <p:cNvPr id="2050" name="Picture 2" descr="https://egu22.eu/EGU22-sharing-is-encourag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340" y="4716523"/>
            <a:ext cx="998523" cy="139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25954" y="3871392"/>
            <a:ext cx="998300" cy="1336854"/>
            <a:chOff x="146697" y="3768683"/>
            <a:chExt cx="998300" cy="13368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97" y="3768683"/>
              <a:ext cx="998300" cy="9983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32299" y="4766983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/>
                <a:t>OSPP</a:t>
              </a:r>
              <a:endParaRPr lang="en-GB" sz="1600" b="1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1715" y="6264038"/>
            <a:ext cx="1724452" cy="5849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1759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1</a:t>
            </a:r>
            <a:endParaRPr lang="en-GB" sz="1500" dirty="0"/>
          </a:p>
        </p:txBody>
      </p:sp>
      <p:sp>
        <p:nvSpPr>
          <p:cNvPr id="13" name="TextBox 12"/>
          <p:cNvSpPr txBox="1"/>
          <p:nvPr/>
        </p:nvSpPr>
        <p:spPr>
          <a:xfrm>
            <a:off x="4827087" y="6197622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2</a:t>
            </a:r>
            <a:endParaRPr lang="en-GB" sz="1500" dirty="0"/>
          </a:p>
        </p:txBody>
      </p:sp>
      <p:sp>
        <p:nvSpPr>
          <p:cNvPr id="14" name="TextBox 13"/>
          <p:cNvSpPr txBox="1"/>
          <p:nvPr/>
        </p:nvSpPr>
        <p:spPr>
          <a:xfrm>
            <a:off x="7097683" y="6197622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3</a:t>
            </a:r>
            <a:endParaRPr lang="en-GB" sz="1500" dirty="0"/>
          </a:p>
        </p:txBody>
      </p:sp>
      <p:sp>
        <p:nvSpPr>
          <p:cNvPr id="15" name="TextBox 14"/>
          <p:cNvSpPr txBox="1"/>
          <p:nvPr/>
        </p:nvSpPr>
        <p:spPr>
          <a:xfrm>
            <a:off x="10075460" y="6197621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4</a:t>
            </a:r>
            <a:endParaRPr lang="en-GB" sz="15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" y="5210804"/>
            <a:ext cx="1173674" cy="156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5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t="-2000" r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42514" y="674255"/>
            <a:ext cx="8315091" cy="6183745"/>
            <a:chOff x="2274211" y="674255"/>
            <a:chExt cx="8315091" cy="6183745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2843297" y="674255"/>
              <a:ext cx="200" cy="58235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2274211" y="809163"/>
              <a:ext cx="8315091" cy="6048837"/>
              <a:chOff x="2274211" y="809163"/>
              <a:chExt cx="8315091" cy="604883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216806" y="6457890"/>
                <a:ext cx="11518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/>
                  <a:t>Low flow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974448" y="6448836"/>
                <a:ext cx="12154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High flow</a:t>
                </a: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2274211" y="809163"/>
                <a:ext cx="8315091" cy="5699706"/>
                <a:chOff x="2274211" y="809163"/>
                <a:chExt cx="8315091" cy="5699706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41970" y="809163"/>
                  <a:ext cx="3680433" cy="2760324"/>
                </a:xfrm>
                <a:prstGeom prst="rect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41970" y="3645161"/>
                  <a:ext cx="3680433" cy="2760325"/>
                </a:xfrm>
                <a:prstGeom prst="rect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52517" y="3645161"/>
                  <a:ext cx="3680433" cy="2760325"/>
                </a:xfrm>
                <a:prstGeom prst="rect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62127" y="809163"/>
                  <a:ext cx="3680431" cy="2760324"/>
                </a:xfrm>
                <a:prstGeom prst="rect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 rot="16200000">
                  <a:off x="1859674" y="1989270"/>
                  <a:ext cx="122918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b="1" dirty="0"/>
                    <a:t>Upstream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 rot="16200000">
                  <a:off x="1697387" y="4825267"/>
                  <a:ext cx="155375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b="1" dirty="0"/>
                    <a:t>Downstream</a:t>
                  </a: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2825596" y="6497846"/>
                  <a:ext cx="7763706" cy="1102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" name="TextBox 14"/>
          <p:cNvSpPr txBox="1"/>
          <p:nvPr/>
        </p:nvSpPr>
        <p:spPr>
          <a:xfrm flipH="1">
            <a:off x="2766154" y="212590"/>
            <a:ext cx="6488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Time-lapse imagery at the River Feshie field site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597596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t="-2000" r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111033" y="261786"/>
            <a:ext cx="85189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Hysteresis in seismic power vs stage or discharge  =  bedload transport?</a:t>
            </a:r>
            <a:endParaRPr lang="en-GB" sz="2200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1503680" y="1005840"/>
            <a:ext cx="8981440" cy="5273040"/>
            <a:chOff x="1503680" y="1005840"/>
            <a:chExt cx="8981440" cy="5273040"/>
          </a:xfrm>
        </p:grpSpPr>
        <p:sp>
          <p:nvSpPr>
            <p:cNvPr id="41" name="Rectangle 40"/>
            <p:cNvSpPr/>
            <p:nvPr/>
          </p:nvSpPr>
          <p:spPr>
            <a:xfrm>
              <a:off x="1503680" y="1005840"/>
              <a:ext cx="8981440" cy="5273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597344" y="1103392"/>
              <a:ext cx="8826770" cy="5108713"/>
              <a:chOff x="537131" y="851531"/>
              <a:chExt cx="4093835" cy="230047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37131" y="851531"/>
                <a:ext cx="4093835" cy="2300472"/>
                <a:chOff x="537131" y="851531"/>
                <a:chExt cx="4093835" cy="2300472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697424" y="1180649"/>
                  <a:ext cx="2376407" cy="183118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Freeform 19"/>
                <p:cNvSpPr/>
                <p:nvPr/>
              </p:nvSpPr>
              <p:spPr>
                <a:xfrm>
                  <a:off x="697424" y="1322522"/>
                  <a:ext cx="2236922" cy="1689315"/>
                </a:xfrm>
                <a:custGeom>
                  <a:avLst/>
                  <a:gdLst>
                    <a:gd name="connsiteX0" fmla="*/ 0 w 1908379"/>
                    <a:gd name="connsiteY0" fmla="*/ 1338020 h 1338020"/>
                    <a:gd name="connsiteX1" fmla="*/ 25830 w 1908379"/>
                    <a:gd name="connsiteY1" fmla="*/ 1296691 h 1338020"/>
                    <a:gd name="connsiteX2" fmla="*/ 61993 w 1908379"/>
                    <a:gd name="connsiteY2" fmla="*/ 1255363 h 1338020"/>
                    <a:gd name="connsiteX3" fmla="*/ 98156 w 1908379"/>
                    <a:gd name="connsiteY3" fmla="*/ 1214034 h 1338020"/>
                    <a:gd name="connsiteX4" fmla="*/ 113654 w 1908379"/>
                    <a:gd name="connsiteY4" fmla="*/ 1208868 h 1338020"/>
                    <a:gd name="connsiteX5" fmla="*/ 118820 w 1908379"/>
                    <a:gd name="connsiteY5" fmla="*/ 1188203 h 1338020"/>
                    <a:gd name="connsiteX6" fmla="*/ 134319 w 1908379"/>
                    <a:gd name="connsiteY6" fmla="*/ 1177871 h 1338020"/>
                    <a:gd name="connsiteX7" fmla="*/ 144651 w 1908379"/>
                    <a:gd name="connsiteY7" fmla="*/ 1162373 h 1338020"/>
                    <a:gd name="connsiteX8" fmla="*/ 165315 w 1908379"/>
                    <a:gd name="connsiteY8" fmla="*/ 1136542 h 1338020"/>
                    <a:gd name="connsiteX9" fmla="*/ 170481 w 1908379"/>
                    <a:gd name="connsiteY9" fmla="*/ 1121044 h 1338020"/>
                    <a:gd name="connsiteX10" fmla="*/ 191146 w 1908379"/>
                    <a:gd name="connsiteY10" fmla="*/ 1095213 h 1338020"/>
                    <a:gd name="connsiteX11" fmla="*/ 206644 w 1908379"/>
                    <a:gd name="connsiteY11" fmla="*/ 1084881 h 1338020"/>
                    <a:gd name="connsiteX12" fmla="*/ 222142 w 1908379"/>
                    <a:gd name="connsiteY12" fmla="*/ 1053885 h 1338020"/>
                    <a:gd name="connsiteX13" fmla="*/ 232474 w 1908379"/>
                    <a:gd name="connsiteY13" fmla="*/ 1043552 h 1338020"/>
                    <a:gd name="connsiteX14" fmla="*/ 253139 w 1908379"/>
                    <a:gd name="connsiteY14" fmla="*/ 1007390 h 1338020"/>
                    <a:gd name="connsiteX15" fmla="*/ 268637 w 1908379"/>
                    <a:gd name="connsiteY15" fmla="*/ 971227 h 1338020"/>
                    <a:gd name="connsiteX16" fmla="*/ 273803 w 1908379"/>
                    <a:gd name="connsiteY16" fmla="*/ 950563 h 1338020"/>
                    <a:gd name="connsiteX17" fmla="*/ 294468 w 1908379"/>
                    <a:gd name="connsiteY17" fmla="*/ 909234 h 1338020"/>
                    <a:gd name="connsiteX18" fmla="*/ 299634 w 1908379"/>
                    <a:gd name="connsiteY18" fmla="*/ 893735 h 1338020"/>
                    <a:gd name="connsiteX19" fmla="*/ 315132 w 1908379"/>
                    <a:gd name="connsiteY19" fmla="*/ 878237 h 1338020"/>
                    <a:gd name="connsiteX20" fmla="*/ 335797 w 1908379"/>
                    <a:gd name="connsiteY20" fmla="*/ 821410 h 1338020"/>
                    <a:gd name="connsiteX21" fmla="*/ 340963 w 1908379"/>
                    <a:gd name="connsiteY21" fmla="*/ 800746 h 1338020"/>
                    <a:gd name="connsiteX22" fmla="*/ 351295 w 1908379"/>
                    <a:gd name="connsiteY22" fmla="*/ 790413 h 1338020"/>
                    <a:gd name="connsiteX23" fmla="*/ 377125 w 1908379"/>
                    <a:gd name="connsiteY23" fmla="*/ 743919 h 1338020"/>
                    <a:gd name="connsiteX24" fmla="*/ 397790 w 1908379"/>
                    <a:gd name="connsiteY24" fmla="*/ 707756 h 1338020"/>
                    <a:gd name="connsiteX25" fmla="*/ 413288 w 1908379"/>
                    <a:gd name="connsiteY25" fmla="*/ 687091 h 1338020"/>
                    <a:gd name="connsiteX26" fmla="*/ 423620 w 1908379"/>
                    <a:gd name="connsiteY26" fmla="*/ 671593 h 1338020"/>
                    <a:gd name="connsiteX27" fmla="*/ 439119 w 1908379"/>
                    <a:gd name="connsiteY27" fmla="*/ 656095 h 1338020"/>
                    <a:gd name="connsiteX28" fmla="*/ 454617 w 1908379"/>
                    <a:gd name="connsiteY28" fmla="*/ 635430 h 1338020"/>
                    <a:gd name="connsiteX29" fmla="*/ 475281 w 1908379"/>
                    <a:gd name="connsiteY29" fmla="*/ 604434 h 1338020"/>
                    <a:gd name="connsiteX30" fmla="*/ 490780 w 1908379"/>
                    <a:gd name="connsiteY30" fmla="*/ 594102 h 1338020"/>
                    <a:gd name="connsiteX31" fmla="*/ 501112 w 1908379"/>
                    <a:gd name="connsiteY31" fmla="*/ 578603 h 1338020"/>
                    <a:gd name="connsiteX32" fmla="*/ 516610 w 1908379"/>
                    <a:gd name="connsiteY32" fmla="*/ 563105 h 1338020"/>
                    <a:gd name="connsiteX33" fmla="*/ 521776 w 1908379"/>
                    <a:gd name="connsiteY33" fmla="*/ 547607 h 1338020"/>
                    <a:gd name="connsiteX34" fmla="*/ 537274 w 1908379"/>
                    <a:gd name="connsiteY34" fmla="*/ 537274 h 1338020"/>
                    <a:gd name="connsiteX35" fmla="*/ 547607 w 1908379"/>
                    <a:gd name="connsiteY35" fmla="*/ 526942 h 1338020"/>
                    <a:gd name="connsiteX36" fmla="*/ 563105 w 1908379"/>
                    <a:gd name="connsiteY36" fmla="*/ 506278 h 1338020"/>
                    <a:gd name="connsiteX37" fmla="*/ 604434 w 1908379"/>
                    <a:gd name="connsiteY37" fmla="*/ 470115 h 1338020"/>
                    <a:gd name="connsiteX38" fmla="*/ 640597 w 1908379"/>
                    <a:gd name="connsiteY38" fmla="*/ 439119 h 1338020"/>
                    <a:gd name="connsiteX39" fmla="*/ 661261 w 1908379"/>
                    <a:gd name="connsiteY39" fmla="*/ 418454 h 1338020"/>
                    <a:gd name="connsiteX40" fmla="*/ 676759 w 1908379"/>
                    <a:gd name="connsiteY40" fmla="*/ 397790 h 1338020"/>
                    <a:gd name="connsiteX41" fmla="*/ 692258 w 1908379"/>
                    <a:gd name="connsiteY41" fmla="*/ 387458 h 1338020"/>
                    <a:gd name="connsiteX42" fmla="*/ 718088 w 1908379"/>
                    <a:gd name="connsiteY42" fmla="*/ 356461 h 1338020"/>
                    <a:gd name="connsiteX43" fmla="*/ 738752 w 1908379"/>
                    <a:gd name="connsiteY43" fmla="*/ 346129 h 1338020"/>
                    <a:gd name="connsiteX44" fmla="*/ 743919 w 1908379"/>
                    <a:gd name="connsiteY44" fmla="*/ 330630 h 1338020"/>
                    <a:gd name="connsiteX45" fmla="*/ 774915 w 1908379"/>
                    <a:gd name="connsiteY45" fmla="*/ 309966 h 1338020"/>
                    <a:gd name="connsiteX46" fmla="*/ 805912 w 1908379"/>
                    <a:gd name="connsiteY46" fmla="*/ 289302 h 1338020"/>
                    <a:gd name="connsiteX47" fmla="*/ 821410 w 1908379"/>
                    <a:gd name="connsiteY47" fmla="*/ 284135 h 1338020"/>
                    <a:gd name="connsiteX48" fmla="*/ 852407 w 1908379"/>
                    <a:gd name="connsiteY48" fmla="*/ 263471 h 1338020"/>
                    <a:gd name="connsiteX49" fmla="*/ 867905 w 1908379"/>
                    <a:gd name="connsiteY49" fmla="*/ 247973 h 1338020"/>
                    <a:gd name="connsiteX50" fmla="*/ 888569 w 1908379"/>
                    <a:gd name="connsiteY50" fmla="*/ 237641 h 1338020"/>
                    <a:gd name="connsiteX51" fmla="*/ 914400 w 1908379"/>
                    <a:gd name="connsiteY51" fmla="*/ 222142 h 1338020"/>
                    <a:gd name="connsiteX52" fmla="*/ 945397 w 1908379"/>
                    <a:gd name="connsiteY52" fmla="*/ 185980 h 1338020"/>
                    <a:gd name="connsiteX53" fmla="*/ 966061 w 1908379"/>
                    <a:gd name="connsiteY53" fmla="*/ 180813 h 1338020"/>
                    <a:gd name="connsiteX54" fmla="*/ 986725 w 1908379"/>
                    <a:gd name="connsiteY54" fmla="*/ 165315 h 1338020"/>
                    <a:gd name="connsiteX55" fmla="*/ 1002224 w 1908379"/>
                    <a:gd name="connsiteY55" fmla="*/ 154983 h 1338020"/>
                    <a:gd name="connsiteX56" fmla="*/ 1022888 w 1908379"/>
                    <a:gd name="connsiteY56" fmla="*/ 134319 h 1338020"/>
                    <a:gd name="connsiteX57" fmla="*/ 1048719 w 1908379"/>
                    <a:gd name="connsiteY57" fmla="*/ 118820 h 1338020"/>
                    <a:gd name="connsiteX58" fmla="*/ 1084881 w 1908379"/>
                    <a:gd name="connsiteY58" fmla="*/ 92990 h 1338020"/>
                    <a:gd name="connsiteX59" fmla="*/ 1105546 w 1908379"/>
                    <a:gd name="connsiteY59" fmla="*/ 82658 h 1338020"/>
                    <a:gd name="connsiteX60" fmla="*/ 1121044 w 1908379"/>
                    <a:gd name="connsiteY60" fmla="*/ 72325 h 1338020"/>
                    <a:gd name="connsiteX61" fmla="*/ 1141708 w 1908379"/>
                    <a:gd name="connsiteY61" fmla="*/ 67159 h 1338020"/>
                    <a:gd name="connsiteX62" fmla="*/ 1157207 w 1908379"/>
                    <a:gd name="connsiteY62" fmla="*/ 61993 h 1338020"/>
                    <a:gd name="connsiteX63" fmla="*/ 1193369 w 1908379"/>
                    <a:gd name="connsiteY63" fmla="*/ 46495 h 1338020"/>
                    <a:gd name="connsiteX64" fmla="*/ 1224366 w 1908379"/>
                    <a:gd name="connsiteY64" fmla="*/ 36163 h 1338020"/>
                    <a:gd name="connsiteX65" fmla="*/ 1338020 w 1908379"/>
                    <a:gd name="connsiteY65" fmla="*/ 25830 h 1338020"/>
                    <a:gd name="connsiteX66" fmla="*/ 1436176 w 1908379"/>
                    <a:gd name="connsiteY66" fmla="*/ 15498 h 1338020"/>
                    <a:gd name="connsiteX67" fmla="*/ 1663485 w 1908379"/>
                    <a:gd name="connsiteY67" fmla="*/ 0 h 1338020"/>
                    <a:gd name="connsiteX68" fmla="*/ 1849464 w 1908379"/>
                    <a:gd name="connsiteY68" fmla="*/ 5166 h 1338020"/>
                    <a:gd name="connsiteX69" fmla="*/ 1901125 w 1908379"/>
                    <a:gd name="connsiteY69" fmla="*/ 10332 h 133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1908379" h="1338020">
                      <a:moveTo>
                        <a:pt x="0" y="1338020"/>
                      </a:moveTo>
                      <a:cubicBezTo>
                        <a:pt x="19630" y="1288944"/>
                        <a:pt x="-1413" y="1331718"/>
                        <a:pt x="25830" y="1296691"/>
                      </a:cubicBezTo>
                      <a:cubicBezTo>
                        <a:pt x="58282" y="1254967"/>
                        <a:pt x="31991" y="1275364"/>
                        <a:pt x="61993" y="1255363"/>
                      </a:cubicBezTo>
                      <a:cubicBezTo>
                        <a:pt x="70274" y="1242940"/>
                        <a:pt x="85201" y="1218352"/>
                        <a:pt x="98156" y="1214034"/>
                      </a:cubicBezTo>
                      <a:lnTo>
                        <a:pt x="113654" y="1208868"/>
                      </a:lnTo>
                      <a:cubicBezTo>
                        <a:pt x="115376" y="1201980"/>
                        <a:pt x="114881" y="1194111"/>
                        <a:pt x="118820" y="1188203"/>
                      </a:cubicBezTo>
                      <a:cubicBezTo>
                        <a:pt x="122264" y="1183037"/>
                        <a:pt x="129928" y="1182261"/>
                        <a:pt x="134319" y="1177871"/>
                      </a:cubicBezTo>
                      <a:cubicBezTo>
                        <a:pt x="138709" y="1173481"/>
                        <a:pt x="141207" y="1167539"/>
                        <a:pt x="144651" y="1162373"/>
                      </a:cubicBezTo>
                      <a:cubicBezTo>
                        <a:pt x="157636" y="1123417"/>
                        <a:pt x="138610" y="1169923"/>
                        <a:pt x="165315" y="1136542"/>
                      </a:cubicBezTo>
                      <a:cubicBezTo>
                        <a:pt x="168717" y="1132290"/>
                        <a:pt x="168046" y="1125915"/>
                        <a:pt x="170481" y="1121044"/>
                      </a:cubicBezTo>
                      <a:cubicBezTo>
                        <a:pt x="174956" y="1112093"/>
                        <a:pt x="183137" y="1101620"/>
                        <a:pt x="191146" y="1095213"/>
                      </a:cubicBezTo>
                      <a:cubicBezTo>
                        <a:pt x="195994" y="1091334"/>
                        <a:pt x="201478" y="1088325"/>
                        <a:pt x="206644" y="1084881"/>
                      </a:cubicBezTo>
                      <a:cubicBezTo>
                        <a:pt x="212101" y="1068511"/>
                        <a:pt x="210697" y="1068192"/>
                        <a:pt x="222142" y="1053885"/>
                      </a:cubicBezTo>
                      <a:cubicBezTo>
                        <a:pt x="225185" y="1050081"/>
                        <a:pt x="229431" y="1047355"/>
                        <a:pt x="232474" y="1043552"/>
                      </a:cubicBezTo>
                      <a:cubicBezTo>
                        <a:pt x="242213" y="1031378"/>
                        <a:pt x="246065" y="1021538"/>
                        <a:pt x="253139" y="1007390"/>
                      </a:cubicBezTo>
                      <a:cubicBezTo>
                        <a:pt x="267970" y="948064"/>
                        <a:pt x="247232" y="1021172"/>
                        <a:pt x="268637" y="971227"/>
                      </a:cubicBezTo>
                      <a:cubicBezTo>
                        <a:pt x="271434" y="964701"/>
                        <a:pt x="271072" y="957117"/>
                        <a:pt x="273803" y="950563"/>
                      </a:cubicBezTo>
                      <a:cubicBezTo>
                        <a:pt x="279727" y="936345"/>
                        <a:pt x="289598" y="923846"/>
                        <a:pt x="294468" y="909234"/>
                      </a:cubicBezTo>
                      <a:cubicBezTo>
                        <a:pt x="296190" y="904068"/>
                        <a:pt x="296613" y="898266"/>
                        <a:pt x="299634" y="893735"/>
                      </a:cubicBezTo>
                      <a:cubicBezTo>
                        <a:pt x="303686" y="887656"/>
                        <a:pt x="309966" y="883403"/>
                        <a:pt x="315132" y="878237"/>
                      </a:cubicBezTo>
                      <a:cubicBezTo>
                        <a:pt x="326970" y="830884"/>
                        <a:pt x="317587" y="848723"/>
                        <a:pt x="335797" y="821410"/>
                      </a:cubicBezTo>
                      <a:cubicBezTo>
                        <a:pt x="337519" y="814522"/>
                        <a:pt x="337788" y="807096"/>
                        <a:pt x="340963" y="800746"/>
                      </a:cubicBezTo>
                      <a:cubicBezTo>
                        <a:pt x="343141" y="796389"/>
                        <a:pt x="349117" y="794770"/>
                        <a:pt x="351295" y="790413"/>
                      </a:cubicBezTo>
                      <a:cubicBezTo>
                        <a:pt x="388383" y="716235"/>
                        <a:pt x="337527" y="791436"/>
                        <a:pt x="377125" y="743919"/>
                      </a:cubicBezTo>
                      <a:cubicBezTo>
                        <a:pt x="391346" y="726854"/>
                        <a:pt x="385157" y="727969"/>
                        <a:pt x="397790" y="707756"/>
                      </a:cubicBezTo>
                      <a:cubicBezTo>
                        <a:pt x="402353" y="700454"/>
                        <a:pt x="408283" y="694098"/>
                        <a:pt x="413288" y="687091"/>
                      </a:cubicBezTo>
                      <a:cubicBezTo>
                        <a:pt x="416897" y="682039"/>
                        <a:pt x="419645" y="676363"/>
                        <a:pt x="423620" y="671593"/>
                      </a:cubicBezTo>
                      <a:cubicBezTo>
                        <a:pt x="428297" y="665980"/>
                        <a:pt x="434364" y="661642"/>
                        <a:pt x="439119" y="656095"/>
                      </a:cubicBezTo>
                      <a:cubicBezTo>
                        <a:pt x="444723" y="649558"/>
                        <a:pt x="449679" y="642484"/>
                        <a:pt x="454617" y="635430"/>
                      </a:cubicBezTo>
                      <a:cubicBezTo>
                        <a:pt x="461738" y="625257"/>
                        <a:pt x="464949" y="611322"/>
                        <a:pt x="475281" y="604434"/>
                      </a:cubicBezTo>
                      <a:lnTo>
                        <a:pt x="490780" y="594102"/>
                      </a:lnTo>
                      <a:cubicBezTo>
                        <a:pt x="494224" y="588936"/>
                        <a:pt x="497137" y="583373"/>
                        <a:pt x="501112" y="578603"/>
                      </a:cubicBezTo>
                      <a:cubicBezTo>
                        <a:pt x="505789" y="572990"/>
                        <a:pt x="512557" y="569184"/>
                        <a:pt x="516610" y="563105"/>
                      </a:cubicBezTo>
                      <a:cubicBezTo>
                        <a:pt x="519631" y="558574"/>
                        <a:pt x="518374" y="551859"/>
                        <a:pt x="521776" y="547607"/>
                      </a:cubicBezTo>
                      <a:cubicBezTo>
                        <a:pt x="525655" y="542759"/>
                        <a:pt x="532426" y="541153"/>
                        <a:pt x="537274" y="537274"/>
                      </a:cubicBezTo>
                      <a:cubicBezTo>
                        <a:pt x="541077" y="534231"/>
                        <a:pt x="544489" y="530684"/>
                        <a:pt x="547607" y="526942"/>
                      </a:cubicBezTo>
                      <a:cubicBezTo>
                        <a:pt x="553119" y="520328"/>
                        <a:pt x="557435" y="512758"/>
                        <a:pt x="563105" y="506278"/>
                      </a:cubicBezTo>
                      <a:cubicBezTo>
                        <a:pt x="588558" y="477188"/>
                        <a:pt x="577124" y="493523"/>
                        <a:pt x="604434" y="470115"/>
                      </a:cubicBezTo>
                      <a:cubicBezTo>
                        <a:pt x="654804" y="426942"/>
                        <a:pt x="580165" y="484441"/>
                        <a:pt x="640597" y="439119"/>
                      </a:cubicBezTo>
                      <a:cubicBezTo>
                        <a:pt x="652253" y="404147"/>
                        <a:pt x="635828" y="439648"/>
                        <a:pt x="661261" y="418454"/>
                      </a:cubicBezTo>
                      <a:cubicBezTo>
                        <a:pt x="667875" y="412942"/>
                        <a:pt x="670671" y="403878"/>
                        <a:pt x="676759" y="397790"/>
                      </a:cubicBezTo>
                      <a:cubicBezTo>
                        <a:pt x="681150" y="393400"/>
                        <a:pt x="687092" y="390902"/>
                        <a:pt x="692258" y="387458"/>
                      </a:cubicBezTo>
                      <a:cubicBezTo>
                        <a:pt x="700497" y="375099"/>
                        <a:pt x="705431" y="365502"/>
                        <a:pt x="718088" y="356461"/>
                      </a:cubicBezTo>
                      <a:cubicBezTo>
                        <a:pt x="724355" y="351985"/>
                        <a:pt x="731864" y="349573"/>
                        <a:pt x="738752" y="346129"/>
                      </a:cubicBezTo>
                      <a:cubicBezTo>
                        <a:pt x="740474" y="340963"/>
                        <a:pt x="740068" y="334481"/>
                        <a:pt x="743919" y="330630"/>
                      </a:cubicBezTo>
                      <a:cubicBezTo>
                        <a:pt x="752700" y="321849"/>
                        <a:pt x="764583" y="316854"/>
                        <a:pt x="774915" y="309966"/>
                      </a:cubicBezTo>
                      <a:lnTo>
                        <a:pt x="805912" y="289302"/>
                      </a:lnTo>
                      <a:lnTo>
                        <a:pt x="821410" y="284135"/>
                      </a:lnTo>
                      <a:cubicBezTo>
                        <a:pt x="870848" y="234697"/>
                        <a:pt x="807549" y="293376"/>
                        <a:pt x="852407" y="263471"/>
                      </a:cubicBezTo>
                      <a:cubicBezTo>
                        <a:pt x="858486" y="259419"/>
                        <a:pt x="861960" y="252219"/>
                        <a:pt x="867905" y="247973"/>
                      </a:cubicBezTo>
                      <a:cubicBezTo>
                        <a:pt x="874172" y="243497"/>
                        <a:pt x="882161" y="241913"/>
                        <a:pt x="888569" y="237641"/>
                      </a:cubicBezTo>
                      <a:cubicBezTo>
                        <a:pt x="916935" y="218730"/>
                        <a:pt x="878426" y="234133"/>
                        <a:pt x="914400" y="222142"/>
                      </a:cubicBezTo>
                      <a:cubicBezTo>
                        <a:pt x="923292" y="208803"/>
                        <a:pt x="931078" y="194929"/>
                        <a:pt x="945397" y="185980"/>
                      </a:cubicBezTo>
                      <a:cubicBezTo>
                        <a:pt x="951418" y="182217"/>
                        <a:pt x="959173" y="182535"/>
                        <a:pt x="966061" y="180813"/>
                      </a:cubicBezTo>
                      <a:cubicBezTo>
                        <a:pt x="972949" y="175647"/>
                        <a:pt x="979719" y="170319"/>
                        <a:pt x="986725" y="165315"/>
                      </a:cubicBezTo>
                      <a:cubicBezTo>
                        <a:pt x="991778" y="161706"/>
                        <a:pt x="997510" y="159024"/>
                        <a:pt x="1002224" y="154983"/>
                      </a:cubicBezTo>
                      <a:cubicBezTo>
                        <a:pt x="1009620" y="148644"/>
                        <a:pt x="1015199" y="140299"/>
                        <a:pt x="1022888" y="134319"/>
                      </a:cubicBezTo>
                      <a:cubicBezTo>
                        <a:pt x="1030814" y="128154"/>
                        <a:pt x="1040364" y="124390"/>
                        <a:pt x="1048719" y="118820"/>
                      </a:cubicBezTo>
                      <a:cubicBezTo>
                        <a:pt x="1065346" y="107735"/>
                        <a:pt x="1068712" y="102229"/>
                        <a:pt x="1084881" y="92990"/>
                      </a:cubicBezTo>
                      <a:cubicBezTo>
                        <a:pt x="1091568" y="89169"/>
                        <a:pt x="1098859" y="86479"/>
                        <a:pt x="1105546" y="82658"/>
                      </a:cubicBezTo>
                      <a:cubicBezTo>
                        <a:pt x="1110937" y="79577"/>
                        <a:pt x="1115337" y="74771"/>
                        <a:pt x="1121044" y="72325"/>
                      </a:cubicBezTo>
                      <a:cubicBezTo>
                        <a:pt x="1127570" y="69528"/>
                        <a:pt x="1134881" y="69109"/>
                        <a:pt x="1141708" y="67159"/>
                      </a:cubicBezTo>
                      <a:cubicBezTo>
                        <a:pt x="1146944" y="65663"/>
                        <a:pt x="1152041" y="63715"/>
                        <a:pt x="1157207" y="61993"/>
                      </a:cubicBezTo>
                      <a:cubicBezTo>
                        <a:pt x="1181795" y="45601"/>
                        <a:pt x="1163043" y="55593"/>
                        <a:pt x="1193369" y="46495"/>
                      </a:cubicBezTo>
                      <a:cubicBezTo>
                        <a:pt x="1203801" y="43365"/>
                        <a:pt x="1213623" y="37953"/>
                        <a:pt x="1224366" y="36163"/>
                      </a:cubicBezTo>
                      <a:cubicBezTo>
                        <a:pt x="1287008" y="25723"/>
                        <a:pt x="1233273" y="33590"/>
                        <a:pt x="1338020" y="25830"/>
                      </a:cubicBezTo>
                      <a:cubicBezTo>
                        <a:pt x="1458870" y="16877"/>
                        <a:pt x="1339334" y="24870"/>
                        <a:pt x="1436176" y="15498"/>
                      </a:cubicBezTo>
                      <a:cubicBezTo>
                        <a:pt x="1560129" y="3503"/>
                        <a:pt x="1543457" y="5716"/>
                        <a:pt x="1663485" y="0"/>
                      </a:cubicBezTo>
                      <a:lnTo>
                        <a:pt x="1849464" y="5166"/>
                      </a:lnTo>
                      <a:cubicBezTo>
                        <a:pt x="1972516" y="10759"/>
                        <a:pt x="1857485" y="10332"/>
                        <a:pt x="1901125" y="10332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873071" y="1322522"/>
                  <a:ext cx="2061275" cy="1446509"/>
                </a:xfrm>
                <a:custGeom>
                  <a:avLst/>
                  <a:gdLst>
                    <a:gd name="connsiteX0" fmla="*/ 2061275 w 2061275"/>
                    <a:gd name="connsiteY0" fmla="*/ 0 h 1446509"/>
                    <a:gd name="connsiteX1" fmla="*/ 2050942 w 2061275"/>
                    <a:gd name="connsiteY1" fmla="*/ 25831 h 1446509"/>
                    <a:gd name="connsiteX2" fmla="*/ 2035444 w 2061275"/>
                    <a:gd name="connsiteY2" fmla="*/ 36163 h 1446509"/>
                    <a:gd name="connsiteX3" fmla="*/ 2014780 w 2061275"/>
                    <a:gd name="connsiteY3" fmla="*/ 82658 h 1446509"/>
                    <a:gd name="connsiteX4" fmla="*/ 1999281 w 2061275"/>
                    <a:gd name="connsiteY4" fmla="*/ 92990 h 1446509"/>
                    <a:gd name="connsiteX5" fmla="*/ 1978617 w 2061275"/>
                    <a:gd name="connsiteY5" fmla="*/ 113654 h 1446509"/>
                    <a:gd name="connsiteX6" fmla="*/ 1952787 w 2061275"/>
                    <a:gd name="connsiteY6" fmla="*/ 134319 h 1446509"/>
                    <a:gd name="connsiteX7" fmla="*/ 1911458 w 2061275"/>
                    <a:gd name="connsiteY7" fmla="*/ 165315 h 1446509"/>
                    <a:gd name="connsiteX8" fmla="*/ 1895959 w 2061275"/>
                    <a:gd name="connsiteY8" fmla="*/ 170481 h 1446509"/>
                    <a:gd name="connsiteX9" fmla="*/ 1870129 w 2061275"/>
                    <a:gd name="connsiteY9" fmla="*/ 185980 h 1446509"/>
                    <a:gd name="connsiteX10" fmla="*/ 1839132 w 2061275"/>
                    <a:gd name="connsiteY10" fmla="*/ 201478 h 1446509"/>
                    <a:gd name="connsiteX11" fmla="*/ 1823634 w 2061275"/>
                    <a:gd name="connsiteY11" fmla="*/ 211810 h 1446509"/>
                    <a:gd name="connsiteX12" fmla="*/ 1808136 w 2061275"/>
                    <a:gd name="connsiteY12" fmla="*/ 227309 h 1446509"/>
                    <a:gd name="connsiteX13" fmla="*/ 1777139 w 2061275"/>
                    <a:gd name="connsiteY13" fmla="*/ 237641 h 1446509"/>
                    <a:gd name="connsiteX14" fmla="*/ 1751309 w 2061275"/>
                    <a:gd name="connsiteY14" fmla="*/ 263471 h 1446509"/>
                    <a:gd name="connsiteX15" fmla="*/ 1720312 w 2061275"/>
                    <a:gd name="connsiteY15" fmla="*/ 273803 h 1446509"/>
                    <a:gd name="connsiteX16" fmla="*/ 1673817 w 2061275"/>
                    <a:gd name="connsiteY16" fmla="*/ 304800 h 1446509"/>
                    <a:gd name="connsiteX17" fmla="*/ 1642820 w 2061275"/>
                    <a:gd name="connsiteY17" fmla="*/ 330631 h 1446509"/>
                    <a:gd name="connsiteX18" fmla="*/ 1627322 w 2061275"/>
                    <a:gd name="connsiteY18" fmla="*/ 335797 h 1446509"/>
                    <a:gd name="connsiteX19" fmla="*/ 1596326 w 2061275"/>
                    <a:gd name="connsiteY19" fmla="*/ 356461 h 1446509"/>
                    <a:gd name="connsiteX20" fmla="*/ 1580827 w 2061275"/>
                    <a:gd name="connsiteY20" fmla="*/ 366793 h 1446509"/>
                    <a:gd name="connsiteX21" fmla="*/ 1560163 w 2061275"/>
                    <a:gd name="connsiteY21" fmla="*/ 377125 h 1446509"/>
                    <a:gd name="connsiteX22" fmla="*/ 1529166 w 2061275"/>
                    <a:gd name="connsiteY22" fmla="*/ 387458 h 1446509"/>
                    <a:gd name="connsiteX23" fmla="*/ 1513668 w 2061275"/>
                    <a:gd name="connsiteY23" fmla="*/ 397790 h 1446509"/>
                    <a:gd name="connsiteX24" fmla="*/ 1472339 w 2061275"/>
                    <a:gd name="connsiteY24" fmla="*/ 418454 h 1446509"/>
                    <a:gd name="connsiteX25" fmla="*/ 1456841 w 2061275"/>
                    <a:gd name="connsiteY25" fmla="*/ 428786 h 1446509"/>
                    <a:gd name="connsiteX26" fmla="*/ 1441342 w 2061275"/>
                    <a:gd name="connsiteY26" fmla="*/ 433953 h 1446509"/>
                    <a:gd name="connsiteX27" fmla="*/ 1415512 w 2061275"/>
                    <a:gd name="connsiteY27" fmla="*/ 444285 h 1446509"/>
                    <a:gd name="connsiteX28" fmla="*/ 1379349 w 2061275"/>
                    <a:gd name="connsiteY28" fmla="*/ 454617 h 1446509"/>
                    <a:gd name="connsiteX29" fmla="*/ 1358685 w 2061275"/>
                    <a:gd name="connsiteY29" fmla="*/ 470115 h 1446509"/>
                    <a:gd name="connsiteX30" fmla="*/ 1338020 w 2061275"/>
                    <a:gd name="connsiteY30" fmla="*/ 480447 h 1446509"/>
                    <a:gd name="connsiteX31" fmla="*/ 1327688 w 2061275"/>
                    <a:gd name="connsiteY31" fmla="*/ 490780 h 1446509"/>
                    <a:gd name="connsiteX32" fmla="*/ 1312190 w 2061275"/>
                    <a:gd name="connsiteY32" fmla="*/ 501112 h 1446509"/>
                    <a:gd name="connsiteX33" fmla="*/ 1296692 w 2061275"/>
                    <a:gd name="connsiteY33" fmla="*/ 516610 h 1446509"/>
                    <a:gd name="connsiteX34" fmla="*/ 1276027 w 2061275"/>
                    <a:gd name="connsiteY34" fmla="*/ 521776 h 1446509"/>
                    <a:gd name="connsiteX35" fmla="*/ 1265695 w 2061275"/>
                    <a:gd name="connsiteY35" fmla="*/ 532109 h 1446509"/>
                    <a:gd name="connsiteX36" fmla="*/ 1234698 w 2061275"/>
                    <a:gd name="connsiteY36" fmla="*/ 552773 h 1446509"/>
                    <a:gd name="connsiteX37" fmla="*/ 1219200 w 2061275"/>
                    <a:gd name="connsiteY37" fmla="*/ 568271 h 1446509"/>
                    <a:gd name="connsiteX38" fmla="*/ 1193370 w 2061275"/>
                    <a:gd name="connsiteY38" fmla="*/ 588936 h 1446509"/>
                    <a:gd name="connsiteX39" fmla="*/ 1183037 w 2061275"/>
                    <a:gd name="connsiteY39" fmla="*/ 604434 h 1446509"/>
                    <a:gd name="connsiteX40" fmla="*/ 1146875 w 2061275"/>
                    <a:gd name="connsiteY40" fmla="*/ 650929 h 1446509"/>
                    <a:gd name="connsiteX41" fmla="*/ 1136542 w 2061275"/>
                    <a:gd name="connsiteY41" fmla="*/ 666427 h 1446509"/>
                    <a:gd name="connsiteX42" fmla="*/ 1121044 w 2061275"/>
                    <a:gd name="connsiteY42" fmla="*/ 712922 h 1446509"/>
                    <a:gd name="connsiteX43" fmla="*/ 1115878 w 2061275"/>
                    <a:gd name="connsiteY43" fmla="*/ 728420 h 1446509"/>
                    <a:gd name="connsiteX44" fmla="*/ 1105546 w 2061275"/>
                    <a:gd name="connsiteY44" fmla="*/ 738753 h 1446509"/>
                    <a:gd name="connsiteX45" fmla="*/ 1059051 w 2061275"/>
                    <a:gd name="connsiteY45" fmla="*/ 774915 h 1446509"/>
                    <a:gd name="connsiteX46" fmla="*/ 1012556 w 2061275"/>
                    <a:gd name="connsiteY46" fmla="*/ 821410 h 1446509"/>
                    <a:gd name="connsiteX47" fmla="*/ 991892 w 2061275"/>
                    <a:gd name="connsiteY47" fmla="*/ 842075 h 1446509"/>
                    <a:gd name="connsiteX48" fmla="*/ 981559 w 2061275"/>
                    <a:gd name="connsiteY48" fmla="*/ 857573 h 1446509"/>
                    <a:gd name="connsiteX49" fmla="*/ 966061 w 2061275"/>
                    <a:gd name="connsiteY49" fmla="*/ 878237 h 1446509"/>
                    <a:gd name="connsiteX50" fmla="*/ 955729 w 2061275"/>
                    <a:gd name="connsiteY50" fmla="*/ 888570 h 1446509"/>
                    <a:gd name="connsiteX51" fmla="*/ 935064 w 2061275"/>
                    <a:gd name="connsiteY51" fmla="*/ 914400 h 1446509"/>
                    <a:gd name="connsiteX52" fmla="*/ 919566 w 2061275"/>
                    <a:gd name="connsiteY52" fmla="*/ 940231 h 1446509"/>
                    <a:gd name="connsiteX53" fmla="*/ 893736 w 2061275"/>
                    <a:gd name="connsiteY53" fmla="*/ 966061 h 1446509"/>
                    <a:gd name="connsiteX54" fmla="*/ 873071 w 2061275"/>
                    <a:gd name="connsiteY54" fmla="*/ 991892 h 1446509"/>
                    <a:gd name="connsiteX55" fmla="*/ 857573 w 2061275"/>
                    <a:gd name="connsiteY55" fmla="*/ 997058 h 1446509"/>
                    <a:gd name="connsiteX56" fmla="*/ 831742 w 2061275"/>
                    <a:gd name="connsiteY56" fmla="*/ 1022888 h 1446509"/>
                    <a:gd name="connsiteX57" fmla="*/ 811078 w 2061275"/>
                    <a:gd name="connsiteY57" fmla="*/ 1048719 h 1446509"/>
                    <a:gd name="connsiteX58" fmla="*/ 795580 w 2061275"/>
                    <a:gd name="connsiteY58" fmla="*/ 1053885 h 1446509"/>
                    <a:gd name="connsiteX59" fmla="*/ 759417 w 2061275"/>
                    <a:gd name="connsiteY59" fmla="*/ 1095214 h 1446509"/>
                    <a:gd name="connsiteX60" fmla="*/ 743919 w 2061275"/>
                    <a:gd name="connsiteY60" fmla="*/ 1105546 h 1446509"/>
                    <a:gd name="connsiteX61" fmla="*/ 728420 w 2061275"/>
                    <a:gd name="connsiteY61" fmla="*/ 1121044 h 1446509"/>
                    <a:gd name="connsiteX62" fmla="*/ 707756 w 2061275"/>
                    <a:gd name="connsiteY62" fmla="*/ 1136542 h 1446509"/>
                    <a:gd name="connsiteX63" fmla="*/ 671593 w 2061275"/>
                    <a:gd name="connsiteY63" fmla="*/ 1177871 h 1446509"/>
                    <a:gd name="connsiteX64" fmla="*/ 656095 w 2061275"/>
                    <a:gd name="connsiteY64" fmla="*/ 1188203 h 1446509"/>
                    <a:gd name="connsiteX65" fmla="*/ 630264 w 2061275"/>
                    <a:gd name="connsiteY65" fmla="*/ 1214034 h 1446509"/>
                    <a:gd name="connsiteX66" fmla="*/ 594102 w 2061275"/>
                    <a:gd name="connsiteY66" fmla="*/ 1239864 h 1446509"/>
                    <a:gd name="connsiteX67" fmla="*/ 583770 w 2061275"/>
                    <a:gd name="connsiteY67" fmla="*/ 1250197 h 1446509"/>
                    <a:gd name="connsiteX68" fmla="*/ 557939 w 2061275"/>
                    <a:gd name="connsiteY68" fmla="*/ 1260529 h 1446509"/>
                    <a:gd name="connsiteX69" fmla="*/ 521776 w 2061275"/>
                    <a:gd name="connsiteY69" fmla="*/ 1281193 h 1446509"/>
                    <a:gd name="connsiteX70" fmla="*/ 480448 w 2061275"/>
                    <a:gd name="connsiteY70" fmla="*/ 1291525 h 1446509"/>
                    <a:gd name="connsiteX71" fmla="*/ 464949 w 2061275"/>
                    <a:gd name="connsiteY71" fmla="*/ 1296692 h 1446509"/>
                    <a:gd name="connsiteX72" fmla="*/ 413288 w 2061275"/>
                    <a:gd name="connsiteY72" fmla="*/ 1307024 h 1446509"/>
                    <a:gd name="connsiteX73" fmla="*/ 346129 w 2061275"/>
                    <a:gd name="connsiteY73" fmla="*/ 1322522 h 1446509"/>
                    <a:gd name="connsiteX74" fmla="*/ 304800 w 2061275"/>
                    <a:gd name="connsiteY74" fmla="*/ 1332854 h 1446509"/>
                    <a:gd name="connsiteX75" fmla="*/ 268637 w 2061275"/>
                    <a:gd name="connsiteY75" fmla="*/ 1343186 h 1446509"/>
                    <a:gd name="connsiteX76" fmla="*/ 242807 w 2061275"/>
                    <a:gd name="connsiteY76" fmla="*/ 1353519 h 1446509"/>
                    <a:gd name="connsiteX77" fmla="*/ 201478 w 2061275"/>
                    <a:gd name="connsiteY77" fmla="*/ 1363851 h 1446509"/>
                    <a:gd name="connsiteX78" fmla="*/ 170481 w 2061275"/>
                    <a:gd name="connsiteY78" fmla="*/ 1374183 h 1446509"/>
                    <a:gd name="connsiteX79" fmla="*/ 154983 w 2061275"/>
                    <a:gd name="connsiteY79" fmla="*/ 1379349 h 1446509"/>
                    <a:gd name="connsiteX80" fmla="*/ 139485 w 2061275"/>
                    <a:gd name="connsiteY80" fmla="*/ 1384515 h 1446509"/>
                    <a:gd name="connsiteX81" fmla="*/ 123987 w 2061275"/>
                    <a:gd name="connsiteY81" fmla="*/ 1394847 h 1446509"/>
                    <a:gd name="connsiteX82" fmla="*/ 113654 w 2061275"/>
                    <a:gd name="connsiteY82" fmla="*/ 1405180 h 1446509"/>
                    <a:gd name="connsiteX83" fmla="*/ 72326 w 2061275"/>
                    <a:gd name="connsiteY83" fmla="*/ 1415512 h 1446509"/>
                    <a:gd name="connsiteX84" fmla="*/ 41329 w 2061275"/>
                    <a:gd name="connsiteY84" fmla="*/ 1425844 h 1446509"/>
                    <a:gd name="connsiteX85" fmla="*/ 25831 w 2061275"/>
                    <a:gd name="connsiteY85" fmla="*/ 1431010 h 1446509"/>
                    <a:gd name="connsiteX86" fmla="*/ 10332 w 2061275"/>
                    <a:gd name="connsiteY86" fmla="*/ 1436176 h 1446509"/>
                    <a:gd name="connsiteX87" fmla="*/ 0 w 2061275"/>
                    <a:gd name="connsiteY87" fmla="*/ 1446509 h 1446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2061275" h="1446509">
                      <a:moveTo>
                        <a:pt x="2061275" y="0"/>
                      </a:moveTo>
                      <a:cubicBezTo>
                        <a:pt x="2057831" y="8610"/>
                        <a:pt x="2056332" y="18285"/>
                        <a:pt x="2050942" y="25831"/>
                      </a:cubicBezTo>
                      <a:cubicBezTo>
                        <a:pt x="2047333" y="30883"/>
                        <a:pt x="2038735" y="30898"/>
                        <a:pt x="2035444" y="36163"/>
                      </a:cubicBezTo>
                      <a:cubicBezTo>
                        <a:pt x="2018396" y="63440"/>
                        <a:pt x="2033862" y="63576"/>
                        <a:pt x="2014780" y="82658"/>
                      </a:cubicBezTo>
                      <a:cubicBezTo>
                        <a:pt x="2010390" y="87048"/>
                        <a:pt x="2004447" y="89546"/>
                        <a:pt x="1999281" y="92990"/>
                      </a:cubicBezTo>
                      <a:cubicBezTo>
                        <a:pt x="1988009" y="126805"/>
                        <a:pt x="2003665" y="93615"/>
                        <a:pt x="1978617" y="113654"/>
                      </a:cubicBezTo>
                      <a:cubicBezTo>
                        <a:pt x="1945236" y="140360"/>
                        <a:pt x="1991741" y="121334"/>
                        <a:pt x="1952787" y="134319"/>
                      </a:cubicBezTo>
                      <a:cubicBezTo>
                        <a:pt x="1940548" y="146557"/>
                        <a:pt x="1928979" y="159475"/>
                        <a:pt x="1911458" y="165315"/>
                      </a:cubicBezTo>
                      <a:lnTo>
                        <a:pt x="1895959" y="170481"/>
                      </a:lnTo>
                      <a:cubicBezTo>
                        <a:pt x="1875779" y="190663"/>
                        <a:pt x="1896953" y="172568"/>
                        <a:pt x="1870129" y="185980"/>
                      </a:cubicBezTo>
                      <a:cubicBezTo>
                        <a:pt x="1830073" y="206008"/>
                        <a:pt x="1878087" y="188494"/>
                        <a:pt x="1839132" y="201478"/>
                      </a:cubicBezTo>
                      <a:cubicBezTo>
                        <a:pt x="1833966" y="204922"/>
                        <a:pt x="1828404" y="207835"/>
                        <a:pt x="1823634" y="211810"/>
                      </a:cubicBezTo>
                      <a:cubicBezTo>
                        <a:pt x="1818021" y="216487"/>
                        <a:pt x="1814523" y="223761"/>
                        <a:pt x="1808136" y="227309"/>
                      </a:cubicBezTo>
                      <a:cubicBezTo>
                        <a:pt x="1798615" y="232598"/>
                        <a:pt x="1777139" y="237641"/>
                        <a:pt x="1777139" y="237641"/>
                      </a:cubicBezTo>
                      <a:cubicBezTo>
                        <a:pt x="1767713" y="251779"/>
                        <a:pt x="1767623" y="256221"/>
                        <a:pt x="1751309" y="263471"/>
                      </a:cubicBezTo>
                      <a:cubicBezTo>
                        <a:pt x="1741356" y="267894"/>
                        <a:pt x="1720312" y="273803"/>
                        <a:pt x="1720312" y="273803"/>
                      </a:cubicBezTo>
                      <a:cubicBezTo>
                        <a:pt x="1689461" y="304654"/>
                        <a:pt x="1706294" y="296681"/>
                        <a:pt x="1673817" y="304800"/>
                      </a:cubicBezTo>
                      <a:cubicBezTo>
                        <a:pt x="1662392" y="316225"/>
                        <a:pt x="1657205" y="323438"/>
                        <a:pt x="1642820" y="330631"/>
                      </a:cubicBezTo>
                      <a:cubicBezTo>
                        <a:pt x="1637949" y="333066"/>
                        <a:pt x="1632488" y="334075"/>
                        <a:pt x="1627322" y="335797"/>
                      </a:cubicBezTo>
                      <a:cubicBezTo>
                        <a:pt x="1609162" y="363036"/>
                        <a:pt x="1627461" y="343118"/>
                        <a:pt x="1596326" y="356461"/>
                      </a:cubicBezTo>
                      <a:cubicBezTo>
                        <a:pt x="1590619" y="358907"/>
                        <a:pt x="1586218" y="363713"/>
                        <a:pt x="1580827" y="366793"/>
                      </a:cubicBezTo>
                      <a:cubicBezTo>
                        <a:pt x="1574141" y="370614"/>
                        <a:pt x="1567313" y="374265"/>
                        <a:pt x="1560163" y="377125"/>
                      </a:cubicBezTo>
                      <a:cubicBezTo>
                        <a:pt x="1550051" y="381170"/>
                        <a:pt x="1538228" y="381417"/>
                        <a:pt x="1529166" y="387458"/>
                      </a:cubicBezTo>
                      <a:cubicBezTo>
                        <a:pt x="1524000" y="390902"/>
                        <a:pt x="1519119" y="394817"/>
                        <a:pt x="1513668" y="397790"/>
                      </a:cubicBezTo>
                      <a:cubicBezTo>
                        <a:pt x="1500146" y="405165"/>
                        <a:pt x="1485155" y="409910"/>
                        <a:pt x="1472339" y="418454"/>
                      </a:cubicBezTo>
                      <a:cubicBezTo>
                        <a:pt x="1467173" y="421898"/>
                        <a:pt x="1462394" y="426009"/>
                        <a:pt x="1456841" y="428786"/>
                      </a:cubicBezTo>
                      <a:cubicBezTo>
                        <a:pt x="1451970" y="431222"/>
                        <a:pt x="1446441" y="432041"/>
                        <a:pt x="1441342" y="433953"/>
                      </a:cubicBezTo>
                      <a:cubicBezTo>
                        <a:pt x="1432659" y="437209"/>
                        <a:pt x="1424195" y="441029"/>
                        <a:pt x="1415512" y="444285"/>
                      </a:cubicBezTo>
                      <a:cubicBezTo>
                        <a:pt x="1400689" y="449844"/>
                        <a:pt x="1395634" y="450546"/>
                        <a:pt x="1379349" y="454617"/>
                      </a:cubicBezTo>
                      <a:cubicBezTo>
                        <a:pt x="1372461" y="459783"/>
                        <a:pt x="1365986" y="465552"/>
                        <a:pt x="1358685" y="470115"/>
                      </a:cubicBezTo>
                      <a:cubicBezTo>
                        <a:pt x="1352154" y="474197"/>
                        <a:pt x="1344428" y="476175"/>
                        <a:pt x="1338020" y="480447"/>
                      </a:cubicBezTo>
                      <a:cubicBezTo>
                        <a:pt x="1333967" y="483149"/>
                        <a:pt x="1331491" y="487737"/>
                        <a:pt x="1327688" y="490780"/>
                      </a:cubicBezTo>
                      <a:cubicBezTo>
                        <a:pt x="1322840" y="494659"/>
                        <a:pt x="1316960" y="497137"/>
                        <a:pt x="1312190" y="501112"/>
                      </a:cubicBezTo>
                      <a:cubicBezTo>
                        <a:pt x="1306578" y="505789"/>
                        <a:pt x="1303035" y="512985"/>
                        <a:pt x="1296692" y="516610"/>
                      </a:cubicBezTo>
                      <a:cubicBezTo>
                        <a:pt x="1290527" y="520133"/>
                        <a:pt x="1282915" y="520054"/>
                        <a:pt x="1276027" y="521776"/>
                      </a:cubicBezTo>
                      <a:cubicBezTo>
                        <a:pt x="1272583" y="525220"/>
                        <a:pt x="1269592" y="529187"/>
                        <a:pt x="1265695" y="532109"/>
                      </a:cubicBezTo>
                      <a:cubicBezTo>
                        <a:pt x="1255761" y="539560"/>
                        <a:pt x="1243479" y="543992"/>
                        <a:pt x="1234698" y="552773"/>
                      </a:cubicBezTo>
                      <a:cubicBezTo>
                        <a:pt x="1229532" y="557939"/>
                        <a:pt x="1224812" y="563594"/>
                        <a:pt x="1219200" y="568271"/>
                      </a:cubicBezTo>
                      <a:cubicBezTo>
                        <a:pt x="1203084" y="581701"/>
                        <a:pt x="1205398" y="573902"/>
                        <a:pt x="1193370" y="588936"/>
                      </a:cubicBezTo>
                      <a:cubicBezTo>
                        <a:pt x="1189491" y="593784"/>
                        <a:pt x="1187012" y="599664"/>
                        <a:pt x="1183037" y="604434"/>
                      </a:cubicBezTo>
                      <a:cubicBezTo>
                        <a:pt x="1142575" y="652987"/>
                        <a:pt x="1199099" y="572594"/>
                        <a:pt x="1146875" y="650929"/>
                      </a:cubicBezTo>
                      <a:lnTo>
                        <a:pt x="1136542" y="666427"/>
                      </a:lnTo>
                      <a:lnTo>
                        <a:pt x="1121044" y="712922"/>
                      </a:lnTo>
                      <a:cubicBezTo>
                        <a:pt x="1119322" y="718088"/>
                        <a:pt x="1119728" y="724569"/>
                        <a:pt x="1115878" y="728420"/>
                      </a:cubicBezTo>
                      <a:cubicBezTo>
                        <a:pt x="1112434" y="731864"/>
                        <a:pt x="1109316" y="735669"/>
                        <a:pt x="1105546" y="738753"/>
                      </a:cubicBezTo>
                      <a:cubicBezTo>
                        <a:pt x="1090350" y="751186"/>
                        <a:pt x="1071316" y="759583"/>
                        <a:pt x="1059051" y="774915"/>
                      </a:cubicBezTo>
                      <a:cubicBezTo>
                        <a:pt x="1023019" y="819957"/>
                        <a:pt x="1055477" y="783258"/>
                        <a:pt x="1012556" y="821410"/>
                      </a:cubicBezTo>
                      <a:cubicBezTo>
                        <a:pt x="1005275" y="827882"/>
                        <a:pt x="998232" y="834679"/>
                        <a:pt x="991892" y="842075"/>
                      </a:cubicBezTo>
                      <a:cubicBezTo>
                        <a:pt x="987851" y="846789"/>
                        <a:pt x="985168" y="852521"/>
                        <a:pt x="981559" y="857573"/>
                      </a:cubicBezTo>
                      <a:cubicBezTo>
                        <a:pt x="976554" y="864579"/>
                        <a:pt x="971573" y="871623"/>
                        <a:pt x="966061" y="878237"/>
                      </a:cubicBezTo>
                      <a:cubicBezTo>
                        <a:pt x="962943" y="881979"/>
                        <a:pt x="958772" y="884766"/>
                        <a:pt x="955729" y="888570"/>
                      </a:cubicBezTo>
                      <a:cubicBezTo>
                        <a:pt x="929671" y="921143"/>
                        <a:pt x="960005" y="889462"/>
                        <a:pt x="935064" y="914400"/>
                      </a:cubicBezTo>
                      <a:cubicBezTo>
                        <a:pt x="926093" y="941313"/>
                        <a:pt x="935774" y="919970"/>
                        <a:pt x="919566" y="940231"/>
                      </a:cubicBezTo>
                      <a:cubicBezTo>
                        <a:pt x="899888" y="964830"/>
                        <a:pt x="920302" y="948350"/>
                        <a:pt x="893736" y="966061"/>
                      </a:cubicBezTo>
                      <a:cubicBezTo>
                        <a:pt x="889045" y="973097"/>
                        <a:pt x="881248" y="986986"/>
                        <a:pt x="873071" y="991892"/>
                      </a:cubicBezTo>
                      <a:cubicBezTo>
                        <a:pt x="868402" y="994694"/>
                        <a:pt x="862739" y="995336"/>
                        <a:pt x="857573" y="997058"/>
                      </a:cubicBezTo>
                      <a:cubicBezTo>
                        <a:pt x="830022" y="1038385"/>
                        <a:pt x="866183" y="988448"/>
                        <a:pt x="831742" y="1022888"/>
                      </a:cubicBezTo>
                      <a:cubicBezTo>
                        <a:pt x="821184" y="1033446"/>
                        <a:pt x="823858" y="1041051"/>
                        <a:pt x="811078" y="1048719"/>
                      </a:cubicBezTo>
                      <a:cubicBezTo>
                        <a:pt x="806409" y="1051521"/>
                        <a:pt x="800746" y="1052163"/>
                        <a:pt x="795580" y="1053885"/>
                      </a:cubicBezTo>
                      <a:cubicBezTo>
                        <a:pt x="784657" y="1070269"/>
                        <a:pt x="777550" y="1083125"/>
                        <a:pt x="759417" y="1095214"/>
                      </a:cubicBezTo>
                      <a:cubicBezTo>
                        <a:pt x="754251" y="1098658"/>
                        <a:pt x="748689" y="1101571"/>
                        <a:pt x="743919" y="1105546"/>
                      </a:cubicBezTo>
                      <a:cubicBezTo>
                        <a:pt x="738306" y="1110223"/>
                        <a:pt x="733967" y="1116289"/>
                        <a:pt x="728420" y="1121044"/>
                      </a:cubicBezTo>
                      <a:cubicBezTo>
                        <a:pt x="721883" y="1126647"/>
                        <a:pt x="714644" y="1131376"/>
                        <a:pt x="707756" y="1136542"/>
                      </a:cubicBezTo>
                      <a:cubicBezTo>
                        <a:pt x="696833" y="1152928"/>
                        <a:pt x="689729" y="1165781"/>
                        <a:pt x="671593" y="1177871"/>
                      </a:cubicBezTo>
                      <a:cubicBezTo>
                        <a:pt x="666427" y="1181315"/>
                        <a:pt x="660768" y="1184114"/>
                        <a:pt x="656095" y="1188203"/>
                      </a:cubicBezTo>
                      <a:cubicBezTo>
                        <a:pt x="646931" y="1196222"/>
                        <a:pt x="640396" y="1207279"/>
                        <a:pt x="630264" y="1214034"/>
                      </a:cubicBezTo>
                      <a:cubicBezTo>
                        <a:pt x="616845" y="1222980"/>
                        <a:pt x="606915" y="1229186"/>
                        <a:pt x="594102" y="1239864"/>
                      </a:cubicBezTo>
                      <a:cubicBezTo>
                        <a:pt x="590360" y="1242982"/>
                        <a:pt x="587999" y="1247780"/>
                        <a:pt x="583770" y="1250197"/>
                      </a:cubicBezTo>
                      <a:cubicBezTo>
                        <a:pt x="575718" y="1254798"/>
                        <a:pt x="566234" y="1256382"/>
                        <a:pt x="557939" y="1260529"/>
                      </a:cubicBezTo>
                      <a:cubicBezTo>
                        <a:pt x="535260" y="1271868"/>
                        <a:pt x="548953" y="1272134"/>
                        <a:pt x="521776" y="1281193"/>
                      </a:cubicBezTo>
                      <a:cubicBezTo>
                        <a:pt x="508305" y="1285683"/>
                        <a:pt x="493919" y="1287034"/>
                        <a:pt x="480448" y="1291525"/>
                      </a:cubicBezTo>
                      <a:cubicBezTo>
                        <a:pt x="475282" y="1293247"/>
                        <a:pt x="470255" y="1295467"/>
                        <a:pt x="464949" y="1296692"/>
                      </a:cubicBezTo>
                      <a:cubicBezTo>
                        <a:pt x="447837" y="1300641"/>
                        <a:pt x="413288" y="1307024"/>
                        <a:pt x="413288" y="1307024"/>
                      </a:cubicBezTo>
                      <a:cubicBezTo>
                        <a:pt x="364641" y="1326483"/>
                        <a:pt x="411521" y="1310261"/>
                        <a:pt x="346129" y="1322522"/>
                      </a:cubicBezTo>
                      <a:cubicBezTo>
                        <a:pt x="332172" y="1325139"/>
                        <a:pt x="318576" y="1329410"/>
                        <a:pt x="304800" y="1332854"/>
                      </a:cubicBezTo>
                      <a:cubicBezTo>
                        <a:pt x="288524" y="1336923"/>
                        <a:pt x="283454" y="1337629"/>
                        <a:pt x="268637" y="1343186"/>
                      </a:cubicBezTo>
                      <a:cubicBezTo>
                        <a:pt x="259954" y="1346442"/>
                        <a:pt x="251670" y="1350792"/>
                        <a:pt x="242807" y="1353519"/>
                      </a:cubicBezTo>
                      <a:cubicBezTo>
                        <a:pt x="229235" y="1357695"/>
                        <a:pt x="214950" y="1359361"/>
                        <a:pt x="201478" y="1363851"/>
                      </a:cubicBezTo>
                      <a:lnTo>
                        <a:pt x="170481" y="1374183"/>
                      </a:lnTo>
                      <a:lnTo>
                        <a:pt x="154983" y="1379349"/>
                      </a:lnTo>
                      <a:cubicBezTo>
                        <a:pt x="149817" y="1381071"/>
                        <a:pt x="144016" y="1381494"/>
                        <a:pt x="139485" y="1384515"/>
                      </a:cubicBezTo>
                      <a:cubicBezTo>
                        <a:pt x="134319" y="1387959"/>
                        <a:pt x="128835" y="1390968"/>
                        <a:pt x="123987" y="1394847"/>
                      </a:cubicBezTo>
                      <a:cubicBezTo>
                        <a:pt x="120183" y="1397890"/>
                        <a:pt x="117831" y="1402674"/>
                        <a:pt x="113654" y="1405180"/>
                      </a:cubicBezTo>
                      <a:cubicBezTo>
                        <a:pt x="104946" y="1410405"/>
                        <a:pt x="79115" y="1413660"/>
                        <a:pt x="72326" y="1415512"/>
                      </a:cubicBezTo>
                      <a:cubicBezTo>
                        <a:pt x="61819" y="1418378"/>
                        <a:pt x="51661" y="1422400"/>
                        <a:pt x="41329" y="1425844"/>
                      </a:cubicBezTo>
                      <a:lnTo>
                        <a:pt x="25831" y="1431010"/>
                      </a:lnTo>
                      <a:lnTo>
                        <a:pt x="10332" y="1436176"/>
                      </a:lnTo>
                      <a:lnTo>
                        <a:pt x="0" y="1446509"/>
                      </a:lnTo>
                    </a:path>
                  </a:pathLst>
                </a:custGeom>
                <a:noFill/>
                <a:ln w="19050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592446" y="2977668"/>
                  <a:ext cx="622524" cy="1663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w</a:t>
                  </a:r>
                  <a:r>
                    <a:rPr lang="en-GB" dirty="0" smtClean="0"/>
                    <a:t>ater level</a:t>
                  </a:r>
                  <a:endParaRPr lang="en-GB" dirty="0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873071" y="1033219"/>
                  <a:ext cx="294468" cy="10332"/>
                </a:xfrm>
                <a:custGeom>
                  <a:avLst/>
                  <a:gdLst>
                    <a:gd name="connsiteX0" fmla="*/ 0 w 294468"/>
                    <a:gd name="connsiteY0" fmla="*/ 10332 h 10332"/>
                    <a:gd name="connsiteX1" fmla="*/ 25830 w 294468"/>
                    <a:gd name="connsiteY1" fmla="*/ 5166 h 10332"/>
                    <a:gd name="connsiteX2" fmla="*/ 294468 w 294468"/>
                    <a:gd name="connsiteY2" fmla="*/ 0 h 10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4468" h="10332">
                      <a:moveTo>
                        <a:pt x="0" y="10332"/>
                      </a:moveTo>
                      <a:cubicBezTo>
                        <a:pt x="8610" y="8610"/>
                        <a:pt x="17055" y="5479"/>
                        <a:pt x="25830" y="5166"/>
                      </a:cubicBezTo>
                      <a:cubicBezTo>
                        <a:pt x="115335" y="1969"/>
                        <a:pt x="204905" y="0"/>
                        <a:pt x="294468" y="0"/>
                      </a:cubicBezTo>
                    </a:path>
                  </a:pathLst>
                </a:custGeom>
                <a:noFill/>
                <a:ln w="19050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>
                  <a:off x="873071" y="916630"/>
                  <a:ext cx="294468" cy="10332"/>
                </a:xfrm>
                <a:custGeom>
                  <a:avLst/>
                  <a:gdLst>
                    <a:gd name="connsiteX0" fmla="*/ 0 w 294468"/>
                    <a:gd name="connsiteY0" fmla="*/ 10332 h 10332"/>
                    <a:gd name="connsiteX1" fmla="*/ 25830 w 294468"/>
                    <a:gd name="connsiteY1" fmla="*/ 5166 h 10332"/>
                    <a:gd name="connsiteX2" fmla="*/ 294468 w 294468"/>
                    <a:gd name="connsiteY2" fmla="*/ 0 h 10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4468" h="10332">
                      <a:moveTo>
                        <a:pt x="0" y="10332"/>
                      </a:moveTo>
                      <a:cubicBezTo>
                        <a:pt x="8610" y="8610"/>
                        <a:pt x="17055" y="5479"/>
                        <a:pt x="25830" y="5166"/>
                      </a:cubicBezTo>
                      <a:cubicBezTo>
                        <a:pt x="115335" y="1969"/>
                        <a:pt x="204905" y="0"/>
                        <a:pt x="294468" y="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1167539" y="851531"/>
                  <a:ext cx="520802" cy="2784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/>
                    <a:t>r</a:t>
                  </a:r>
                  <a:r>
                    <a:rPr lang="en-GB" sz="1400" dirty="0" smtClean="0"/>
                    <a:t>ising limb</a:t>
                  </a:r>
                </a:p>
                <a:p>
                  <a:r>
                    <a:rPr lang="en-GB" sz="1400" dirty="0"/>
                    <a:t>f</a:t>
                  </a:r>
                  <a:r>
                    <a:rPr lang="en-GB" sz="1400" dirty="0" smtClean="0"/>
                    <a:t>alling limb</a:t>
                  </a:r>
                  <a:endParaRPr lang="en-GB" sz="1400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084678" y="1931414"/>
                  <a:ext cx="185324" cy="2621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600" b="1" dirty="0" smtClean="0"/>
                    <a:t>=</a:t>
                  </a:r>
                  <a:endParaRPr lang="en-GB" sz="2600" b="1" dirty="0"/>
                </a:p>
              </p:txBody>
            </p:sp>
            <p:grpSp>
              <p:nvGrpSpPr>
                <p:cNvPr id="27" name="Group 26"/>
                <p:cNvGrpSpPr/>
                <p:nvPr/>
              </p:nvGrpSpPr>
              <p:grpSpPr>
                <a:xfrm>
                  <a:off x="3311478" y="1180650"/>
                  <a:ext cx="1319488" cy="1971353"/>
                  <a:chOff x="3569774" y="1180650"/>
                  <a:chExt cx="1319488" cy="1971353"/>
                </a:xfrm>
              </p:grpSpPr>
              <p:sp>
                <p:nvSpPr>
                  <p:cNvPr id="29" name="TextBox 28"/>
                  <p:cNvSpPr txBox="1"/>
                  <p:nvPr/>
                </p:nvSpPr>
                <p:spPr>
                  <a:xfrm rot="5400000">
                    <a:off x="4058277" y="2010595"/>
                    <a:ext cx="1490675" cy="1712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dirty="0"/>
                      <a:t>s</a:t>
                    </a:r>
                    <a:r>
                      <a:rPr lang="en-GB" dirty="0" smtClean="0"/>
                      <a:t>eismic power (PSD)</a:t>
                    </a:r>
                    <a:endParaRPr lang="en-GB" dirty="0"/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3569774" y="1180650"/>
                    <a:ext cx="1157207" cy="826576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3579124" y="1328074"/>
                    <a:ext cx="1014287" cy="583769"/>
                    <a:chOff x="3621437" y="1276027"/>
                    <a:chExt cx="1014287" cy="583769"/>
                  </a:xfrm>
                </p:grpSpPr>
                <p:sp>
                  <p:nvSpPr>
                    <p:cNvPr id="36" name="Freeform 35"/>
                    <p:cNvSpPr/>
                    <p:nvPr/>
                  </p:nvSpPr>
                  <p:spPr>
                    <a:xfrm>
                      <a:off x="3621437" y="1276027"/>
                      <a:ext cx="1007390" cy="583769"/>
                    </a:xfrm>
                    <a:custGeom>
                      <a:avLst/>
                      <a:gdLst>
                        <a:gd name="connsiteX0" fmla="*/ 0 w 1007390"/>
                        <a:gd name="connsiteY0" fmla="*/ 501111 h 501111"/>
                        <a:gd name="connsiteX1" fmla="*/ 5166 w 1007390"/>
                        <a:gd name="connsiteY1" fmla="*/ 475281 h 501111"/>
                        <a:gd name="connsiteX2" fmla="*/ 15499 w 1007390"/>
                        <a:gd name="connsiteY2" fmla="*/ 444284 h 501111"/>
                        <a:gd name="connsiteX3" fmla="*/ 25831 w 1007390"/>
                        <a:gd name="connsiteY3" fmla="*/ 413288 h 501111"/>
                        <a:gd name="connsiteX4" fmla="*/ 30997 w 1007390"/>
                        <a:gd name="connsiteY4" fmla="*/ 397789 h 501111"/>
                        <a:gd name="connsiteX5" fmla="*/ 41329 w 1007390"/>
                        <a:gd name="connsiteY5" fmla="*/ 361627 h 501111"/>
                        <a:gd name="connsiteX6" fmla="*/ 51661 w 1007390"/>
                        <a:gd name="connsiteY6" fmla="*/ 346128 h 501111"/>
                        <a:gd name="connsiteX7" fmla="*/ 56827 w 1007390"/>
                        <a:gd name="connsiteY7" fmla="*/ 325464 h 501111"/>
                        <a:gd name="connsiteX8" fmla="*/ 67160 w 1007390"/>
                        <a:gd name="connsiteY8" fmla="*/ 315132 h 501111"/>
                        <a:gd name="connsiteX9" fmla="*/ 72326 w 1007390"/>
                        <a:gd name="connsiteY9" fmla="*/ 294467 h 501111"/>
                        <a:gd name="connsiteX10" fmla="*/ 82658 w 1007390"/>
                        <a:gd name="connsiteY10" fmla="*/ 278969 h 501111"/>
                        <a:gd name="connsiteX11" fmla="*/ 98156 w 1007390"/>
                        <a:gd name="connsiteY11" fmla="*/ 253138 h 501111"/>
                        <a:gd name="connsiteX12" fmla="*/ 103322 w 1007390"/>
                        <a:gd name="connsiteY12" fmla="*/ 237640 h 501111"/>
                        <a:gd name="connsiteX13" fmla="*/ 113655 w 1007390"/>
                        <a:gd name="connsiteY13" fmla="*/ 227308 h 501111"/>
                        <a:gd name="connsiteX14" fmla="*/ 123987 w 1007390"/>
                        <a:gd name="connsiteY14" fmla="*/ 211810 h 501111"/>
                        <a:gd name="connsiteX15" fmla="*/ 144651 w 1007390"/>
                        <a:gd name="connsiteY15" fmla="*/ 180813 h 501111"/>
                        <a:gd name="connsiteX16" fmla="*/ 154983 w 1007390"/>
                        <a:gd name="connsiteY16" fmla="*/ 165315 h 501111"/>
                        <a:gd name="connsiteX17" fmla="*/ 165316 w 1007390"/>
                        <a:gd name="connsiteY17" fmla="*/ 154983 h 501111"/>
                        <a:gd name="connsiteX18" fmla="*/ 175648 w 1007390"/>
                        <a:gd name="connsiteY18" fmla="*/ 139484 h 501111"/>
                        <a:gd name="connsiteX19" fmla="*/ 222143 w 1007390"/>
                        <a:gd name="connsiteY19" fmla="*/ 108488 h 501111"/>
                        <a:gd name="connsiteX20" fmla="*/ 237641 w 1007390"/>
                        <a:gd name="connsiteY20" fmla="*/ 98155 h 501111"/>
                        <a:gd name="connsiteX21" fmla="*/ 253139 w 1007390"/>
                        <a:gd name="connsiteY21" fmla="*/ 92989 h 501111"/>
                        <a:gd name="connsiteX22" fmla="*/ 268638 w 1007390"/>
                        <a:gd name="connsiteY22" fmla="*/ 82657 h 501111"/>
                        <a:gd name="connsiteX23" fmla="*/ 284136 w 1007390"/>
                        <a:gd name="connsiteY23" fmla="*/ 77491 h 501111"/>
                        <a:gd name="connsiteX24" fmla="*/ 304800 w 1007390"/>
                        <a:gd name="connsiteY24" fmla="*/ 67159 h 501111"/>
                        <a:gd name="connsiteX25" fmla="*/ 335797 w 1007390"/>
                        <a:gd name="connsiteY25" fmla="*/ 56827 h 501111"/>
                        <a:gd name="connsiteX26" fmla="*/ 351295 w 1007390"/>
                        <a:gd name="connsiteY26" fmla="*/ 51661 h 501111"/>
                        <a:gd name="connsiteX27" fmla="*/ 366794 w 1007390"/>
                        <a:gd name="connsiteY27" fmla="*/ 46494 h 501111"/>
                        <a:gd name="connsiteX28" fmla="*/ 387458 w 1007390"/>
                        <a:gd name="connsiteY28" fmla="*/ 41328 h 501111"/>
                        <a:gd name="connsiteX29" fmla="*/ 402956 w 1007390"/>
                        <a:gd name="connsiteY29" fmla="*/ 36162 h 501111"/>
                        <a:gd name="connsiteX30" fmla="*/ 428787 w 1007390"/>
                        <a:gd name="connsiteY30" fmla="*/ 30996 h 501111"/>
                        <a:gd name="connsiteX31" fmla="*/ 506278 w 1007390"/>
                        <a:gd name="connsiteY31" fmla="*/ 15498 h 501111"/>
                        <a:gd name="connsiteX32" fmla="*/ 583770 w 1007390"/>
                        <a:gd name="connsiteY32" fmla="*/ 10332 h 501111"/>
                        <a:gd name="connsiteX33" fmla="*/ 640597 w 1007390"/>
                        <a:gd name="connsiteY33" fmla="*/ 5166 h 501111"/>
                        <a:gd name="connsiteX34" fmla="*/ 707756 w 1007390"/>
                        <a:gd name="connsiteY34" fmla="*/ 0 h 501111"/>
                        <a:gd name="connsiteX35" fmla="*/ 842075 w 1007390"/>
                        <a:gd name="connsiteY35" fmla="*/ 5166 h 501111"/>
                        <a:gd name="connsiteX36" fmla="*/ 898902 w 1007390"/>
                        <a:gd name="connsiteY36" fmla="*/ 15498 h 501111"/>
                        <a:gd name="connsiteX37" fmla="*/ 971227 w 1007390"/>
                        <a:gd name="connsiteY37" fmla="*/ 25830 h 501111"/>
                        <a:gd name="connsiteX38" fmla="*/ 1007390 w 1007390"/>
                        <a:gd name="connsiteY38" fmla="*/ 36162 h 5011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007390" h="501111">
                          <a:moveTo>
                            <a:pt x="0" y="501111"/>
                          </a:moveTo>
                          <a:cubicBezTo>
                            <a:pt x="1722" y="492501"/>
                            <a:pt x="2856" y="483752"/>
                            <a:pt x="5166" y="475281"/>
                          </a:cubicBezTo>
                          <a:cubicBezTo>
                            <a:pt x="8032" y="464773"/>
                            <a:pt x="12055" y="454616"/>
                            <a:pt x="15499" y="444284"/>
                          </a:cubicBezTo>
                          <a:lnTo>
                            <a:pt x="25831" y="413288"/>
                          </a:lnTo>
                          <a:cubicBezTo>
                            <a:pt x="27553" y="408122"/>
                            <a:pt x="29676" y="403072"/>
                            <a:pt x="30997" y="397789"/>
                          </a:cubicBezTo>
                          <a:cubicBezTo>
                            <a:pt x="32652" y="391168"/>
                            <a:pt x="37623" y="369039"/>
                            <a:pt x="41329" y="361627"/>
                          </a:cubicBezTo>
                          <a:cubicBezTo>
                            <a:pt x="44106" y="356073"/>
                            <a:pt x="48217" y="351294"/>
                            <a:pt x="51661" y="346128"/>
                          </a:cubicBezTo>
                          <a:cubicBezTo>
                            <a:pt x="53383" y="339240"/>
                            <a:pt x="53652" y="331814"/>
                            <a:pt x="56827" y="325464"/>
                          </a:cubicBezTo>
                          <a:cubicBezTo>
                            <a:pt x="59005" y="321107"/>
                            <a:pt x="64982" y="319489"/>
                            <a:pt x="67160" y="315132"/>
                          </a:cubicBezTo>
                          <a:cubicBezTo>
                            <a:pt x="70335" y="308781"/>
                            <a:pt x="69529" y="300993"/>
                            <a:pt x="72326" y="294467"/>
                          </a:cubicBezTo>
                          <a:cubicBezTo>
                            <a:pt x="74772" y="288760"/>
                            <a:pt x="79881" y="284522"/>
                            <a:pt x="82658" y="278969"/>
                          </a:cubicBezTo>
                          <a:cubicBezTo>
                            <a:pt x="96071" y="252143"/>
                            <a:pt x="77975" y="273321"/>
                            <a:pt x="98156" y="253138"/>
                          </a:cubicBezTo>
                          <a:cubicBezTo>
                            <a:pt x="99878" y="247972"/>
                            <a:pt x="100520" y="242309"/>
                            <a:pt x="103322" y="237640"/>
                          </a:cubicBezTo>
                          <a:cubicBezTo>
                            <a:pt x="105828" y="233463"/>
                            <a:pt x="110612" y="231111"/>
                            <a:pt x="113655" y="227308"/>
                          </a:cubicBezTo>
                          <a:cubicBezTo>
                            <a:pt x="117534" y="222460"/>
                            <a:pt x="120543" y="216976"/>
                            <a:pt x="123987" y="211810"/>
                          </a:cubicBezTo>
                          <a:cubicBezTo>
                            <a:pt x="133066" y="184573"/>
                            <a:pt x="123153" y="206611"/>
                            <a:pt x="144651" y="180813"/>
                          </a:cubicBezTo>
                          <a:cubicBezTo>
                            <a:pt x="148626" y="176043"/>
                            <a:pt x="151104" y="170163"/>
                            <a:pt x="154983" y="165315"/>
                          </a:cubicBezTo>
                          <a:cubicBezTo>
                            <a:pt x="158026" y="161512"/>
                            <a:pt x="162273" y="158786"/>
                            <a:pt x="165316" y="154983"/>
                          </a:cubicBezTo>
                          <a:cubicBezTo>
                            <a:pt x="169195" y="150135"/>
                            <a:pt x="170975" y="143573"/>
                            <a:pt x="175648" y="139484"/>
                          </a:cubicBezTo>
                          <a:cubicBezTo>
                            <a:pt x="175659" y="139474"/>
                            <a:pt x="214388" y="113658"/>
                            <a:pt x="222143" y="108488"/>
                          </a:cubicBezTo>
                          <a:cubicBezTo>
                            <a:pt x="227309" y="105044"/>
                            <a:pt x="231751" y="100118"/>
                            <a:pt x="237641" y="98155"/>
                          </a:cubicBezTo>
                          <a:cubicBezTo>
                            <a:pt x="242807" y="96433"/>
                            <a:pt x="248268" y="95424"/>
                            <a:pt x="253139" y="92989"/>
                          </a:cubicBezTo>
                          <a:cubicBezTo>
                            <a:pt x="258693" y="90212"/>
                            <a:pt x="263084" y="85434"/>
                            <a:pt x="268638" y="82657"/>
                          </a:cubicBezTo>
                          <a:cubicBezTo>
                            <a:pt x="273509" y="80222"/>
                            <a:pt x="279131" y="79636"/>
                            <a:pt x="284136" y="77491"/>
                          </a:cubicBezTo>
                          <a:cubicBezTo>
                            <a:pt x="291214" y="74457"/>
                            <a:pt x="297650" y="70019"/>
                            <a:pt x="304800" y="67159"/>
                          </a:cubicBezTo>
                          <a:cubicBezTo>
                            <a:pt x="314912" y="63114"/>
                            <a:pt x="325465" y="60271"/>
                            <a:pt x="335797" y="56827"/>
                          </a:cubicBezTo>
                          <a:lnTo>
                            <a:pt x="351295" y="51661"/>
                          </a:lnTo>
                          <a:cubicBezTo>
                            <a:pt x="356461" y="49939"/>
                            <a:pt x="361511" y="47815"/>
                            <a:pt x="366794" y="46494"/>
                          </a:cubicBezTo>
                          <a:cubicBezTo>
                            <a:pt x="373682" y="44772"/>
                            <a:pt x="380631" y="43279"/>
                            <a:pt x="387458" y="41328"/>
                          </a:cubicBezTo>
                          <a:cubicBezTo>
                            <a:pt x="392694" y="39832"/>
                            <a:pt x="397673" y="37483"/>
                            <a:pt x="402956" y="36162"/>
                          </a:cubicBezTo>
                          <a:cubicBezTo>
                            <a:pt x="411475" y="34032"/>
                            <a:pt x="420268" y="33126"/>
                            <a:pt x="428787" y="30996"/>
                          </a:cubicBezTo>
                          <a:cubicBezTo>
                            <a:pt x="478381" y="18598"/>
                            <a:pt x="384203" y="29062"/>
                            <a:pt x="506278" y="15498"/>
                          </a:cubicBezTo>
                          <a:cubicBezTo>
                            <a:pt x="532008" y="12639"/>
                            <a:pt x="557958" y="12317"/>
                            <a:pt x="583770" y="10332"/>
                          </a:cubicBezTo>
                          <a:cubicBezTo>
                            <a:pt x="602734" y="8873"/>
                            <a:pt x="621642" y="6746"/>
                            <a:pt x="640597" y="5166"/>
                          </a:cubicBezTo>
                          <a:lnTo>
                            <a:pt x="707756" y="0"/>
                          </a:lnTo>
                          <a:cubicBezTo>
                            <a:pt x="752529" y="1722"/>
                            <a:pt x="797356" y="2371"/>
                            <a:pt x="842075" y="5166"/>
                          </a:cubicBezTo>
                          <a:cubicBezTo>
                            <a:pt x="853671" y="5891"/>
                            <a:pt x="886324" y="13211"/>
                            <a:pt x="898902" y="15498"/>
                          </a:cubicBezTo>
                          <a:cubicBezTo>
                            <a:pt x="931675" y="21457"/>
                            <a:pt x="935301" y="21339"/>
                            <a:pt x="971227" y="25830"/>
                          </a:cubicBezTo>
                          <a:cubicBezTo>
                            <a:pt x="1003858" y="36707"/>
                            <a:pt x="991333" y="36162"/>
                            <a:pt x="1007390" y="36162"/>
                          </a:cubicBezTo>
                        </a:path>
                      </a:pathLst>
                    </a:custGeom>
                    <a:no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7" name="Freeform 36"/>
                    <p:cNvSpPr/>
                    <p:nvPr/>
                  </p:nvSpPr>
                  <p:spPr>
                    <a:xfrm>
                      <a:off x="3633500" y="1329510"/>
                      <a:ext cx="1002224" cy="519955"/>
                    </a:xfrm>
                    <a:custGeom>
                      <a:avLst/>
                      <a:gdLst>
                        <a:gd name="connsiteX0" fmla="*/ 1002224 w 1002224"/>
                        <a:gd name="connsiteY0" fmla="*/ 0 h 501113"/>
                        <a:gd name="connsiteX1" fmla="*/ 997058 w 1002224"/>
                        <a:gd name="connsiteY1" fmla="*/ 25831 h 501113"/>
                        <a:gd name="connsiteX2" fmla="*/ 986726 w 1002224"/>
                        <a:gd name="connsiteY2" fmla="*/ 56827 h 501113"/>
                        <a:gd name="connsiteX3" fmla="*/ 981560 w 1002224"/>
                        <a:gd name="connsiteY3" fmla="*/ 72326 h 501113"/>
                        <a:gd name="connsiteX4" fmla="*/ 971227 w 1002224"/>
                        <a:gd name="connsiteY4" fmla="*/ 103322 h 501113"/>
                        <a:gd name="connsiteX5" fmla="*/ 955729 w 1002224"/>
                        <a:gd name="connsiteY5" fmla="*/ 113654 h 501113"/>
                        <a:gd name="connsiteX6" fmla="*/ 950563 w 1002224"/>
                        <a:gd name="connsiteY6" fmla="*/ 134319 h 501113"/>
                        <a:gd name="connsiteX7" fmla="*/ 924732 w 1002224"/>
                        <a:gd name="connsiteY7" fmla="*/ 165315 h 501113"/>
                        <a:gd name="connsiteX8" fmla="*/ 904068 w 1002224"/>
                        <a:gd name="connsiteY8" fmla="*/ 196312 h 501113"/>
                        <a:gd name="connsiteX9" fmla="*/ 873071 w 1002224"/>
                        <a:gd name="connsiteY9" fmla="*/ 222143 h 501113"/>
                        <a:gd name="connsiteX10" fmla="*/ 862739 w 1002224"/>
                        <a:gd name="connsiteY10" fmla="*/ 237641 h 501113"/>
                        <a:gd name="connsiteX11" fmla="*/ 847241 w 1002224"/>
                        <a:gd name="connsiteY11" fmla="*/ 247973 h 501113"/>
                        <a:gd name="connsiteX12" fmla="*/ 831743 w 1002224"/>
                        <a:gd name="connsiteY12" fmla="*/ 263471 h 501113"/>
                        <a:gd name="connsiteX13" fmla="*/ 811078 w 1002224"/>
                        <a:gd name="connsiteY13" fmla="*/ 273804 h 501113"/>
                        <a:gd name="connsiteX14" fmla="*/ 780082 w 1002224"/>
                        <a:gd name="connsiteY14" fmla="*/ 304800 h 501113"/>
                        <a:gd name="connsiteX15" fmla="*/ 749085 w 1002224"/>
                        <a:gd name="connsiteY15" fmla="*/ 315132 h 501113"/>
                        <a:gd name="connsiteX16" fmla="*/ 723255 w 1002224"/>
                        <a:gd name="connsiteY16" fmla="*/ 330631 h 501113"/>
                        <a:gd name="connsiteX17" fmla="*/ 681926 w 1002224"/>
                        <a:gd name="connsiteY17" fmla="*/ 361627 h 501113"/>
                        <a:gd name="connsiteX18" fmla="*/ 650929 w 1002224"/>
                        <a:gd name="connsiteY18" fmla="*/ 371960 h 501113"/>
                        <a:gd name="connsiteX19" fmla="*/ 614766 w 1002224"/>
                        <a:gd name="connsiteY19" fmla="*/ 392624 h 501113"/>
                        <a:gd name="connsiteX20" fmla="*/ 599268 w 1002224"/>
                        <a:gd name="connsiteY20" fmla="*/ 397790 h 501113"/>
                        <a:gd name="connsiteX21" fmla="*/ 552773 w 1002224"/>
                        <a:gd name="connsiteY21" fmla="*/ 402956 h 501113"/>
                        <a:gd name="connsiteX22" fmla="*/ 516610 w 1002224"/>
                        <a:gd name="connsiteY22" fmla="*/ 413288 h 501113"/>
                        <a:gd name="connsiteX23" fmla="*/ 470116 w 1002224"/>
                        <a:gd name="connsiteY23" fmla="*/ 418454 h 501113"/>
                        <a:gd name="connsiteX24" fmla="*/ 418455 w 1002224"/>
                        <a:gd name="connsiteY24" fmla="*/ 428787 h 501113"/>
                        <a:gd name="connsiteX25" fmla="*/ 361627 w 1002224"/>
                        <a:gd name="connsiteY25" fmla="*/ 439119 h 501113"/>
                        <a:gd name="connsiteX26" fmla="*/ 330631 w 1002224"/>
                        <a:gd name="connsiteY26" fmla="*/ 449451 h 501113"/>
                        <a:gd name="connsiteX27" fmla="*/ 309966 w 1002224"/>
                        <a:gd name="connsiteY27" fmla="*/ 454617 h 501113"/>
                        <a:gd name="connsiteX28" fmla="*/ 278970 w 1002224"/>
                        <a:gd name="connsiteY28" fmla="*/ 464949 h 501113"/>
                        <a:gd name="connsiteX29" fmla="*/ 258305 w 1002224"/>
                        <a:gd name="connsiteY29" fmla="*/ 470115 h 501113"/>
                        <a:gd name="connsiteX30" fmla="*/ 227309 w 1002224"/>
                        <a:gd name="connsiteY30" fmla="*/ 480448 h 501113"/>
                        <a:gd name="connsiteX31" fmla="*/ 149817 w 1002224"/>
                        <a:gd name="connsiteY31" fmla="*/ 490780 h 501113"/>
                        <a:gd name="connsiteX32" fmla="*/ 46495 w 1002224"/>
                        <a:gd name="connsiteY32" fmla="*/ 495946 h 501113"/>
                        <a:gd name="connsiteX33" fmla="*/ 0 w 1002224"/>
                        <a:gd name="connsiteY33" fmla="*/ 501112 h 5011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1002224" h="501113">
                          <a:moveTo>
                            <a:pt x="1002224" y="0"/>
                          </a:moveTo>
                          <a:cubicBezTo>
                            <a:pt x="1000502" y="8610"/>
                            <a:pt x="999368" y="17360"/>
                            <a:pt x="997058" y="25831"/>
                          </a:cubicBezTo>
                          <a:cubicBezTo>
                            <a:pt x="994192" y="36338"/>
                            <a:pt x="990170" y="46495"/>
                            <a:pt x="986726" y="56827"/>
                          </a:cubicBezTo>
                          <a:lnTo>
                            <a:pt x="981560" y="72326"/>
                          </a:lnTo>
                          <a:cubicBezTo>
                            <a:pt x="981559" y="72328"/>
                            <a:pt x="971229" y="103321"/>
                            <a:pt x="971227" y="103322"/>
                          </a:cubicBezTo>
                          <a:lnTo>
                            <a:pt x="955729" y="113654"/>
                          </a:lnTo>
                          <a:cubicBezTo>
                            <a:pt x="954007" y="120542"/>
                            <a:pt x="953360" y="127793"/>
                            <a:pt x="950563" y="134319"/>
                          </a:cubicBezTo>
                          <a:cubicBezTo>
                            <a:pt x="943010" y="151942"/>
                            <a:pt x="936582" y="150080"/>
                            <a:pt x="924732" y="165315"/>
                          </a:cubicBezTo>
                          <a:cubicBezTo>
                            <a:pt x="917108" y="175117"/>
                            <a:pt x="914400" y="189424"/>
                            <a:pt x="904068" y="196312"/>
                          </a:cubicBezTo>
                          <a:cubicBezTo>
                            <a:pt x="888829" y="206472"/>
                            <a:pt x="885502" y="207226"/>
                            <a:pt x="873071" y="222143"/>
                          </a:cubicBezTo>
                          <a:cubicBezTo>
                            <a:pt x="869096" y="226913"/>
                            <a:pt x="867129" y="233251"/>
                            <a:pt x="862739" y="237641"/>
                          </a:cubicBezTo>
                          <a:cubicBezTo>
                            <a:pt x="858349" y="242031"/>
                            <a:pt x="852011" y="243998"/>
                            <a:pt x="847241" y="247973"/>
                          </a:cubicBezTo>
                          <a:cubicBezTo>
                            <a:pt x="841629" y="252650"/>
                            <a:pt x="837688" y="259225"/>
                            <a:pt x="831743" y="263471"/>
                          </a:cubicBezTo>
                          <a:cubicBezTo>
                            <a:pt x="825476" y="267947"/>
                            <a:pt x="817092" y="268993"/>
                            <a:pt x="811078" y="273804"/>
                          </a:cubicBezTo>
                          <a:cubicBezTo>
                            <a:pt x="799668" y="282932"/>
                            <a:pt x="793944" y="300180"/>
                            <a:pt x="780082" y="304800"/>
                          </a:cubicBezTo>
                          <a:lnTo>
                            <a:pt x="749085" y="315132"/>
                          </a:lnTo>
                          <a:cubicBezTo>
                            <a:pt x="722910" y="341309"/>
                            <a:pt x="756781" y="310516"/>
                            <a:pt x="723255" y="330631"/>
                          </a:cubicBezTo>
                          <a:cubicBezTo>
                            <a:pt x="692657" y="348989"/>
                            <a:pt x="746251" y="340184"/>
                            <a:pt x="681926" y="361627"/>
                          </a:cubicBezTo>
                          <a:cubicBezTo>
                            <a:pt x="671594" y="365071"/>
                            <a:pt x="659991" y="365919"/>
                            <a:pt x="650929" y="371960"/>
                          </a:cubicBezTo>
                          <a:cubicBezTo>
                            <a:pt x="635363" y="382337"/>
                            <a:pt x="633121" y="384758"/>
                            <a:pt x="614766" y="392624"/>
                          </a:cubicBezTo>
                          <a:cubicBezTo>
                            <a:pt x="609761" y="394769"/>
                            <a:pt x="604639" y="396895"/>
                            <a:pt x="599268" y="397790"/>
                          </a:cubicBezTo>
                          <a:cubicBezTo>
                            <a:pt x="583886" y="400354"/>
                            <a:pt x="568271" y="401234"/>
                            <a:pt x="552773" y="402956"/>
                          </a:cubicBezTo>
                          <a:cubicBezTo>
                            <a:pt x="540719" y="406400"/>
                            <a:pt x="528932" y="410978"/>
                            <a:pt x="516610" y="413288"/>
                          </a:cubicBezTo>
                          <a:cubicBezTo>
                            <a:pt x="501284" y="416162"/>
                            <a:pt x="485519" y="416022"/>
                            <a:pt x="470116" y="418454"/>
                          </a:cubicBezTo>
                          <a:cubicBezTo>
                            <a:pt x="452770" y="421193"/>
                            <a:pt x="435777" y="425900"/>
                            <a:pt x="418455" y="428787"/>
                          </a:cubicBezTo>
                          <a:cubicBezTo>
                            <a:pt x="408330" y="430475"/>
                            <a:pt x="372973" y="436025"/>
                            <a:pt x="361627" y="439119"/>
                          </a:cubicBezTo>
                          <a:cubicBezTo>
                            <a:pt x="351120" y="441985"/>
                            <a:pt x="341197" y="446810"/>
                            <a:pt x="330631" y="449451"/>
                          </a:cubicBezTo>
                          <a:cubicBezTo>
                            <a:pt x="323743" y="451173"/>
                            <a:pt x="316767" y="452577"/>
                            <a:pt x="309966" y="454617"/>
                          </a:cubicBezTo>
                          <a:cubicBezTo>
                            <a:pt x="299534" y="457746"/>
                            <a:pt x="289536" y="462308"/>
                            <a:pt x="278970" y="464949"/>
                          </a:cubicBezTo>
                          <a:cubicBezTo>
                            <a:pt x="272082" y="466671"/>
                            <a:pt x="265106" y="468075"/>
                            <a:pt x="258305" y="470115"/>
                          </a:cubicBezTo>
                          <a:cubicBezTo>
                            <a:pt x="247873" y="473245"/>
                            <a:pt x="238052" y="478658"/>
                            <a:pt x="227309" y="480448"/>
                          </a:cubicBezTo>
                          <a:cubicBezTo>
                            <a:pt x="197420" y="485429"/>
                            <a:pt x="182175" y="488548"/>
                            <a:pt x="149817" y="490780"/>
                          </a:cubicBezTo>
                          <a:cubicBezTo>
                            <a:pt x="115415" y="493153"/>
                            <a:pt x="80936" y="494224"/>
                            <a:pt x="46495" y="495946"/>
                          </a:cubicBezTo>
                          <a:cubicBezTo>
                            <a:pt x="3457" y="501326"/>
                            <a:pt x="19050" y="501112"/>
                            <a:pt x="0" y="501112"/>
                          </a:cubicBezTo>
                        </a:path>
                      </a:pathLst>
                    </a:custGeom>
                    <a:noFill/>
                    <a:ln w="19050"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32" name="Rectangle 31"/>
                  <p:cNvSpPr/>
                  <p:nvPr/>
                </p:nvSpPr>
                <p:spPr>
                  <a:xfrm>
                    <a:off x="3569775" y="2185007"/>
                    <a:ext cx="1157207" cy="826576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" name="Freeform 32"/>
                  <p:cNvSpPr/>
                  <p:nvPr/>
                </p:nvSpPr>
                <p:spPr>
                  <a:xfrm>
                    <a:off x="3580107" y="2309247"/>
                    <a:ext cx="1013303" cy="697424"/>
                  </a:xfrm>
                  <a:custGeom>
                    <a:avLst/>
                    <a:gdLst>
                      <a:gd name="connsiteX0" fmla="*/ 0 w 971228"/>
                      <a:gd name="connsiteY0" fmla="*/ 697424 h 697424"/>
                      <a:gd name="connsiteX1" fmla="*/ 10333 w 971228"/>
                      <a:gd name="connsiteY1" fmla="*/ 671594 h 697424"/>
                      <a:gd name="connsiteX2" fmla="*/ 20665 w 971228"/>
                      <a:gd name="connsiteY2" fmla="*/ 661261 h 697424"/>
                      <a:gd name="connsiteX3" fmla="*/ 30997 w 971228"/>
                      <a:gd name="connsiteY3" fmla="*/ 645763 h 697424"/>
                      <a:gd name="connsiteX4" fmla="*/ 36163 w 971228"/>
                      <a:gd name="connsiteY4" fmla="*/ 630265 h 697424"/>
                      <a:gd name="connsiteX5" fmla="*/ 61994 w 971228"/>
                      <a:gd name="connsiteY5" fmla="*/ 604434 h 697424"/>
                      <a:gd name="connsiteX6" fmla="*/ 87824 w 971228"/>
                      <a:gd name="connsiteY6" fmla="*/ 578604 h 697424"/>
                      <a:gd name="connsiteX7" fmla="*/ 98156 w 971228"/>
                      <a:gd name="connsiteY7" fmla="*/ 563106 h 697424"/>
                      <a:gd name="connsiteX8" fmla="*/ 108489 w 971228"/>
                      <a:gd name="connsiteY8" fmla="*/ 552773 h 697424"/>
                      <a:gd name="connsiteX9" fmla="*/ 129153 w 971228"/>
                      <a:gd name="connsiteY9" fmla="*/ 521777 h 697424"/>
                      <a:gd name="connsiteX10" fmla="*/ 154984 w 971228"/>
                      <a:gd name="connsiteY10" fmla="*/ 501112 h 697424"/>
                      <a:gd name="connsiteX11" fmla="*/ 175648 w 971228"/>
                      <a:gd name="connsiteY11" fmla="*/ 485614 h 697424"/>
                      <a:gd name="connsiteX12" fmla="*/ 191146 w 971228"/>
                      <a:gd name="connsiteY12" fmla="*/ 475282 h 697424"/>
                      <a:gd name="connsiteX13" fmla="*/ 232475 w 971228"/>
                      <a:gd name="connsiteY13" fmla="*/ 444285 h 697424"/>
                      <a:gd name="connsiteX14" fmla="*/ 273804 w 971228"/>
                      <a:gd name="connsiteY14" fmla="*/ 413289 h 697424"/>
                      <a:gd name="connsiteX15" fmla="*/ 299634 w 971228"/>
                      <a:gd name="connsiteY15" fmla="*/ 392624 h 697424"/>
                      <a:gd name="connsiteX16" fmla="*/ 309967 w 971228"/>
                      <a:gd name="connsiteY16" fmla="*/ 382292 h 697424"/>
                      <a:gd name="connsiteX17" fmla="*/ 340963 w 971228"/>
                      <a:gd name="connsiteY17" fmla="*/ 366794 h 697424"/>
                      <a:gd name="connsiteX18" fmla="*/ 351295 w 971228"/>
                      <a:gd name="connsiteY18" fmla="*/ 356461 h 697424"/>
                      <a:gd name="connsiteX19" fmla="*/ 382292 w 971228"/>
                      <a:gd name="connsiteY19" fmla="*/ 335797 h 697424"/>
                      <a:gd name="connsiteX20" fmla="*/ 413289 w 971228"/>
                      <a:gd name="connsiteY20" fmla="*/ 315133 h 697424"/>
                      <a:gd name="connsiteX21" fmla="*/ 444285 w 971228"/>
                      <a:gd name="connsiteY21" fmla="*/ 294468 h 697424"/>
                      <a:gd name="connsiteX22" fmla="*/ 459784 w 971228"/>
                      <a:gd name="connsiteY22" fmla="*/ 284136 h 697424"/>
                      <a:gd name="connsiteX23" fmla="*/ 475282 w 971228"/>
                      <a:gd name="connsiteY23" fmla="*/ 278970 h 697424"/>
                      <a:gd name="connsiteX24" fmla="*/ 506278 w 971228"/>
                      <a:gd name="connsiteY24" fmla="*/ 253139 h 697424"/>
                      <a:gd name="connsiteX25" fmla="*/ 521777 w 971228"/>
                      <a:gd name="connsiteY25" fmla="*/ 247973 h 697424"/>
                      <a:gd name="connsiteX26" fmla="*/ 532109 w 971228"/>
                      <a:gd name="connsiteY26" fmla="*/ 232475 h 697424"/>
                      <a:gd name="connsiteX27" fmla="*/ 547607 w 971228"/>
                      <a:gd name="connsiteY27" fmla="*/ 227309 h 697424"/>
                      <a:gd name="connsiteX28" fmla="*/ 578604 w 971228"/>
                      <a:gd name="connsiteY28" fmla="*/ 211811 h 697424"/>
                      <a:gd name="connsiteX29" fmla="*/ 619933 w 971228"/>
                      <a:gd name="connsiteY29" fmla="*/ 180814 h 697424"/>
                      <a:gd name="connsiteX30" fmla="*/ 635431 w 971228"/>
                      <a:gd name="connsiteY30" fmla="*/ 170482 h 697424"/>
                      <a:gd name="connsiteX31" fmla="*/ 656095 w 971228"/>
                      <a:gd name="connsiteY31" fmla="*/ 160150 h 697424"/>
                      <a:gd name="connsiteX32" fmla="*/ 681926 w 971228"/>
                      <a:gd name="connsiteY32" fmla="*/ 139485 h 697424"/>
                      <a:gd name="connsiteX33" fmla="*/ 697424 w 971228"/>
                      <a:gd name="connsiteY33" fmla="*/ 134319 h 697424"/>
                      <a:gd name="connsiteX34" fmla="*/ 718089 w 971228"/>
                      <a:gd name="connsiteY34" fmla="*/ 123987 h 697424"/>
                      <a:gd name="connsiteX35" fmla="*/ 733587 w 971228"/>
                      <a:gd name="connsiteY35" fmla="*/ 113655 h 697424"/>
                      <a:gd name="connsiteX36" fmla="*/ 743919 w 971228"/>
                      <a:gd name="connsiteY36" fmla="*/ 103322 h 697424"/>
                      <a:gd name="connsiteX37" fmla="*/ 759417 w 971228"/>
                      <a:gd name="connsiteY37" fmla="*/ 98156 h 697424"/>
                      <a:gd name="connsiteX38" fmla="*/ 790414 w 971228"/>
                      <a:gd name="connsiteY38" fmla="*/ 77492 h 697424"/>
                      <a:gd name="connsiteX39" fmla="*/ 805912 w 971228"/>
                      <a:gd name="connsiteY39" fmla="*/ 67160 h 697424"/>
                      <a:gd name="connsiteX40" fmla="*/ 821411 w 971228"/>
                      <a:gd name="connsiteY40" fmla="*/ 61994 h 697424"/>
                      <a:gd name="connsiteX41" fmla="*/ 852407 w 971228"/>
                      <a:gd name="connsiteY41" fmla="*/ 46495 h 697424"/>
                      <a:gd name="connsiteX42" fmla="*/ 873072 w 971228"/>
                      <a:gd name="connsiteY42" fmla="*/ 36163 h 697424"/>
                      <a:gd name="connsiteX43" fmla="*/ 904068 w 971228"/>
                      <a:gd name="connsiteY43" fmla="*/ 25831 h 697424"/>
                      <a:gd name="connsiteX44" fmla="*/ 919567 w 971228"/>
                      <a:gd name="connsiteY44" fmla="*/ 20665 h 697424"/>
                      <a:gd name="connsiteX45" fmla="*/ 950563 w 971228"/>
                      <a:gd name="connsiteY45" fmla="*/ 5167 h 697424"/>
                      <a:gd name="connsiteX46" fmla="*/ 971228 w 971228"/>
                      <a:gd name="connsiteY46" fmla="*/ 0 h 697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971228" h="697424">
                        <a:moveTo>
                          <a:pt x="0" y="697424"/>
                        </a:moveTo>
                        <a:cubicBezTo>
                          <a:pt x="3444" y="688814"/>
                          <a:pt x="5732" y="679646"/>
                          <a:pt x="10333" y="671594"/>
                        </a:cubicBezTo>
                        <a:cubicBezTo>
                          <a:pt x="12750" y="667365"/>
                          <a:pt x="17622" y="665065"/>
                          <a:pt x="20665" y="661261"/>
                        </a:cubicBezTo>
                        <a:cubicBezTo>
                          <a:pt x="24543" y="656413"/>
                          <a:pt x="28220" y="651316"/>
                          <a:pt x="30997" y="645763"/>
                        </a:cubicBezTo>
                        <a:cubicBezTo>
                          <a:pt x="33432" y="640892"/>
                          <a:pt x="32896" y="634621"/>
                          <a:pt x="36163" y="630265"/>
                        </a:cubicBezTo>
                        <a:cubicBezTo>
                          <a:pt x="43469" y="620524"/>
                          <a:pt x="55239" y="614566"/>
                          <a:pt x="61994" y="604434"/>
                        </a:cubicBezTo>
                        <a:cubicBezTo>
                          <a:pt x="75770" y="583770"/>
                          <a:pt x="67160" y="592380"/>
                          <a:pt x="87824" y="578604"/>
                        </a:cubicBezTo>
                        <a:cubicBezTo>
                          <a:pt x="91268" y="573438"/>
                          <a:pt x="94277" y="567954"/>
                          <a:pt x="98156" y="563106"/>
                        </a:cubicBezTo>
                        <a:cubicBezTo>
                          <a:pt x="101199" y="559302"/>
                          <a:pt x="105566" y="556670"/>
                          <a:pt x="108489" y="552773"/>
                        </a:cubicBezTo>
                        <a:cubicBezTo>
                          <a:pt x="115940" y="542839"/>
                          <a:pt x="118821" y="528665"/>
                          <a:pt x="129153" y="521777"/>
                        </a:cubicBezTo>
                        <a:cubicBezTo>
                          <a:pt x="167469" y="496233"/>
                          <a:pt x="125538" y="525650"/>
                          <a:pt x="154984" y="501112"/>
                        </a:cubicBezTo>
                        <a:cubicBezTo>
                          <a:pt x="161598" y="495600"/>
                          <a:pt x="168642" y="490618"/>
                          <a:pt x="175648" y="485614"/>
                        </a:cubicBezTo>
                        <a:cubicBezTo>
                          <a:pt x="180700" y="482005"/>
                          <a:pt x="186473" y="479371"/>
                          <a:pt x="191146" y="475282"/>
                        </a:cubicBezTo>
                        <a:cubicBezTo>
                          <a:pt x="227677" y="443317"/>
                          <a:pt x="202362" y="454323"/>
                          <a:pt x="232475" y="444285"/>
                        </a:cubicBezTo>
                        <a:cubicBezTo>
                          <a:pt x="262157" y="414605"/>
                          <a:pt x="246754" y="422306"/>
                          <a:pt x="273804" y="413289"/>
                        </a:cubicBezTo>
                        <a:cubicBezTo>
                          <a:pt x="298742" y="388348"/>
                          <a:pt x="267061" y="418682"/>
                          <a:pt x="299634" y="392624"/>
                        </a:cubicBezTo>
                        <a:cubicBezTo>
                          <a:pt x="303438" y="389581"/>
                          <a:pt x="305790" y="384798"/>
                          <a:pt x="309967" y="382292"/>
                        </a:cubicBezTo>
                        <a:cubicBezTo>
                          <a:pt x="348151" y="359383"/>
                          <a:pt x="301784" y="398138"/>
                          <a:pt x="340963" y="366794"/>
                        </a:cubicBezTo>
                        <a:cubicBezTo>
                          <a:pt x="344766" y="363751"/>
                          <a:pt x="347398" y="359383"/>
                          <a:pt x="351295" y="356461"/>
                        </a:cubicBezTo>
                        <a:cubicBezTo>
                          <a:pt x="361229" y="349010"/>
                          <a:pt x="371960" y="342685"/>
                          <a:pt x="382292" y="335797"/>
                        </a:cubicBezTo>
                        <a:lnTo>
                          <a:pt x="413289" y="315133"/>
                        </a:lnTo>
                        <a:lnTo>
                          <a:pt x="444285" y="294468"/>
                        </a:lnTo>
                        <a:cubicBezTo>
                          <a:pt x="449451" y="291024"/>
                          <a:pt x="453894" y="286099"/>
                          <a:pt x="459784" y="284136"/>
                        </a:cubicBezTo>
                        <a:lnTo>
                          <a:pt x="475282" y="278970"/>
                        </a:lnTo>
                        <a:cubicBezTo>
                          <a:pt x="486705" y="267547"/>
                          <a:pt x="491896" y="260330"/>
                          <a:pt x="506278" y="253139"/>
                        </a:cubicBezTo>
                        <a:cubicBezTo>
                          <a:pt x="511149" y="250704"/>
                          <a:pt x="516611" y="249695"/>
                          <a:pt x="521777" y="247973"/>
                        </a:cubicBezTo>
                        <a:cubicBezTo>
                          <a:pt x="525221" y="242807"/>
                          <a:pt x="527261" y="236354"/>
                          <a:pt x="532109" y="232475"/>
                        </a:cubicBezTo>
                        <a:cubicBezTo>
                          <a:pt x="536361" y="229073"/>
                          <a:pt x="542736" y="229744"/>
                          <a:pt x="547607" y="227309"/>
                        </a:cubicBezTo>
                        <a:cubicBezTo>
                          <a:pt x="587666" y="207280"/>
                          <a:pt x="539650" y="224796"/>
                          <a:pt x="578604" y="211811"/>
                        </a:cubicBezTo>
                        <a:cubicBezTo>
                          <a:pt x="608285" y="182129"/>
                          <a:pt x="592882" y="189830"/>
                          <a:pt x="619933" y="180814"/>
                        </a:cubicBezTo>
                        <a:cubicBezTo>
                          <a:pt x="625099" y="177370"/>
                          <a:pt x="630040" y="173562"/>
                          <a:pt x="635431" y="170482"/>
                        </a:cubicBezTo>
                        <a:cubicBezTo>
                          <a:pt x="642117" y="166661"/>
                          <a:pt x="649687" y="164422"/>
                          <a:pt x="656095" y="160150"/>
                        </a:cubicBezTo>
                        <a:cubicBezTo>
                          <a:pt x="684924" y="140930"/>
                          <a:pt x="644395" y="158251"/>
                          <a:pt x="681926" y="139485"/>
                        </a:cubicBezTo>
                        <a:cubicBezTo>
                          <a:pt x="686797" y="137050"/>
                          <a:pt x="692419" y="136464"/>
                          <a:pt x="697424" y="134319"/>
                        </a:cubicBezTo>
                        <a:cubicBezTo>
                          <a:pt x="704503" y="131285"/>
                          <a:pt x="711402" y="127808"/>
                          <a:pt x="718089" y="123987"/>
                        </a:cubicBezTo>
                        <a:cubicBezTo>
                          <a:pt x="723480" y="120907"/>
                          <a:pt x="728739" y="117534"/>
                          <a:pt x="733587" y="113655"/>
                        </a:cubicBezTo>
                        <a:cubicBezTo>
                          <a:pt x="737390" y="110612"/>
                          <a:pt x="739742" y="105828"/>
                          <a:pt x="743919" y="103322"/>
                        </a:cubicBezTo>
                        <a:cubicBezTo>
                          <a:pt x="748588" y="100520"/>
                          <a:pt x="754657" y="100800"/>
                          <a:pt x="759417" y="98156"/>
                        </a:cubicBezTo>
                        <a:cubicBezTo>
                          <a:pt x="770272" y="92125"/>
                          <a:pt x="780082" y="84380"/>
                          <a:pt x="790414" y="77492"/>
                        </a:cubicBezTo>
                        <a:cubicBezTo>
                          <a:pt x="795580" y="74048"/>
                          <a:pt x="800022" y="69123"/>
                          <a:pt x="805912" y="67160"/>
                        </a:cubicBezTo>
                        <a:lnTo>
                          <a:pt x="821411" y="61994"/>
                        </a:lnTo>
                        <a:cubicBezTo>
                          <a:pt x="851190" y="42139"/>
                          <a:pt x="822467" y="59326"/>
                          <a:pt x="852407" y="46495"/>
                        </a:cubicBezTo>
                        <a:cubicBezTo>
                          <a:pt x="859486" y="43461"/>
                          <a:pt x="865921" y="39023"/>
                          <a:pt x="873072" y="36163"/>
                        </a:cubicBezTo>
                        <a:cubicBezTo>
                          <a:pt x="883184" y="32118"/>
                          <a:pt x="893736" y="29275"/>
                          <a:pt x="904068" y="25831"/>
                        </a:cubicBezTo>
                        <a:lnTo>
                          <a:pt x="919567" y="20665"/>
                        </a:lnTo>
                        <a:cubicBezTo>
                          <a:pt x="936549" y="9344"/>
                          <a:pt x="931847" y="10515"/>
                          <a:pt x="950563" y="5167"/>
                        </a:cubicBezTo>
                        <a:cubicBezTo>
                          <a:pt x="957390" y="3216"/>
                          <a:pt x="971228" y="0"/>
                          <a:pt x="971228" y="0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3826061" y="2985691"/>
                    <a:ext cx="644631" cy="1663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/>
                      <a:t>w</a:t>
                    </a:r>
                    <a:r>
                      <a:rPr lang="en-GB" dirty="0" smtClean="0"/>
                      <a:t>ater level</a:t>
                    </a:r>
                    <a:endParaRPr lang="en-GB" dirty="0"/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4082819" y="1965527"/>
                    <a:ext cx="185324" cy="2621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2600" b="1" dirty="0" smtClean="0"/>
                      <a:t>+</a:t>
                    </a:r>
                    <a:endParaRPr lang="en-GB" sz="2600" b="1" dirty="0"/>
                  </a:p>
                </p:txBody>
              </p:sp>
            </p:grpSp>
            <p:sp>
              <p:nvSpPr>
                <p:cNvPr id="28" name="TextBox 27"/>
                <p:cNvSpPr txBox="1"/>
                <p:nvPr/>
              </p:nvSpPr>
              <p:spPr>
                <a:xfrm rot="16200000">
                  <a:off x="-122559" y="1992515"/>
                  <a:ext cx="1490675" cy="171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s</a:t>
                  </a:r>
                  <a:r>
                    <a:rPr lang="en-GB" dirty="0" smtClean="0"/>
                    <a:t>eismic power (PSD)</a:t>
                  </a:r>
                  <a:endParaRPr lang="en-GB" dirty="0"/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3343242">
                <a:off x="1975255" y="1093217"/>
                <a:ext cx="434656" cy="93963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3343242">
                <a:off x="3822781" y="1185991"/>
                <a:ext cx="398899" cy="630369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289853" y="1153828"/>
                <a:ext cx="402365" cy="1524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/>
                  <a:t>Bedload</a:t>
                </a:r>
                <a:endParaRPr lang="en-GB" sz="16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282078" y="2155105"/>
                <a:ext cx="515432" cy="1524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/>
                  <a:t>Turbulence</a:t>
                </a:r>
                <a:endParaRPr lang="en-GB" sz="16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82038" y="1167273"/>
                <a:ext cx="1150861" cy="1524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/>
                  <a:t>River-induced seismic noise</a:t>
                </a:r>
                <a:endParaRPr lang="en-GB" sz="1600" dirty="0"/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 flipH="1">
            <a:off x="8477824" y="846008"/>
            <a:ext cx="3317241" cy="877163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700" dirty="0" smtClean="0"/>
              <a:t>Hysteresis has been fundamental to identifying bedload transport in previous studies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288398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t="-2000" r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0D90AF3-ABEA-AC9A-0AFF-5BE66A12B9E3}"/>
              </a:ext>
            </a:extLst>
          </p:cNvPr>
          <p:cNvGrpSpPr/>
          <p:nvPr/>
        </p:nvGrpSpPr>
        <p:grpSpPr>
          <a:xfrm>
            <a:off x="499394" y="1393024"/>
            <a:ext cx="2647784" cy="3249305"/>
            <a:chOff x="-14051245" y="815053"/>
            <a:chExt cx="8043178" cy="1057276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302D472-6F6D-2544-D001-3B224F6B3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051245" y="815053"/>
              <a:ext cx="8043178" cy="105727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F4F33C4-C64B-2C53-E022-AC0F552D565C}"/>
                </a:ext>
              </a:extLst>
            </p:cNvPr>
            <p:cNvSpPr txBox="1"/>
            <p:nvPr/>
          </p:nvSpPr>
          <p:spPr>
            <a:xfrm>
              <a:off x="-8663778" y="9139777"/>
              <a:ext cx="899767" cy="1101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009900"/>
                  </a:solidFill>
                </a:rPr>
                <a:t>A</a:t>
              </a:r>
              <a:endParaRPr lang="en-GB" sz="1600" b="1" dirty="0">
                <a:solidFill>
                  <a:srgbClr val="0099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CBD490A-AA26-3774-2F8A-57113DBF4D6D}"/>
                </a:ext>
              </a:extLst>
            </p:cNvPr>
            <p:cNvSpPr txBox="1"/>
            <p:nvPr/>
          </p:nvSpPr>
          <p:spPr>
            <a:xfrm>
              <a:off x="-11478072" y="6690165"/>
              <a:ext cx="967514" cy="1101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B</a:t>
              </a:r>
              <a:endParaRPr lang="en-GB" sz="1600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7D2DBF-F5A8-73E5-5503-F2919AFED53E}"/>
                </a:ext>
              </a:extLst>
            </p:cNvPr>
            <p:cNvSpPr txBox="1"/>
            <p:nvPr/>
          </p:nvSpPr>
          <p:spPr>
            <a:xfrm>
              <a:off x="-11142539" y="1748492"/>
              <a:ext cx="740914" cy="1101605"/>
            </a:xfrm>
            <a:prstGeom prst="rect">
              <a:avLst/>
            </a:prstGeom>
            <a:solidFill>
              <a:srgbClr val="FBE5D6">
                <a:alpha val="67059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CC0099"/>
                  </a:solidFill>
                </a:rPr>
                <a:t>C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38509" y="722350"/>
            <a:ext cx="6058952" cy="6066335"/>
            <a:chOff x="6377535" y="1530136"/>
            <a:chExt cx="4969219" cy="52113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t="2411"/>
            <a:stretch/>
          </p:blipFill>
          <p:spPr>
            <a:xfrm>
              <a:off x="7374721" y="1787471"/>
              <a:ext cx="3972033" cy="4954004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6377535" y="1530136"/>
              <a:ext cx="3413279" cy="4688083"/>
              <a:chOff x="6454890" y="1493973"/>
              <a:chExt cx="3413279" cy="4688083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454890" y="1493973"/>
                <a:ext cx="3413279" cy="4454011"/>
                <a:chOff x="7161495" y="1893817"/>
                <a:chExt cx="3506598" cy="4565810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9608918" y="1893817"/>
                  <a:ext cx="1059175" cy="2839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Station W_07</a:t>
                  </a:r>
                  <a:endParaRPr lang="en-GB" sz="1200" dirty="0"/>
                </a:p>
              </p:txBody>
            </p:sp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2978593">
                  <a:off x="9419708" y="5537681"/>
                  <a:ext cx="668386" cy="835986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2281358" flipH="1">
                  <a:off x="9347744" y="2110054"/>
                  <a:ext cx="655426" cy="835986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18756991" flipH="1">
                  <a:off x="8901876" y="3870921"/>
                  <a:ext cx="926095" cy="926095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7274364" y="2583387"/>
                  <a:ext cx="94243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400" dirty="0" smtClean="0"/>
                    <a:t>Upstream </a:t>
                  </a:r>
                </a:p>
                <a:p>
                  <a:pPr algn="ctr"/>
                  <a:r>
                    <a:rPr lang="en-GB" sz="1400" dirty="0" smtClean="0"/>
                    <a:t>gauge</a:t>
                  </a:r>
                  <a:endParaRPr lang="en-GB" sz="1400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7161495" y="5936407"/>
                  <a:ext cx="116064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400" dirty="0"/>
                    <a:t>D</a:t>
                  </a:r>
                  <a:r>
                    <a:rPr lang="en-GB" sz="1400" dirty="0" smtClean="0"/>
                    <a:t>ownstream </a:t>
                  </a:r>
                </a:p>
                <a:p>
                  <a:pPr algn="ctr"/>
                  <a:r>
                    <a:rPr lang="en-GB" sz="1400" dirty="0" smtClean="0"/>
                    <a:t>gauge</a:t>
                  </a:r>
                  <a:endParaRPr lang="en-GB" sz="140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367625" y="4209696"/>
                  <a:ext cx="75341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400" dirty="0" smtClean="0"/>
                    <a:t>On-site </a:t>
                  </a:r>
                </a:p>
                <a:p>
                  <a:pPr algn="ctr"/>
                  <a:r>
                    <a:rPr lang="en-GB" sz="1400" dirty="0" smtClean="0"/>
                    <a:t>gauge</a:t>
                  </a:r>
                  <a:endParaRPr lang="en-GB" sz="1400" dirty="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F4F33C4-C64B-2C53-E022-AC0F552D565C}"/>
                  </a:ext>
                </a:extLst>
              </p:cNvPr>
              <p:cNvSpPr txBox="1"/>
              <p:nvPr/>
            </p:nvSpPr>
            <p:spPr>
              <a:xfrm>
                <a:off x="6855069" y="2611715"/>
                <a:ext cx="329391" cy="290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009900"/>
                    </a:solidFill>
                  </a:rPr>
                  <a:t>A</a:t>
                </a:r>
                <a:endParaRPr lang="en-GB" sz="1600" b="1" dirty="0">
                  <a:solidFill>
                    <a:srgbClr val="009900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BD490A-AA26-3774-2F8A-57113DBF4D6D}"/>
                  </a:ext>
                </a:extLst>
              </p:cNvPr>
              <p:cNvSpPr txBox="1"/>
              <p:nvPr/>
            </p:nvSpPr>
            <p:spPr>
              <a:xfrm>
                <a:off x="6846950" y="4185693"/>
                <a:ext cx="354192" cy="290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smtClean="0"/>
                  <a:t>B</a:t>
                </a:r>
                <a:endParaRPr lang="en-GB" sz="1600" b="1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87D2DBF-F5A8-73E5-5503-F2919AFED53E}"/>
                  </a:ext>
                </a:extLst>
              </p:cNvPr>
              <p:cNvSpPr txBox="1"/>
              <p:nvPr/>
            </p:nvSpPr>
            <p:spPr>
              <a:xfrm>
                <a:off x="6884145" y="5891218"/>
                <a:ext cx="271237" cy="290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rgbClr val="CC0099"/>
                    </a:solidFill>
                  </a:rPr>
                  <a:t>C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9212747" y="705713"/>
            <a:ext cx="1184747" cy="430887"/>
            <a:chOff x="10663572" y="1064552"/>
            <a:chExt cx="1184747" cy="430887"/>
          </a:xfrm>
        </p:grpSpPr>
        <p:grpSp>
          <p:nvGrpSpPr>
            <p:cNvPr id="6" name="Group 5"/>
            <p:cNvGrpSpPr/>
            <p:nvPr/>
          </p:nvGrpSpPr>
          <p:grpSpPr>
            <a:xfrm>
              <a:off x="10663572" y="1197068"/>
              <a:ext cx="197057" cy="165854"/>
              <a:chOff x="10506141" y="1875805"/>
              <a:chExt cx="197057" cy="165854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10506141" y="1875805"/>
                <a:ext cx="176574" cy="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0526624" y="2041659"/>
                <a:ext cx="176574" cy="0"/>
              </a:xfrm>
              <a:prstGeom prst="line">
                <a:avLst/>
              </a:prstGeom>
              <a:ln w="38100" cap="rnd"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10838106" y="1064552"/>
              <a:ext cx="10102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/>
                <a:t>Stage</a:t>
              </a:r>
            </a:p>
            <a:p>
              <a:r>
                <a:rPr lang="en-GB" sz="1100" dirty="0" smtClean="0"/>
                <a:t>Seismic power</a:t>
              </a:r>
              <a:endParaRPr lang="en-GB" sz="11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99394" y="214495"/>
            <a:ext cx="113097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Hysteresis in seismic power vs stage or discharge  =  spatial offset between measurement sites?</a:t>
            </a:r>
            <a:endParaRPr lang="en-GB" sz="2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497461" y="3134613"/>
            <a:ext cx="2641998" cy="877163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700" dirty="0" smtClean="0"/>
              <a:t>No hysteresis with collocated seismic and water level measurements</a:t>
            </a:r>
            <a:endParaRPr lang="en-GB" sz="1700" dirty="0"/>
          </a:p>
        </p:txBody>
      </p:sp>
      <p:sp>
        <p:nvSpPr>
          <p:cNvPr id="31" name="TextBox 30"/>
          <p:cNvSpPr txBox="1"/>
          <p:nvPr/>
        </p:nvSpPr>
        <p:spPr>
          <a:xfrm>
            <a:off x="63218" y="831973"/>
            <a:ext cx="4774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Data from our study site at the River Feshie in </a:t>
            </a:r>
            <a:r>
              <a:rPr lang="en-GB" sz="1600" dirty="0" smtClean="0"/>
              <a:t>Scotland in March 2022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277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1000"/>
            <a:lum/>
          </a:blip>
          <a:srcRect/>
          <a:stretch>
            <a:fillRect l="-6000" t="-2000" r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18441" y="4732315"/>
            <a:ext cx="110598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dirty="0" smtClean="0"/>
              <a:t>Hydroacoustic recordings from a low water level prior to the peak in the hydrograph, and </a:t>
            </a:r>
            <a:r>
              <a:rPr lang="en-GB" sz="1900" dirty="0" smtClean="0"/>
              <a:t>from a </a:t>
            </a:r>
            <a:r>
              <a:rPr lang="en-GB" sz="1900" dirty="0" smtClean="0"/>
              <a:t>high water level near the peak.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 smtClean="0"/>
              <a:t>Can be used to identify when bedload transport was occurring to inform on the interpretation of geophone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 smtClean="0"/>
              <a:t>Clear that bedload transport was occurring during this event despite the lack of hysteresis in the seismic power vs water level measurements.</a:t>
            </a:r>
            <a:endParaRPr lang="en-GB" sz="19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628465" y="347819"/>
            <a:ext cx="11092484" cy="4227364"/>
            <a:chOff x="801185" y="581499"/>
            <a:chExt cx="11092484" cy="4227364"/>
          </a:xfrm>
        </p:grpSpPr>
        <p:pic>
          <p:nvPicPr>
            <p:cNvPr id="4" name="Hydroacoustic_Bedload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461552" y="1953367"/>
              <a:ext cx="1836557" cy="1836557"/>
            </a:xfrm>
            <a:prstGeom prst="rect">
              <a:avLst/>
            </a:prstGeom>
          </p:spPr>
        </p:pic>
        <p:pic>
          <p:nvPicPr>
            <p:cNvPr id="5" name="Station 1 40db 20220311100002_amp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801185" y="1950340"/>
              <a:ext cx="1836557" cy="18365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71207" y="1100307"/>
              <a:ext cx="5493123" cy="3708556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9487562" y="1103334"/>
              <a:ext cx="18031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High Water Level</a:t>
              </a:r>
            </a:p>
            <a:p>
              <a:pPr algn="ctr"/>
              <a:r>
                <a:rPr lang="en-GB" b="1" dirty="0" smtClean="0"/>
                <a:t>Bedload</a:t>
              </a:r>
              <a:endParaRPr lang="en-GB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8935" y="1100307"/>
              <a:ext cx="17610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/>
                <a:t>Low Water Level</a:t>
              </a:r>
            </a:p>
            <a:p>
              <a:pPr algn="ctr"/>
              <a:r>
                <a:rPr lang="en-GB" b="1" dirty="0" smtClean="0"/>
                <a:t>Turbulence</a:t>
              </a:r>
              <a:endParaRPr lang="en-GB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32553" y="581499"/>
              <a:ext cx="5377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accent2">
                      <a:lumMod val="75000"/>
                    </a:schemeClr>
                  </a:solidFill>
                </a:rPr>
                <a:t>*Hover </a:t>
              </a:r>
              <a:r>
                <a:rPr lang="en-GB" dirty="0">
                  <a:solidFill>
                    <a:schemeClr val="accent2">
                      <a:lumMod val="75000"/>
                    </a:schemeClr>
                  </a:solidFill>
                </a:rPr>
                <a:t>over the loudspeaker and click the play </a:t>
              </a:r>
              <a:r>
                <a:rPr lang="en-GB" dirty="0" smtClean="0">
                  <a:solidFill>
                    <a:schemeClr val="accent2">
                      <a:lumMod val="75000"/>
                    </a:schemeClr>
                  </a:solidFill>
                </a:rPr>
                <a:t>button*</a:t>
              </a:r>
              <a:endParaRPr lang="en-GB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2585599" y="3383280"/>
              <a:ext cx="2088001" cy="31496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504499" y="2084661"/>
              <a:ext cx="3873181" cy="689019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911600" y="2974905"/>
              <a:ext cx="4683760" cy="1975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865990" y="3857089"/>
              <a:ext cx="30276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Predicted water level for the onset of bedload motion</a:t>
              </a:r>
              <a:endParaRPr lang="en-GB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8477362" y="2988523"/>
              <a:ext cx="473598" cy="926643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86069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301</Words>
  <Application>Microsoft Office PowerPoint</Application>
  <PresentationFormat>Widescreen</PresentationFormat>
  <Paragraphs>56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Office Theme</vt:lpstr>
      <vt:lpstr>Isolating bedload transport using river induced seismic signals</vt:lpstr>
      <vt:lpstr>PowerPoint Presentation</vt:lpstr>
      <vt:lpstr>PowerPoint Presentation</vt:lpstr>
      <vt:lpstr>PowerPoint Presentation</vt:lpstr>
      <vt:lpstr>PowerPoint Presentation</vt:lpstr>
    </vt:vector>
  </TitlesOfParts>
  <Company>University of Edinburgh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MATTHEWS Bronwyn</dc:creator>
  <cp:lastModifiedBy>MATTHEWS Bronwyn</cp:lastModifiedBy>
  <cp:revision>11</cp:revision>
  <dcterms:created xsi:type="dcterms:W3CDTF">2022-05-24T08:58:40Z</dcterms:created>
  <dcterms:modified xsi:type="dcterms:W3CDTF">2022-05-25T13:49:46Z</dcterms:modified>
</cp:coreProperties>
</file>