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</p:sldMasterIdLst>
  <p:notesMasterIdLst>
    <p:notesMasterId r:id="rId5"/>
  </p:notesMasterIdLst>
  <p:handoutMasterIdLst>
    <p:handoutMasterId r:id="rId11"/>
  </p:handoutMasterIdLst>
  <p:sldIdLst>
    <p:sldId id="257" r:id="rId4"/>
    <p:sldId id="258" r:id="rId6"/>
    <p:sldId id="259" r:id="rId7"/>
    <p:sldId id="260" r:id="rId8"/>
    <p:sldId id="261" r:id="rId9"/>
    <p:sldId id="263" r:id="rId10"/>
  </p:sldIdLst>
  <p:sldSz cx="12192000" cy="6858000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C5F"/>
    <a:srgbClr val="5C82B9"/>
    <a:srgbClr val="FFFFFF"/>
    <a:srgbClr val="F7A839"/>
    <a:srgbClr val="35B3CA"/>
    <a:srgbClr val="B2B2B2"/>
    <a:srgbClr val="202020"/>
    <a:srgbClr val="323232"/>
    <a:srgbClr val="CC33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0" y="96"/>
      </p:cViewPr>
      <p:guideLst>
        <p:guide orient="horz" pos="4209"/>
        <p:guide pos="973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4" Type="http://schemas.openxmlformats.org/officeDocument/2006/relationships/tableStyles" Target="tableStyles.xml"/><Relationship Id="rId13" Type="http://schemas.openxmlformats.org/officeDocument/2006/relationships/viewProps" Target="viewProps.xml"/><Relationship Id="rId12" Type="http://schemas.openxmlformats.org/officeDocument/2006/relationships/presProps" Target="presProps.xml"/><Relationship Id="rId11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DAA18B-99E9-4C4C-A004-447A35F169D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Slide Image Placeholder 1"/>
          <p:cNvSpPr/>
          <p:nvPr>
            <p:ph type="sldImg" idx="2"/>
          </p:nvPr>
        </p:nvSpPr>
        <p:spPr/>
      </p:sp>
      <p:sp>
        <p:nvSpPr>
          <p:cNvPr id="3" name="Text Placeholder 2"/>
          <p:cNvSpPr/>
          <p:nvPr>
            <p:ph type="body" idx="3"/>
          </p:nvPr>
        </p:nvSpPr>
        <p:spPr/>
        <p:txBody>
          <a:bodyPr/>
          <a:p>
            <a:endParaRPr lang="en-GB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A2B7-A2D9-3A4F-A0F5-33332EDDEBC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A2B7-A2D9-3A4F-A0F5-33332EDDEBC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A2B7-A2D9-3A4F-A0F5-33332EDDEBC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60A2B7-A2D9-3A4F-A0F5-33332EDDEBCC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Click to edit Master subtitle style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8088" cy="811530"/>
          </a:xfrm>
        </p:spPr>
        <p:txBody>
          <a:bodyPr anchor="b">
            <a:normAutofit/>
          </a:bodyPr>
          <a:lstStyle>
            <a:lvl1pPr>
              <a:def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2400" b="1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>
                <a:sym typeface="+mn-ea"/>
              </a:rPr>
              <a:t>Click to edit Master title style</a:t>
            </a:r>
            <a:endParaRPr lang="zh-CN" altLang="en-US" dirty="0">
              <a:sym typeface="+mn-ea"/>
            </a:endParaRP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Click to edit Master text styles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cxnSp>
        <p:nvCxnSpPr>
          <p:cNvPr id="8" name="直接连接符 7" hidden="1"/>
          <p:cNvCxnSpPr/>
          <p:nvPr userDrawn="1"/>
        </p:nvCxnSpPr>
        <p:spPr>
          <a:xfrm>
            <a:off x="742950" y="434340"/>
            <a:ext cx="0" cy="139128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zh-CN" altLang="en-US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Click to edit Master title style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>
                <a:sym typeface="+mn-ea"/>
              </a:rPr>
              <a:t>Click to edit Master text styles</a:t>
            </a:r>
            <a:endParaRPr lang="zh-CN" altLang="en-US" dirty="0">
              <a:sym typeface="+mn-ea"/>
            </a:endParaRPr>
          </a:p>
          <a:p>
            <a:pPr lvl="1"/>
            <a:r>
              <a:rPr lang="zh-CN" altLang="en-US" dirty="0"/>
              <a:t>Second level</a:t>
            </a:r>
            <a:endParaRPr lang="zh-CN" altLang="en-US" dirty="0"/>
          </a:p>
          <a:p>
            <a:pPr lvl="2"/>
            <a:r>
              <a:rPr lang="zh-CN" altLang="en-US" dirty="0"/>
              <a:t>Third level</a:t>
            </a:r>
            <a:endParaRPr lang="zh-CN" altLang="en-US" dirty="0"/>
          </a:p>
          <a:p>
            <a:pPr lvl="3"/>
            <a:r>
              <a:rPr lang="zh-CN" altLang="en-US" dirty="0"/>
              <a:t>Fourth level</a:t>
            </a:r>
            <a:endParaRPr lang="zh-CN" altLang="en-US" dirty="0"/>
          </a:p>
          <a:p>
            <a:pPr lvl="4"/>
            <a:r>
              <a:rPr lang="zh-CN" altLang="en-US" dirty="0"/>
              <a:t>Fifth level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100000">
              <a:schemeClr val="bg1">
                <a:lumMod val="90000"/>
              </a:schemeClr>
            </a:gs>
            <a:gs pos="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3564D-1B97-DE41-AFE6-59BCADA5B5A8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D780F-0BA4-1A41-8CA5-B714517211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hdphoto" Target="../media/image3.wdp"/><Relationship Id="rId2" Type="http://schemas.openxmlformats.org/officeDocument/2006/relationships/image" Target="../media/image2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1.xml"/><Relationship Id="rId12" Type="http://schemas.openxmlformats.org/officeDocument/2006/relationships/image" Target="../media/image12.png"/><Relationship Id="rId11" Type="http://schemas.openxmlformats.org/officeDocument/2006/relationships/image" Target="../media/image11.png"/><Relationship Id="rId10" Type="http://schemas.openxmlformats.org/officeDocument/2006/relationships/image" Target="../media/image10.pn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19.emf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24.png"/><Relationship Id="rId6" Type="http://schemas.microsoft.com/office/2007/relationships/media" Target="../media/media1.mp4"/><Relationship Id="rId5" Type="http://schemas.openxmlformats.org/officeDocument/2006/relationships/video" Target="../media/media1.mp4"/><Relationship Id="rId4" Type="http://schemas.openxmlformats.org/officeDocument/2006/relationships/image" Target="../media/image23.png"/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http://www.icare.univ-lille1.fr/browse/get_image.php?dataset=seviri_rgb&amp;relx=0.274928766485&amp;rely=0.206552699392&amp;relw=0.501424490678&amp;relh=0.350427377279&amp;width=700&amp;date=201708241000&amp;coastlines=true"/>
          <p:cNvPicPr>
            <a:picLocks noChangeAspect="1" noChangeArrowheads="1"/>
          </p:cNvPicPr>
          <p:nvPr/>
        </p:nvPicPr>
        <p:blipFill rotWithShape="1">
          <a:blip r:embed="rId1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0"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-73025" y="0"/>
            <a:ext cx="6882765" cy="6858000"/>
          </a:xfrm>
          <a:prstGeom prst="rect">
            <a:avLst/>
          </a:prstGeom>
          <a:solidFill>
            <a:srgbClr val="004E91">
              <a:alpha val="49000"/>
            </a:srgbClr>
          </a:solidFill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fr-FR" sz="3200" dirty="0">
              <a:latin typeface="Ubuntu" panose="020B0604030602030204" charset="0"/>
              <a:ea typeface="Latin Modern Roman 10" charset="0"/>
              <a:cs typeface="Ubuntu" panose="020B0604030602030204" charset="0"/>
            </a:endParaRPr>
          </a:p>
          <a:p>
            <a:pPr algn="r"/>
            <a:endParaRPr lang="fr-FR" sz="3200" dirty="0">
              <a:latin typeface="Ubuntu" panose="020B0604030602030204" charset="0"/>
              <a:ea typeface="Latin Modern Roman 10" charset="0"/>
              <a:cs typeface="Ubuntu" panose="020B0604030602030204" charset="0"/>
            </a:endParaRPr>
          </a:p>
          <a:p>
            <a:pPr algn="r"/>
            <a:r>
              <a:rPr lang="fr-FR" sz="3200" dirty="0">
                <a:latin typeface="Ubuntu" panose="020B0604030602030204" charset="0"/>
                <a:ea typeface="Latin Modern Roman 10" charset="0"/>
                <a:cs typeface="Ubuntu" panose="020B0604030602030204" charset="0"/>
              </a:rPr>
              <a:t>Observation of the direct effect </a:t>
            </a:r>
            <a:endParaRPr lang="fr-FR" sz="3200" dirty="0">
              <a:latin typeface="Ubuntu" panose="020B0604030602030204" charset="0"/>
              <a:ea typeface="Latin Modern Roman 10" charset="0"/>
              <a:cs typeface="Ubuntu" panose="020B0604030602030204" charset="0"/>
            </a:endParaRPr>
          </a:p>
          <a:p>
            <a:pPr algn="r"/>
            <a:r>
              <a:rPr lang="fr-FR" sz="3200" dirty="0">
                <a:latin typeface="Ubuntu" panose="020B0604030602030204" charset="0"/>
                <a:ea typeface="Latin Modern Roman 10" charset="0"/>
                <a:cs typeface="Ubuntu" panose="020B0604030602030204" charset="0"/>
              </a:rPr>
              <a:t>of aerosols in the South-East </a:t>
            </a:r>
            <a:endParaRPr lang="fr-FR" sz="3200" dirty="0">
              <a:latin typeface="Ubuntu" panose="020B0604030602030204" charset="0"/>
              <a:ea typeface="Latin Modern Roman 10" charset="0"/>
              <a:cs typeface="Ubuntu" panose="020B0604030602030204" charset="0"/>
            </a:endParaRPr>
          </a:p>
          <a:p>
            <a:pPr algn="r"/>
            <a:r>
              <a:rPr lang="fr-FR" sz="3200" dirty="0">
                <a:latin typeface="Ubuntu" panose="020B0604030602030204" charset="0"/>
                <a:ea typeface="Latin Modern Roman 10" charset="0"/>
                <a:cs typeface="Ubuntu" panose="020B0604030602030204" charset="0"/>
              </a:rPr>
              <a:t>Atlantic at high temporal resolution from MSG/SEVIR</a:t>
            </a:r>
            <a:r>
              <a:rPr lang="" altLang="fr-FR" sz="3200" dirty="0">
                <a:latin typeface="Ubuntu" panose="020B0604030602030204" charset="0"/>
                <a:ea typeface="Latin Modern Roman 10" charset="0"/>
                <a:cs typeface="Ubuntu" panose="020B0604030602030204" charset="0"/>
              </a:rPr>
              <a:t>I</a:t>
            </a:r>
            <a:r>
              <a:rPr lang="fr-FR" sz="3200" dirty="0">
                <a:ea typeface="Latin Modern Roman 10" charset="0"/>
                <a:cs typeface="Latin Modern Roman 10" charset="0"/>
              </a:rPr>
              <a:t> </a:t>
            </a:r>
            <a:endParaRPr lang="fr-FR" sz="3200" dirty="0">
              <a:ea typeface="Latin Modern Roman 10" charset="0"/>
              <a:cs typeface="Latin Modern Roman 10" charset="0"/>
            </a:endParaRPr>
          </a:p>
          <a:p>
            <a:pPr algn="r"/>
            <a:endParaRPr lang="en-US" sz="2400" i="1" dirty="0">
              <a:solidFill>
                <a:schemeClr val="bg1"/>
              </a:solidFill>
            </a:endParaRPr>
          </a:p>
          <a:p>
            <a:pPr algn="r"/>
            <a:r>
              <a:rPr lang="" altLang="en-US" sz="2400" i="1" dirty="0" smtClean="0">
                <a:solidFill>
                  <a:schemeClr val="bg1"/>
                </a:solidFill>
              </a:rPr>
              <a:t>Fanny Peers, Jim Haywood, Richard Allan, </a:t>
            </a:r>
            <a:endParaRPr lang="" altLang="en-US" sz="2400" i="1" dirty="0" smtClean="0">
              <a:solidFill>
                <a:schemeClr val="bg1"/>
              </a:solidFill>
            </a:endParaRPr>
          </a:p>
          <a:p>
            <a:pPr algn="r"/>
            <a:r>
              <a:rPr lang="" altLang="en-US" sz="2400" i="1" dirty="0" smtClean="0">
                <a:solidFill>
                  <a:schemeClr val="bg1"/>
                </a:solidFill>
              </a:rPr>
              <a:t>Pete Francis, Ben Johnson, </a:t>
            </a:r>
            <a:endParaRPr lang="" altLang="en-US" sz="2400" i="1" dirty="0" smtClean="0">
              <a:solidFill>
                <a:schemeClr val="bg1"/>
              </a:solidFill>
            </a:endParaRPr>
          </a:p>
          <a:p>
            <a:pPr algn="r"/>
            <a:r>
              <a:rPr lang="" altLang="en-US" sz="2400" i="1" dirty="0" smtClean="0">
                <a:solidFill>
                  <a:schemeClr val="bg1"/>
                </a:solidFill>
              </a:rPr>
              <a:t>Gunnar Myhre, and Michael Schulz</a:t>
            </a:r>
            <a:endParaRPr lang="" altLang="en-US" sz="2400" i="1" dirty="0" smtClean="0">
              <a:solidFill>
                <a:schemeClr val="bg1"/>
              </a:solidFill>
            </a:endParaRPr>
          </a:p>
          <a:p>
            <a:pPr algn="r"/>
            <a:endParaRPr lang="en-US" sz="2400" i="1" dirty="0" smtClean="0">
              <a:solidFill>
                <a:schemeClr val="bg1"/>
              </a:solidFill>
            </a:endParaRPr>
          </a:p>
          <a:p>
            <a:pPr algn="r"/>
            <a:endParaRPr lang="en-US" sz="2400" i="1" dirty="0" smtClean="0">
              <a:solidFill>
                <a:schemeClr val="bg1"/>
              </a:solidFill>
            </a:endParaRPr>
          </a:p>
          <a:p>
            <a:pPr algn="r"/>
            <a:endParaRPr lang="en-US" sz="2400" i="1" dirty="0" smtClean="0">
              <a:solidFill>
                <a:schemeClr val="bg1"/>
              </a:solidFill>
            </a:endParaRPr>
          </a:p>
          <a:p>
            <a:pPr algn="r"/>
            <a:r>
              <a:rPr lang="" altLang="en-US" sz="2400" i="1" dirty="0" smtClean="0">
                <a:solidFill>
                  <a:schemeClr val="bg1"/>
                </a:solidFill>
              </a:rPr>
              <a:t>EGU 2022, session AS3.17</a:t>
            </a:r>
            <a:endParaRPr lang="" altLang="en-US" sz="2400" i="1" dirty="0" smtClean="0">
              <a:solidFill>
                <a:schemeClr val="bg1"/>
              </a:solidFill>
            </a:endParaRPr>
          </a:p>
        </p:txBody>
      </p:sp>
      <p:pic>
        <p:nvPicPr>
          <p:cNvPr id="1026" name="Picture 2" descr="https://www-loa.univ-lille1.fr/assets/img/logos/lo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7215" y="447675"/>
            <a:ext cx="1379855" cy="1379855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315" y="638175"/>
            <a:ext cx="998855" cy="9988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94905" y="4192270"/>
            <a:ext cx="1591945" cy="8966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3290" y="2712720"/>
            <a:ext cx="1961515" cy="63627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4905" y="2380615"/>
            <a:ext cx="1417320" cy="1301115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2320" y="716280"/>
            <a:ext cx="2244090" cy="8420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2420" y="3972560"/>
            <a:ext cx="2921000" cy="13354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25030" y="5809615"/>
            <a:ext cx="1003300" cy="7956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24290" y="5756275"/>
            <a:ext cx="1517015" cy="79438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015" y="5537200"/>
            <a:ext cx="1102360" cy="1102360"/>
          </a:xfrm>
          <a:prstGeom prst="rect">
            <a:avLst/>
          </a:prstGeom>
        </p:spPr>
      </p:pic>
    </p:spTree>
  </p:cSld>
  <p:clrMapOvr>
    <a:masterClrMapping/>
  </p:clrMapOvr>
  <p:transition advTm="791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4" name="Text Box 63"/>
          <p:cNvSpPr txBox="1"/>
          <p:nvPr/>
        </p:nvSpPr>
        <p:spPr>
          <a:xfrm>
            <a:off x="71755" y="127000"/>
            <a:ext cx="7793355" cy="368299"/>
          </a:xfrm>
          <a:prstGeom prst="homePlate">
            <a:avLst/>
          </a:prstGeom>
          <a:noFill/>
          <a:ln w="34925">
            <a:solidFill>
              <a:schemeClr val="accent6"/>
            </a:solidFill>
          </a:ln>
        </p:spPr>
        <p:txBody>
          <a:bodyPr wrap="square" rtlCol="0">
            <a:spAutoFit/>
          </a:bodyPr>
          <a:p>
            <a:r>
              <a:rPr lang="" altLang="en-US" b="1">
                <a:solidFill>
                  <a:schemeClr val="accent6"/>
                </a:solidFill>
              </a:rPr>
              <a:t>2016/2018: Coordinated international field campaigns in the SE Atlantic</a:t>
            </a:r>
            <a:endParaRPr lang="" altLang="en-US" b="1">
              <a:solidFill>
                <a:schemeClr val="accent6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096000" y="840740"/>
            <a:ext cx="949960" cy="949960"/>
            <a:chOff x="17097" y="812"/>
            <a:chExt cx="1496" cy="149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">
              <a:lum bright="30000"/>
            </a:blip>
            <a:stretch>
              <a:fillRect/>
            </a:stretch>
          </p:blipFill>
          <p:spPr>
            <a:xfrm>
              <a:off x="17097" y="812"/>
              <a:ext cx="1496" cy="1496"/>
            </a:xfrm>
            <a:prstGeom prst="rect">
              <a:avLst/>
            </a:prstGeom>
          </p:spPr>
        </p:pic>
        <p:sp>
          <p:nvSpPr>
            <p:cNvPr id="21" name="Rectangle 20"/>
            <p:cNvSpPr/>
            <p:nvPr/>
          </p:nvSpPr>
          <p:spPr>
            <a:xfrm>
              <a:off x="17636" y="1631"/>
              <a:ext cx="292" cy="322"/>
            </a:xfrm>
            <a:prstGeom prst="rect">
              <a:avLst/>
            </a:prstGeom>
            <a:noFill/>
            <a:ln w="22225">
              <a:solidFill>
                <a:schemeClr val="accent6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alt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81610" y="771525"/>
            <a:ext cx="5837555" cy="4765040"/>
            <a:chOff x="1446" y="4361"/>
            <a:chExt cx="7495" cy="5908"/>
          </a:xfrm>
        </p:grpSpPr>
        <p:grpSp>
          <p:nvGrpSpPr>
            <p:cNvPr id="6" name="Group 5"/>
            <p:cNvGrpSpPr/>
            <p:nvPr/>
          </p:nvGrpSpPr>
          <p:grpSpPr>
            <a:xfrm rot="0">
              <a:off x="1446" y="4361"/>
              <a:ext cx="7495" cy="5908"/>
              <a:chOff x="1260" y="4739"/>
              <a:chExt cx="7495" cy="5908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260" y="4739"/>
                <a:ext cx="7495" cy="5908"/>
              </a:xfrm>
              <a:prstGeom prst="rect">
                <a:avLst/>
              </a:prstGeom>
            </p:spPr>
          </p:pic>
          <p:sp>
            <p:nvSpPr>
              <p:cNvPr id="4" name="Oval 3"/>
              <p:cNvSpPr/>
              <p:nvPr/>
            </p:nvSpPr>
            <p:spPr>
              <a:xfrm>
                <a:off x="1260" y="6932"/>
                <a:ext cx="1982" cy="918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en-GB" sz="1400" b="1"/>
                  <a:t>UK-CLARIFY</a:t>
                </a:r>
                <a:endParaRPr lang="en-US" altLang="en-GB" sz="1400" b="1"/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6541" y="8776"/>
                <a:ext cx="1998" cy="822"/>
              </a:xfrm>
              <a:prstGeom prst="ellipse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en-US" sz="1200" b="1"/>
                  <a:t>FR - AEROCLO</a:t>
                </a:r>
                <a:endParaRPr lang="en-US" altLang="en-US" sz="1200" b="1"/>
              </a:p>
            </p:txBody>
          </p:sp>
        </p:grpSp>
        <p:sp>
          <p:nvSpPr>
            <p:cNvPr id="15" name="Oval 14"/>
            <p:cNvSpPr/>
            <p:nvPr/>
          </p:nvSpPr>
          <p:spPr>
            <a:xfrm>
              <a:off x="5365" y="7325"/>
              <a:ext cx="1722" cy="821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rgbClr val="FB615F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en-US" sz="1200" b="1"/>
                <a:t>US - ORACLES</a:t>
              </a:r>
              <a:endParaRPr lang="en-US" altLang="en-US" sz="1200" b="1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096000" y="1877695"/>
            <a:ext cx="5925820" cy="3600450"/>
            <a:chOff x="9600" y="2047"/>
            <a:chExt cx="9332" cy="5670"/>
          </a:xfrm>
        </p:grpSpPr>
        <p:sp>
          <p:nvSpPr>
            <p:cNvPr id="34" name="Rectangle 33"/>
            <p:cNvSpPr/>
            <p:nvPr/>
          </p:nvSpPr>
          <p:spPr>
            <a:xfrm>
              <a:off x="9600" y="2047"/>
              <a:ext cx="9333" cy="5671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altLang="en-US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9628" y="2064"/>
              <a:ext cx="9286" cy="5644"/>
              <a:chOff x="569" y="1684"/>
              <a:chExt cx="11447" cy="6371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9" y="1684"/>
                <a:ext cx="11447" cy="5199"/>
              </a:xfrm>
              <a:prstGeom prst="rect">
                <a:avLst/>
              </a:prstGeom>
            </p:spPr>
          </p:pic>
          <p:sp>
            <p:nvSpPr>
              <p:cNvPr id="29" name="Text Box 28"/>
              <p:cNvSpPr txBox="1"/>
              <p:nvPr/>
            </p:nvSpPr>
            <p:spPr>
              <a:xfrm>
                <a:off x="959" y="7072"/>
                <a:ext cx="2931" cy="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" altLang="en-US" sz="1200" b="1"/>
                  <a:t>Aerosol-cloud interaction</a:t>
                </a:r>
                <a:endParaRPr lang="" altLang="en-US" sz="1200" b="1"/>
              </a:p>
            </p:txBody>
          </p:sp>
          <p:sp>
            <p:nvSpPr>
              <p:cNvPr id="30" name="Text Box 29"/>
              <p:cNvSpPr txBox="1"/>
              <p:nvPr/>
            </p:nvSpPr>
            <p:spPr>
              <a:xfrm>
                <a:off x="3890" y="6908"/>
                <a:ext cx="3778" cy="1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" altLang="en-US" sz="1200" b="1"/>
                  <a:t>Aerosol-radiation interaction: </a:t>
                </a:r>
                <a:endParaRPr lang="" altLang="en-US" sz="1200" b="1"/>
              </a:p>
              <a:p>
                <a:pPr algn="ctr"/>
                <a:r>
                  <a:rPr lang="" altLang="en-US" sz="1200" b="1"/>
                  <a:t>Semi Direct Effect</a:t>
                </a:r>
                <a:endParaRPr lang="" altLang="en-US" sz="1200" b="1"/>
              </a:p>
            </p:txBody>
          </p:sp>
          <p:sp>
            <p:nvSpPr>
              <p:cNvPr id="31" name="Text Box 30"/>
              <p:cNvSpPr txBox="1"/>
              <p:nvPr/>
            </p:nvSpPr>
            <p:spPr>
              <a:xfrm>
                <a:off x="8487" y="6908"/>
                <a:ext cx="3521" cy="11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" altLang="en-US" sz="1200" b="1"/>
                  <a:t>Aerosol-radiation interaction: </a:t>
                </a:r>
                <a:endParaRPr lang="" altLang="en-US" sz="1200" b="1"/>
              </a:p>
              <a:p>
                <a:pPr algn="ctr"/>
                <a:r>
                  <a:rPr lang="" altLang="en-US" sz="1200" b="1"/>
                  <a:t>Direct Effect</a:t>
                </a:r>
                <a:endParaRPr lang="" altLang="en-US" sz="1200" b="1"/>
              </a:p>
            </p:txBody>
          </p:sp>
        </p:grpSp>
      </p:grpSp>
      <p:sp>
        <p:nvSpPr>
          <p:cNvPr id="38" name="Text Box 37"/>
          <p:cNvSpPr txBox="1"/>
          <p:nvPr/>
        </p:nvSpPr>
        <p:spPr>
          <a:xfrm>
            <a:off x="336550" y="5624195"/>
            <a:ext cx="936752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 sz="1600" b="1"/>
              <a:t>CLARIFY-2017:</a:t>
            </a:r>
            <a:r>
              <a:rPr lang="" altLang="en-GB" sz="1600"/>
              <a:t> </a:t>
            </a:r>
            <a:r>
              <a:rPr lang="" altLang="en-GB" sz="1600" i="1"/>
              <a:t>Aug-Sept 2017, Ascension Island, aircraft </a:t>
            </a:r>
            <a:r>
              <a:rPr lang="" altLang="en-GB" sz="1600" i="1">
                <a:solidFill>
                  <a:schemeClr val="accent6"/>
                </a:solidFill>
              </a:rPr>
              <a:t>(Haywood et al., ACP,2 021)</a:t>
            </a:r>
            <a:endParaRPr lang="" altLang="en-GB" sz="1600" i="1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 sz="1600" b="1"/>
              <a:t>ORACLES:</a:t>
            </a:r>
            <a:r>
              <a:rPr lang="" altLang="en-GB" sz="1600"/>
              <a:t> </a:t>
            </a:r>
            <a:r>
              <a:rPr lang="" altLang="en-GB" sz="1600" i="1"/>
              <a:t>Sept 2017, Aug 2017, Oct 2018,  Sao Tomé, Walvis Bay, aircraft </a:t>
            </a:r>
            <a:r>
              <a:rPr lang="" altLang="en-GB" sz="1600" i="1">
                <a:solidFill>
                  <a:schemeClr val="accent6"/>
                </a:solidFill>
              </a:rPr>
              <a:t>(Redemanm et al., ACP,  2021)</a:t>
            </a:r>
            <a:endParaRPr lang="" alt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 sz="1600" b="1"/>
              <a:t>AEROCLO-sA:</a:t>
            </a:r>
            <a:r>
              <a:rPr lang="" altLang="en-GB" sz="1600"/>
              <a:t> </a:t>
            </a:r>
            <a:r>
              <a:rPr lang="" altLang="en-GB" sz="1600" i="1"/>
              <a:t>Aug-Sept 2017, Walvis Bay, aicraft/ground based </a:t>
            </a:r>
            <a:r>
              <a:rPr lang="" altLang="en-GB" sz="1600" i="1">
                <a:solidFill>
                  <a:schemeClr val="accent6"/>
                </a:solidFill>
              </a:rPr>
              <a:t>(Formenti et al., AMS, 2019)</a:t>
            </a:r>
            <a:endParaRPr lang="" altLang="en-GB" sz="1600" i="1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 sz="1600" b="1"/>
              <a:t>LASIC:</a:t>
            </a:r>
            <a:r>
              <a:rPr lang="" altLang="en-GB" sz="1600"/>
              <a:t> </a:t>
            </a:r>
            <a:r>
              <a:rPr lang="" altLang="en-GB" sz="1600" i="1"/>
              <a:t>2016-2017, Ascension Island, ground based </a:t>
            </a:r>
            <a:r>
              <a:rPr lang="" altLang="en-GB" sz="1600" i="1">
                <a:solidFill>
                  <a:schemeClr val="accent6"/>
                </a:solidFill>
              </a:rPr>
              <a:t>(Zuidema et al., OSTI.gov, 2015)</a:t>
            </a:r>
            <a:endParaRPr lang="" altLang="en-GB" sz="1600" i="1">
              <a:solidFill>
                <a:schemeClr val="accent6"/>
              </a:solidFill>
            </a:endParaRPr>
          </a:p>
        </p:txBody>
      </p:sp>
      <p:sp>
        <p:nvSpPr>
          <p:cNvPr id="39" name="Text Box 38"/>
          <p:cNvSpPr txBox="1"/>
          <p:nvPr/>
        </p:nvSpPr>
        <p:spPr>
          <a:xfrm>
            <a:off x="7037070" y="960755"/>
            <a:ext cx="515493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 sz="1600"/>
              <a:t>Highly absorbing aerosols from African biomass burning </a:t>
            </a:r>
            <a:endParaRPr lang="" alt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 sz="1600"/>
              <a:t>Transported in the free troposphere</a:t>
            </a:r>
            <a:endParaRPr lang="" altLang="en-GB" sz="16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 sz="1600"/>
              <a:t>Highly reflective stratocumulus deck</a:t>
            </a:r>
            <a:endParaRPr lang="" altLang="en-GB" sz="1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63"/>
          <p:cNvSpPr txBox="1"/>
          <p:nvPr/>
        </p:nvSpPr>
        <p:spPr>
          <a:xfrm>
            <a:off x="71755" y="127000"/>
            <a:ext cx="6810375" cy="368299"/>
          </a:xfrm>
          <a:prstGeom prst="homePlate">
            <a:avLst/>
          </a:prstGeom>
          <a:noFill/>
          <a:ln w="34925">
            <a:solidFill>
              <a:schemeClr val="accent6"/>
            </a:solidFill>
          </a:ln>
        </p:spPr>
        <p:txBody>
          <a:bodyPr wrap="square" rtlCol="0">
            <a:spAutoFit/>
          </a:bodyPr>
          <a:p>
            <a:r>
              <a:rPr lang="" altLang="en-US" b="1">
                <a:solidFill>
                  <a:schemeClr val="accent6"/>
                </a:solidFill>
              </a:rPr>
              <a:t>Uncertainty in the Direct Effect of aerosols in the SE Atlantic</a:t>
            </a:r>
            <a:endParaRPr lang="" altLang="en-US" b="1">
              <a:solidFill>
                <a:schemeClr val="accent6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591820" y="1364615"/>
            <a:ext cx="4063365" cy="4404360"/>
            <a:chOff x="12467" y="1465"/>
            <a:chExt cx="6399" cy="6936"/>
          </a:xfrm>
        </p:grpSpPr>
        <p:grpSp>
          <p:nvGrpSpPr>
            <p:cNvPr id="25" name="Group 24"/>
            <p:cNvGrpSpPr/>
            <p:nvPr/>
          </p:nvGrpSpPr>
          <p:grpSpPr>
            <a:xfrm>
              <a:off x="12467" y="1645"/>
              <a:ext cx="6383" cy="6756"/>
              <a:chOff x="12467" y="1645"/>
              <a:chExt cx="6383" cy="675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1"/>
              <a:srcRect b="5418"/>
              <a:stretch>
                <a:fillRect/>
              </a:stretch>
            </p:blipFill>
            <p:spPr>
              <a:xfrm>
                <a:off x="12467" y="1645"/>
                <a:ext cx="6383" cy="6756"/>
              </a:xfrm>
              <a:prstGeom prst="rect">
                <a:avLst/>
              </a:prstGeom>
            </p:spPr>
          </p:pic>
          <p:sp>
            <p:nvSpPr>
              <p:cNvPr id="24" name="Text Box 23"/>
              <p:cNvSpPr txBox="1"/>
              <p:nvPr/>
            </p:nvSpPr>
            <p:spPr>
              <a:xfrm>
                <a:off x="12482" y="7821"/>
                <a:ext cx="6368" cy="580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" altLang="en-US"/>
                  <a:t>Aug/Sept All-sky DRE</a:t>
                </a:r>
                <a:r>
                  <a:rPr lang="en-US" altLang="en-GB"/>
                  <a:t> (W m</a:t>
                </a:r>
                <a:r>
                  <a:rPr lang="en-US" altLang="en-GB" baseline="30000"/>
                  <a:t>-2</a:t>
                </a:r>
                <a:r>
                  <a:rPr lang="en-US" altLang="en-GB"/>
                  <a:t>)</a:t>
                </a:r>
                <a:endParaRPr lang="en-US" altLang="en-GB"/>
              </a:p>
            </p:txBody>
          </p:sp>
        </p:grpSp>
        <p:sp>
          <p:nvSpPr>
            <p:cNvPr id="26" name="Text Box 25"/>
            <p:cNvSpPr txBox="1"/>
            <p:nvPr/>
          </p:nvSpPr>
          <p:spPr>
            <a:xfrm>
              <a:off x="12467" y="1465"/>
              <a:ext cx="6399" cy="58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p>
              <a:pPr algn="ctr"/>
              <a:r>
                <a:rPr lang="" altLang="en-US" b="1"/>
                <a:t>AEROCOM phase II GCMs</a:t>
              </a:r>
              <a:endParaRPr lang="" altLang="en-US" b="1"/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24601" y="1026795"/>
            <a:ext cx="5867400" cy="3009265"/>
            <a:chOff x="6553271" y="246893"/>
            <a:chExt cx="10084326" cy="4557644"/>
          </a:xfrm>
        </p:grpSpPr>
        <p:grpSp>
          <p:nvGrpSpPr>
            <p:cNvPr id="71" name="Group 70"/>
            <p:cNvGrpSpPr/>
            <p:nvPr/>
          </p:nvGrpSpPr>
          <p:grpSpPr>
            <a:xfrm>
              <a:off x="6553271" y="246893"/>
              <a:ext cx="3922409" cy="4128785"/>
              <a:chOff x="6553271" y="502386"/>
              <a:chExt cx="3922409" cy="4128785"/>
            </a:xfrm>
          </p:grpSpPr>
          <p:pic>
            <p:nvPicPr>
              <p:cNvPr id="72" name="Picture 71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9290503" y="2601740"/>
                <a:ext cx="2217428" cy="152926"/>
              </a:xfrm>
              <a:prstGeom prst="rect">
                <a:avLst/>
              </a:prstGeom>
            </p:spPr>
          </p:pic>
          <p:grpSp>
            <p:nvGrpSpPr>
              <p:cNvPr id="73" name="Group 72"/>
              <p:cNvGrpSpPr/>
              <p:nvPr/>
            </p:nvGrpSpPr>
            <p:grpSpPr>
              <a:xfrm>
                <a:off x="6553271" y="502386"/>
                <a:ext cx="3518535" cy="4128785"/>
                <a:chOff x="6321042" y="502386"/>
                <a:chExt cx="3518535" cy="4128785"/>
              </a:xfrm>
            </p:grpSpPr>
            <p:pic>
              <p:nvPicPr>
                <p:cNvPr id="74" name="Picture 73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321042" y="1059931"/>
                  <a:ext cx="3518535" cy="3571240"/>
                </a:xfrm>
                <a:prstGeom prst="rect">
                  <a:avLst/>
                </a:prstGeom>
              </p:spPr>
            </p:pic>
            <p:sp>
              <p:nvSpPr>
                <p:cNvPr id="75" name="TextBox 7"/>
                <p:cNvSpPr txBox="1"/>
                <p:nvPr/>
              </p:nvSpPr>
              <p:spPr>
                <a:xfrm>
                  <a:off x="6548050" y="502386"/>
                  <a:ext cx="3007836" cy="55780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p>
                  <a:pPr algn="ctr"/>
                  <a:r>
                    <a:rPr lang="en-US" altLang="fr-FR" b="1" dirty="0"/>
                    <a:t>MODIS AOD</a:t>
                  </a:r>
                  <a:endParaRPr lang="en-US" altLang="fr-FR" b="1" dirty="0"/>
                </a:p>
              </p:txBody>
            </p:sp>
          </p:grpSp>
        </p:grpSp>
        <p:sp>
          <p:nvSpPr>
            <p:cNvPr id="80" name="TextBox 15"/>
            <p:cNvSpPr txBox="1"/>
            <p:nvPr/>
          </p:nvSpPr>
          <p:spPr>
            <a:xfrm>
              <a:off x="10828196" y="564264"/>
              <a:ext cx="5809401" cy="4240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en-US" altLang="fr-FR" sz="160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" altLang="en-US" sz="1600" dirty="0"/>
                <a:t>Operational r</a:t>
              </a:r>
              <a:r>
                <a:rPr lang="en-US" altLang="fr-FR" sz="1600" dirty="0"/>
                <a:t>etrieval</a:t>
              </a:r>
              <a:r>
                <a:rPr lang="" altLang="en-US" sz="1600" dirty="0"/>
                <a:t>s</a:t>
              </a:r>
              <a:r>
                <a:rPr lang="en-US" altLang="fr-FR" sz="1600" dirty="0"/>
                <a:t> of cloud and aerosol properties generally mutually exclusive</a:t>
              </a:r>
              <a:endParaRPr lang="en-US" altLang="fr-FR" sz="1600" dirty="0"/>
            </a:p>
            <a:p>
              <a:pPr indent="0" algn="l">
                <a:buFont typeface="Arial" panose="020B0604020202020204" pitchFamily="34" charset="0"/>
                <a:buNone/>
              </a:pPr>
              <a:endParaRPr lang="en-US" altLang="fr-FR" sz="160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" altLang="en-US" sz="1600" dirty="0"/>
                <a:t>Reflectivity of clouds underestimated by satellite because of the aerosol absorption above clouds</a:t>
              </a:r>
              <a:endParaRPr lang="" altLang="en-US" sz="160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endParaRPr lang="" altLang="en-US" sz="1600" dirty="0"/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US" altLang="en-US" sz="1600" dirty="0">
                  <a:sym typeface="+mn-ea"/>
                </a:rPr>
                <a:t>New approaches for aerosol </a:t>
              </a:r>
              <a:r>
                <a:rPr lang="" altLang="en-US" sz="1600" dirty="0">
                  <a:sym typeface="+mn-ea"/>
                </a:rPr>
                <a:t>above</a:t>
              </a:r>
              <a:endParaRPr lang="" altLang="en-US" sz="1600" dirty="0">
                <a:sym typeface="+mn-ea"/>
              </a:endParaRPr>
            </a:p>
          </p:txBody>
        </p:sp>
      </p:grpSp>
      <p:cxnSp>
        <p:nvCxnSpPr>
          <p:cNvPr id="13" name="Straight Connector 12"/>
          <p:cNvCxnSpPr/>
          <p:nvPr/>
        </p:nvCxnSpPr>
        <p:spPr>
          <a:xfrm>
            <a:off x="6107430" y="971550"/>
            <a:ext cx="0" cy="5486400"/>
          </a:xfrm>
          <a:prstGeom prst="line">
            <a:avLst/>
          </a:prstGeom>
          <a:ln w="28575" cmpd="sng">
            <a:solidFill>
              <a:schemeClr val="accent6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Box 13"/>
          <p:cNvSpPr txBox="1"/>
          <p:nvPr/>
        </p:nvSpPr>
        <p:spPr>
          <a:xfrm>
            <a:off x="1439545" y="823595"/>
            <a:ext cx="2566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GB" sz="2400" b="1">
                <a:solidFill>
                  <a:schemeClr val="accent6"/>
                </a:solidFill>
              </a:rPr>
              <a:t>CLIMATE MODELS</a:t>
            </a:r>
            <a:endParaRPr lang="" altLang="en-GB" sz="2400" b="1">
              <a:solidFill>
                <a:schemeClr val="accent6"/>
              </a:solidFill>
            </a:endParaRPr>
          </a:p>
        </p:txBody>
      </p:sp>
      <p:sp>
        <p:nvSpPr>
          <p:cNvPr id="15" name="Text Box 14"/>
          <p:cNvSpPr txBox="1"/>
          <p:nvPr/>
        </p:nvSpPr>
        <p:spPr>
          <a:xfrm>
            <a:off x="8474075" y="823595"/>
            <a:ext cx="256667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US" sz="2400" b="1">
                <a:solidFill>
                  <a:schemeClr val="accent6"/>
                </a:solidFill>
              </a:rPr>
              <a:t>OBSERVATIONS</a:t>
            </a:r>
            <a:endParaRPr lang="" altLang="en-US" sz="2400" b="1">
              <a:solidFill>
                <a:schemeClr val="accent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1475" y="5939790"/>
            <a:ext cx="548259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en-US" sz="1600" dirty="0">
                <a:sym typeface="+mn-ea"/>
              </a:rPr>
              <a:t>Uncertainty </a:t>
            </a:r>
            <a:r>
              <a:rPr lang="" altLang="en-US" sz="1600" dirty="0">
                <a:sym typeface="+mn-ea"/>
              </a:rPr>
              <a:t>o</a:t>
            </a:r>
            <a:r>
              <a:rPr lang="en-US" altLang="en-US" sz="1600" dirty="0">
                <a:sym typeface="+mn-ea"/>
              </a:rPr>
              <a:t>n the sign of the aerosol forcing</a:t>
            </a:r>
            <a:endParaRPr lang="" alt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" altLang="en-US" sz="1600" dirty="0"/>
              <a:t>Aerosol and cloud parameters poorly constrained in this region</a:t>
            </a:r>
            <a:endParaRPr lang="" altLang="en-US" sz="1600" dirty="0"/>
          </a:p>
        </p:txBody>
      </p:sp>
      <p:sp>
        <p:nvSpPr>
          <p:cNvPr id="32" name="Text Box 31"/>
          <p:cNvSpPr txBox="1"/>
          <p:nvPr/>
        </p:nvSpPr>
        <p:spPr>
          <a:xfrm>
            <a:off x="10222865" y="3895725"/>
            <a:ext cx="196913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algn="l">
              <a:buFont typeface="Arial" panose="020B0604020202020204" pitchFamily="34" charset="0"/>
              <a:buNone/>
            </a:pPr>
            <a:r>
              <a:rPr lang="en-US" altLang="en-US" sz="1600" dirty="0">
                <a:sym typeface="+mn-ea"/>
              </a:rPr>
              <a:t>cloud observation</a:t>
            </a:r>
            <a:r>
              <a:rPr lang="" altLang="en-US" sz="1600" dirty="0">
                <a:sym typeface="+mn-ea"/>
              </a:rPr>
              <a:t>s</a:t>
            </a:r>
            <a:r>
              <a:rPr lang="en-US" altLang="en-US" sz="1600" dirty="0">
                <a:sym typeface="+mn-ea"/>
              </a:rPr>
              <a:t> limited to polar orbting satellites</a:t>
            </a:r>
            <a:endParaRPr lang="en-US" altLang="en-US" sz="1600" dirty="0">
              <a:sym typeface="+mn-ea"/>
            </a:endParaRPr>
          </a:p>
        </p:txBody>
      </p:sp>
      <p:sp>
        <p:nvSpPr>
          <p:cNvPr id="35" name="Text Box 34"/>
          <p:cNvSpPr txBox="1"/>
          <p:nvPr/>
        </p:nvSpPr>
        <p:spPr>
          <a:xfrm>
            <a:off x="10185400" y="5153025"/>
            <a:ext cx="1957705" cy="1568450"/>
          </a:xfrm>
          <a:prstGeom prst="rect">
            <a:avLst/>
          </a:prstGeom>
          <a:noFill/>
          <a:ln w="25400">
            <a:solidFill>
              <a:srgbClr val="FF5C5F"/>
            </a:solidFill>
          </a:ln>
        </p:spPr>
        <p:txBody>
          <a:bodyPr wrap="square" rtlCol="0">
            <a:spAutoFit/>
          </a:bodyPr>
          <a:p>
            <a:r>
              <a:rPr lang="" altLang="en-GB" sz="1600" b="1">
                <a:solidFill>
                  <a:srgbClr val="FF5C5F"/>
                </a:solidFill>
              </a:rPr>
              <a:t>Aerosol absorption</a:t>
            </a:r>
            <a:endParaRPr lang="" altLang="en-GB" sz="1600" b="1">
              <a:solidFill>
                <a:srgbClr val="FF5C5F"/>
              </a:solidFill>
            </a:endParaRPr>
          </a:p>
          <a:p>
            <a:endParaRPr lang="" altLang="en-GB" sz="1600" b="1">
              <a:solidFill>
                <a:srgbClr val="FF5C5F"/>
              </a:solidFill>
            </a:endParaRPr>
          </a:p>
          <a:p>
            <a:r>
              <a:rPr lang="" altLang="en-GB" sz="1600" b="1">
                <a:solidFill>
                  <a:srgbClr val="FF5C5F"/>
                </a:solidFill>
              </a:rPr>
              <a:t>Cloud’s reflectivity</a:t>
            </a:r>
            <a:endParaRPr lang="" altLang="en-GB" sz="1600" b="1">
              <a:solidFill>
                <a:srgbClr val="FF5C5F"/>
              </a:solidFill>
            </a:endParaRPr>
          </a:p>
          <a:p>
            <a:endParaRPr lang="" altLang="en-GB" sz="1600" b="1">
              <a:solidFill>
                <a:srgbClr val="FF5C5F"/>
              </a:solidFill>
            </a:endParaRPr>
          </a:p>
          <a:p>
            <a:r>
              <a:rPr lang="" altLang="en-GB" sz="1600" b="1">
                <a:solidFill>
                  <a:srgbClr val="FF5C5F"/>
                </a:solidFill>
              </a:rPr>
              <a:t>Diurnal evolution of cloud fraction</a:t>
            </a:r>
            <a:endParaRPr lang="" altLang="en-GB" sz="1600" b="1">
              <a:solidFill>
                <a:srgbClr val="FF5C5F"/>
              </a:solidFill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324600" y="4036060"/>
            <a:ext cx="3718560" cy="2649220"/>
            <a:chOff x="9960" y="6356"/>
            <a:chExt cx="5856" cy="4172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0" y="6356"/>
              <a:ext cx="5856" cy="4172"/>
            </a:xfrm>
            <a:prstGeom prst="rect">
              <a:avLst/>
            </a:prstGeom>
          </p:spPr>
        </p:pic>
        <p:sp>
          <p:nvSpPr>
            <p:cNvPr id="41" name="Text Box 40"/>
            <p:cNvSpPr txBox="1"/>
            <p:nvPr/>
          </p:nvSpPr>
          <p:spPr>
            <a:xfrm>
              <a:off x="10733" y="6816"/>
              <a:ext cx="3981" cy="1161"/>
            </a:xfrm>
            <a:prstGeom prst="rect">
              <a:avLst/>
            </a:prstGeom>
            <a:solidFill>
              <a:sysClr val="window" lastClr="FFFFFF"/>
            </a:solidFill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p>
              <a:r>
                <a:rPr lang="en-US" altLang="en-GB" sz="1400" b="1">
                  <a:solidFill>
                    <a:srgbClr val="35B3CA"/>
                  </a:solidFill>
                </a:rPr>
                <a:t>Aircraft measurements</a:t>
              </a:r>
              <a:endParaRPr lang="en-US" altLang="en-GB" sz="1400" b="1"/>
            </a:p>
            <a:p>
              <a:r>
                <a:rPr lang="en-US" altLang="en-GB" sz="1400" b="1">
                  <a:solidFill>
                    <a:srgbClr val="FF5C5F"/>
                  </a:solidFill>
                </a:rPr>
                <a:t>Satellite retrieval with aerosols</a:t>
              </a:r>
              <a:endParaRPr lang="en-US" altLang="en-GB" sz="1400" b="1"/>
            </a:p>
            <a:p>
              <a:r>
                <a:rPr lang="en-US" altLang="en-GB" sz="1400" b="1">
                  <a:solidFill>
                    <a:srgbClr val="F7A839"/>
                  </a:solidFill>
                </a:rPr>
                <a:t>Standard satellite retrieval</a:t>
              </a:r>
              <a:endParaRPr lang="en-US" altLang="en-GB" sz="1400" b="1">
                <a:solidFill>
                  <a:srgbClr val="F7A839"/>
                </a:solidFill>
              </a:endParaRPr>
            </a:p>
          </p:txBody>
        </p:sp>
      </p:grpSp>
      <p:sp>
        <p:nvSpPr>
          <p:cNvPr id="44" name="Text Box 43"/>
          <p:cNvSpPr txBox="1"/>
          <p:nvPr/>
        </p:nvSpPr>
        <p:spPr>
          <a:xfrm>
            <a:off x="10130790" y="4888230"/>
            <a:ext cx="1920875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" altLang="en-GB" sz="1400" b="1" i="1">
                <a:solidFill>
                  <a:srgbClr val="FF5C5F"/>
                </a:solidFill>
              </a:rPr>
              <a:t>Key params for DRE</a:t>
            </a:r>
            <a:endParaRPr lang="" altLang="en-GB" sz="1400" b="1" i="1">
              <a:solidFill>
                <a:srgbClr val="FF5C5F"/>
              </a:solidFill>
            </a:endParaRPr>
          </a:p>
        </p:txBody>
      </p:sp>
    </p:spTree>
  </p:cSld>
  <p:clrMapOvr>
    <a:masterClrMapping/>
  </p:clrMapOvr>
  <p:transition advTm="64234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63"/>
          <p:cNvSpPr txBox="1"/>
          <p:nvPr/>
        </p:nvSpPr>
        <p:spPr>
          <a:xfrm>
            <a:off x="71755" y="127000"/>
            <a:ext cx="8280400" cy="368299"/>
          </a:xfrm>
          <a:prstGeom prst="homePlate">
            <a:avLst/>
          </a:prstGeom>
          <a:noFill/>
          <a:ln w="34925">
            <a:solidFill>
              <a:srgbClr val="5C82B9"/>
            </a:solidFill>
          </a:ln>
        </p:spPr>
        <p:txBody>
          <a:bodyPr wrap="square" rtlCol="0">
            <a:spAutoFit/>
          </a:bodyPr>
          <a:p>
            <a:r>
              <a:rPr lang="" altLang="en-US" b="1">
                <a:solidFill>
                  <a:srgbClr val="5C82B9"/>
                </a:solidFill>
              </a:rPr>
              <a:t>Observation of aerosols in clear-sky and above clouds at high temporal resolution</a:t>
            </a:r>
            <a:endParaRPr lang="" altLang="en-US" b="1">
              <a:solidFill>
                <a:srgbClr val="5C82B9"/>
              </a:solidFill>
            </a:endParaRPr>
          </a:p>
        </p:txBody>
      </p:sp>
      <p:pic>
        <p:nvPicPr>
          <p:cNvPr id="11" name="Picture 10" descr="Screenshot from 2021-03-08 17-10-44"/>
          <p:cNvPicPr>
            <a:picLocks noChangeAspect="1"/>
          </p:cNvPicPr>
          <p:nvPr/>
        </p:nvPicPr>
        <p:blipFill>
          <a:blip r:embed="rId1"/>
          <a:srcRect b="48586"/>
          <a:stretch>
            <a:fillRect/>
          </a:stretch>
        </p:blipFill>
        <p:spPr>
          <a:xfrm>
            <a:off x="685800" y="1770380"/>
            <a:ext cx="8335010" cy="2189480"/>
          </a:xfrm>
          <a:prstGeom prst="rect">
            <a:avLst/>
          </a:prstGeom>
          <a:ln w="28575" cmpd="sng">
            <a:solidFill>
              <a:srgbClr val="5C82B9"/>
            </a:solidFill>
            <a:prstDash val="solid"/>
          </a:ln>
        </p:spPr>
      </p:pic>
      <p:sp>
        <p:nvSpPr>
          <p:cNvPr id="17" name="Text Box 16"/>
          <p:cNvSpPr txBox="1"/>
          <p:nvPr/>
        </p:nvSpPr>
        <p:spPr>
          <a:xfrm>
            <a:off x="9241155" y="6254750"/>
            <a:ext cx="29508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r"/>
            <a:r>
              <a:rPr lang="en-US" altLang="en-GB" sz="1600" i="1">
                <a:solidFill>
                  <a:schemeClr val="accent6"/>
                </a:solidFill>
              </a:rPr>
              <a:t>Peers et al. </a:t>
            </a:r>
            <a:endParaRPr lang="en-US" altLang="en-GB" sz="1600" i="1">
              <a:solidFill>
                <a:schemeClr val="accent6"/>
              </a:solidFill>
            </a:endParaRPr>
          </a:p>
          <a:p>
            <a:pPr algn="r"/>
            <a:r>
              <a:rPr lang="en-US" altLang="en-GB" sz="1600" i="1">
                <a:solidFill>
                  <a:schemeClr val="accent6"/>
                </a:solidFill>
              </a:rPr>
              <a:t>(</a:t>
            </a:r>
            <a:r>
              <a:rPr lang="en-US" altLang="en-US" sz="1600" i="1">
                <a:solidFill>
                  <a:schemeClr val="accent6"/>
                </a:solidFill>
              </a:rPr>
              <a:t>ACP 2019, </a:t>
            </a:r>
            <a:r>
              <a:rPr lang="" altLang="en-US" sz="1600" i="1">
                <a:solidFill>
                  <a:schemeClr val="accent6"/>
                </a:solidFill>
              </a:rPr>
              <a:t>ACP </a:t>
            </a:r>
            <a:r>
              <a:rPr lang="en-US" altLang="en-US" sz="1600" i="1">
                <a:solidFill>
                  <a:schemeClr val="accent6"/>
                </a:solidFill>
              </a:rPr>
              <a:t>2021</a:t>
            </a:r>
            <a:r>
              <a:rPr lang="" altLang="en-US" sz="1600" i="1">
                <a:solidFill>
                  <a:schemeClr val="accent6"/>
                </a:solidFill>
              </a:rPr>
              <a:t>, in prep.</a:t>
            </a:r>
            <a:r>
              <a:rPr lang="en-US" altLang="en-GB" sz="1600" i="1">
                <a:solidFill>
                  <a:schemeClr val="accent6"/>
                </a:solidFill>
              </a:rPr>
              <a:t>)</a:t>
            </a:r>
            <a:endParaRPr lang="en-US" altLang="en-GB" sz="1600" i="1">
              <a:solidFill>
                <a:schemeClr val="accent6"/>
              </a:solidFill>
            </a:endParaRPr>
          </a:p>
        </p:txBody>
      </p:sp>
      <p:sp>
        <p:nvSpPr>
          <p:cNvPr id="2" name="Text Box 1"/>
          <p:cNvSpPr txBox="1"/>
          <p:nvPr/>
        </p:nvSpPr>
        <p:spPr>
          <a:xfrm rot="16200000">
            <a:off x="-1102995" y="2113280"/>
            <a:ext cx="290131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US" sz="2400" b="1">
                <a:solidFill>
                  <a:srgbClr val="5C82B9"/>
                </a:solidFill>
              </a:rPr>
              <a:t>Above-Clouds</a:t>
            </a:r>
            <a:endParaRPr lang="" altLang="en-US" sz="2400" b="1">
              <a:solidFill>
                <a:srgbClr val="5C82B9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 flipH="1">
            <a:off x="19685" y="4107815"/>
            <a:ext cx="8946515" cy="10160"/>
          </a:xfrm>
          <a:prstGeom prst="line">
            <a:avLst/>
          </a:prstGeom>
          <a:ln w="28575" cmpd="sng">
            <a:solidFill>
              <a:srgbClr val="5C82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3"/>
          <p:cNvSpPr txBox="1"/>
          <p:nvPr/>
        </p:nvSpPr>
        <p:spPr>
          <a:xfrm rot="16200000">
            <a:off x="-773430" y="5200015"/>
            <a:ext cx="22421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US" sz="2400" b="1">
                <a:solidFill>
                  <a:srgbClr val="5C82B9"/>
                </a:solidFill>
              </a:rPr>
              <a:t>Clear-Sky</a:t>
            </a:r>
            <a:endParaRPr lang="" altLang="en-US" sz="2400" b="1">
              <a:solidFill>
                <a:srgbClr val="5C82B9"/>
              </a:solidFill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685800" y="748665"/>
            <a:ext cx="833501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/>
              <a:t>Aerosol microphysical properties based on aircraft measurements</a:t>
            </a: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/>
              <a:t>Cloud properties corrected from the aerosol absorption</a:t>
            </a: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/>
              <a:t>Results validated against in-situ measurements and compared with MODIS</a:t>
            </a:r>
            <a:endParaRPr lang="" altLang="en-GB"/>
          </a:p>
        </p:txBody>
      </p:sp>
      <p:cxnSp>
        <p:nvCxnSpPr>
          <p:cNvPr id="8" name="Straight Arrow Connector 7"/>
          <p:cNvCxnSpPr>
            <a:endCxn id="10" idx="1"/>
          </p:cNvCxnSpPr>
          <p:nvPr/>
        </p:nvCxnSpPr>
        <p:spPr>
          <a:xfrm flipV="1">
            <a:off x="9036685" y="2209165"/>
            <a:ext cx="873125" cy="1905"/>
          </a:xfrm>
          <a:prstGeom prst="straightConnector1">
            <a:avLst/>
          </a:prstGeom>
          <a:ln w="28575">
            <a:solidFill>
              <a:srgbClr val="5C82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9"/>
          <p:cNvSpPr txBox="1"/>
          <p:nvPr/>
        </p:nvSpPr>
        <p:spPr>
          <a:xfrm>
            <a:off x="9909810" y="1748155"/>
            <a:ext cx="1278255" cy="922020"/>
          </a:xfrm>
          <a:prstGeom prst="rect">
            <a:avLst/>
          </a:prstGeom>
          <a:noFill/>
          <a:ln w="28575">
            <a:solidFill>
              <a:srgbClr val="5C82B9"/>
            </a:solidFill>
          </a:ln>
        </p:spPr>
        <p:txBody>
          <a:bodyPr wrap="square" rtlCol="0">
            <a:spAutoFit/>
          </a:bodyPr>
          <a:p>
            <a:pPr algn="ctr"/>
            <a:r>
              <a:rPr lang="" altLang="en-GB" b="1">
                <a:solidFill>
                  <a:srgbClr val="5C82B9"/>
                </a:solidFill>
              </a:rPr>
              <a:t>Radiative</a:t>
            </a:r>
            <a:endParaRPr lang="" altLang="en-GB" b="1">
              <a:solidFill>
                <a:srgbClr val="5C82B9"/>
              </a:solidFill>
            </a:endParaRPr>
          </a:p>
          <a:p>
            <a:pPr algn="ctr"/>
            <a:r>
              <a:rPr lang="" altLang="en-GB" b="1">
                <a:solidFill>
                  <a:srgbClr val="5C82B9"/>
                </a:solidFill>
              </a:rPr>
              <a:t>Transfer Code</a:t>
            </a:r>
            <a:endParaRPr lang="" altLang="en-GB" b="1">
              <a:solidFill>
                <a:srgbClr val="5C82B9"/>
              </a:solidFill>
            </a:endParaRPr>
          </a:p>
        </p:txBody>
      </p:sp>
      <p:cxnSp>
        <p:nvCxnSpPr>
          <p:cNvPr id="12" name="Straight Arrow Connector 11"/>
          <p:cNvCxnSpPr>
            <a:stCxn id="10" idx="2"/>
          </p:cNvCxnSpPr>
          <p:nvPr/>
        </p:nvCxnSpPr>
        <p:spPr>
          <a:xfrm flipH="1">
            <a:off x="10546715" y="2670175"/>
            <a:ext cx="2540" cy="458470"/>
          </a:xfrm>
          <a:prstGeom prst="straightConnector1">
            <a:avLst/>
          </a:prstGeom>
          <a:ln w="28575">
            <a:solidFill>
              <a:srgbClr val="5C82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/>
        </p:nvGrpSpPr>
        <p:grpSpPr>
          <a:xfrm>
            <a:off x="656590" y="4250055"/>
            <a:ext cx="8390890" cy="2494280"/>
            <a:chOff x="1964" y="6693"/>
            <a:chExt cx="13214" cy="3928"/>
          </a:xfrm>
        </p:grpSpPr>
        <p:sp>
          <p:nvSpPr>
            <p:cNvPr id="38" name="Rectangle 37"/>
            <p:cNvSpPr/>
            <p:nvPr/>
          </p:nvSpPr>
          <p:spPr>
            <a:xfrm>
              <a:off x="1964" y="6693"/>
              <a:ext cx="13096" cy="3929"/>
            </a:xfrm>
            <a:prstGeom prst="rect">
              <a:avLst/>
            </a:prstGeom>
            <a:solidFill>
              <a:schemeClr val="bg2"/>
            </a:solidFill>
            <a:ln w="28575">
              <a:solidFill>
                <a:srgbClr val="5C82B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altLang="en-US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2165" y="6754"/>
              <a:ext cx="4392" cy="3852"/>
              <a:chOff x="3742" y="4851"/>
              <a:chExt cx="4392" cy="3852"/>
            </a:xfrm>
          </p:grpSpPr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462"/>
              <a:stretch>
                <a:fillRect/>
              </a:stretch>
            </p:blipFill>
            <p:spPr>
              <a:xfrm>
                <a:off x="3757" y="4851"/>
                <a:ext cx="4377" cy="3235"/>
              </a:xfrm>
              <a:prstGeom prst="rect">
                <a:avLst/>
              </a:prstGeom>
            </p:spPr>
          </p:pic>
          <p:sp>
            <p:nvSpPr>
              <p:cNvPr id="20" name="Text Box 19"/>
              <p:cNvSpPr txBox="1"/>
              <p:nvPr/>
            </p:nvSpPr>
            <p:spPr>
              <a:xfrm>
                <a:off x="3742" y="7784"/>
                <a:ext cx="4392" cy="919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" altLang="en-US" sz="1600"/>
                  <a:t>clear-sky AOT</a:t>
                </a:r>
                <a:endParaRPr lang="" altLang="en-US" sz="1600"/>
              </a:p>
              <a:p>
                <a:pPr algn="ctr"/>
                <a:r>
                  <a:rPr lang="en-US" altLang="en-GB" sz="1600"/>
                  <a:t>MODIS Aqua and Terra</a:t>
                </a:r>
                <a:endParaRPr lang="en-US" altLang="en-GB" sz="160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6135" y="6913"/>
              <a:ext cx="4140" cy="3344"/>
              <a:chOff x="7032" y="6706"/>
              <a:chExt cx="4140" cy="3344"/>
            </a:xfrm>
          </p:grpSpPr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032" y="6706"/>
                <a:ext cx="4140" cy="3106"/>
              </a:xfrm>
              <a:prstGeom prst="rect">
                <a:avLst/>
              </a:prstGeom>
            </p:spPr>
          </p:pic>
          <p:sp>
            <p:nvSpPr>
              <p:cNvPr id="23" name="Text Box 22"/>
              <p:cNvSpPr txBox="1"/>
              <p:nvPr/>
            </p:nvSpPr>
            <p:spPr>
              <a:xfrm>
                <a:off x="7032" y="9520"/>
                <a:ext cx="4139" cy="53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p>
                <a:pPr algn="ctr"/>
                <a:r>
                  <a:rPr lang="" altLang="en-US" sz="1600"/>
                  <a:t>SEVIRI Flux (W m</a:t>
                </a:r>
                <a:r>
                  <a:rPr lang="" altLang="en-US" sz="1600" baseline="30000"/>
                  <a:t>-2</a:t>
                </a:r>
                <a:r>
                  <a:rPr lang="" altLang="en-US" sz="1600"/>
                  <a:t>)</a:t>
                </a:r>
                <a:endParaRPr lang="" altLang="en-US" sz="1600"/>
              </a:p>
            </p:txBody>
          </p:sp>
        </p:grpSp>
        <p:pic>
          <p:nvPicPr>
            <p:cNvPr id="36" name="Picture 35" descr="fit_albedo.SEVIRI_AugSept2017"/>
            <p:cNvPicPr>
              <a:picLocks noChangeAspect="1"/>
            </p:cNvPicPr>
            <p:nvPr/>
          </p:nvPicPr>
          <p:blipFill>
            <a:blip r:embed="rId4"/>
            <a:srcRect t="7819"/>
            <a:stretch>
              <a:fillRect/>
            </a:stretch>
          </p:blipFill>
          <p:spPr>
            <a:xfrm>
              <a:off x="10109" y="6772"/>
              <a:ext cx="4365" cy="3018"/>
            </a:xfrm>
            <a:prstGeom prst="rect">
              <a:avLst/>
            </a:prstGeom>
          </p:spPr>
        </p:pic>
        <p:sp>
          <p:nvSpPr>
            <p:cNvPr id="37" name="Text Box 36"/>
            <p:cNvSpPr txBox="1"/>
            <p:nvPr/>
          </p:nvSpPr>
          <p:spPr>
            <a:xfrm>
              <a:off x="9976" y="9790"/>
              <a:ext cx="5203" cy="5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</a:extLst>
          </p:spPr>
          <p:txBody>
            <a:bodyPr wrap="square" rtlCol="0">
              <a:spAutoFit/>
            </a:bodyPr>
            <a:p>
              <a:pPr algn="ctr"/>
              <a:r>
                <a:rPr lang="" altLang="en-US" sz="1600"/>
                <a:t>Loeb and Kato method (JoC, 2002)</a:t>
              </a:r>
              <a:endParaRPr lang="en-US" altLang="en-US" sz="1600"/>
            </a:p>
          </p:txBody>
        </p:sp>
      </p:grpSp>
      <p:sp>
        <p:nvSpPr>
          <p:cNvPr id="41" name="Rectangle 40"/>
          <p:cNvSpPr/>
          <p:nvPr/>
        </p:nvSpPr>
        <p:spPr>
          <a:xfrm>
            <a:off x="9114155" y="3103880"/>
            <a:ext cx="2823845" cy="2657475"/>
          </a:xfrm>
          <a:prstGeom prst="rect">
            <a:avLst/>
          </a:prstGeom>
          <a:solidFill>
            <a:schemeClr val="bg2"/>
          </a:solidFill>
          <a:ln w="28575" cmpd="sng">
            <a:solidFill>
              <a:srgbClr val="FF5C5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GB" altLang="en-US"/>
          </a:p>
        </p:txBody>
      </p:sp>
      <p:pic>
        <p:nvPicPr>
          <p:cNvPr id="39" name="test2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56065" y="3194050"/>
            <a:ext cx="2748280" cy="2061210"/>
          </a:xfrm>
          <a:prstGeom prst="rect">
            <a:avLst/>
          </a:prstGeom>
        </p:spPr>
      </p:pic>
      <p:sp>
        <p:nvSpPr>
          <p:cNvPr id="42" name="Text Box 41"/>
          <p:cNvSpPr txBox="1"/>
          <p:nvPr/>
        </p:nvSpPr>
        <p:spPr>
          <a:xfrm>
            <a:off x="9175115" y="5345430"/>
            <a:ext cx="27476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" altLang="en-GB">
                <a:solidFill>
                  <a:srgbClr val="FF0000"/>
                </a:solidFill>
              </a:rPr>
              <a:t>All-sky DRE every 15 min</a:t>
            </a:r>
            <a:endParaRPr lang="" altLang="en-GB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>
            <a:endCxn id="41" idx="2"/>
          </p:cNvCxnSpPr>
          <p:nvPr/>
        </p:nvCxnSpPr>
        <p:spPr>
          <a:xfrm flipV="1">
            <a:off x="10517505" y="5761355"/>
            <a:ext cx="8890" cy="273685"/>
          </a:xfrm>
          <a:prstGeom prst="straightConnector1">
            <a:avLst/>
          </a:prstGeom>
          <a:ln w="28575">
            <a:solidFill>
              <a:srgbClr val="5C82B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8976360" y="6035040"/>
            <a:ext cx="1551305" cy="0"/>
          </a:xfrm>
          <a:prstGeom prst="line">
            <a:avLst/>
          </a:prstGeom>
          <a:ln w="28575" cmpd="sng">
            <a:solidFill>
              <a:srgbClr val="5C82B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642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7" repeatCount="indefinite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63"/>
          <p:cNvSpPr txBox="1"/>
          <p:nvPr/>
        </p:nvSpPr>
        <p:spPr>
          <a:xfrm>
            <a:off x="71755" y="127000"/>
            <a:ext cx="6810375" cy="368299"/>
          </a:xfrm>
          <a:prstGeom prst="homePlate">
            <a:avLst/>
          </a:prstGeom>
          <a:noFill/>
          <a:ln w="34925">
            <a:solidFill>
              <a:srgbClr val="5C82B9"/>
            </a:solidFill>
          </a:ln>
        </p:spPr>
        <p:txBody>
          <a:bodyPr wrap="square" rtlCol="0">
            <a:spAutoFit/>
          </a:bodyPr>
          <a:p>
            <a:r>
              <a:rPr lang="" altLang="en-US" b="1">
                <a:solidFill>
                  <a:srgbClr val="5C82B9"/>
                </a:solidFill>
              </a:rPr>
              <a:t>Direct Radiative Effect of aerosols : observations vs. GCM</a:t>
            </a:r>
            <a:endParaRPr lang="" altLang="en-US" b="1">
              <a:solidFill>
                <a:srgbClr val="5C82B9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790" y="759460"/>
            <a:ext cx="10452100" cy="5830570"/>
            <a:chOff x="354" y="1340"/>
            <a:chExt cx="16460" cy="9182"/>
          </a:xfrm>
        </p:grpSpPr>
        <p:pic>
          <p:nvPicPr>
            <p:cNvPr id="2" name="Picture 1" descr="comparison_DRE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422" y="1374"/>
              <a:ext cx="14392" cy="9149"/>
            </a:xfrm>
            <a:prstGeom prst="rect">
              <a:avLst/>
            </a:prstGeom>
          </p:spPr>
        </p:pic>
        <p:sp>
          <p:nvSpPr>
            <p:cNvPr id="3" name="Freeform 2"/>
            <p:cNvSpPr/>
            <p:nvPr/>
          </p:nvSpPr>
          <p:spPr>
            <a:xfrm>
              <a:off x="2415" y="1340"/>
              <a:ext cx="14384" cy="5428"/>
            </a:xfrm>
            <a:custGeom>
              <a:avLst/>
              <a:gdLst>
                <a:gd name="connisteX0" fmla="*/ 0 w 9133840"/>
                <a:gd name="connsiteY0" fmla="*/ 0 h 3446780"/>
                <a:gd name="connisteX1" fmla="*/ 9133840 w 9133840"/>
                <a:gd name="connsiteY1" fmla="*/ 10160 h 3446780"/>
                <a:gd name="connisteX2" fmla="*/ 9133840 w 9133840"/>
                <a:gd name="connsiteY2" fmla="*/ 1677670 h 3446780"/>
                <a:gd name="connisteX3" fmla="*/ 6955155 w 9133840"/>
                <a:gd name="connsiteY3" fmla="*/ 1677670 h 3446780"/>
                <a:gd name="connisteX4" fmla="*/ 6914515 w 9133840"/>
                <a:gd name="connsiteY4" fmla="*/ 1677670 h 3446780"/>
                <a:gd name="connisteX5" fmla="*/ 6914515 w 9133840"/>
                <a:gd name="connsiteY5" fmla="*/ 3446780 h 3446780"/>
                <a:gd name="connisteX6" fmla="*/ 0 w 9133840"/>
                <a:gd name="connsiteY6" fmla="*/ 3436620 h 3446780"/>
                <a:gd name="connisteX7" fmla="*/ 0 w 9133840"/>
                <a:gd name="connsiteY7" fmla="*/ 0 h 344678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</a:cxnLst>
              <a:rect l="l" t="t" r="r" b="b"/>
              <a:pathLst>
                <a:path w="9133840" h="3446780">
                  <a:moveTo>
                    <a:pt x="0" y="0"/>
                  </a:moveTo>
                  <a:lnTo>
                    <a:pt x="9133840" y="10160"/>
                  </a:lnTo>
                  <a:lnTo>
                    <a:pt x="9133840" y="1677670"/>
                  </a:lnTo>
                  <a:lnTo>
                    <a:pt x="6955155" y="1677670"/>
                  </a:lnTo>
                  <a:lnTo>
                    <a:pt x="6914515" y="1677670"/>
                  </a:lnTo>
                  <a:lnTo>
                    <a:pt x="6914515" y="3446780"/>
                  </a:lnTo>
                  <a:lnTo>
                    <a:pt x="0" y="343662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 cmpd="sng">
              <a:solidFill>
                <a:schemeClr val="accent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altLang="en-US"/>
            </a:p>
          </p:txBody>
        </p:sp>
        <p:sp>
          <p:nvSpPr>
            <p:cNvPr id="4" name="Text Box 3"/>
            <p:cNvSpPr txBox="1"/>
            <p:nvPr/>
          </p:nvSpPr>
          <p:spPr>
            <a:xfrm>
              <a:off x="773" y="2202"/>
              <a:ext cx="151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" altLang="en-GB" b="1">
                  <a:solidFill>
                    <a:schemeClr val="accent2">
                      <a:lumMod val="75000"/>
                    </a:schemeClr>
                  </a:solidFill>
                </a:rPr>
                <a:t>CMIP-6</a:t>
              </a:r>
              <a:endParaRPr lang="" altLang="en-GB" b="1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sp>
          <p:nvSpPr>
            <p:cNvPr id="5" name="Freeform 4"/>
            <p:cNvSpPr/>
            <p:nvPr/>
          </p:nvSpPr>
          <p:spPr>
            <a:xfrm>
              <a:off x="2415" y="4014"/>
              <a:ext cx="14384" cy="5444"/>
            </a:xfrm>
            <a:custGeom>
              <a:avLst/>
              <a:gdLst>
                <a:gd name="connisteX0" fmla="*/ 9133840 w 9133840"/>
                <a:gd name="connsiteY0" fmla="*/ 0 h 3456940"/>
                <a:gd name="connisteX1" fmla="*/ 6965315 w 9133840"/>
                <a:gd name="connsiteY1" fmla="*/ 0 h 3456940"/>
                <a:gd name="connisteX2" fmla="*/ 6965315 w 9133840"/>
                <a:gd name="connsiteY2" fmla="*/ 1779905 h 3456940"/>
                <a:gd name="connisteX3" fmla="*/ 0 w 9133840"/>
                <a:gd name="connsiteY3" fmla="*/ 1779905 h 3456940"/>
                <a:gd name="connisteX4" fmla="*/ 0 w 9133840"/>
                <a:gd name="connsiteY4" fmla="*/ 3446780 h 3456940"/>
                <a:gd name="connisteX5" fmla="*/ 6965315 w 9133840"/>
                <a:gd name="connsiteY5" fmla="*/ 3456940 h 3456940"/>
                <a:gd name="connisteX6" fmla="*/ 6965315 w 9133840"/>
                <a:gd name="connsiteY6" fmla="*/ 1697990 h 3456940"/>
                <a:gd name="connisteX7" fmla="*/ 9133840 w 9133840"/>
                <a:gd name="connsiteY7" fmla="*/ 1697990 h 3456940"/>
                <a:gd name="connisteX8" fmla="*/ 9133840 w 9133840"/>
                <a:gd name="connsiteY8" fmla="*/ 0 h 345694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rect l="l" t="t" r="r" b="b"/>
              <a:pathLst>
                <a:path w="9133840" h="3456940">
                  <a:moveTo>
                    <a:pt x="9133840" y="0"/>
                  </a:moveTo>
                  <a:lnTo>
                    <a:pt x="6965315" y="0"/>
                  </a:lnTo>
                  <a:lnTo>
                    <a:pt x="6965315" y="1779905"/>
                  </a:lnTo>
                  <a:lnTo>
                    <a:pt x="0" y="1779905"/>
                  </a:lnTo>
                  <a:lnTo>
                    <a:pt x="0" y="3446780"/>
                  </a:lnTo>
                  <a:lnTo>
                    <a:pt x="6965315" y="3456940"/>
                  </a:lnTo>
                  <a:lnTo>
                    <a:pt x="6965315" y="1697990"/>
                  </a:lnTo>
                  <a:lnTo>
                    <a:pt x="9133840" y="1697990"/>
                  </a:lnTo>
                  <a:lnTo>
                    <a:pt x="9133840" y="0"/>
                  </a:lnTo>
                  <a:close/>
                </a:path>
              </a:pathLst>
            </a:cu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altLang="en-US"/>
            </a:p>
          </p:txBody>
        </p:sp>
        <p:sp>
          <p:nvSpPr>
            <p:cNvPr id="6" name="Text Box 5"/>
            <p:cNvSpPr txBox="1"/>
            <p:nvPr/>
          </p:nvSpPr>
          <p:spPr>
            <a:xfrm>
              <a:off x="354" y="7815"/>
              <a:ext cx="1932" cy="10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r"/>
              <a:r>
                <a:rPr lang="" altLang="en-GB" b="1">
                  <a:solidFill>
                    <a:schemeClr val="accent6"/>
                  </a:solidFill>
                </a:rPr>
                <a:t>AEROCOM phase III</a:t>
              </a:r>
              <a:endParaRPr lang="" altLang="en-GB" b="1">
                <a:solidFill>
                  <a:schemeClr val="accent6"/>
                </a:solidFill>
              </a:endParaRPr>
            </a:p>
          </p:txBody>
        </p:sp>
      </p:grpSp>
      <p:sp>
        <p:nvSpPr>
          <p:cNvPr id="9" name="Text Box 8"/>
          <p:cNvSpPr txBox="1"/>
          <p:nvPr/>
        </p:nvSpPr>
        <p:spPr>
          <a:xfrm>
            <a:off x="1524635" y="6367780"/>
            <a:ext cx="9142730" cy="44513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p>
            <a:pPr algn="ctr"/>
            <a:r>
              <a:rPr lang="" altLang="en-US"/>
              <a:t>Aug-Sept 2017 All-Sky Direct Radiative Effect (W m</a:t>
            </a:r>
            <a:r>
              <a:rPr lang="" altLang="en-US" baseline="30000"/>
              <a:t>-2</a:t>
            </a:r>
            <a:r>
              <a:rPr lang="" altLang="en-US"/>
              <a:t>)</a:t>
            </a:r>
            <a:endParaRPr lang="en-US" altLang="en-GB"/>
          </a:p>
          <a:p>
            <a:pPr algn="ctr"/>
            <a:r>
              <a:rPr lang="en-US" altLang="en-GB" sz="500"/>
              <a:t> </a:t>
            </a:r>
            <a:endParaRPr lang="en-US" altLang="en-GB" sz="500"/>
          </a:p>
        </p:txBody>
      </p:sp>
    </p:spTree>
  </p:cSld>
  <p:clrMapOvr>
    <a:masterClrMapping/>
  </p:clrMapOvr>
  <p:transition advTm="64234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Box 63"/>
          <p:cNvSpPr txBox="1"/>
          <p:nvPr/>
        </p:nvSpPr>
        <p:spPr>
          <a:xfrm>
            <a:off x="71755" y="127000"/>
            <a:ext cx="6810375" cy="368299"/>
          </a:xfrm>
          <a:prstGeom prst="homePlate">
            <a:avLst/>
          </a:prstGeom>
          <a:noFill/>
          <a:ln w="34925">
            <a:solidFill>
              <a:srgbClr val="5C82B9"/>
            </a:solidFill>
          </a:ln>
        </p:spPr>
        <p:txBody>
          <a:bodyPr wrap="square" rtlCol="0">
            <a:spAutoFit/>
          </a:bodyPr>
          <a:p>
            <a:r>
              <a:rPr lang="en-US" altLang="en-US" b="1">
                <a:solidFill>
                  <a:srgbClr val="5C82B9"/>
                </a:solidFill>
              </a:rPr>
              <a:t>Direct Radiative Effect of aerosols : observation</a:t>
            </a:r>
            <a:r>
              <a:rPr lang="" altLang="en-US" b="1">
                <a:solidFill>
                  <a:srgbClr val="5C82B9"/>
                </a:solidFill>
              </a:rPr>
              <a:t>s</a:t>
            </a:r>
            <a:r>
              <a:rPr lang="en-US" altLang="en-US" b="1">
                <a:solidFill>
                  <a:srgbClr val="5C82B9"/>
                </a:solidFill>
              </a:rPr>
              <a:t> vs. GCM</a:t>
            </a:r>
            <a:endParaRPr lang="en-US" altLang="en-US" b="1">
              <a:solidFill>
                <a:srgbClr val="5C82B9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19430" y="626745"/>
            <a:ext cx="5718810" cy="6088380"/>
            <a:chOff x="818" y="1211"/>
            <a:chExt cx="9006" cy="9588"/>
          </a:xfrm>
        </p:grpSpPr>
        <p:sp>
          <p:nvSpPr>
            <p:cNvPr id="4" name="Rectangle 3"/>
            <p:cNvSpPr/>
            <p:nvPr/>
          </p:nvSpPr>
          <p:spPr>
            <a:xfrm>
              <a:off x="820" y="1211"/>
              <a:ext cx="9005" cy="958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GB" altLang="en-US"/>
            </a:p>
          </p:txBody>
        </p:sp>
        <p:pic>
          <p:nvPicPr>
            <p:cNvPr id="2" name="Picture 1" descr="longitude_comparison.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34" y="1223"/>
              <a:ext cx="8682" cy="9299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 rot="16200000">
              <a:off x="-201" y="2350"/>
              <a:ext cx="2738" cy="70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p>
              <a:pPr algn="ctr"/>
              <a:r>
                <a:rPr lang="" altLang="en-GB"/>
                <a:t>All-Sky DRE</a:t>
              </a:r>
              <a:endParaRPr lang="" altLang="en-GB"/>
            </a:p>
            <a:p>
              <a:pPr algn="ctr"/>
              <a:r>
                <a:rPr lang="" altLang="en-GB" sz="500"/>
                <a:t> </a:t>
              </a:r>
              <a:endParaRPr lang="" altLang="en-GB" sz="500"/>
            </a:p>
          </p:txBody>
        </p:sp>
        <p:sp>
          <p:nvSpPr>
            <p:cNvPr id="6" name="Text Box 5"/>
            <p:cNvSpPr txBox="1"/>
            <p:nvPr/>
          </p:nvSpPr>
          <p:spPr>
            <a:xfrm rot="16200000">
              <a:off x="-259" y="5434"/>
              <a:ext cx="2738" cy="580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p>
              <a:pPr algn="ctr"/>
              <a:r>
                <a:rPr lang="" altLang="en-US">
                  <a:latin typeface="Calibri" panose="020F0502020204030204" charset="0"/>
                  <a:cs typeface="Calibri" panose="020F0502020204030204" charset="0"/>
                </a:rPr>
                <a:t>Δ</a:t>
              </a:r>
              <a:r>
                <a:rPr lang="" altLang="en-US"/>
                <a:t>Flux </a:t>
              </a:r>
              <a:r>
                <a:rPr lang="" altLang="en-US" sz="1200"/>
                <a:t>(Model-SEVIRI)</a:t>
              </a:r>
              <a:endParaRPr lang="" altLang="en-US" sz="1200"/>
            </a:p>
          </p:txBody>
        </p:sp>
        <p:sp>
          <p:nvSpPr>
            <p:cNvPr id="8" name="Text Box 7"/>
            <p:cNvSpPr txBox="1"/>
            <p:nvPr/>
          </p:nvSpPr>
          <p:spPr>
            <a:xfrm rot="16200000">
              <a:off x="-199" y="8397"/>
              <a:ext cx="2738" cy="70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p>
              <a:pPr algn="ctr"/>
              <a:r>
                <a:rPr lang="en-US" altLang="en-GB"/>
                <a:t>A</a:t>
              </a:r>
              <a:r>
                <a:rPr lang="" altLang="en-US"/>
                <a:t>OT</a:t>
              </a:r>
              <a:endParaRPr lang="en-US" altLang="en-GB"/>
            </a:p>
            <a:p>
              <a:pPr algn="ctr"/>
              <a:r>
                <a:rPr lang="en-US" altLang="en-GB" sz="500"/>
                <a:t> </a:t>
              </a:r>
              <a:endParaRPr lang="en-US" altLang="en-GB" sz="500"/>
            </a:p>
          </p:txBody>
        </p:sp>
        <p:sp>
          <p:nvSpPr>
            <p:cNvPr id="9" name="Text Box 8"/>
            <p:cNvSpPr txBox="1"/>
            <p:nvPr/>
          </p:nvSpPr>
          <p:spPr>
            <a:xfrm>
              <a:off x="3753" y="10028"/>
              <a:ext cx="1983" cy="701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p>
              <a:pPr algn="ctr"/>
              <a:r>
                <a:rPr lang="" altLang="en-US"/>
                <a:t>Longitude</a:t>
              </a:r>
              <a:endParaRPr lang="en-US" altLang="en-GB"/>
            </a:p>
            <a:p>
              <a:pPr algn="ctr"/>
              <a:r>
                <a:rPr lang="en-US" altLang="en-GB" sz="500"/>
                <a:t> </a:t>
              </a:r>
              <a:endParaRPr lang="en-US" altLang="en-GB" sz="500"/>
            </a:p>
          </p:txBody>
        </p:sp>
      </p:grpSp>
      <p:sp>
        <p:nvSpPr>
          <p:cNvPr id="10" name="Text Box 9"/>
          <p:cNvSpPr txBox="1"/>
          <p:nvPr/>
        </p:nvSpPr>
        <p:spPr>
          <a:xfrm>
            <a:off x="7005955" y="770890"/>
            <a:ext cx="478663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Arial" panose="020B0604020202020204" pitchFamily="34" charset="0"/>
              <a:buNone/>
            </a:pPr>
            <a:r>
              <a:rPr lang="" altLang="en-GB" b="1">
                <a:solidFill>
                  <a:srgbClr val="5C82B9"/>
                </a:solidFill>
              </a:rPr>
              <a:t>CONCLUSIONS</a:t>
            </a:r>
            <a:endParaRPr lang="" altLang="en-GB"/>
          </a:p>
          <a:p>
            <a:pPr indent="0">
              <a:buFont typeface="Arial" panose="020B0604020202020204" pitchFamily="34" charset="0"/>
              <a:buNone/>
            </a:pP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/>
              <a:t>Development of high temporal resolution satellite retrieval for aerosols in cloudy conditions based on (and validated against) state-of-the-art in-situ measurements </a:t>
            </a:r>
            <a:endParaRPr lang="" altLang="en-GB"/>
          </a:p>
          <a:p>
            <a:pPr indent="0">
              <a:buFont typeface="Arial" panose="020B0604020202020204" pitchFamily="34" charset="0"/>
              <a:buNone/>
            </a:pP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/>
              <a:t>Combination of clear-sky and above-cloud observations at high temporal resolution can be directly compared with GCM outputs (ie. monthly mean, all-sky)</a:t>
            </a: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>
                <a:solidFill>
                  <a:srgbClr val="FF5C5F"/>
                </a:solidFill>
              </a:rPr>
              <a:t>Observations show a large positive DRE in the South-East Atlantic</a:t>
            </a: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/>
              <a:t>GCMs underestimate the DRE compared to observations</a:t>
            </a: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" altLang="en-GB">
                <a:solidFill>
                  <a:srgbClr val="FF5C5F"/>
                </a:solidFill>
              </a:rPr>
              <a:t>Models generally underestimate the cloud’s reflectivity close to the African coast</a:t>
            </a:r>
            <a:endParaRPr lang="" altLang="en-GB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" altLang="en-GB"/>
          </a:p>
        </p:txBody>
      </p:sp>
    </p:spTree>
  </p:cSld>
  <p:clrMapOvr>
    <a:masterClrMapping/>
  </p:clrMapOvr>
  <p:transition advTm="64234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/>
        <a:ea typeface=""/>
        <a:cs typeface=""/>
        <a:font script="Jpan" typeface="ＭＳ ゴシック"/>
        <a:font script="Hang" typeface="굴림"/>
        <a:font script="Hans" typeface="宋体"/>
        <a:font script="Hant" typeface="新細明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_test">
  <a:themeElements>
    <a:clrScheme name="Visually">
      <a:dk1>
        <a:srgbClr val="323332"/>
      </a:dk1>
      <a:lt1>
        <a:srgbClr val="EAEBEA"/>
      </a:lt1>
      <a:dk2>
        <a:srgbClr val="DFE0E2"/>
      </a:dk2>
      <a:lt2>
        <a:srgbClr val="FFFFFF"/>
      </a:lt2>
      <a:accent1>
        <a:srgbClr val="10AF8F"/>
      </a:accent1>
      <a:accent2>
        <a:srgbClr val="F4A939"/>
      </a:accent2>
      <a:accent3>
        <a:srgbClr val="41B2CA"/>
      </a:accent3>
      <a:accent4>
        <a:srgbClr val="FB7752"/>
      </a:accent4>
      <a:accent5>
        <a:srgbClr val="F8D789"/>
      </a:accent5>
      <a:accent6>
        <a:srgbClr val="0A927D"/>
      </a:accent6>
      <a:hlink>
        <a:srgbClr val="41B1C9"/>
      </a:hlink>
      <a:folHlink>
        <a:srgbClr val="F05F6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2864</Words>
  <Application>WPS Presentation</Application>
  <PresentationFormat>宽屏</PresentationFormat>
  <Paragraphs>133</Paragraphs>
  <Slides>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6</vt:i4>
      </vt:variant>
    </vt:vector>
  </HeadingPairs>
  <TitlesOfParts>
    <vt:vector size="21" baseType="lpstr">
      <vt:lpstr>Arial</vt:lpstr>
      <vt:lpstr>SimSun</vt:lpstr>
      <vt:lpstr>Wingdings</vt:lpstr>
      <vt:lpstr>Arial Unicode MS</vt:lpstr>
      <vt:lpstr>Arial Black</vt:lpstr>
      <vt:lpstr>微软雅黑</vt:lpstr>
      <vt:lpstr>宋体</vt:lpstr>
      <vt:lpstr>Ubuntu</vt:lpstr>
      <vt:lpstr>Latin Modern Roman 10</vt:lpstr>
      <vt:lpstr>Gubbi</vt:lpstr>
      <vt:lpstr>Calibri</vt:lpstr>
      <vt:lpstr>Calibri Light</vt:lpstr>
      <vt:lpstr>Times New Roman</vt:lpstr>
      <vt:lpstr>Office Theme</vt:lpstr>
      <vt:lpstr>Theme_test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Fanny Peers</dc:creator>
  <cp:lastModifiedBy>Fanny Peers</cp:lastModifiedBy>
  <cp:revision>10</cp:revision>
  <dcterms:created xsi:type="dcterms:W3CDTF">2022-05-25T13:07:00Z</dcterms:created>
  <dcterms:modified xsi:type="dcterms:W3CDTF">2022-05-25T13:07:00Z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2057-11.1.0.9505</vt:lpwstr>
  </property>
</Properties>
</file>