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5" r:id="rId4"/>
    <p:sldId id="258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712F2-DBA2-42D7-AF9E-66CDDB8EDC72}" type="doc">
      <dgm:prSet loTypeId="urn:microsoft.com/office/officeart/2005/8/layout/venn3" loCatId="relationship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cs-CZ"/>
        </a:p>
      </dgm:t>
    </dgm:pt>
    <dgm:pt modelId="{1BD5A85B-A690-4B41-B28D-A384CD178D4B}">
      <dgm:prSet phldrT="[Text]"/>
      <dgm:spPr/>
      <dgm:t>
        <a:bodyPr/>
        <a:lstStyle/>
        <a:p>
          <a:endParaRPr lang="cs-CZ" dirty="0">
            <a:solidFill>
              <a:schemeClr val="bg1"/>
            </a:solidFill>
          </a:endParaRPr>
        </a:p>
      </dgm:t>
    </dgm:pt>
    <dgm:pt modelId="{6AD99070-DB3A-4E0F-96CD-F546AB2F6286}" type="parTrans" cxnId="{F83C266F-02C3-41BB-BE8D-D90BAB1373FE}">
      <dgm:prSet/>
      <dgm:spPr/>
      <dgm:t>
        <a:bodyPr/>
        <a:lstStyle/>
        <a:p>
          <a:endParaRPr lang="cs-CZ"/>
        </a:p>
      </dgm:t>
    </dgm:pt>
    <dgm:pt modelId="{8135F1CA-7427-4B79-A3E3-C740B12ED57D}" type="sibTrans" cxnId="{F83C266F-02C3-41BB-BE8D-D90BAB1373FE}">
      <dgm:prSet/>
      <dgm:spPr/>
      <dgm:t>
        <a:bodyPr/>
        <a:lstStyle/>
        <a:p>
          <a:endParaRPr lang="cs-CZ"/>
        </a:p>
      </dgm:t>
    </dgm:pt>
    <dgm:pt modelId="{7A416A94-D442-4CE5-9C3E-32CE45FDA187}" type="pres">
      <dgm:prSet presAssocID="{E24712F2-DBA2-42D7-AF9E-66CDDB8EDC72}" presName="Name0" presStyleCnt="0">
        <dgm:presLayoutVars>
          <dgm:dir/>
          <dgm:resizeHandles val="exact"/>
        </dgm:presLayoutVars>
      </dgm:prSet>
      <dgm:spPr/>
    </dgm:pt>
    <dgm:pt modelId="{363AEE07-C6D8-40F5-8CEC-3B4044C7E6F4}" type="pres">
      <dgm:prSet presAssocID="{1BD5A85B-A690-4B41-B28D-A384CD178D4B}" presName="Name5" presStyleLbl="vennNode1" presStyleIdx="0" presStyleCnt="1">
        <dgm:presLayoutVars>
          <dgm:bulletEnabled val="1"/>
        </dgm:presLayoutVars>
      </dgm:prSet>
      <dgm:spPr/>
    </dgm:pt>
  </dgm:ptLst>
  <dgm:cxnLst>
    <dgm:cxn modelId="{9D4F6866-3835-4E6E-8769-91E3299B619B}" type="presOf" srcId="{1BD5A85B-A690-4B41-B28D-A384CD178D4B}" destId="{363AEE07-C6D8-40F5-8CEC-3B4044C7E6F4}" srcOrd="0" destOrd="0" presId="urn:microsoft.com/office/officeart/2005/8/layout/venn3"/>
    <dgm:cxn modelId="{F83C266F-02C3-41BB-BE8D-D90BAB1373FE}" srcId="{E24712F2-DBA2-42D7-AF9E-66CDDB8EDC72}" destId="{1BD5A85B-A690-4B41-B28D-A384CD178D4B}" srcOrd="0" destOrd="0" parTransId="{6AD99070-DB3A-4E0F-96CD-F546AB2F6286}" sibTransId="{8135F1CA-7427-4B79-A3E3-C740B12ED57D}"/>
    <dgm:cxn modelId="{983DDA99-6207-41D8-8252-F8CB96B03B96}" type="presOf" srcId="{E24712F2-DBA2-42D7-AF9E-66CDDB8EDC72}" destId="{7A416A94-D442-4CE5-9C3E-32CE45FDA187}" srcOrd="0" destOrd="0" presId="urn:microsoft.com/office/officeart/2005/8/layout/venn3"/>
    <dgm:cxn modelId="{441F9BE7-2DD0-45E7-A85C-8C4AFADE2A18}" type="presParOf" srcId="{7A416A94-D442-4CE5-9C3E-32CE45FDA187}" destId="{363AEE07-C6D8-40F5-8CEC-3B4044C7E6F4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4712F2-DBA2-42D7-AF9E-66CDDB8EDC72}" type="doc">
      <dgm:prSet loTypeId="urn:microsoft.com/office/officeart/2005/8/layout/venn3" loCatId="relationship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cs-CZ"/>
        </a:p>
      </dgm:t>
    </dgm:pt>
    <dgm:pt modelId="{7A416A94-D442-4CE5-9C3E-32CE45FDA187}" type="pres">
      <dgm:prSet presAssocID="{E24712F2-DBA2-42D7-AF9E-66CDDB8EDC72}" presName="Name0" presStyleCnt="0">
        <dgm:presLayoutVars>
          <dgm:dir/>
          <dgm:resizeHandles val="exact"/>
        </dgm:presLayoutVars>
      </dgm:prSet>
      <dgm:spPr/>
    </dgm:pt>
  </dgm:ptLst>
  <dgm:cxnLst>
    <dgm:cxn modelId="{983DDA99-6207-41D8-8252-F8CB96B03B96}" type="presOf" srcId="{E24712F2-DBA2-42D7-AF9E-66CDDB8EDC72}" destId="{7A416A94-D442-4CE5-9C3E-32CE45FDA187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4712F2-DBA2-42D7-AF9E-66CDDB8EDC72}" type="doc">
      <dgm:prSet loTypeId="urn:microsoft.com/office/officeart/2005/8/layout/venn3" loCatId="relationship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cs-CZ"/>
        </a:p>
      </dgm:t>
    </dgm:pt>
    <dgm:pt modelId="{7A416A94-D442-4CE5-9C3E-32CE45FDA187}" type="pres">
      <dgm:prSet presAssocID="{E24712F2-DBA2-42D7-AF9E-66CDDB8EDC72}" presName="Name0" presStyleCnt="0">
        <dgm:presLayoutVars>
          <dgm:dir/>
          <dgm:resizeHandles val="exact"/>
        </dgm:presLayoutVars>
      </dgm:prSet>
      <dgm:spPr/>
    </dgm:pt>
  </dgm:ptLst>
  <dgm:cxnLst>
    <dgm:cxn modelId="{983DDA99-6207-41D8-8252-F8CB96B03B96}" type="presOf" srcId="{E24712F2-DBA2-42D7-AF9E-66CDDB8EDC72}" destId="{7A416A94-D442-4CE5-9C3E-32CE45FDA187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AEE07-C6D8-40F5-8CEC-3B4044C7E6F4}">
      <dsp:nvSpPr>
        <dsp:cNvPr id="0" name=""/>
        <dsp:cNvSpPr/>
      </dsp:nvSpPr>
      <dsp:spPr>
        <a:xfrm>
          <a:off x="2244733" y="245"/>
          <a:ext cx="3930340" cy="3930340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16300" tIns="82550" rIns="21630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 dirty="0">
            <a:solidFill>
              <a:schemeClr val="bg1"/>
            </a:solidFill>
          </a:endParaRPr>
        </a:p>
      </dsp:txBody>
      <dsp:txXfrm>
        <a:off x="2820318" y="575830"/>
        <a:ext cx="2779170" cy="27791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05B1D-D5E9-423E-882E-ED5E5A8151BD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C614-EF66-4872-B8AB-9E509C8931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86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C614-EF66-4872-B8AB-9E509C89311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49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C614-EF66-4872-B8AB-9E509C89311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38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04381-256F-AFAD-29B9-BBCF4D685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BE2039-BA68-E608-C5AF-0C8C77475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A0ED6B-0909-19AD-3DE3-3AF4880A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E53AEC-7751-FA56-B2CE-668DEE91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3CCCC3-A763-33C3-CAEE-EE13D97B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935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EDB47-CE16-8B9D-DBAD-3607ADA2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724EAC-54B8-E1A7-235E-401F821FE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DA7E28-419F-389B-3A6C-55F59F14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75151D-699E-B35C-7A82-960247C8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992072-68EC-F05C-9272-C7D2EDAF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78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AC15DB-D906-F007-3FEA-79A9B9C24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3DEB72-7A17-0E18-5D8B-FF6160D8B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25BD3B-3D02-11E2-7C46-1CC81D5B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9A580D-8CF9-BC32-BC01-44B36E880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E07A19-58D1-56A0-55D7-FE5E8D44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28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A2CE4-F59A-1C03-454F-371D77E97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499510-CE17-6F39-7B81-2402B564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52759C-DD05-3EEB-8D95-45C2D65D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0BA3BC-C03E-B5B7-00D2-63464BCD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981B27-5994-FEE8-06A2-DCFBA4FF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01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37400-998C-9DB0-5F49-825E0C23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9BAB86-12B3-A2E8-14CA-848BCC889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4F8201-E217-4591-D085-D70B188B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1A6CA9-AF54-0B55-1C83-F03FDEE1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FA0389-D7DA-AB7C-9EF9-F130184F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60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9734A-7F28-D383-696F-030577A86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998020-947C-544B-7A79-FAF12E1B4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8D4AC3-AEFA-6089-33C1-4CA08C193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09BC1F9-F752-65A8-11B9-598F589C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ADE88F-6378-E15E-DC7F-430C47772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B771E0-6541-B7C1-D080-6360DDB4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50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1C450-6A5A-689D-86FB-D94C5932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FD67D3-E7CE-0AF7-C1AC-9E6C85781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E577FC-AB97-FA79-F660-E188755FA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6E8DB5-FC54-1991-86AB-A2AD37409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5324D51-816D-E757-F0C8-0B0105BC7B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2D105E2-85F1-7AE1-E33C-820294D5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2A82037-E499-79B1-3DAD-73125C1E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2D82CAD-D06F-5572-4A7E-356990E2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34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ED650-7272-E460-60B7-71DE172E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277D914-8A64-7AAA-9F79-9FC99DD2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1AAEE3-0298-39F1-AC0C-B2C1505F8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A133BAD-B97F-B23D-AD2D-758C05DA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00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AF9E4FE-1FA5-BC3D-F5BA-5A80E084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183E84-8E5D-85F1-FF9D-083827D1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43875C-AF55-AD40-851E-7FA6458B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18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5F751-8D52-9E5E-7DE6-1D7BB947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B310E-9E67-B11C-26EE-9D3A09F22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725C66-6F67-78CA-6371-C40CEA28F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71825C-D981-2ECA-94DD-232F3653E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42F9F8-90C1-8B90-45C7-F2E81E15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CB13E8-B392-24E6-E46B-745C3EAF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4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C2FD6-30B3-0C0F-2EBB-D0312202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E269250-B543-2DC0-D949-45A1FF9D7D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EFC024-030E-B77C-123C-59101D2D4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2C97F4-4291-B5D4-117F-F352805D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92FB9D-C466-0373-EE2C-E2C8C335F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9DA12E-E27B-F213-C909-1421471A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59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D646F0-492D-5212-E030-250F160B7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2DD972-9BFC-7291-1A96-94CE1B09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F96324-B39F-E184-E9E2-8CBB10997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DB47-B284-435A-B35D-47E2ECC95A08}" type="datetimeFigureOut">
              <a:rPr lang="cs-CZ" smtClean="0"/>
              <a:t>25.05.2022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07BE50-7D6F-3BDA-941F-D55ABD899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C3A35A-5C1D-C1AF-24D9-9450E578E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B8F93-3184-4D41-B2A7-8A4E2382B9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12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981205E0-3F30-67F2-409C-50015C42F2F8}"/>
              </a:ext>
            </a:extLst>
          </p:cNvPr>
          <p:cNvGrpSpPr/>
          <p:nvPr/>
        </p:nvGrpSpPr>
        <p:grpSpPr>
          <a:xfrm>
            <a:off x="4970206" y="2524754"/>
            <a:ext cx="6956323" cy="3830661"/>
            <a:chOff x="5114446" y="2582729"/>
            <a:chExt cx="7002926" cy="3874017"/>
          </a:xfrm>
        </p:grpSpPr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C1D586BB-3E1F-F72E-17E9-36C867832843}"/>
                </a:ext>
              </a:extLst>
            </p:cNvPr>
            <p:cNvSpPr/>
            <p:nvPr/>
          </p:nvSpPr>
          <p:spPr>
            <a:xfrm>
              <a:off x="6073254" y="2988417"/>
              <a:ext cx="52814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BC08C5BA-EF63-FAEE-F3B5-E2DCF5D44542}"/>
                </a:ext>
              </a:extLst>
            </p:cNvPr>
            <p:cNvSpPr/>
            <p:nvPr/>
          </p:nvSpPr>
          <p:spPr>
            <a:xfrm>
              <a:off x="5429177" y="3359585"/>
              <a:ext cx="6475914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17C999E3-D3EF-7129-8A7C-5DFC7584B90F}"/>
                </a:ext>
              </a:extLst>
            </p:cNvPr>
            <p:cNvSpPr/>
            <p:nvPr/>
          </p:nvSpPr>
          <p:spPr>
            <a:xfrm>
              <a:off x="6073254" y="3831533"/>
              <a:ext cx="55039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DAB19C73-CA2C-5FD1-2BE0-DA983ED119BA}"/>
                </a:ext>
              </a:extLst>
            </p:cNvPr>
            <p:cNvSpPr/>
            <p:nvPr/>
          </p:nvSpPr>
          <p:spPr>
            <a:xfrm>
              <a:off x="5675098" y="4202701"/>
              <a:ext cx="6301864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5F04F922-EEF5-EC97-6693-BAEA6E641FB0}"/>
                </a:ext>
              </a:extLst>
            </p:cNvPr>
            <p:cNvSpPr/>
            <p:nvPr/>
          </p:nvSpPr>
          <p:spPr>
            <a:xfrm>
              <a:off x="5114446" y="4618006"/>
              <a:ext cx="7002926" cy="427811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77D7F96C-D97F-BC5D-4A4A-9044A40232FE}"/>
                </a:ext>
              </a:extLst>
            </p:cNvPr>
            <p:cNvSpPr/>
            <p:nvPr/>
          </p:nvSpPr>
          <p:spPr>
            <a:xfrm>
              <a:off x="5360163" y="4893417"/>
              <a:ext cx="6477876" cy="946650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C71FD956-D93B-1D2F-7E8F-5F1F12ABF624}"/>
                </a:ext>
              </a:extLst>
            </p:cNvPr>
            <p:cNvSpPr/>
            <p:nvPr/>
          </p:nvSpPr>
          <p:spPr>
            <a:xfrm>
              <a:off x="5962004" y="5554636"/>
              <a:ext cx="55039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C689D885-DF2E-A7D6-6BFB-3761EB840A9B}"/>
                </a:ext>
              </a:extLst>
            </p:cNvPr>
            <p:cNvSpPr/>
            <p:nvPr/>
          </p:nvSpPr>
          <p:spPr>
            <a:xfrm>
              <a:off x="6304537" y="5925804"/>
              <a:ext cx="4561247" cy="530942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21504059-5AA7-F714-8319-235F261838CE}"/>
                </a:ext>
              </a:extLst>
            </p:cNvPr>
            <p:cNvSpPr/>
            <p:nvPr/>
          </p:nvSpPr>
          <p:spPr>
            <a:xfrm>
              <a:off x="6713068" y="2582729"/>
              <a:ext cx="3899474" cy="530942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831EA65-6D7F-D5DA-9A3E-73F9FD9FEF56}"/>
              </a:ext>
            </a:extLst>
          </p:cNvPr>
          <p:cNvSpPr txBox="1"/>
          <p:nvPr/>
        </p:nvSpPr>
        <p:spPr>
          <a:xfrm>
            <a:off x="5830529" y="3485978"/>
            <a:ext cx="5520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cs-CZ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cs-CZ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</a:t>
            </a:r>
            <a:r>
              <a:rPr lang="cs-CZ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species on </a:t>
            </a:r>
            <a:r>
              <a:rPr lang="cs-CZ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cs-CZ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moisture</a:t>
            </a:r>
            <a:r>
              <a:rPr lang="cs-CZ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34588D5-1DA0-DA8E-F4A2-D1D28B8D8C09}"/>
              </a:ext>
            </a:extLst>
          </p:cNvPr>
          <p:cNvSpPr txBox="1"/>
          <p:nvPr/>
        </p:nvSpPr>
        <p:spPr>
          <a:xfrm>
            <a:off x="5545763" y="4501018"/>
            <a:ext cx="6475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Early-</a:t>
            </a:r>
            <a:r>
              <a:rPr lang="cs-CZ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</a:t>
            </a:r>
            <a:r>
              <a:rPr lang="cs-CZ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</a:t>
            </a:r>
            <a:r>
              <a:rPr lang="cs-CZ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</a:t>
            </a:r>
            <a:r>
              <a:rPr lang="cs-CZ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lang="cs-CZ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cs-CZ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regime</a:t>
            </a:r>
            <a:r>
              <a:rPr lang="cs-CZ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monitoring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0185FA1-34FC-9950-BC1E-9730E417BEC9}"/>
              </a:ext>
            </a:extLst>
          </p:cNvPr>
          <p:cNvSpPr txBox="1"/>
          <p:nvPr/>
        </p:nvSpPr>
        <p:spPr>
          <a:xfrm>
            <a:off x="7070970" y="5338849"/>
            <a:ext cx="294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Marta Kuželková et al.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BCC590-9126-ACE7-CCDD-0B5BB9299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3" y="533153"/>
            <a:ext cx="1793431" cy="251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8914347-C890-B0AA-2513-90CFA74DE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3" y="3766786"/>
            <a:ext cx="1884672" cy="251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9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strom, exteriér, rostlina, dub&#10;&#10;Popis byl vytvořen automaticky">
            <a:extLst>
              <a:ext uri="{FF2B5EF4-FFF2-40B4-BE49-F238E27FC236}">
                <a16:creationId xmlns:a16="http://schemas.microsoft.com/office/drawing/2014/main" id="{449F91A6-0BC2-0C8C-2345-5219F9A7A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r="18351"/>
          <a:stretch/>
        </p:blipFill>
        <p:spPr>
          <a:xfrm>
            <a:off x="504000" y="1604232"/>
            <a:ext cx="3517119" cy="3643389"/>
          </a:xfrm>
          <a:prstGeom prst="rect">
            <a:avLst/>
          </a:prstGeom>
        </p:spPr>
      </p:pic>
      <p:cxnSp>
        <p:nvCxnSpPr>
          <p:cNvPr id="45" name="Straight Connector 3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strom, exteriér, obloha, sníh&#10;&#10;Popis byl vytvořen automaticky">
            <a:extLst>
              <a:ext uri="{FF2B5EF4-FFF2-40B4-BE49-F238E27FC236}">
                <a16:creationId xmlns:a16="http://schemas.microsoft.com/office/drawing/2014/main" id="{CF9B6E35-928C-563C-762D-796BB9830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2" t="-1" r="16858" b="-1"/>
          <a:stretch/>
        </p:blipFill>
        <p:spPr>
          <a:xfrm>
            <a:off x="4310676" y="1593754"/>
            <a:ext cx="3537345" cy="3664346"/>
          </a:xfrm>
          <a:prstGeom prst="rect">
            <a:avLst/>
          </a:prstGeom>
        </p:spPr>
      </p:pic>
      <p:cxnSp>
        <p:nvCxnSpPr>
          <p:cNvPr id="46" name="Straight Connector 3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strom, exteriér, sníh, rostlina&#10;&#10;Popis byl vytvořen automaticky">
            <a:extLst>
              <a:ext uri="{FF2B5EF4-FFF2-40B4-BE49-F238E27FC236}">
                <a16:creationId xmlns:a16="http://schemas.microsoft.com/office/drawing/2014/main" id="{A007CDF8-C001-DF7B-47B6-B7D5A6168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r="12443"/>
          <a:stretch/>
        </p:blipFill>
        <p:spPr>
          <a:xfrm>
            <a:off x="8162336" y="1604231"/>
            <a:ext cx="3517120" cy="364339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646DD29-A8DB-603A-BE0B-BA25E2B72607}"/>
              </a:ext>
            </a:extLst>
          </p:cNvPr>
          <p:cNvSpPr txBox="1"/>
          <p:nvPr/>
        </p:nvSpPr>
        <p:spPr>
          <a:xfrm>
            <a:off x="5153609" y="5644167"/>
            <a:ext cx="2269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3200" dirty="0">
                <a:solidFill>
                  <a:schemeClr val="bg1"/>
                </a:solidFill>
              </a:rPr>
              <a:t>2022-04-14</a:t>
            </a:r>
          </a:p>
        </p:txBody>
      </p:sp>
      <p:sp>
        <p:nvSpPr>
          <p:cNvPr id="11" name="TextovéPole 2">
            <a:extLst>
              <a:ext uri="{FF2B5EF4-FFF2-40B4-BE49-F238E27FC236}">
                <a16:creationId xmlns:a16="http://schemas.microsoft.com/office/drawing/2014/main" id="{0F89D470-7FCB-6496-B479-4571F694702A}"/>
              </a:ext>
            </a:extLst>
          </p:cNvPr>
          <p:cNvSpPr txBox="1"/>
          <p:nvPr/>
        </p:nvSpPr>
        <p:spPr>
          <a:xfrm>
            <a:off x="1569664" y="1075455"/>
            <a:ext cx="138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 err="1">
                <a:solidFill>
                  <a:schemeClr val="bg1"/>
                </a:solidFill>
              </a:rPr>
              <a:t>Spruce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12" name="TextovéPole 2">
            <a:extLst>
              <a:ext uri="{FF2B5EF4-FFF2-40B4-BE49-F238E27FC236}">
                <a16:creationId xmlns:a16="http://schemas.microsoft.com/office/drawing/2014/main" id="{A1361E24-2AFF-0DCC-DBFD-3B47FCFAA146}"/>
              </a:ext>
            </a:extLst>
          </p:cNvPr>
          <p:cNvSpPr txBox="1"/>
          <p:nvPr/>
        </p:nvSpPr>
        <p:spPr>
          <a:xfrm>
            <a:off x="5386453" y="1075454"/>
            <a:ext cx="138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 err="1">
                <a:solidFill>
                  <a:schemeClr val="bg1"/>
                </a:solidFill>
              </a:rPr>
              <a:t>Larch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13" name="TextovéPole 2">
            <a:extLst>
              <a:ext uri="{FF2B5EF4-FFF2-40B4-BE49-F238E27FC236}">
                <a16:creationId xmlns:a16="http://schemas.microsoft.com/office/drawing/2014/main" id="{ED17EA27-D299-4ED9-85EE-84FA67829923}"/>
              </a:ext>
            </a:extLst>
          </p:cNvPr>
          <p:cNvSpPr txBox="1"/>
          <p:nvPr/>
        </p:nvSpPr>
        <p:spPr>
          <a:xfrm>
            <a:off x="9236546" y="1075453"/>
            <a:ext cx="138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 err="1">
                <a:solidFill>
                  <a:schemeClr val="bg1"/>
                </a:solidFill>
              </a:rPr>
              <a:t>Beech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8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449F91A6-0BC2-0C8C-2345-5219F9A7A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r="20483"/>
          <a:stretch/>
        </p:blipFill>
        <p:spPr>
          <a:xfrm>
            <a:off x="484632" y="1584000"/>
            <a:ext cx="3517119" cy="3643389"/>
          </a:xfrm>
          <a:prstGeom prst="rect">
            <a:avLst/>
          </a:prstGeom>
        </p:spPr>
      </p:pic>
      <p:cxnSp>
        <p:nvCxnSpPr>
          <p:cNvPr id="45" name="Straight Connector 3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CF9B6E35-928C-563C-762D-796BB9830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r="11590"/>
          <a:stretch/>
        </p:blipFill>
        <p:spPr>
          <a:xfrm>
            <a:off x="4310676" y="1593754"/>
            <a:ext cx="3537345" cy="3664346"/>
          </a:xfrm>
          <a:prstGeom prst="rect">
            <a:avLst/>
          </a:prstGeom>
        </p:spPr>
      </p:pic>
      <p:cxnSp>
        <p:nvCxnSpPr>
          <p:cNvPr id="46" name="Straight Connector 3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A007CDF8-C001-DF7B-47B6-B7D5A6168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r="25666"/>
          <a:stretch/>
        </p:blipFill>
        <p:spPr>
          <a:xfrm>
            <a:off x="8162336" y="1604231"/>
            <a:ext cx="3517120" cy="364339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646DD29-A8DB-603A-BE0B-BA25E2B72607}"/>
              </a:ext>
            </a:extLst>
          </p:cNvPr>
          <p:cNvSpPr txBox="1"/>
          <p:nvPr/>
        </p:nvSpPr>
        <p:spPr>
          <a:xfrm>
            <a:off x="5153609" y="5644167"/>
            <a:ext cx="2132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3200" dirty="0">
                <a:solidFill>
                  <a:schemeClr val="bg1"/>
                </a:solidFill>
              </a:rPr>
              <a:t>2021-05-27</a:t>
            </a:r>
          </a:p>
        </p:txBody>
      </p:sp>
      <p:sp>
        <p:nvSpPr>
          <p:cNvPr id="11" name="TextovéPole 2">
            <a:extLst>
              <a:ext uri="{FF2B5EF4-FFF2-40B4-BE49-F238E27FC236}">
                <a16:creationId xmlns:a16="http://schemas.microsoft.com/office/drawing/2014/main" id="{07F1E563-1EDA-0664-8A60-E90FDCAC8F43}"/>
              </a:ext>
            </a:extLst>
          </p:cNvPr>
          <p:cNvSpPr txBox="1"/>
          <p:nvPr/>
        </p:nvSpPr>
        <p:spPr>
          <a:xfrm>
            <a:off x="1569664" y="1075455"/>
            <a:ext cx="138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 err="1">
                <a:solidFill>
                  <a:schemeClr val="bg1"/>
                </a:solidFill>
              </a:rPr>
              <a:t>Spruce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12" name="TextovéPole 2">
            <a:extLst>
              <a:ext uri="{FF2B5EF4-FFF2-40B4-BE49-F238E27FC236}">
                <a16:creationId xmlns:a16="http://schemas.microsoft.com/office/drawing/2014/main" id="{DCF5B1AE-1CE8-8B37-7FAF-F619772E4E22}"/>
              </a:ext>
            </a:extLst>
          </p:cNvPr>
          <p:cNvSpPr txBox="1"/>
          <p:nvPr/>
        </p:nvSpPr>
        <p:spPr>
          <a:xfrm>
            <a:off x="5386453" y="1075454"/>
            <a:ext cx="138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 err="1">
                <a:solidFill>
                  <a:schemeClr val="bg1"/>
                </a:solidFill>
              </a:rPr>
              <a:t>Larch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13" name="TextovéPole 2">
            <a:extLst>
              <a:ext uri="{FF2B5EF4-FFF2-40B4-BE49-F238E27FC236}">
                <a16:creationId xmlns:a16="http://schemas.microsoft.com/office/drawing/2014/main" id="{7F2BFF38-50BA-FC38-B609-30997B1D1D18}"/>
              </a:ext>
            </a:extLst>
          </p:cNvPr>
          <p:cNvSpPr txBox="1"/>
          <p:nvPr/>
        </p:nvSpPr>
        <p:spPr>
          <a:xfrm>
            <a:off x="9236546" y="1075453"/>
            <a:ext cx="138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dirty="0" err="1">
                <a:solidFill>
                  <a:schemeClr val="bg1"/>
                </a:solidFill>
              </a:rPr>
              <a:t>Beech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5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4B81632-D985-30E6-6149-34EB30F19564}"/>
              </a:ext>
            </a:extLst>
          </p:cNvPr>
          <p:cNvGrpSpPr/>
          <p:nvPr/>
        </p:nvGrpSpPr>
        <p:grpSpPr>
          <a:xfrm>
            <a:off x="211393" y="352965"/>
            <a:ext cx="11769214" cy="6152070"/>
            <a:chOff x="5114446" y="2582729"/>
            <a:chExt cx="7002926" cy="3874017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E185D7AB-7BE2-B87A-9BAD-E60FCF40B362}"/>
                </a:ext>
              </a:extLst>
            </p:cNvPr>
            <p:cNvSpPr/>
            <p:nvPr/>
          </p:nvSpPr>
          <p:spPr>
            <a:xfrm>
              <a:off x="6073254" y="2988417"/>
              <a:ext cx="52814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765A471E-E571-BDC8-45E2-C7D5CC8AB710}"/>
                </a:ext>
              </a:extLst>
            </p:cNvPr>
            <p:cNvSpPr/>
            <p:nvPr/>
          </p:nvSpPr>
          <p:spPr>
            <a:xfrm>
              <a:off x="5429177" y="3359585"/>
              <a:ext cx="6475914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: se zakulacenými rohy 19">
              <a:extLst>
                <a:ext uri="{FF2B5EF4-FFF2-40B4-BE49-F238E27FC236}">
                  <a16:creationId xmlns:a16="http://schemas.microsoft.com/office/drawing/2014/main" id="{DC99FE5B-0DB8-6494-EA31-F7F4ED003AAA}"/>
                </a:ext>
              </a:extLst>
            </p:cNvPr>
            <p:cNvSpPr/>
            <p:nvPr/>
          </p:nvSpPr>
          <p:spPr>
            <a:xfrm>
              <a:off x="6073254" y="3831533"/>
              <a:ext cx="55039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84D9686F-61F6-E161-6138-AB9E89C0B563}"/>
                </a:ext>
              </a:extLst>
            </p:cNvPr>
            <p:cNvSpPr/>
            <p:nvPr/>
          </p:nvSpPr>
          <p:spPr>
            <a:xfrm>
              <a:off x="5675098" y="4202701"/>
              <a:ext cx="6301864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19C1B9A5-A661-4D2E-F1FF-13E04D8D725D}"/>
                </a:ext>
              </a:extLst>
            </p:cNvPr>
            <p:cNvSpPr/>
            <p:nvPr/>
          </p:nvSpPr>
          <p:spPr>
            <a:xfrm>
              <a:off x="5114446" y="4618006"/>
              <a:ext cx="7002926" cy="427811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9AB27657-0E4F-ECF1-D910-BFA5CE0B977F}"/>
                </a:ext>
              </a:extLst>
            </p:cNvPr>
            <p:cNvSpPr/>
            <p:nvPr/>
          </p:nvSpPr>
          <p:spPr>
            <a:xfrm>
              <a:off x="5360163" y="4893417"/>
              <a:ext cx="6477876" cy="946650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68E5D7A1-EAA4-BCFC-844B-C916A42A76F0}"/>
                </a:ext>
              </a:extLst>
            </p:cNvPr>
            <p:cNvSpPr/>
            <p:nvPr/>
          </p:nvSpPr>
          <p:spPr>
            <a:xfrm>
              <a:off x="5962004" y="5554636"/>
              <a:ext cx="55039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7DFE52C2-3928-6AA5-50F7-CBB699D7A09F}"/>
                </a:ext>
              </a:extLst>
            </p:cNvPr>
            <p:cNvSpPr/>
            <p:nvPr/>
          </p:nvSpPr>
          <p:spPr>
            <a:xfrm>
              <a:off x="6304537" y="5925804"/>
              <a:ext cx="4561247" cy="530942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1AE29EB7-C2FD-DAF1-A6C6-C70C619DA48A}"/>
                </a:ext>
              </a:extLst>
            </p:cNvPr>
            <p:cNvSpPr/>
            <p:nvPr/>
          </p:nvSpPr>
          <p:spPr>
            <a:xfrm>
              <a:off x="6713068" y="2582729"/>
              <a:ext cx="3899474" cy="530942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89D470-7FCB-6496-B479-4571F694702A}"/>
              </a:ext>
            </a:extLst>
          </p:cNvPr>
          <p:cNvSpPr txBox="1"/>
          <p:nvPr/>
        </p:nvSpPr>
        <p:spPr>
          <a:xfrm>
            <a:off x="848048" y="4177665"/>
            <a:ext cx="10495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To </a:t>
            </a:r>
            <a:r>
              <a:rPr lang="cs-CZ" sz="2800" dirty="0" err="1">
                <a:solidFill>
                  <a:schemeClr val="bg1"/>
                </a:solidFill>
              </a:rPr>
              <a:t>determine</a:t>
            </a:r>
            <a:r>
              <a:rPr lang="cs-CZ" sz="2800" dirty="0">
                <a:solidFill>
                  <a:schemeClr val="bg1"/>
                </a:solidFill>
              </a:rPr>
              <a:t>, </a:t>
            </a:r>
            <a:r>
              <a:rPr lang="cs-CZ" sz="2800" dirty="0" err="1">
                <a:solidFill>
                  <a:schemeClr val="bg1"/>
                </a:solidFill>
              </a:rPr>
              <a:t>if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there</a:t>
            </a:r>
            <a:r>
              <a:rPr lang="cs-CZ" sz="2800" dirty="0">
                <a:solidFill>
                  <a:schemeClr val="bg1"/>
                </a:solidFill>
              </a:rPr>
              <a:t> are </a:t>
            </a:r>
            <a:r>
              <a:rPr lang="cs-CZ" sz="2800" dirty="0" err="1">
                <a:solidFill>
                  <a:schemeClr val="bg1"/>
                </a:solidFill>
              </a:rPr>
              <a:t>significant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alternations</a:t>
            </a:r>
            <a:r>
              <a:rPr lang="cs-CZ" sz="2800" dirty="0">
                <a:solidFill>
                  <a:schemeClr val="bg1"/>
                </a:solidFill>
              </a:rPr>
              <a:t> in </a:t>
            </a:r>
            <a:r>
              <a:rPr lang="cs-CZ" sz="2800" dirty="0" err="1">
                <a:solidFill>
                  <a:schemeClr val="bg1"/>
                </a:solidFill>
              </a:rPr>
              <a:t>soil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moisture</a:t>
            </a:r>
            <a:r>
              <a:rPr lang="cs-CZ" sz="2800" dirty="0">
                <a:solidFill>
                  <a:schemeClr val="bg1"/>
                </a:solidFill>
              </a:rPr>
              <a:t> and </a:t>
            </a:r>
            <a:r>
              <a:rPr lang="cs-CZ" sz="2800" dirty="0" err="1">
                <a:solidFill>
                  <a:schemeClr val="bg1"/>
                </a:solidFill>
              </a:rPr>
              <a:t>temperature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regime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caused</a:t>
            </a:r>
            <a:r>
              <a:rPr lang="cs-CZ" sz="2800" dirty="0">
                <a:solidFill>
                  <a:schemeClr val="bg1"/>
                </a:solidFill>
              </a:rPr>
              <a:t> by </a:t>
            </a:r>
            <a:r>
              <a:rPr lang="cs-CZ" sz="2800" dirty="0" err="1">
                <a:solidFill>
                  <a:schemeClr val="bg1"/>
                </a:solidFill>
              </a:rPr>
              <a:t>tree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specific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conditions</a:t>
            </a:r>
            <a:r>
              <a:rPr lang="cs-CZ" sz="28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cs-CZ" sz="2800" dirty="0">
              <a:solidFill>
                <a:schemeClr val="bg1"/>
              </a:solidFill>
            </a:endParaRPr>
          </a:p>
          <a:p>
            <a:pPr algn="ctr"/>
            <a:r>
              <a:rPr lang="cs-CZ" sz="2800" dirty="0" err="1">
                <a:solidFill>
                  <a:schemeClr val="bg1"/>
                </a:solidFill>
              </a:rPr>
              <a:t>What</a:t>
            </a:r>
            <a:r>
              <a:rPr lang="cs-CZ" sz="2800" dirty="0">
                <a:solidFill>
                  <a:schemeClr val="bg1"/>
                </a:solidFill>
              </a:rPr>
              <a:t> are </a:t>
            </a:r>
            <a:r>
              <a:rPr lang="cs-CZ" sz="2800" dirty="0" err="1">
                <a:solidFill>
                  <a:schemeClr val="bg1"/>
                </a:solidFill>
              </a:rPr>
              <a:t>the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differences</a:t>
            </a:r>
            <a:r>
              <a:rPr lang="cs-CZ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2BFAAEE5-D85C-FD50-A4E0-A339737D0873}"/>
              </a:ext>
            </a:extLst>
          </p:cNvPr>
          <p:cNvSpPr txBox="1"/>
          <p:nvPr/>
        </p:nvSpPr>
        <p:spPr>
          <a:xfrm>
            <a:off x="1170709" y="1875025"/>
            <a:ext cx="9850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chemeClr val="bg1"/>
                </a:solidFill>
              </a:rPr>
              <a:t>Is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there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an</a:t>
            </a:r>
            <a:r>
              <a:rPr lang="cs-CZ" sz="2800" dirty="0">
                <a:solidFill>
                  <a:schemeClr val="bg1"/>
                </a:solidFill>
              </a:rPr>
              <a:t> influence </a:t>
            </a:r>
            <a:r>
              <a:rPr lang="cs-CZ" sz="2800" dirty="0" err="1">
                <a:solidFill>
                  <a:schemeClr val="bg1"/>
                </a:solidFill>
              </a:rPr>
              <a:t>of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tree</a:t>
            </a:r>
            <a:r>
              <a:rPr lang="cs-CZ" sz="2800" dirty="0">
                <a:solidFill>
                  <a:schemeClr val="bg1"/>
                </a:solidFill>
              </a:rPr>
              <a:t> species on </a:t>
            </a:r>
            <a:r>
              <a:rPr lang="cs-CZ" sz="2800" dirty="0" err="1">
                <a:solidFill>
                  <a:schemeClr val="bg1"/>
                </a:solidFill>
              </a:rPr>
              <a:t>forest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soil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moisture</a:t>
            </a:r>
            <a:r>
              <a:rPr lang="cs-CZ" sz="2800" dirty="0">
                <a:solidFill>
                  <a:schemeClr val="bg1"/>
                </a:solidFill>
              </a:rPr>
              <a:t> and </a:t>
            </a:r>
            <a:r>
              <a:rPr lang="cs-CZ" sz="2800" dirty="0" err="1">
                <a:solidFill>
                  <a:schemeClr val="bg1"/>
                </a:solidFill>
              </a:rPr>
              <a:t>temperature</a:t>
            </a:r>
            <a:r>
              <a:rPr lang="cs-CZ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7933CE0F-C27D-FCBA-3EB8-389449371DC4}"/>
              </a:ext>
            </a:extLst>
          </p:cNvPr>
          <p:cNvSpPr txBox="1"/>
          <p:nvPr/>
        </p:nvSpPr>
        <p:spPr>
          <a:xfrm>
            <a:off x="3233735" y="1148240"/>
            <a:ext cx="5724525" cy="58477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Research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  <a:r>
              <a:rPr lang="cs-CZ" sz="3200" b="1" dirty="0" err="1">
                <a:solidFill>
                  <a:schemeClr val="bg1"/>
                </a:solidFill>
              </a:rPr>
              <a:t>question</a:t>
            </a:r>
            <a:r>
              <a:rPr lang="cs-CZ" sz="3200" b="1" dirty="0">
                <a:solidFill>
                  <a:schemeClr val="bg1"/>
                </a:solidFill>
              </a:rPr>
              <a:t>: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78504CA4-DFB8-DA84-0214-3D01D6C1F9ED}"/>
              </a:ext>
            </a:extLst>
          </p:cNvPr>
          <p:cNvSpPr txBox="1"/>
          <p:nvPr/>
        </p:nvSpPr>
        <p:spPr>
          <a:xfrm>
            <a:off x="3233735" y="3472400"/>
            <a:ext cx="5724525" cy="584775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Main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  <a:r>
              <a:rPr lang="cs-CZ" sz="3200" b="1" dirty="0" err="1">
                <a:solidFill>
                  <a:schemeClr val="bg1"/>
                </a:solidFill>
              </a:rPr>
              <a:t>aim</a:t>
            </a:r>
            <a:r>
              <a:rPr lang="cs-CZ" sz="3200" b="1" dirty="0">
                <a:solidFill>
                  <a:schemeClr val="bg1"/>
                </a:solidFill>
              </a:rPr>
              <a:t>: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51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E7ACFD3-02BA-5686-370C-22A2601B06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7200221"/>
              </p:ext>
            </p:extLst>
          </p:nvPr>
        </p:nvGraphicFramePr>
        <p:xfrm>
          <a:off x="1893105" y="1651179"/>
          <a:ext cx="8419808" cy="3930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A4C0D6AC-F116-F2C2-5E2B-B5DE54A24A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Obrázek 3" descr="Obsah obrázku text, strom&#10;&#10;Popis byl vytvořen automaticky">
            <a:extLst>
              <a:ext uri="{FF2B5EF4-FFF2-40B4-BE49-F238E27FC236}">
                <a16:creationId xmlns:a16="http://schemas.microsoft.com/office/drawing/2014/main" id="{BABF7993-CC42-2243-37F5-9C9303C233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000"/>
                    </a14:imgEffect>
                    <a14:imgEffect>
                      <a14:brightnessContrast bright="-2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" t="3298" r="3281" b="1393"/>
          <a:stretch/>
        </p:blipFill>
        <p:spPr>
          <a:xfrm>
            <a:off x="501832" y="432303"/>
            <a:ext cx="8419808" cy="59933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2F0BD5-5B6D-8953-23C4-9CFD3002E3E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4356" b="5733"/>
          <a:stretch/>
        </p:blipFill>
        <p:spPr>
          <a:xfrm>
            <a:off x="9134168" y="1974832"/>
            <a:ext cx="2772895" cy="267181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BCF975B-7022-F11B-5814-79FFC7505FB3}"/>
              </a:ext>
            </a:extLst>
          </p:cNvPr>
          <p:cNvSpPr txBox="1"/>
          <p:nvPr/>
        </p:nvSpPr>
        <p:spPr>
          <a:xfrm>
            <a:off x="9621576" y="4646645"/>
            <a:ext cx="1870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 err="1">
                <a:solidFill>
                  <a:schemeClr val="bg1"/>
                </a:solidFill>
              </a:rPr>
              <a:t>Wild</a:t>
            </a:r>
            <a:r>
              <a:rPr lang="cs-CZ" dirty="0">
                <a:solidFill>
                  <a:schemeClr val="bg1"/>
                </a:solidFill>
              </a:rPr>
              <a:t> et al., 2019 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6FB1057-C1F4-0794-9ABC-4F4C8F730C4C}"/>
              </a:ext>
            </a:extLst>
          </p:cNvPr>
          <p:cNvSpPr txBox="1"/>
          <p:nvPr/>
        </p:nvSpPr>
        <p:spPr>
          <a:xfrm>
            <a:off x="3002152" y="6457182"/>
            <a:ext cx="3419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</a:rPr>
              <a:t>Map made by: Jan Komárek, 2022 </a:t>
            </a:r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9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A4C0D6AC-F116-F2C2-5E2B-B5DE54A24A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E7ACFD3-02BA-5686-370C-22A2601B06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925013"/>
              </p:ext>
            </p:extLst>
          </p:nvPr>
        </p:nvGraphicFramePr>
        <p:xfrm>
          <a:off x="1893105" y="1651179"/>
          <a:ext cx="8419808" cy="3930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458C3F40-E5C4-721F-ADFB-AEDCEB45DD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12" y="1082239"/>
            <a:ext cx="8867994" cy="4693521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2FB0029E-8564-38D2-F816-C4CA69304331}"/>
              </a:ext>
            </a:extLst>
          </p:cNvPr>
          <p:cNvCxnSpPr>
            <a:cxnSpLocks/>
          </p:cNvCxnSpPr>
          <p:nvPr/>
        </p:nvCxnSpPr>
        <p:spPr>
          <a:xfrm flipV="1">
            <a:off x="1209368" y="501445"/>
            <a:ext cx="0" cy="5968181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689F5C0-DE52-6E5A-66E8-263B56B9A324}"/>
              </a:ext>
            </a:extLst>
          </p:cNvPr>
          <p:cNvCxnSpPr>
            <a:cxnSpLocks/>
          </p:cNvCxnSpPr>
          <p:nvPr/>
        </p:nvCxnSpPr>
        <p:spPr>
          <a:xfrm>
            <a:off x="825910" y="6177897"/>
            <a:ext cx="1023538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E92D8A4-84EF-FA32-7870-1EB1CE2F1433}"/>
              </a:ext>
            </a:extLst>
          </p:cNvPr>
          <p:cNvSpPr txBox="1"/>
          <p:nvPr/>
        </p:nvSpPr>
        <p:spPr>
          <a:xfrm>
            <a:off x="5036209" y="615095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Time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E77D61F-A36F-EDB9-A904-91E7C6915EDD}"/>
              </a:ext>
            </a:extLst>
          </p:cNvPr>
          <p:cNvSpPr txBox="1"/>
          <p:nvPr/>
        </p:nvSpPr>
        <p:spPr>
          <a:xfrm rot="16200000">
            <a:off x="-561222" y="3198167"/>
            <a:ext cx="3077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chemeClr val="bg1"/>
                </a:solidFill>
              </a:rPr>
              <a:t>Soil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water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content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490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A4C0D6AC-F116-F2C2-5E2B-B5DE54A24A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E7ACFD3-02BA-5686-370C-22A2601B06FD}"/>
              </a:ext>
            </a:extLst>
          </p:cNvPr>
          <p:cNvGraphicFramePr/>
          <p:nvPr/>
        </p:nvGraphicFramePr>
        <p:xfrm>
          <a:off x="1893105" y="1651179"/>
          <a:ext cx="8419808" cy="3930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47AB5624-CE35-5F10-00E0-EAB23813A1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36" y="1081833"/>
            <a:ext cx="8869527" cy="4694333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59EDFFC9-63B7-4404-B287-105AD92BBDEB}"/>
              </a:ext>
            </a:extLst>
          </p:cNvPr>
          <p:cNvCxnSpPr>
            <a:cxnSpLocks/>
          </p:cNvCxnSpPr>
          <p:nvPr/>
        </p:nvCxnSpPr>
        <p:spPr>
          <a:xfrm flipV="1">
            <a:off x="1209368" y="501445"/>
            <a:ext cx="0" cy="5968181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22AF4A40-5FD6-F9E1-3A7C-DF105DD87E19}"/>
              </a:ext>
            </a:extLst>
          </p:cNvPr>
          <p:cNvCxnSpPr>
            <a:cxnSpLocks/>
          </p:cNvCxnSpPr>
          <p:nvPr/>
        </p:nvCxnSpPr>
        <p:spPr>
          <a:xfrm>
            <a:off x="825910" y="6177897"/>
            <a:ext cx="1023538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6B78879D-6930-3F3F-8ECB-3D9EBB91EBC9}"/>
              </a:ext>
            </a:extLst>
          </p:cNvPr>
          <p:cNvSpPr txBox="1"/>
          <p:nvPr/>
        </p:nvSpPr>
        <p:spPr>
          <a:xfrm>
            <a:off x="5036209" y="615095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Time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FAA30D6-5962-8FC2-C8E4-0E9163ABC893}"/>
              </a:ext>
            </a:extLst>
          </p:cNvPr>
          <p:cNvSpPr txBox="1"/>
          <p:nvPr/>
        </p:nvSpPr>
        <p:spPr>
          <a:xfrm rot="16200000">
            <a:off x="-561222" y="3198167"/>
            <a:ext cx="3077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Surface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temperature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73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CF430BC-6578-56E4-ED74-899CE6896EFE}"/>
              </a:ext>
            </a:extLst>
          </p:cNvPr>
          <p:cNvGrpSpPr/>
          <p:nvPr/>
        </p:nvGrpSpPr>
        <p:grpSpPr>
          <a:xfrm>
            <a:off x="211393" y="323468"/>
            <a:ext cx="11769214" cy="6152070"/>
            <a:chOff x="5114446" y="2582729"/>
            <a:chExt cx="7002926" cy="3874017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4E180626-C818-7131-00A8-A57FB4FCEA1E}"/>
                </a:ext>
              </a:extLst>
            </p:cNvPr>
            <p:cNvSpPr/>
            <p:nvPr/>
          </p:nvSpPr>
          <p:spPr>
            <a:xfrm>
              <a:off x="6073254" y="2988417"/>
              <a:ext cx="52814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26ADE675-111F-CFEB-0842-11134A695448}"/>
                </a:ext>
              </a:extLst>
            </p:cNvPr>
            <p:cNvSpPr/>
            <p:nvPr/>
          </p:nvSpPr>
          <p:spPr>
            <a:xfrm>
              <a:off x="5429177" y="3359585"/>
              <a:ext cx="6475914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: se zakulacenými rohy 19">
              <a:extLst>
                <a:ext uri="{FF2B5EF4-FFF2-40B4-BE49-F238E27FC236}">
                  <a16:creationId xmlns:a16="http://schemas.microsoft.com/office/drawing/2014/main" id="{ED4F47F5-7532-6C03-B7DE-6B9E62BE8D13}"/>
                </a:ext>
              </a:extLst>
            </p:cNvPr>
            <p:cNvSpPr/>
            <p:nvPr/>
          </p:nvSpPr>
          <p:spPr>
            <a:xfrm>
              <a:off x="6073254" y="3831533"/>
              <a:ext cx="55039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E80FF71C-EF85-1923-9E8B-C7BDD5CE5550}"/>
                </a:ext>
              </a:extLst>
            </p:cNvPr>
            <p:cNvSpPr/>
            <p:nvPr/>
          </p:nvSpPr>
          <p:spPr>
            <a:xfrm>
              <a:off x="5675098" y="4202701"/>
              <a:ext cx="6301864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30F6523C-5EF4-6F9A-D57B-0D55841FE3C3}"/>
                </a:ext>
              </a:extLst>
            </p:cNvPr>
            <p:cNvSpPr/>
            <p:nvPr/>
          </p:nvSpPr>
          <p:spPr>
            <a:xfrm>
              <a:off x="5114446" y="4618006"/>
              <a:ext cx="7002926" cy="427811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12581550-A647-81AE-4A12-40AC600866C3}"/>
                </a:ext>
              </a:extLst>
            </p:cNvPr>
            <p:cNvSpPr/>
            <p:nvPr/>
          </p:nvSpPr>
          <p:spPr>
            <a:xfrm>
              <a:off x="5360163" y="4893417"/>
              <a:ext cx="6477876" cy="946650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81879CE3-0DD8-0161-2D9F-FC3251599417}"/>
                </a:ext>
              </a:extLst>
            </p:cNvPr>
            <p:cNvSpPr/>
            <p:nvPr/>
          </p:nvSpPr>
          <p:spPr>
            <a:xfrm>
              <a:off x="5962004" y="5554636"/>
              <a:ext cx="55039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1C426DD9-2BC6-557E-9600-84B18430D1D0}"/>
                </a:ext>
              </a:extLst>
            </p:cNvPr>
            <p:cNvSpPr/>
            <p:nvPr/>
          </p:nvSpPr>
          <p:spPr>
            <a:xfrm>
              <a:off x="6304537" y="5925804"/>
              <a:ext cx="4561247" cy="530942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51A80746-E631-B382-2127-6B4273E70093}"/>
                </a:ext>
              </a:extLst>
            </p:cNvPr>
            <p:cNvSpPr/>
            <p:nvPr/>
          </p:nvSpPr>
          <p:spPr>
            <a:xfrm>
              <a:off x="6713068" y="2582729"/>
              <a:ext cx="3899474" cy="530942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89D470-7FCB-6496-B479-4571F694702A}"/>
              </a:ext>
            </a:extLst>
          </p:cNvPr>
          <p:cNvSpPr txBox="1"/>
          <p:nvPr/>
        </p:nvSpPr>
        <p:spPr>
          <a:xfrm>
            <a:off x="4362605" y="2720229"/>
            <a:ext cx="379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>
                <a:solidFill>
                  <a:schemeClr val="bg1"/>
                </a:solidFill>
              </a:rPr>
              <a:t>Possible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applications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BBA65C97-E1F8-4051-829F-04FA36C72118}"/>
              </a:ext>
            </a:extLst>
          </p:cNvPr>
          <p:cNvSpPr txBox="1"/>
          <p:nvPr/>
        </p:nvSpPr>
        <p:spPr>
          <a:xfrm>
            <a:off x="7052777" y="4509644"/>
            <a:ext cx="3421930" cy="1200329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chemeClr val="bg1"/>
                </a:solidFill>
              </a:rPr>
              <a:t>Mitigation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the</a:t>
            </a:r>
            <a:r>
              <a:rPr lang="cs-CZ" sz="2400" dirty="0">
                <a:solidFill>
                  <a:schemeClr val="bg1"/>
                </a:solidFill>
              </a:rPr>
              <a:t> negative </a:t>
            </a:r>
            <a:r>
              <a:rPr lang="cs-CZ" sz="2400" dirty="0" err="1">
                <a:solidFill>
                  <a:schemeClr val="bg1"/>
                </a:solidFill>
              </a:rPr>
              <a:t>effects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of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droughts</a:t>
            </a:r>
            <a:r>
              <a:rPr lang="cs-CZ" sz="2400" dirty="0">
                <a:solidFill>
                  <a:schemeClr val="bg1"/>
                </a:solidFill>
              </a:rPr>
              <a:t> by </a:t>
            </a:r>
            <a:r>
              <a:rPr lang="cs-CZ" sz="2400" dirty="0" err="1">
                <a:solidFill>
                  <a:schemeClr val="bg1"/>
                </a:solidFill>
              </a:rPr>
              <a:t>tree</a:t>
            </a:r>
            <a:r>
              <a:rPr lang="cs-CZ" sz="2400" dirty="0">
                <a:solidFill>
                  <a:schemeClr val="bg1"/>
                </a:solidFill>
              </a:rPr>
              <a:t> species </a:t>
            </a:r>
            <a:r>
              <a:rPr lang="cs-CZ" sz="2400" dirty="0" err="1">
                <a:solidFill>
                  <a:schemeClr val="bg1"/>
                </a:solidFill>
              </a:rPr>
              <a:t>replacement</a:t>
            </a:r>
            <a:r>
              <a:rPr lang="cs-CZ" sz="2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B46C3D3-6A5D-1F87-33D6-99131058E171}"/>
              </a:ext>
            </a:extLst>
          </p:cNvPr>
          <p:cNvSpPr txBox="1"/>
          <p:nvPr/>
        </p:nvSpPr>
        <p:spPr>
          <a:xfrm>
            <a:off x="1822779" y="4509219"/>
            <a:ext cx="3316446" cy="120032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chemeClr val="bg1"/>
                </a:solidFill>
              </a:rPr>
              <a:t>Precise</a:t>
            </a:r>
            <a:r>
              <a:rPr lang="cs-CZ" sz="2400" dirty="0">
                <a:solidFill>
                  <a:schemeClr val="bg1"/>
                </a:solidFill>
              </a:rPr>
              <a:t> modeling </a:t>
            </a:r>
            <a:r>
              <a:rPr lang="cs-CZ" sz="2400" dirty="0" err="1">
                <a:solidFill>
                  <a:schemeClr val="bg1"/>
                </a:solidFill>
              </a:rPr>
              <a:t>of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soil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water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according</a:t>
            </a:r>
            <a:r>
              <a:rPr lang="cs-CZ" sz="2400" dirty="0">
                <a:solidFill>
                  <a:schemeClr val="bg1"/>
                </a:solidFill>
              </a:rPr>
              <a:t> to </a:t>
            </a:r>
            <a:r>
              <a:rPr lang="cs-CZ" sz="2400" dirty="0" err="1">
                <a:solidFill>
                  <a:schemeClr val="bg1"/>
                </a:solidFill>
              </a:rPr>
              <a:t>tree</a:t>
            </a:r>
            <a:r>
              <a:rPr lang="cs-CZ" sz="2400" dirty="0">
                <a:solidFill>
                  <a:schemeClr val="bg1"/>
                </a:solidFill>
              </a:rPr>
              <a:t> species</a:t>
            </a:r>
            <a:endParaRPr lang="cs-CZ" sz="2400" dirty="0"/>
          </a:p>
        </p:txBody>
      </p: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C341C726-8BD5-820A-6860-B036BB322662}"/>
              </a:ext>
            </a:extLst>
          </p:cNvPr>
          <p:cNvCxnSpPr>
            <a:cxnSpLocks/>
          </p:cNvCxnSpPr>
          <p:nvPr/>
        </p:nvCxnSpPr>
        <p:spPr>
          <a:xfrm>
            <a:off x="8642555" y="3923071"/>
            <a:ext cx="276166" cy="451409"/>
          </a:xfrm>
          <a:prstGeom prst="straightConnector1">
            <a:avLst/>
          </a:prstGeom>
          <a:ln w="31750">
            <a:solidFill>
              <a:srgbClr val="FFC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37D1957C-A183-9C9D-14EB-17EA3015AD71}"/>
              </a:ext>
            </a:extLst>
          </p:cNvPr>
          <p:cNvCxnSpPr>
            <a:cxnSpLocks/>
          </p:cNvCxnSpPr>
          <p:nvPr/>
        </p:nvCxnSpPr>
        <p:spPr>
          <a:xfrm flipH="1">
            <a:off x="3513022" y="3923071"/>
            <a:ext cx="262565" cy="4482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D05333BF-31DE-EE43-5838-11A4075B8ADB}"/>
              </a:ext>
            </a:extLst>
          </p:cNvPr>
          <p:cNvSpPr txBox="1"/>
          <p:nvPr/>
        </p:nvSpPr>
        <p:spPr>
          <a:xfrm>
            <a:off x="2533416" y="3416012"/>
            <a:ext cx="253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FF0000"/>
                </a:solidFill>
              </a:rPr>
              <a:t>Hydrological</a:t>
            </a:r>
            <a:r>
              <a:rPr lang="cs-CZ" sz="2000" dirty="0">
                <a:solidFill>
                  <a:srgbClr val="FF0000"/>
                </a:solidFill>
              </a:rPr>
              <a:t> modeling</a:t>
            </a:r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B6A21585-BA5D-39BB-20C5-3228B326E879}"/>
              </a:ext>
            </a:extLst>
          </p:cNvPr>
          <p:cNvSpPr txBox="1"/>
          <p:nvPr/>
        </p:nvSpPr>
        <p:spPr>
          <a:xfrm>
            <a:off x="7495198" y="3414497"/>
            <a:ext cx="229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FFC000"/>
                </a:solidFill>
              </a:rPr>
              <a:t>Forest</a:t>
            </a:r>
            <a:r>
              <a:rPr lang="cs-CZ" sz="2000" dirty="0">
                <a:solidFill>
                  <a:srgbClr val="FFC000"/>
                </a:solidFill>
              </a:rPr>
              <a:t> management</a:t>
            </a:r>
          </a:p>
        </p:txBody>
      </p:sp>
      <p:sp>
        <p:nvSpPr>
          <p:cNvPr id="92" name="TextovéPole 91">
            <a:extLst>
              <a:ext uri="{FF2B5EF4-FFF2-40B4-BE49-F238E27FC236}">
                <a16:creationId xmlns:a16="http://schemas.microsoft.com/office/drawing/2014/main" id="{FEE9F626-60A9-7004-52A0-2B888EBC6316}"/>
              </a:ext>
            </a:extLst>
          </p:cNvPr>
          <p:cNvSpPr txBox="1"/>
          <p:nvPr/>
        </p:nvSpPr>
        <p:spPr>
          <a:xfrm>
            <a:off x="2579100" y="1478730"/>
            <a:ext cx="773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chemeClr val="bg1"/>
                </a:solidFill>
              </a:rPr>
              <a:t>Spruce</a:t>
            </a:r>
            <a:r>
              <a:rPr lang="cs-CZ" sz="2400" dirty="0">
                <a:solidFill>
                  <a:schemeClr val="bg1"/>
                </a:solidFill>
              </a:rPr>
              <a:t>, </a:t>
            </a:r>
            <a:r>
              <a:rPr lang="cs-CZ" sz="2400" dirty="0" err="1">
                <a:solidFill>
                  <a:schemeClr val="bg1"/>
                </a:solidFill>
              </a:rPr>
              <a:t>beech</a:t>
            </a:r>
            <a:r>
              <a:rPr lang="cs-CZ" sz="2400" dirty="0">
                <a:solidFill>
                  <a:schemeClr val="bg1"/>
                </a:solidFill>
              </a:rPr>
              <a:t>, and </a:t>
            </a:r>
            <a:r>
              <a:rPr lang="cs-CZ" sz="2400" dirty="0" err="1">
                <a:solidFill>
                  <a:schemeClr val="bg1"/>
                </a:solidFill>
              </a:rPr>
              <a:t>larch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have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significantly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different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effects</a:t>
            </a:r>
            <a:r>
              <a:rPr lang="cs-CZ" sz="2400" dirty="0">
                <a:solidFill>
                  <a:schemeClr val="bg1"/>
                </a:solidFill>
              </a:rPr>
              <a:t> on </a:t>
            </a:r>
            <a:r>
              <a:rPr lang="cs-CZ" sz="2400" dirty="0" err="1">
                <a:solidFill>
                  <a:schemeClr val="bg1"/>
                </a:solidFill>
              </a:rPr>
              <a:t>soil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moisture</a:t>
            </a:r>
            <a:r>
              <a:rPr lang="cs-CZ" sz="2400" dirty="0">
                <a:solidFill>
                  <a:schemeClr val="bg1"/>
                </a:solidFill>
              </a:rPr>
              <a:t> and </a:t>
            </a:r>
            <a:r>
              <a:rPr lang="cs-CZ" sz="2400" dirty="0" err="1">
                <a:solidFill>
                  <a:schemeClr val="bg1"/>
                </a:solidFill>
              </a:rPr>
              <a:t>temperature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regime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5" name="TextovéPole 94">
            <a:extLst>
              <a:ext uri="{FF2B5EF4-FFF2-40B4-BE49-F238E27FC236}">
                <a16:creationId xmlns:a16="http://schemas.microsoft.com/office/drawing/2014/main" id="{033C0302-B1BC-CE13-04E6-8522FC042683}"/>
              </a:ext>
            </a:extLst>
          </p:cNvPr>
          <p:cNvSpPr txBox="1"/>
          <p:nvPr/>
        </p:nvSpPr>
        <p:spPr>
          <a:xfrm>
            <a:off x="3999180" y="414262"/>
            <a:ext cx="452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Take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  <a:r>
              <a:rPr lang="cs-CZ" sz="3200" b="1" dirty="0" err="1">
                <a:solidFill>
                  <a:schemeClr val="bg1"/>
                </a:solidFill>
              </a:rPr>
              <a:t>home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  <a:r>
              <a:rPr lang="cs-CZ" sz="3200" b="1" dirty="0" err="1">
                <a:solidFill>
                  <a:schemeClr val="bg1"/>
                </a:solidFill>
              </a:rPr>
              <a:t>message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46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>
            <a:extLst>
              <a:ext uri="{FF2B5EF4-FFF2-40B4-BE49-F238E27FC236}">
                <a16:creationId xmlns:a16="http://schemas.microsoft.com/office/drawing/2014/main" id="{DE9B4976-9968-0086-7185-FCCAC9C85787}"/>
              </a:ext>
            </a:extLst>
          </p:cNvPr>
          <p:cNvGrpSpPr/>
          <p:nvPr/>
        </p:nvGrpSpPr>
        <p:grpSpPr>
          <a:xfrm>
            <a:off x="211393" y="352965"/>
            <a:ext cx="11769214" cy="6152070"/>
            <a:chOff x="5114446" y="2582729"/>
            <a:chExt cx="7002926" cy="3874017"/>
          </a:xfrm>
        </p:grpSpPr>
        <p:sp>
          <p:nvSpPr>
            <p:cNvPr id="33" name="Obdélník: se zakulacenými rohy 32">
              <a:extLst>
                <a:ext uri="{FF2B5EF4-FFF2-40B4-BE49-F238E27FC236}">
                  <a16:creationId xmlns:a16="http://schemas.microsoft.com/office/drawing/2014/main" id="{2EBA02A1-E5A6-DCAB-9057-489BEE70BBA3}"/>
                </a:ext>
              </a:extLst>
            </p:cNvPr>
            <p:cNvSpPr/>
            <p:nvPr/>
          </p:nvSpPr>
          <p:spPr>
            <a:xfrm>
              <a:off x="6073254" y="2988417"/>
              <a:ext cx="52814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4" name="Obdélník: se zakulacenými rohy 33">
              <a:extLst>
                <a:ext uri="{FF2B5EF4-FFF2-40B4-BE49-F238E27FC236}">
                  <a16:creationId xmlns:a16="http://schemas.microsoft.com/office/drawing/2014/main" id="{540A323B-19BB-29A2-5B06-4C30CA3F6087}"/>
                </a:ext>
              </a:extLst>
            </p:cNvPr>
            <p:cNvSpPr/>
            <p:nvPr/>
          </p:nvSpPr>
          <p:spPr>
            <a:xfrm>
              <a:off x="5429177" y="3359585"/>
              <a:ext cx="6475914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5" name="Obdélník: se zakulacenými rohy 34">
              <a:extLst>
                <a:ext uri="{FF2B5EF4-FFF2-40B4-BE49-F238E27FC236}">
                  <a16:creationId xmlns:a16="http://schemas.microsoft.com/office/drawing/2014/main" id="{F3AA8B80-B297-AE54-6773-B272E3A319F0}"/>
                </a:ext>
              </a:extLst>
            </p:cNvPr>
            <p:cNvSpPr/>
            <p:nvPr/>
          </p:nvSpPr>
          <p:spPr>
            <a:xfrm>
              <a:off x="6073254" y="3831533"/>
              <a:ext cx="55039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6" name="Obdélník: se zakulacenými rohy 35">
              <a:extLst>
                <a:ext uri="{FF2B5EF4-FFF2-40B4-BE49-F238E27FC236}">
                  <a16:creationId xmlns:a16="http://schemas.microsoft.com/office/drawing/2014/main" id="{F5393D9B-FF38-09CB-800A-84C5EFBA114D}"/>
                </a:ext>
              </a:extLst>
            </p:cNvPr>
            <p:cNvSpPr/>
            <p:nvPr/>
          </p:nvSpPr>
          <p:spPr>
            <a:xfrm>
              <a:off x="5675098" y="4202701"/>
              <a:ext cx="6301864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7" name="Obdélník: se zakulacenými rohy 36">
              <a:extLst>
                <a:ext uri="{FF2B5EF4-FFF2-40B4-BE49-F238E27FC236}">
                  <a16:creationId xmlns:a16="http://schemas.microsoft.com/office/drawing/2014/main" id="{FBFA7EE3-51EE-795E-ED48-093B9BFB74B3}"/>
                </a:ext>
              </a:extLst>
            </p:cNvPr>
            <p:cNvSpPr/>
            <p:nvPr/>
          </p:nvSpPr>
          <p:spPr>
            <a:xfrm>
              <a:off x="5114446" y="4618006"/>
              <a:ext cx="7002926" cy="427811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8" name="Obdélník: se zakulacenými rohy 37">
              <a:extLst>
                <a:ext uri="{FF2B5EF4-FFF2-40B4-BE49-F238E27FC236}">
                  <a16:creationId xmlns:a16="http://schemas.microsoft.com/office/drawing/2014/main" id="{EE7E5ACE-1372-3B04-5C92-EA9B545BD2F8}"/>
                </a:ext>
              </a:extLst>
            </p:cNvPr>
            <p:cNvSpPr/>
            <p:nvPr/>
          </p:nvSpPr>
          <p:spPr>
            <a:xfrm>
              <a:off x="5360163" y="4893417"/>
              <a:ext cx="6477876" cy="946650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9" name="Obdélník: se zakulacenými rohy 38">
              <a:extLst>
                <a:ext uri="{FF2B5EF4-FFF2-40B4-BE49-F238E27FC236}">
                  <a16:creationId xmlns:a16="http://schemas.microsoft.com/office/drawing/2014/main" id="{48D4131B-618B-127A-0578-49A15EFB6A9A}"/>
                </a:ext>
              </a:extLst>
            </p:cNvPr>
            <p:cNvSpPr/>
            <p:nvPr/>
          </p:nvSpPr>
          <p:spPr>
            <a:xfrm>
              <a:off x="5962004" y="5554636"/>
              <a:ext cx="5503943" cy="589936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0" name="Obdélník: se zakulacenými rohy 39">
              <a:extLst>
                <a:ext uri="{FF2B5EF4-FFF2-40B4-BE49-F238E27FC236}">
                  <a16:creationId xmlns:a16="http://schemas.microsoft.com/office/drawing/2014/main" id="{101758F2-4C18-9F5E-6438-B4007A156C8E}"/>
                </a:ext>
              </a:extLst>
            </p:cNvPr>
            <p:cNvSpPr/>
            <p:nvPr/>
          </p:nvSpPr>
          <p:spPr>
            <a:xfrm>
              <a:off x="6304537" y="5925804"/>
              <a:ext cx="4561247" cy="530942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1" name="Obdélník: se zakulacenými rohy 40">
              <a:extLst>
                <a:ext uri="{FF2B5EF4-FFF2-40B4-BE49-F238E27FC236}">
                  <a16:creationId xmlns:a16="http://schemas.microsoft.com/office/drawing/2014/main" id="{B5CA26FF-3F6F-2CA7-2C39-610C6D73972D}"/>
                </a:ext>
              </a:extLst>
            </p:cNvPr>
            <p:cNvSpPr/>
            <p:nvPr/>
          </p:nvSpPr>
          <p:spPr>
            <a:xfrm>
              <a:off x="6713068" y="2582729"/>
              <a:ext cx="3899474" cy="530942"/>
            </a:xfrm>
            <a:prstGeom prst="roundRect">
              <a:avLst/>
            </a:prstGeom>
            <a:solidFill>
              <a:schemeClr val="bg2">
                <a:lumMod val="1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7B62F10F-C355-391A-2D74-014165531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06" y="2654922"/>
            <a:ext cx="1736658" cy="17366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AD8E0F03-927D-E42F-ADD2-C7E1110AA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t="21141" r="3612" b="22662"/>
          <a:stretch/>
        </p:blipFill>
        <p:spPr>
          <a:xfrm>
            <a:off x="6930423" y="4690732"/>
            <a:ext cx="3002385" cy="618713"/>
          </a:xfrm>
          <a:prstGeom prst="rect">
            <a:avLst/>
          </a:prstGeom>
        </p:spPr>
      </p:pic>
      <p:pic>
        <p:nvPicPr>
          <p:cNvPr id="21" name="Obrázek 20" descr="Obsah obrázku text&#10;&#10;Popis byl vytvořen automaticky">
            <a:extLst>
              <a:ext uri="{FF2B5EF4-FFF2-40B4-BE49-F238E27FC236}">
                <a16:creationId xmlns:a16="http://schemas.microsoft.com/office/drawing/2014/main" id="{43586795-F6C0-D930-4411-242CF9535F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17070" r="7903" b="18543"/>
          <a:stretch/>
        </p:blipFill>
        <p:spPr>
          <a:xfrm>
            <a:off x="2490106" y="4642053"/>
            <a:ext cx="2926081" cy="708903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D8B8D90-EA5A-7F3D-DA16-DD7FDAB6C430}"/>
              </a:ext>
            </a:extLst>
          </p:cNvPr>
          <p:cNvSpPr txBox="1"/>
          <p:nvPr/>
        </p:nvSpPr>
        <p:spPr>
          <a:xfrm>
            <a:off x="2689290" y="5461916"/>
            <a:ext cx="7192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dirty="0" err="1">
                <a:solidFill>
                  <a:schemeClr val="bg1"/>
                </a:solidFill>
              </a:rPr>
              <a:t>This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research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is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supported by IGA Faculty of Environmental Sciences CZU Prague</a:t>
            </a:r>
            <a:r>
              <a:rPr lang="cs-CZ" sz="2000" dirty="0">
                <a:solidFill>
                  <a:schemeClr val="bg1"/>
                </a:solidFill>
              </a:rPr>
              <a:t> n. 2021B0027, Czech University </a:t>
            </a:r>
            <a:r>
              <a:rPr lang="cs-CZ" sz="2000" dirty="0" err="1">
                <a:solidFill>
                  <a:schemeClr val="bg1"/>
                </a:solidFill>
              </a:rPr>
              <a:t>of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Life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sciences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4CEA00-9D49-DE9D-91D4-1B0F405EA6A5}"/>
              </a:ext>
            </a:extLst>
          </p:cNvPr>
          <p:cNvSpPr txBox="1"/>
          <p:nvPr/>
        </p:nvSpPr>
        <p:spPr>
          <a:xfrm>
            <a:off x="3953147" y="1403180"/>
            <a:ext cx="4664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solidFill>
                  <a:schemeClr val="bg1"/>
                </a:solidFill>
              </a:rPr>
              <a:t>Feel</a:t>
            </a:r>
            <a:r>
              <a:rPr lang="cs-CZ" sz="2800" dirty="0">
                <a:solidFill>
                  <a:schemeClr val="bg1"/>
                </a:solidFill>
              </a:rPr>
              <a:t> free to </a:t>
            </a:r>
            <a:r>
              <a:rPr lang="cs-CZ" sz="2800" dirty="0" err="1">
                <a:solidFill>
                  <a:schemeClr val="bg1"/>
                </a:solidFill>
              </a:rPr>
              <a:t>ask</a:t>
            </a:r>
            <a:r>
              <a:rPr lang="cs-CZ" sz="2800" dirty="0">
                <a:solidFill>
                  <a:schemeClr val="bg1"/>
                </a:solidFill>
              </a:rPr>
              <a:t> any </a:t>
            </a:r>
            <a:r>
              <a:rPr lang="cs-CZ" sz="2800" dirty="0" err="1">
                <a:solidFill>
                  <a:schemeClr val="bg1"/>
                </a:solidFill>
              </a:rPr>
              <a:t>questions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3DEF76-C901-9ABF-F8BF-09BD8E556AFA}"/>
              </a:ext>
            </a:extLst>
          </p:cNvPr>
          <p:cNvSpPr txBox="1"/>
          <p:nvPr/>
        </p:nvSpPr>
        <p:spPr>
          <a:xfrm>
            <a:off x="3182736" y="2254280"/>
            <a:ext cx="1292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FF0000"/>
                </a:solidFill>
              </a:rPr>
              <a:t>Abstract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8C905B4-072E-F4C1-3892-29EDFBC36112}"/>
              </a:ext>
            </a:extLst>
          </p:cNvPr>
          <p:cNvSpPr txBox="1"/>
          <p:nvPr/>
        </p:nvSpPr>
        <p:spPr>
          <a:xfrm>
            <a:off x="7525519" y="2257395"/>
            <a:ext cx="181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FFC000"/>
                </a:solidFill>
              </a:rPr>
              <a:t>Photo</a:t>
            </a:r>
            <a:r>
              <a:rPr lang="cs-CZ" sz="2000" dirty="0">
                <a:solidFill>
                  <a:srgbClr val="FFC000"/>
                </a:solidFill>
              </a:rPr>
              <a:t> </a:t>
            </a:r>
            <a:r>
              <a:rPr lang="cs-CZ" sz="2000" dirty="0" err="1">
                <a:solidFill>
                  <a:srgbClr val="FFC000"/>
                </a:solidFill>
              </a:rPr>
              <a:t>gallery</a:t>
            </a:r>
            <a:endParaRPr lang="cs-CZ" sz="2000" dirty="0">
              <a:solidFill>
                <a:srgbClr val="FFC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B6439C-CB4E-27A7-7A88-A1C422484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448" y="2663968"/>
            <a:ext cx="1718334" cy="171833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2824263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179</Words>
  <Application>Microsoft Office PowerPoint</Application>
  <PresentationFormat>Širokoúhlá obrazovka</PresentationFormat>
  <Paragraphs>38</Paragraphs>
  <Slides>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Marta Kuželková</dc:creator>
  <cp:lastModifiedBy>Marta Kuželková</cp:lastModifiedBy>
  <cp:revision>15</cp:revision>
  <dcterms:created xsi:type="dcterms:W3CDTF">2022-05-19T19:06:13Z</dcterms:created>
  <dcterms:modified xsi:type="dcterms:W3CDTF">2022-05-25T06:33:09Z</dcterms:modified>
</cp:coreProperties>
</file>