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1"/>
  </p:notesMasterIdLst>
  <p:sldIdLst>
    <p:sldId id="264" r:id="rId2"/>
    <p:sldId id="269" r:id="rId3"/>
    <p:sldId id="270" r:id="rId4"/>
    <p:sldId id="260" r:id="rId5"/>
    <p:sldId id="271" r:id="rId6"/>
    <p:sldId id="278" r:id="rId7"/>
    <p:sldId id="279" r:id="rId8"/>
    <p:sldId id="277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1621" autoAdjust="0"/>
  </p:normalViewPr>
  <p:slideViewPr>
    <p:cSldViewPr snapToGrid="0">
      <p:cViewPr varScale="1">
        <p:scale>
          <a:sx n="76" d="100"/>
          <a:sy n="76" d="100"/>
        </p:scale>
        <p:origin x="72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C466A-D824-47FE-A7C6-DFFB9940222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D682A82-A62A-4311-A565-32F43FED8E2E}">
      <dgm:prSet/>
      <dgm:spPr/>
      <dgm:t>
        <a:bodyPr/>
        <a:lstStyle/>
        <a:p>
          <a:r>
            <a:rPr lang="en-GB" dirty="0"/>
            <a:t>Surface/Groundwater interactions are important for water availability in rivers and streams and for ecosystems functioning</a:t>
          </a:r>
          <a:endParaRPr lang="en-US" dirty="0"/>
        </a:p>
      </dgm:t>
    </dgm:pt>
    <dgm:pt modelId="{A3040B3F-6E20-4731-94CF-E804E3E2C81F}" type="parTrans" cxnId="{81DD29B6-F394-49F9-BF20-ECECB033BFB3}">
      <dgm:prSet/>
      <dgm:spPr/>
      <dgm:t>
        <a:bodyPr/>
        <a:lstStyle/>
        <a:p>
          <a:endParaRPr lang="en-US"/>
        </a:p>
      </dgm:t>
    </dgm:pt>
    <dgm:pt modelId="{96088084-B705-4A26-8D39-FBBD8110FB1C}" type="sibTrans" cxnId="{81DD29B6-F394-49F9-BF20-ECECB033BFB3}">
      <dgm:prSet/>
      <dgm:spPr/>
      <dgm:t>
        <a:bodyPr/>
        <a:lstStyle/>
        <a:p>
          <a:endParaRPr lang="en-US"/>
        </a:p>
      </dgm:t>
    </dgm:pt>
    <dgm:pt modelId="{655E544A-4867-4EF9-AE4F-4DFE65EA1005}">
      <dgm:prSet/>
      <dgm:spPr/>
      <dgm:t>
        <a:bodyPr/>
        <a:lstStyle/>
        <a:p>
          <a:r>
            <a:rPr lang="en-GB" dirty="0"/>
            <a:t>Factors that are influencing surface groundwater interactions</a:t>
          </a:r>
          <a:endParaRPr lang="en-US" dirty="0"/>
        </a:p>
      </dgm:t>
    </dgm:pt>
    <dgm:pt modelId="{8CC369F6-C18C-4C64-844D-8E2312546F67}" type="parTrans" cxnId="{7B3A07F9-80A2-4DB2-AEA9-7B0046D221FF}">
      <dgm:prSet/>
      <dgm:spPr/>
      <dgm:t>
        <a:bodyPr/>
        <a:lstStyle/>
        <a:p>
          <a:endParaRPr lang="en-US"/>
        </a:p>
      </dgm:t>
    </dgm:pt>
    <dgm:pt modelId="{940437D1-99F4-40E0-B5E6-04F158001F16}" type="sibTrans" cxnId="{7B3A07F9-80A2-4DB2-AEA9-7B0046D221FF}">
      <dgm:prSet/>
      <dgm:spPr/>
      <dgm:t>
        <a:bodyPr/>
        <a:lstStyle/>
        <a:p>
          <a:endParaRPr lang="en-US"/>
        </a:p>
      </dgm:t>
    </dgm:pt>
    <dgm:pt modelId="{0D4A9B8B-2622-4F45-9A70-7ADC7FA69AE3}">
      <dgm:prSet/>
      <dgm:spPr/>
      <dgm:t>
        <a:bodyPr/>
        <a:lstStyle/>
        <a:p>
          <a:r>
            <a:rPr lang="en-GB" dirty="0"/>
            <a:t>Groundwater contributions into rivers and streams are threatened by consequences of climate change</a:t>
          </a:r>
          <a:endParaRPr lang="en-US" dirty="0"/>
        </a:p>
      </dgm:t>
    </dgm:pt>
    <dgm:pt modelId="{E2554073-57D3-4A38-912B-9DE9B87F7B3C}" type="parTrans" cxnId="{AA853364-57C8-48D6-82B3-BF3EA33AC91F}">
      <dgm:prSet/>
      <dgm:spPr/>
      <dgm:t>
        <a:bodyPr/>
        <a:lstStyle/>
        <a:p>
          <a:endParaRPr lang="en-US"/>
        </a:p>
      </dgm:t>
    </dgm:pt>
    <dgm:pt modelId="{7730F8DA-0DE9-4488-983C-FD59EA40875A}" type="sibTrans" cxnId="{AA853364-57C8-48D6-82B3-BF3EA33AC91F}">
      <dgm:prSet/>
      <dgm:spPr/>
      <dgm:t>
        <a:bodyPr/>
        <a:lstStyle/>
        <a:p>
          <a:endParaRPr lang="en-US"/>
        </a:p>
      </dgm:t>
    </dgm:pt>
    <dgm:pt modelId="{7797A2DE-8B29-44CA-A031-990C3BA52DC2}">
      <dgm:prSet/>
      <dgm:spPr/>
      <dgm:t>
        <a:bodyPr/>
        <a:lstStyle/>
        <a:p>
          <a:r>
            <a:rPr lang="en-GB"/>
            <a:t>Headwater catchments are even more affected by consequences of climate change</a:t>
          </a:r>
          <a:endParaRPr lang="en-US"/>
        </a:p>
      </dgm:t>
    </dgm:pt>
    <dgm:pt modelId="{ED8D55D1-0ED6-4778-91CC-C5A2C6AD620E}" type="parTrans" cxnId="{084AB1AB-DC80-46C2-B266-9DE1FA6A9479}">
      <dgm:prSet/>
      <dgm:spPr/>
      <dgm:t>
        <a:bodyPr/>
        <a:lstStyle/>
        <a:p>
          <a:endParaRPr lang="en-US"/>
        </a:p>
      </dgm:t>
    </dgm:pt>
    <dgm:pt modelId="{543AE1B6-799E-41CB-9C57-B6E09893B9B5}" type="sibTrans" cxnId="{084AB1AB-DC80-46C2-B266-9DE1FA6A9479}">
      <dgm:prSet/>
      <dgm:spPr/>
      <dgm:t>
        <a:bodyPr/>
        <a:lstStyle/>
        <a:p>
          <a:endParaRPr lang="en-US"/>
        </a:p>
      </dgm:t>
    </dgm:pt>
    <dgm:pt modelId="{DF7C9E5A-829E-4AEB-990B-68D6BA9CA4B6}" type="pres">
      <dgm:prSet presAssocID="{913C466A-D824-47FE-A7C6-DFFB99402221}" presName="linear" presStyleCnt="0">
        <dgm:presLayoutVars>
          <dgm:animLvl val="lvl"/>
          <dgm:resizeHandles val="exact"/>
        </dgm:presLayoutVars>
      </dgm:prSet>
      <dgm:spPr/>
    </dgm:pt>
    <dgm:pt modelId="{0EAE5B7E-3FC7-45F0-BDE6-5E08F9F61F02}" type="pres">
      <dgm:prSet presAssocID="{4D682A82-A62A-4311-A565-32F43FED8E2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55618E-3EDD-4A59-B434-AC3516C8871E}" type="pres">
      <dgm:prSet presAssocID="{96088084-B705-4A26-8D39-FBBD8110FB1C}" presName="spacer" presStyleCnt="0"/>
      <dgm:spPr/>
    </dgm:pt>
    <dgm:pt modelId="{83D2B2B0-D432-4200-B709-485EB8197AF9}" type="pres">
      <dgm:prSet presAssocID="{655E544A-4867-4EF9-AE4F-4DFE65EA10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915B65-A05A-458B-B404-C98A47410262}" type="pres">
      <dgm:prSet presAssocID="{940437D1-99F4-40E0-B5E6-04F158001F16}" presName="spacer" presStyleCnt="0"/>
      <dgm:spPr/>
    </dgm:pt>
    <dgm:pt modelId="{4D862FE1-09AE-42FF-A0CB-85FF8482785B}" type="pres">
      <dgm:prSet presAssocID="{0D4A9B8B-2622-4F45-9A70-7ADC7FA69A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CFDE54-2A06-4B9C-89B1-747BD05E05D9}" type="pres">
      <dgm:prSet presAssocID="{7730F8DA-0DE9-4488-983C-FD59EA40875A}" presName="spacer" presStyleCnt="0"/>
      <dgm:spPr/>
    </dgm:pt>
    <dgm:pt modelId="{E012141D-B1AC-4083-BC41-E5204D729BEC}" type="pres">
      <dgm:prSet presAssocID="{7797A2DE-8B29-44CA-A031-990C3BA52D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7BB008-3E21-4D37-A125-17DBB46245E3}" type="presOf" srcId="{0D4A9B8B-2622-4F45-9A70-7ADC7FA69AE3}" destId="{4D862FE1-09AE-42FF-A0CB-85FF8482785B}" srcOrd="0" destOrd="0" presId="urn:microsoft.com/office/officeart/2005/8/layout/vList2"/>
    <dgm:cxn modelId="{055ED836-C68E-42E9-9E52-BF9DE4974259}" type="presOf" srcId="{655E544A-4867-4EF9-AE4F-4DFE65EA1005}" destId="{83D2B2B0-D432-4200-B709-485EB8197AF9}" srcOrd="0" destOrd="0" presId="urn:microsoft.com/office/officeart/2005/8/layout/vList2"/>
    <dgm:cxn modelId="{AA853364-57C8-48D6-82B3-BF3EA33AC91F}" srcId="{913C466A-D824-47FE-A7C6-DFFB99402221}" destId="{0D4A9B8B-2622-4F45-9A70-7ADC7FA69AE3}" srcOrd="2" destOrd="0" parTransId="{E2554073-57D3-4A38-912B-9DE9B87F7B3C}" sibTransId="{7730F8DA-0DE9-4488-983C-FD59EA40875A}"/>
    <dgm:cxn modelId="{A61E5A45-C880-49D7-8AB7-718A21148741}" type="presOf" srcId="{4D682A82-A62A-4311-A565-32F43FED8E2E}" destId="{0EAE5B7E-3FC7-45F0-BDE6-5E08F9F61F02}" srcOrd="0" destOrd="0" presId="urn:microsoft.com/office/officeart/2005/8/layout/vList2"/>
    <dgm:cxn modelId="{DCFBED6E-7505-4537-9C66-5888D1626B05}" type="presOf" srcId="{7797A2DE-8B29-44CA-A031-990C3BA52DC2}" destId="{E012141D-B1AC-4083-BC41-E5204D729BEC}" srcOrd="0" destOrd="0" presId="urn:microsoft.com/office/officeart/2005/8/layout/vList2"/>
    <dgm:cxn modelId="{084AB1AB-DC80-46C2-B266-9DE1FA6A9479}" srcId="{913C466A-D824-47FE-A7C6-DFFB99402221}" destId="{7797A2DE-8B29-44CA-A031-990C3BA52DC2}" srcOrd="3" destOrd="0" parTransId="{ED8D55D1-0ED6-4778-91CC-C5A2C6AD620E}" sibTransId="{543AE1B6-799E-41CB-9C57-B6E09893B9B5}"/>
    <dgm:cxn modelId="{81DD29B6-F394-49F9-BF20-ECECB033BFB3}" srcId="{913C466A-D824-47FE-A7C6-DFFB99402221}" destId="{4D682A82-A62A-4311-A565-32F43FED8E2E}" srcOrd="0" destOrd="0" parTransId="{A3040B3F-6E20-4731-94CF-E804E3E2C81F}" sibTransId="{96088084-B705-4A26-8D39-FBBD8110FB1C}"/>
    <dgm:cxn modelId="{D1538EDF-9D11-4B7F-94FB-8EEE65BF895F}" type="presOf" srcId="{913C466A-D824-47FE-A7C6-DFFB99402221}" destId="{DF7C9E5A-829E-4AEB-990B-68D6BA9CA4B6}" srcOrd="0" destOrd="0" presId="urn:microsoft.com/office/officeart/2005/8/layout/vList2"/>
    <dgm:cxn modelId="{7B3A07F9-80A2-4DB2-AEA9-7B0046D221FF}" srcId="{913C466A-D824-47FE-A7C6-DFFB99402221}" destId="{655E544A-4867-4EF9-AE4F-4DFE65EA1005}" srcOrd="1" destOrd="0" parTransId="{8CC369F6-C18C-4C64-844D-8E2312546F67}" sibTransId="{940437D1-99F4-40E0-B5E6-04F158001F16}"/>
    <dgm:cxn modelId="{0FA5669A-F48F-4F46-B913-0444F4F75276}" type="presParOf" srcId="{DF7C9E5A-829E-4AEB-990B-68D6BA9CA4B6}" destId="{0EAE5B7E-3FC7-45F0-BDE6-5E08F9F61F02}" srcOrd="0" destOrd="0" presId="urn:microsoft.com/office/officeart/2005/8/layout/vList2"/>
    <dgm:cxn modelId="{9A6EFC06-4FC1-4242-AB83-F00091F1D648}" type="presParOf" srcId="{DF7C9E5A-829E-4AEB-990B-68D6BA9CA4B6}" destId="{6955618E-3EDD-4A59-B434-AC3516C8871E}" srcOrd="1" destOrd="0" presId="urn:microsoft.com/office/officeart/2005/8/layout/vList2"/>
    <dgm:cxn modelId="{0842DB22-A41C-4699-9895-980557037A40}" type="presParOf" srcId="{DF7C9E5A-829E-4AEB-990B-68D6BA9CA4B6}" destId="{83D2B2B0-D432-4200-B709-485EB8197AF9}" srcOrd="2" destOrd="0" presId="urn:microsoft.com/office/officeart/2005/8/layout/vList2"/>
    <dgm:cxn modelId="{9E0107C0-983F-472D-81C1-3BD50DB2DB27}" type="presParOf" srcId="{DF7C9E5A-829E-4AEB-990B-68D6BA9CA4B6}" destId="{23915B65-A05A-458B-B404-C98A47410262}" srcOrd="3" destOrd="0" presId="urn:microsoft.com/office/officeart/2005/8/layout/vList2"/>
    <dgm:cxn modelId="{1A42523B-FD24-41C0-9F86-B46861261AB9}" type="presParOf" srcId="{DF7C9E5A-829E-4AEB-990B-68D6BA9CA4B6}" destId="{4D862FE1-09AE-42FF-A0CB-85FF8482785B}" srcOrd="4" destOrd="0" presId="urn:microsoft.com/office/officeart/2005/8/layout/vList2"/>
    <dgm:cxn modelId="{4A80CD7C-8C77-494A-A4E3-337219666535}" type="presParOf" srcId="{DF7C9E5A-829E-4AEB-990B-68D6BA9CA4B6}" destId="{D0CFDE54-2A06-4B9C-89B1-747BD05E05D9}" srcOrd="5" destOrd="0" presId="urn:microsoft.com/office/officeart/2005/8/layout/vList2"/>
    <dgm:cxn modelId="{01ED7562-A0D4-4BB0-BA3A-B7C4E2A2F5A0}" type="presParOf" srcId="{DF7C9E5A-829E-4AEB-990B-68D6BA9CA4B6}" destId="{E012141D-B1AC-4083-BC41-E5204D729B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E5B7E-3FC7-45F0-BDE6-5E08F9F61F02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Surface/Groundwater interactions are important for water availability in rivers and streams and for ecosystems functioning</a:t>
          </a:r>
          <a:endParaRPr lang="en-US" sz="2400" kern="1200" dirty="0"/>
        </a:p>
      </dsp:txBody>
      <dsp:txXfrm>
        <a:off x="64425" y="73569"/>
        <a:ext cx="6134790" cy="1190909"/>
      </dsp:txXfrm>
    </dsp:sp>
    <dsp:sp modelId="{83D2B2B0-D432-4200-B709-485EB8197AF9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Factors that are influencing surface groundwater interactions</a:t>
          </a:r>
          <a:endParaRPr lang="en-US" sz="2400" kern="1200" dirty="0"/>
        </a:p>
      </dsp:txBody>
      <dsp:txXfrm>
        <a:off x="64425" y="1462449"/>
        <a:ext cx="6134790" cy="1190909"/>
      </dsp:txXfrm>
    </dsp:sp>
    <dsp:sp modelId="{4D862FE1-09AE-42FF-A0CB-85FF8482785B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Groundwater contributions into rivers and streams are threatened by consequences of climate change</a:t>
          </a:r>
          <a:endParaRPr lang="en-US" sz="2400" kern="1200" dirty="0"/>
        </a:p>
      </dsp:txBody>
      <dsp:txXfrm>
        <a:off x="64425" y="2851329"/>
        <a:ext cx="6134790" cy="1190909"/>
      </dsp:txXfrm>
    </dsp:sp>
    <dsp:sp modelId="{E012141D-B1AC-4083-BC41-E5204D729BEC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Headwater catchments are even more affected by consequences of climate change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62CB9-2158-44D3-8A0A-249A9B81705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5C01-37FE-43BB-9A85-3C5BC09F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flow direction may reverse when the stage recedes. In addition, after floods the clogging layer is temporarily removed to facilitate connection between a river and groundwater system (Winter et al; 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F5C01-37FE-43BB-9A85-3C5BC09F5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headwater catchment are more prone to the impact of climate change. So we choose a headwater catchment in Bavaria, Germany named Grosse </a:t>
            </a:r>
            <a:r>
              <a:rPr lang="en-US" dirty="0" err="1"/>
              <a:t>Ohe</a:t>
            </a:r>
            <a:r>
              <a:rPr lang="en-US" dirty="0"/>
              <a:t> catchment. This catchment having area 19.1 km2. Further there is a </a:t>
            </a:r>
            <a:r>
              <a:rPr lang="en-US" dirty="0" err="1"/>
              <a:t>subcathment</a:t>
            </a:r>
            <a:r>
              <a:rPr lang="en-US" dirty="0"/>
              <a:t>, </a:t>
            </a:r>
            <a:r>
              <a:rPr lang="en-US" dirty="0" err="1"/>
              <a:t>hinterschatenbach</a:t>
            </a:r>
            <a:r>
              <a:rPr lang="en-US" dirty="0"/>
              <a:t> which is located inside the main catchment.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F5C01-37FE-43BB-9A85-3C5BC09F5A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F5C01-37FE-43BB-9A85-3C5BC09F5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0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F5C01-37FE-43BB-9A85-3C5BC09F5A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75BE-5F6C-47CC-98F0-A9BA1FA5F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4C2B3-D1C6-4844-BD89-D54A24DBD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FC853-527D-4476-A082-644115E6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542E7-0F4D-4A78-B1E0-1402241F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6E236-4A80-4F85-95B5-01798177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CB51-80AD-4615-9958-C429DABF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31D73-46CF-4E5C-8C18-A0C538D4F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EE7E8-3B6B-4899-B71D-977337B6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D5656-AA18-456E-9462-384B6AB8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FD4B-B78B-4BD9-8130-EEFED7EC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CAF66-E7F3-4EFB-8837-34BF43D5B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4D5D-A627-4AE1-9E28-2A4D3FBEA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689C-DA57-4093-90EE-6EF8707E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0A96-DC94-4E83-B654-D6B1122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C7832-472D-4884-B6DB-7014B47F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8041-0306-4F61-8FAC-DFCA7174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BBA58-3A7F-4B89-BA50-6E3D444E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F5CB2-EFC0-4E7F-A396-D50ED01B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7C1E4-F9CF-4359-BD1D-973A4598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04DF-600F-4563-9588-CD5E9110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B451-4ACF-44C5-95A1-A11B9D9E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27907-CCFA-4CC3-BDD7-E5112F476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0839-C15B-423B-A653-3E08D08B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CAEE-C3D1-428F-9F14-73209003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94B98-C21D-4F20-98CD-E1477058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CBD8-8A2A-4D50-A991-AC5C17D8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A5B4-A18E-4DFB-84E1-8AD6987E0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DA02-1776-44AF-931C-296AAB4DB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AD77-550A-474F-8785-34262CEA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44B90-C711-4347-9014-5D5795F0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DEC3-7B72-498C-84D4-514EDD22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9C81-14D2-4CEB-B016-E2D40ED5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929B8-C714-44BF-908E-E95F8066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E43CC-95E8-4770-A016-10683E9DB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71AF9-3A26-46E3-96C9-6A8AC630D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5C11D-00A6-4D16-A5E4-F111913ED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BB5F6-9AB6-42B9-8615-1D64667C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A9B33-928C-4DB4-8F62-66D4B088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41A9E-F814-4130-97EC-A76361EC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60D9-6690-4C93-8115-479D4192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FC3DD-E440-4E1B-AA5F-FBD81D69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F1527-352C-4B23-BA71-DD0B3EA1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B489B-98E3-4D2B-B32A-FECBB812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1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27B1B-DBB2-48AD-A097-46E9B5B0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6B011-B8EA-419C-A85A-586B765F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E4427-167C-4560-8D6C-5FEAE341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3C29-896D-41B6-8EAD-1B746596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0277-AA2F-45DF-9DBF-433C4CB4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35B2-8DD1-447E-AEFD-9F33F3AAB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529A4-9FD9-4520-8525-5E7A39EB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91387-123B-4E6E-B9AC-4A4C323E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57C21-A2C7-4C5E-A2A7-566A164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30D8-EEBE-482A-BB50-FCCE26BB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79AA5-B6F4-4861-B50F-4DED15F59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7233D-6D8D-450C-BCBF-D61AFDE30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40A2A-8F06-4228-ADCE-5C859119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5F063-31FB-4053-8A63-F3BD481C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2A31B-A8CF-49F4-9D21-CAE6549A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D13A1-A2B5-47BB-ABE4-C438852C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FC5EC-81C9-403D-B545-4B4745386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AA44-FB88-4C98-BE25-8A47AFC7B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67E67-C4A1-427C-AF30-0ECD03B3A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5C2AA-F5A4-457D-811F-6D7ED5801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0A4B931-B7F0-403E-9F40-8A4054A04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3AFD3-C34D-4ABF-A076-7E6AF4AE8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582" y="1015724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/>
              <a:t>Impact of local climate change on groundwater resources and surface water availability in headwater catchments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0A8E4-4C73-4D7D-9425-F1B0C71E3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337" y="3924963"/>
            <a:ext cx="4167376" cy="1155525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sz="2000" dirty="0"/>
              <a:t>Muhammad Usman Munir &amp; Sven Frei</a:t>
            </a:r>
          </a:p>
          <a:p>
            <a:pPr algn="l"/>
            <a:r>
              <a:rPr lang="en-US" sz="2000" dirty="0"/>
              <a:t>Department of Hydrology</a:t>
            </a:r>
          </a:p>
          <a:p>
            <a:pPr algn="l"/>
            <a:r>
              <a:rPr lang="en-US" sz="2000" dirty="0"/>
              <a:t>University of Bayreuth, Germany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ADA931D-60FB-415F-8A6C-76D75B43F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70" y="321721"/>
            <a:ext cx="4477438" cy="138800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005E75A-B66A-1BF4-5DD1-DEEA7F1BC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21" y="1870584"/>
            <a:ext cx="2500924" cy="1388013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217713A7-319E-40DC-90A0-E6392219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14" y="4968316"/>
            <a:ext cx="1350149" cy="1388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DBD0C9-DEDB-1E3E-40B2-64F46B08904C}"/>
              </a:ext>
            </a:extLst>
          </p:cNvPr>
          <p:cNvSpPr txBox="1"/>
          <p:nvPr/>
        </p:nvSpPr>
        <p:spPr>
          <a:xfrm>
            <a:off x="9474028" y="6237828"/>
            <a:ext cx="258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10189B"/>
                </a:highlight>
              </a:rPr>
              <a:t>Department of Hydrology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99D73C-D24D-459C-A4CC-FACCB98C4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083" y="3360071"/>
            <a:ext cx="2773680" cy="10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C52E-2CBE-4712-B3E0-7700F545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Surface Water and Groundwater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8D6B-E0E7-4749-8C92-B96F943D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(a) connected gaining stream (b) losing- connected stream (c) disconnected stream (d) Dry stream bed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CE844-1D46-4319-A0D6-BF217C60112D}"/>
              </a:ext>
            </a:extLst>
          </p:cNvPr>
          <p:cNvSpPr txBox="1"/>
          <p:nvPr/>
        </p:nvSpPr>
        <p:spPr>
          <a:xfrm>
            <a:off x="8211627" y="6463295"/>
            <a:ext cx="1499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Winter et al. 1998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DC41A16-9D7D-CA1D-84A0-FE27C25F3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20" y="1939184"/>
            <a:ext cx="8113279" cy="452411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570630-658D-D40B-912F-060495573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1" y="5942346"/>
            <a:ext cx="1688745" cy="9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7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B4AC-CF7D-4DF5-A259-E3D69691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4800" dirty="0"/>
              <a:t>Overview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1FEC548-1622-4A45-A418-D73A6949D9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B36AC28-9009-7E04-3D20-7053629F2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1" y="5776746"/>
            <a:ext cx="1688745" cy="9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, surface chart&#10;&#10;Description automatically generated">
            <a:extLst>
              <a:ext uri="{FF2B5EF4-FFF2-40B4-BE49-F238E27FC236}">
                <a16:creationId xmlns:a16="http://schemas.microsoft.com/office/drawing/2014/main" id="{A7CFAB73-6881-FFCA-E5DB-CA7448926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56" y="1521480"/>
            <a:ext cx="7836659" cy="52284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C8192E-06B5-6E76-05D9-AD81A478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pic>
        <p:nvPicPr>
          <p:cNvPr id="7" name="Content Placeholder 44" descr="A picture containing map&#10;&#10;Description automatically generated">
            <a:extLst>
              <a:ext uri="{FF2B5EF4-FFF2-40B4-BE49-F238E27FC236}">
                <a16:creationId xmlns:a16="http://schemas.microsoft.com/office/drawing/2014/main" id="{9FA41ADC-1DB8-82D3-E111-544BAAD4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38" y="1189721"/>
            <a:ext cx="3691236" cy="2887906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4F1520-48FE-0293-F338-4805D476A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1" y="5963946"/>
            <a:ext cx="1688745" cy="9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8" name="Freeform: Shape 2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94EFFF-385A-881B-D189-29AB2761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Climate Model and Hydrological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D743-5DF0-D038-3B6D-D6EC4403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HydroGeoSphere ( an integrated, process based, fully distributed model)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Calibration and Validation</a:t>
            </a:r>
          </a:p>
          <a:p>
            <a:r>
              <a:rPr lang="en-US" sz="1800" dirty="0">
                <a:solidFill>
                  <a:schemeClr val="tx2"/>
                </a:solidFill>
              </a:rPr>
              <a:t>Regional climate Model data</a:t>
            </a:r>
          </a:p>
          <a:p>
            <a:r>
              <a:rPr lang="en-US" sz="1800" dirty="0">
                <a:solidFill>
                  <a:schemeClr val="tx2"/>
                </a:solidFill>
              </a:rPr>
              <a:t>Euro-CORDEX and Re-</a:t>
            </a:r>
            <a:r>
              <a:rPr lang="en-US" sz="1800" dirty="0" err="1">
                <a:solidFill>
                  <a:schemeClr val="tx2"/>
                </a:solidFill>
              </a:rPr>
              <a:t>Klies</a:t>
            </a:r>
            <a:r>
              <a:rPr lang="en-US" sz="1800" dirty="0">
                <a:solidFill>
                  <a:schemeClr val="tx2"/>
                </a:solidFill>
              </a:rPr>
              <a:t> projects</a:t>
            </a:r>
          </a:p>
          <a:p>
            <a:r>
              <a:rPr lang="en-US" sz="1800" dirty="0">
                <a:solidFill>
                  <a:schemeClr val="tx2"/>
                </a:solidFill>
              </a:rPr>
              <a:t>RCPs (2.6, 4.5, and 8.5)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D4A9AB2A-5482-23C9-00A8-2B9BA23A3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1" y="5942346"/>
            <a:ext cx="1688745" cy="9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1DF5-C934-6FAE-E42C-914B7C59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76039034-AF67-7199-718C-786D52F01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44" y="538900"/>
            <a:ext cx="6446426" cy="2817472"/>
          </a:xfrm>
          <a:prstGeom prst="rect">
            <a:avLst/>
          </a:prstGeom>
        </p:spPr>
      </p:pic>
      <p:pic>
        <p:nvPicPr>
          <p:cNvPr id="5" name="Content Placeholder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A806BCB8-A931-7E27-147E-CBFA3D7E3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9" y="3356372"/>
            <a:ext cx="10515600" cy="306387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004E827-0549-DDEC-5888-BF0C1C5BB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41" y="5942346"/>
            <a:ext cx="1688745" cy="9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7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A85791D3-7B42-261E-3EBD-15FFCCBB0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" b="-2"/>
          <a:stretch/>
        </p:blipFill>
        <p:spPr>
          <a:xfrm>
            <a:off x="802420" y="643466"/>
            <a:ext cx="5424209" cy="557106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85EC61A-802D-9A23-0737-5B49FE9A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41" y="5745906"/>
            <a:ext cx="1688745" cy="937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E1872-E903-09CD-4F7C-3840B926B94F}"/>
              </a:ext>
            </a:extLst>
          </p:cNvPr>
          <p:cNvSpPr txBox="1"/>
          <p:nvPr/>
        </p:nvSpPr>
        <p:spPr>
          <a:xfrm>
            <a:off x="7488000" y="936000"/>
            <a:ext cx="412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Exchange flux in streams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 stream area is more affected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Both near future and far future are showing decline in flux exchange</a:t>
            </a:r>
          </a:p>
        </p:txBody>
      </p:sp>
    </p:spTree>
    <p:extLst>
      <p:ext uri="{BB962C8B-B14F-4D97-AF65-F5344CB8AC3E}">
        <p14:creationId xmlns:p14="http://schemas.microsoft.com/office/powerpoint/2010/main" val="253145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B91D58-1189-519D-ACA3-045B8883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9D8E-F95B-13D9-25FE-97E2B56F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 availability is decreasing in summer with increasing evapotranspiration as showed by all scenarios. RCP 8.5 showed the maximum reduction. 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ecreasing the contribution of groundwater to streams because of depleting groundwater level  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Streams are drying in summer due to impact of climate change. This phenomena is more adverse in upstream area of this headwater catchment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Surface flow changes in summer becoming threat to the aquatic habitat.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8B222C26-1005-FC08-AEBC-4602CC68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84" y="5811245"/>
            <a:ext cx="1688745" cy="9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2C3CD-80B9-AE6C-BAA4-F8B12F7AE047}"/>
              </a:ext>
            </a:extLst>
          </p:cNvPr>
          <p:cNvSpPr txBox="1"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ss, nature, outdoor, hill&#10;&#10;Description automatically generated">
            <a:extLst>
              <a:ext uri="{FF2B5EF4-FFF2-40B4-BE49-F238E27FC236}">
                <a16:creationId xmlns:a16="http://schemas.microsoft.com/office/drawing/2014/main" id="{8CCAD6B7-547F-497F-5BB1-AA7BA8AA6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3A8419E-0CAD-02EC-0F9A-9851D6058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32" y="5787156"/>
            <a:ext cx="1688745" cy="9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1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Widescreen</PresentationFormat>
  <Paragraphs>38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Impact of local climate change on groundwater resources and surface water availability in headwater catchments</vt:lpstr>
      <vt:lpstr>Surface Water and Groundwater Interaction </vt:lpstr>
      <vt:lpstr>Overview</vt:lpstr>
      <vt:lpstr>Study Area</vt:lpstr>
      <vt:lpstr>Climate Model and Hydrological Modelling</vt:lpstr>
      <vt:lpstr>Results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Climate Change on Groundwater </dc:title>
  <dc:creator>Muhammad Usman Munir</dc:creator>
  <cp:lastModifiedBy>Muhammad Usman Munir</cp:lastModifiedBy>
  <cp:revision>17</cp:revision>
  <dcterms:created xsi:type="dcterms:W3CDTF">2021-10-09T19:57:14Z</dcterms:created>
  <dcterms:modified xsi:type="dcterms:W3CDTF">2022-05-24T14:44:35Z</dcterms:modified>
</cp:coreProperties>
</file>