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59" r:id="rId6"/>
    <p:sldId id="260" r:id="rId7"/>
    <p:sldId id="271" r:id="rId8"/>
    <p:sldId id="26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0F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81510-BACF-2309-C50C-5F1D73FCBE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4C961B-8C5C-5CAE-B1F9-37DD064F37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437FC7-C897-6E27-DACB-EABB23B1E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16BBB-B224-4BC2-89F8-B21D6368080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2B2C6-7BC2-D3AD-A0CF-46F0F3271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B3B10-32C4-B277-599A-EBDF03594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B05BA-F159-4B6F-B6F8-793995FC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716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FDB6D-5278-52C4-0D04-A3D634623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909502-A90C-F3BA-E9C7-4C186A7ED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4400A-6137-CFE6-8A91-FA2E94192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16BBB-B224-4BC2-89F8-B21D6368080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02BA1-ECBC-FCD2-A710-E341733A7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59B7A-FA44-30EE-CF6E-BB2522BBF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B05BA-F159-4B6F-B6F8-793995FC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86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5D94D-2741-7A3C-E0DF-63DDB4F6A3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7AAF1A-E342-A337-D907-124487DBC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BF773-AB58-0FDD-C31F-267818C21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16BBB-B224-4BC2-89F8-B21D6368080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6B4CA-886E-6C9F-3C3F-12BE1154C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22994-7C0B-5250-CB86-DC02D1C61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B05BA-F159-4B6F-B6F8-793995FC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FA042-716F-6939-3DC0-85171CFA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8C2D3F-9F0B-C248-93AA-2F2DA2B72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182A26-7ABC-8D78-1D06-7F22B9FE5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16BBB-B224-4BC2-89F8-B21D6368080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3D80E-026D-9B2E-98B1-1AB4AA851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45FEFD-DD39-CAE8-405B-4FAE81CEF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B05BA-F159-4B6F-B6F8-793995FC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5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0894C-D56D-5127-D24F-30F885AE3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959472-5F99-77C5-5943-0FA341618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84341-CFC0-75A3-3AE3-EB18DFF50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16BBB-B224-4BC2-89F8-B21D6368080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843697-85E1-837C-1FAB-18E8F89CE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3BCBB-476A-1C06-2F1A-B3E6741B9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B05BA-F159-4B6F-B6F8-793995FC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68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1012E-CC96-5C7B-62D9-F936A835E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450E2-DC4F-89DA-6F4D-BC96591CB2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4EE61E-28AC-B5D6-898B-711EF1C92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41ED33-32B9-CF40-22C7-D03CA9AE6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16BBB-B224-4BC2-89F8-B21D6368080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139256-0312-FAE7-7A46-FCA5B6A1A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045069-24D3-9A13-5A1A-D2978F436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B05BA-F159-4B6F-B6F8-793995FC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12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543DD-076F-EAA7-3616-C395C3C65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94102C-5004-B578-F12C-9543184D2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F12730-A2EE-6EA0-21EF-BD534417B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F5A1D4-20F5-AC48-8A9D-7FC04C9ED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C44796-871F-8735-1144-5FCBBC91AA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6C1E61-B088-5C6A-25DE-944821294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16BBB-B224-4BC2-89F8-B21D6368080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E136D8-B607-6283-E65D-8EE903F17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AC4865-F9DE-CB89-63E1-6CA9AA0C3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B05BA-F159-4B6F-B6F8-793995FC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097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78ACE-50CE-B3F3-A1D1-B8BCB08AC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9E95B1-C24D-D817-A6FB-BFE03256E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16BBB-B224-4BC2-89F8-B21D6368080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66B67E-6FA3-5474-A755-09FBF6556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165364-01D1-D17A-B09C-3BB6CA6B8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B05BA-F159-4B6F-B6F8-793995FC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45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183713-FED0-47DB-347A-56F82146B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16BBB-B224-4BC2-89F8-B21D6368080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44CC05-8204-8867-4927-615A8BB72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B51D4C-72EE-3477-BD8B-2C13F760F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B05BA-F159-4B6F-B6F8-793995FC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495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FEABA-E8A6-D382-7CA3-8AB638ACE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100DF-316C-A7CE-522B-3E34E1CEE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2FA72-8FCF-9457-6F4E-DAF620686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73D597-AB90-0674-B0F1-C8751380C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16BBB-B224-4BC2-89F8-B21D6368080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259D72-BC0A-31E7-E55B-5D585138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1272DC-523E-4802-86E7-FBE9DA574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B05BA-F159-4B6F-B6F8-793995FC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540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909C9-C772-FD93-797E-438BB034D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C18449-1AEC-7E6E-C0B1-C6398BCD42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09BC7B-F113-5638-E35C-AFE9B1CB80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0F90A1-8D55-BB92-B0DB-F0F29F362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16BBB-B224-4BC2-89F8-B21D6368080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CA6F3C-790D-C5DA-864C-EBDBD9668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4C515C-C8CC-00FF-AA36-49FE19BD6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B05BA-F159-4B6F-B6F8-793995FC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017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F5B93E-5640-1DC7-0BF1-6A165D5DD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0B5A5F-9C1E-8948-63A2-DB9C1B5AA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33BB25-F133-D229-4C9E-FDC3469EFC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16BBB-B224-4BC2-89F8-B21D6368080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9EDFA-E15D-F9AB-3075-BA53AA1E10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89FEE-0CE2-101A-9443-6008FC5BA9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B05BA-F159-4B6F-B6F8-793995FC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55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openxmlformats.org/officeDocument/2006/relationships/image" Target="../media/image3.svg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50.png"/><Relationship Id="rId7" Type="http://schemas.openxmlformats.org/officeDocument/2006/relationships/image" Target="../media/image3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iew of the earth from space&#10;&#10;Description automatically generated with low confidence">
            <a:extLst>
              <a:ext uri="{FF2B5EF4-FFF2-40B4-BE49-F238E27FC236}">
                <a16:creationId xmlns:a16="http://schemas.microsoft.com/office/drawing/2014/main" id="{6DF2B349-CA8C-1B57-7F82-62633BF8B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97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4410DA-29D3-2A0D-694C-3CF10580FC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82463" y="2538379"/>
            <a:ext cx="7234135" cy="1972992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Estimation of the NASA Mars 2020 </a:t>
            </a: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Perseverance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rover’s path</a:t>
            </a:r>
            <a:b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through Visual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Odometry</a:t>
            </a:r>
            <a:endParaRPr lang="en-US" sz="9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FCB259-7165-0875-4B8B-45C772A13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24347" y="5936135"/>
            <a:ext cx="7626484" cy="872685"/>
          </a:xfrm>
        </p:spPr>
        <p:txBody>
          <a:bodyPr>
            <a:normAutofit fontScale="92500"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Simone Andolfo</a:t>
            </a:r>
            <a:r>
              <a:rPr lang="en-US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Flavio Petricca</a:t>
            </a:r>
            <a:r>
              <a:rPr lang="en-US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Antonio Genova</a:t>
            </a:r>
            <a:r>
              <a:rPr lang="en-US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17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Mechanical and Aerospace Engineering, </a:t>
            </a:r>
            <a:r>
              <a:rPr lang="en-US" sz="17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Sapienza</a:t>
            </a:r>
            <a:r>
              <a:rPr lang="en-US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University of Rome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8C00D11-F852-0DF4-B6E0-2CCF73E81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188" y="244473"/>
            <a:ext cx="3031389" cy="774445"/>
          </a:xfrm>
          <a:prstGeom prst="rect">
            <a:avLst/>
          </a:prstGeom>
        </p:spPr>
      </p:pic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3BF36631-249A-8A46-942D-821C3C771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4999" y="4625898"/>
            <a:ext cx="786528" cy="1047733"/>
          </a:xfrm>
          <a:prstGeom prst="rect">
            <a:avLst/>
          </a:prstGeom>
        </p:spPr>
      </p:pic>
      <p:pic>
        <p:nvPicPr>
          <p:cNvPr id="11" name="Picture 10" descr="Qr code&#10;&#10;Description automatically generated">
            <a:extLst>
              <a:ext uri="{FF2B5EF4-FFF2-40B4-BE49-F238E27FC236}">
                <a16:creationId xmlns:a16="http://schemas.microsoft.com/office/drawing/2014/main" id="{42A5E5BE-94D3-43F0-10EF-CFE4E67D78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4999" y="5880326"/>
            <a:ext cx="786528" cy="78652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662949C-8C8C-B424-979A-5326050C5F47}"/>
              </a:ext>
            </a:extLst>
          </p:cNvPr>
          <p:cNvGrpSpPr/>
          <p:nvPr/>
        </p:nvGrpSpPr>
        <p:grpSpPr>
          <a:xfrm>
            <a:off x="278410" y="4945943"/>
            <a:ext cx="1385017" cy="1523299"/>
            <a:chOff x="375689" y="4751390"/>
            <a:chExt cx="1385017" cy="152329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52E6041-3F83-A261-B149-48C21869E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426" y="4751390"/>
              <a:ext cx="1201541" cy="112847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60172B6-A28E-A453-5C59-7F99455C7031}"/>
                </a:ext>
              </a:extLst>
            </p:cNvPr>
            <p:cNvSpPr txBox="1"/>
            <p:nvPr/>
          </p:nvSpPr>
          <p:spPr>
            <a:xfrm>
              <a:off x="375689" y="5936135"/>
              <a:ext cx="13850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Impact" panose="020B0806030902050204" pitchFamily="34" charset="0"/>
                </a:rPr>
                <a:t>SPRING</a:t>
              </a:r>
              <a:endParaRPr lang="en-US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2180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031BE-2409-E2BD-C0BE-1C0217EDA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828" y="354267"/>
            <a:ext cx="3023681" cy="821649"/>
          </a:xfrm>
        </p:spPr>
        <p:txBody>
          <a:bodyPr/>
          <a:lstStyle/>
          <a:p>
            <a:pPr algn="just"/>
            <a:r>
              <a:rPr lang="en-US" b="1" dirty="0">
                <a:solidFill>
                  <a:srgbClr val="0F0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B0CD3-0D40-5AF9-DEAA-383769A94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512" y="1499620"/>
            <a:ext cx="7058920" cy="4320521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  <a:spcAft>
                <a:spcPts val="18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Space Robotic Investigation Group (SPRING)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we are developing 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GNC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software to enable safe robotic operations on unprepared terrains.</a:t>
            </a:r>
          </a:p>
          <a:p>
            <a:pPr algn="just">
              <a:lnSpc>
                <a:spcPct val="110000"/>
              </a:lnSpc>
              <a:spcAft>
                <a:spcPts val="18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test and validate the localization system, we processed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stereo images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acquired by the NavCams of the NASA Mars 2020 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Perseverance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rover by using a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3D-to-3D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Visual Odometry (VO)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approach.</a:t>
            </a:r>
          </a:p>
          <a:p>
            <a:pPr algn="just">
              <a:lnSpc>
                <a:spcPct val="110000"/>
              </a:lnSpc>
              <a:spcAft>
                <a:spcPts val="18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present here the reconstructed 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Perseverance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’s path on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sols 65, 66 and 72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6E1F892-D58D-CD12-0E72-40CE79A01FA9}"/>
              </a:ext>
            </a:extLst>
          </p:cNvPr>
          <p:cNvGrpSpPr/>
          <p:nvPr/>
        </p:nvGrpSpPr>
        <p:grpSpPr>
          <a:xfrm>
            <a:off x="8216413" y="1730073"/>
            <a:ext cx="3292609" cy="3334792"/>
            <a:chOff x="8303963" y="1608153"/>
            <a:chExt cx="3292609" cy="333479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9671CD7-EDC7-DD9C-0353-C72E03C44AEE}"/>
                </a:ext>
              </a:extLst>
            </p:cNvPr>
            <p:cNvGrpSpPr/>
            <p:nvPr/>
          </p:nvGrpSpPr>
          <p:grpSpPr>
            <a:xfrm>
              <a:off x="8303963" y="1608153"/>
              <a:ext cx="3292609" cy="2451838"/>
              <a:chOff x="8385243" y="1395829"/>
              <a:chExt cx="3292609" cy="2451838"/>
            </a:xfrm>
          </p:grpSpPr>
          <p:pic>
            <p:nvPicPr>
              <p:cNvPr id="6" name="Picture 5" descr="A picture containing engine, miller, projector&#10;&#10;Description automatically generated">
                <a:extLst>
                  <a:ext uri="{FF2B5EF4-FFF2-40B4-BE49-F238E27FC236}">
                    <a16:creationId xmlns:a16="http://schemas.microsoft.com/office/drawing/2014/main" id="{5C286517-DEC4-1C3F-D76B-FB275BBD64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10" r="5740"/>
              <a:stretch/>
            </p:blipFill>
            <p:spPr>
              <a:xfrm>
                <a:off x="8385243" y="1395829"/>
                <a:ext cx="3292609" cy="2451838"/>
              </a:xfrm>
              <a:prstGeom prst="rect">
                <a:avLst/>
              </a:prstGeom>
            </p:spPr>
          </p:pic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1D0BE22-991A-572B-88C7-1C8938272658}"/>
                  </a:ext>
                </a:extLst>
              </p:cNvPr>
              <p:cNvSpPr/>
              <p:nvPr/>
            </p:nvSpPr>
            <p:spPr>
              <a:xfrm>
                <a:off x="9377464" y="2670980"/>
                <a:ext cx="395793" cy="395793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1D4DED86-2A08-C6E6-2EDC-088DF116C5B7}"/>
                  </a:ext>
                </a:extLst>
              </p:cNvPr>
              <p:cNvSpPr/>
              <p:nvPr/>
            </p:nvSpPr>
            <p:spPr>
              <a:xfrm>
                <a:off x="10483072" y="2602292"/>
                <a:ext cx="395793" cy="395793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3D7B195-1715-72C7-48AD-6C6EC3A68DD1}"/>
                </a:ext>
              </a:extLst>
            </p:cNvPr>
            <p:cNvSpPr txBox="1"/>
            <p:nvPr/>
          </p:nvSpPr>
          <p:spPr>
            <a:xfrm>
              <a:off x="8303963" y="4204281"/>
              <a:ext cx="329260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Mars 2020 NavCams. The NavCams acquire 5120×3840 pixels images in full-scale mode. (Credit: NASA/JPL-Caltech)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9F0ED0E-637F-6157-BBEB-19D51D07F69E}"/>
              </a:ext>
            </a:extLst>
          </p:cNvPr>
          <p:cNvGrpSpPr/>
          <p:nvPr/>
        </p:nvGrpSpPr>
        <p:grpSpPr>
          <a:xfrm>
            <a:off x="0" y="6149232"/>
            <a:ext cx="12192000" cy="708768"/>
            <a:chOff x="0" y="6149232"/>
            <a:chExt cx="12192000" cy="708768"/>
          </a:xfrm>
        </p:grpSpPr>
        <p:pic>
          <p:nvPicPr>
            <p:cNvPr id="19" name="Picture 18" descr="A picture containing outdoor, sky, nature, sandy&#10;&#10;Description automatically generated">
              <a:extLst>
                <a:ext uri="{FF2B5EF4-FFF2-40B4-BE49-F238E27FC236}">
                  <a16:creationId xmlns:a16="http://schemas.microsoft.com/office/drawing/2014/main" id="{775D1BFE-D2FD-FEEF-00F9-64B7FDBFBE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43" b="55117"/>
            <a:stretch/>
          </p:blipFill>
          <p:spPr>
            <a:xfrm>
              <a:off x="0" y="6149232"/>
              <a:ext cx="12192000" cy="70876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44E3620-ED64-0853-217A-594F12694E72}"/>
                </a:ext>
              </a:extLst>
            </p:cNvPr>
            <p:cNvSpPr txBox="1"/>
            <p:nvPr/>
          </p:nvSpPr>
          <p:spPr>
            <a:xfrm>
              <a:off x="4246880" y="6482663"/>
              <a:ext cx="78569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Estimation of the NASA Mars 2020 </a:t>
              </a:r>
              <a:r>
                <a:rPr lang="en-US" sz="16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Perseverance</a:t>
              </a:r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rover’s path through Visual Odometry</a:t>
              </a:r>
              <a:endParaRPr lang="en-US" sz="1600" dirty="0"/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71D5D9E6-0C13-1366-A6DD-5CAEB4122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97427" y="6209628"/>
              <a:ext cx="2269585" cy="587975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EFD2D84-0B1C-ED2B-E8AA-1508FEBCD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68689"/>
              <a:ext cx="731520" cy="687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9999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CE7666-1637-77E0-E7F5-B8E03C1C1F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5289" y="1119579"/>
                <a:ext cx="5547586" cy="4843550"/>
              </a:xfrm>
            </p:spPr>
            <p:txBody>
              <a:bodyPr>
                <a:normAutofit/>
              </a:bodyPr>
              <a:lstStyle/>
              <a:p>
                <a:pPr algn="just">
                  <a:lnSpc>
                    <a:spcPct val="100000"/>
                  </a:lnSpc>
                  <a:buClr>
                    <a:srgbClr val="0070C0"/>
                  </a:buClr>
                  <a:buFont typeface="Wingdings" panose="05000000000000000000" pitchFamily="2" charset="2"/>
                  <a:buChar char="§"/>
                </a:pPr>
                <a:r>
                  <a:rPr lang="en-US" sz="19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Input</a:t>
                </a:r>
                <a:r>
                  <a:rPr lang="en-US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2 pairs of stereo-images acquired </a:t>
                </a:r>
                <a:r>
                  <a:rPr lang="en-US" sz="19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before</a:t>
                </a:r>
                <a:r>
                  <a:rPr lang="en-US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en-US" sz="19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after</a:t>
                </a:r>
                <a:r>
                  <a:rPr lang="en-US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drive step.</a:t>
                </a:r>
              </a:p>
              <a:p>
                <a:pPr algn="just">
                  <a:lnSpc>
                    <a:spcPct val="100000"/>
                  </a:lnSpc>
                  <a:buClr>
                    <a:schemeClr val="bg1"/>
                  </a:buClr>
                  <a:buFont typeface="Wingdings" panose="05000000000000000000" pitchFamily="2" charset="2"/>
                  <a:buChar char="§"/>
                </a:pPr>
                <a:r>
                  <a:rPr lang="en-US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CAHVORE camera model employed to process </a:t>
                </a:r>
                <a:r>
                  <a:rPr lang="en-US" sz="19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non-rectified</a:t>
                </a:r>
                <a:r>
                  <a:rPr lang="en-US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images.</a:t>
                </a:r>
              </a:p>
              <a:p>
                <a:pPr algn="just">
                  <a:lnSpc>
                    <a:spcPct val="100000"/>
                  </a:lnSpc>
                  <a:spcAft>
                    <a:spcPts val="1200"/>
                  </a:spcAft>
                  <a:buClr>
                    <a:schemeClr val="bg1"/>
                  </a:buClr>
                  <a:buFont typeface="Wingdings" panose="05000000000000000000" pitchFamily="2" charset="2"/>
                  <a:buChar char="§"/>
                </a:pPr>
                <a:r>
                  <a:rPr lang="en-US" sz="1900" b="1" dirty="0">
                    <a:solidFill>
                      <a:srgbClr val="0F0F0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Corner-points</a:t>
                </a:r>
                <a:r>
                  <a:rPr lang="en-US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</a:t>
                </a:r>
                <a:r>
                  <a:rPr lang="en-US" sz="19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detected</a:t>
                </a:r>
                <a:r>
                  <a:rPr lang="en-US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19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stereo-matched</a:t>
                </a:r>
                <a:r>
                  <a:rPr lang="en-US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and </a:t>
                </a:r>
                <a:r>
                  <a:rPr lang="en-US" sz="19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tracked</a:t>
                </a:r>
                <a:r>
                  <a:rPr lang="en-US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retrieve the 3D coordinates of </a:t>
                </a:r>
                <a:r>
                  <a:rPr lang="en-US" sz="19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 </a:t>
                </a:r>
                <a:r>
                  <a:rPr lang="en-US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landmarks before (</a:t>
                </a:r>
                <a:r>
                  <a:rPr lang="en-US" sz="1900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9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19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</m:e>
                      <m:sub>
                        <m:r>
                          <a:rPr lang="it-IT" sz="19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and after (</a:t>
                </a:r>
                <a:r>
                  <a:rPr lang="en-US" sz="1900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9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19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</m:e>
                      <m:sub>
                        <m:r>
                          <a:rPr lang="it-IT" sz="19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the drive step. </a:t>
                </a:r>
              </a:p>
              <a:p>
                <a:pPr algn="just">
                  <a:lnSpc>
                    <a:spcPct val="100000"/>
                  </a:lnSpc>
                  <a:spcAft>
                    <a:spcPts val="1200"/>
                  </a:spcAft>
                  <a:buClr>
                    <a:srgbClr val="0070C0"/>
                  </a:buClr>
                  <a:buFont typeface="Wingdings" panose="05000000000000000000" pitchFamily="2" charset="2"/>
                  <a:buChar char="§"/>
                </a:pPr>
                <a:r>
                  <a:rPr lang="en-US" sz="19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Output</a:t>
                </a:r>
                <a:r>
                  <a:rPr lang="en-US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19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maximum-likelihood </a:t>
                </a:r>
                <a:r>
                  <a:rPr lang="en-US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estimation of the rover’s drive step as the </a:t>
                </a:r>
                <a:r>
                  <a:rPr lang="en-US" sz="19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 DOF transformation </a:t>
                </a:r>
                <a:r>
                  <a:rPr lang="en-US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that best aligns the 3D point-clouds </a:t>
                </a:r>
                <a:r>
                  <a:rPr lang="en-US" sz="19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9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19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</m:e>
                      <m:sub>
                        <m:r>
                          <a:rPr lang="it-IT" sz="19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en-US" sz="19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9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19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</m:e>
                      <m:sub>
                        <m:r>
                          <a:rPr lang="it-IT" sz="19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by minimizing the cost function </a:t>
                </a:r>
                <a14:m>
                  <m:oMath xmlns:m="http://schemas.openxmlformats.org/officeDocument/2006/math">
                    <m:r>
                      <a:rPr lang="it-IT" sz="19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𝑈</m:t>
                    </m:r>
                  </m:oMath>
                </a14:m>
                <a:r>
                  <a:rPr lang="en-US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190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9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𝑈</m:t>
                      </m:r>
                      <m:r>
                        <a:rPr lang="it-IT" sz="19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19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19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it-IT" sz="19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it-IT" sz="19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sup>
                        <m:e>
                          <m:sSubSup>
                            <m:sSubSupPr>
                              <m:ctrlPr>
                                <a:rPr lang="it-IT" sz="19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19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𝒆</m:t>
                              </m:r>
                            </m:e>
                            <m:sub>
                              <m:r>
                                <a:rPr lang="it-IT" sz="19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it-IT" sz="1900" b="0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T</m:t>
                              </m:r>
                            </m:sup>
                          </m:sSubSup>
                          <m:r>
                            <a:rPr lang="it-IT" sz="19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sz="19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9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it-IT" sz="19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it-IT" sz="19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sz="19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9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𝒆</m:t>
                              </m:r>
                            </m:e>
                            <m:sub>
                              <m:r>
                                <a:rPr lang="it-IT" sz="19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it-IT" sz="19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    </m:t>
                      </m:r>
                      <m:sSub>
                        <m:sSubPr>
                          <m:ctrlPr>
                            <a:rPr lang="it-IT" sz="19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sz="19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it-IT" sz="19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r>
                        <a:rPr lang="it-IT" sz="19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19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sSub>
                        <m:sSubPr>
                          <m:ctrlPr>
                            <a:rPr lang="it-IT" sz="19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sz="19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it-IT" sz="19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sz="19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it-IT" sz="1900" b="1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it-IT" sz="19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𝐑</m:t>
                      </m:r>
                      <m:r>
                        <a:rPr lang="it-IT" sz="1900" b="1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9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sSub>
                        <m:sSubPr>
                          <m:ctrlPr>
                            <a:rPr lang="it-IT" sz="19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sz="19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it-IT" sz="19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9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it-IT" sz="19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𝝉</m:t>
                      </m:r>
                      <m:r>
                        <a:rPr lang="it-IT" sz="19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19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CE7666-1637-77E0-E7F5-B8E03C1C1F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5289" y="1119579"/>
                <a:ext cx="5547586" cy="4843550"/>
              </a:xfrm>
              <a:blipFill>
                <a:blip r:embed="rId4"/>
                <a:stretch>
                  <a:fillRect l="-879" t="-630" r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FB99E24E-FB6E-59D2-B84C-6847CB0AC15E}"/>
              </a:ext>
            </a:extLst>
          </p:cNvPr>
          <p:cNvGrpSpPr/>
          <p:nvPr/>
        </p:nvGrpSpPr>
        <p:grpSpPr>
          <a:xfrm>
            <a:off x="8973767" y="360649"/>
            <a:ext cx="3137171" cy="2607379"/>
            <a:chOff x="7136250" y="694813"/>
            <a:chExt cx="4421831" cy="3675094"/>
          </a:xfrm>
        </p:grpSpPr>
        <p:pic>
          <p:nvPicPr>
            <p:cNvPr id="4" name="Immagine 20" descr="Immagine che contiene testo, diverso, colorato&#10;&#10;Descrizione generata automaticamente">
              <a:extLst>
                <a:ext uri="{FF2B5EF4-FFF2-40B4-BE49-F238E27FC236}">
                  <a16:creationId xmlns:a16="http://schemas.microsoft.com/office/drawing/2014/main" id="{330FCDBA-8FE2-850A-006E-6E6105A118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04" t="19663" r="52065" b="23643"/>
            <a:stretch/>
          </p:blipFill>
          <p:spPr bwMode="auto">
            <a:xfrm>
              <a:off x="7136250" y="694813"/>
              <a:ext cx="4421831" cy="337236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5ED9540-6139-8151-86D8-AB5C143CA1B9}"/>
                </a:ext>
              </a:extLst>
            </p:cNvPr>
            <p:cNvSpPr txBox="1"/>
            <p:nvPr/>
          </p:nvSpPr>
          <p:spPr>
            <a:xfrm>
              <a:off x="7280215" y="3936096"/>
              <a:ext cx="4071602" cy="433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Corner-points detection.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EE2D3AC-958C-8425-EF9F-DF3090306654}"/>
              </a:ext>
            </a:extLst>
          </p:cNvPr>
          <p:cNvGrpSpPr/>
          <p:nvPr/>
        </p:nvGrpSpPr>
        <p:grpSpPr>
          <a:xfrm>
            <a:off x="5968016" y="3260374"/>
            <a:ext cx="6074826" cy="2645177"/>
            <a:chOff x="6095999" y="3282050"/>
            <a:chExt cx="6074826" cy="264517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D927E67-E350-3810-AB49-B6F481F41F74}"/>
                </a:ext>
              </a:extLst>
            </p:cNvPr>
            <p:cNvSpPr txBox="1"/>
            <p:nvPr/>
          </p:nvSpPr>
          <p:spPr>
            <a:xfrm>
              <a:off x="6095999" y="5619450"/>
              <a:ext cx="60748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Stereo-matching of corner-points.</a:t>
              </a:r>
            </a:p>
          </p:txBody>
        </p:sp>
        <p:pic>
          <p:nvPicPr>
            <p:cNvPr id="24" name="Picture 23" descr="A picture containing text, electronics&#10;&#10;Description automatically generated">
              <a:extLst>
                <a:ext uri="{FF2B5EF4-FFF2-40B4-BE49-F238E27FC236}">
                  <a16:creationId xmlns:a16="http://schemas.microsoft.com/office/drawing/2014/main" id="{ABF55B5C-A633-7800-3321-52DDBB0324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9" r="3189" b="7649"/>
            <a:stretch/>
          </p:blipFill>
          <p:spPr>
            <a:xfrm>
              <a:off x="6096000" y="3282050"/>
              <a:ext cx="6074825" cy="2392605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E5FBE0F-DEE4-F93C-9BEA-8AE2AE71C4A7}"/>
              </a:ext>
            </a:extLst>
          </p:cNvPr>
          <p:cNvSpPr txBox="1"/>
          <p:nvPr/>
        </p:nvSpPr>
        <p:spPr>
          <a:xfrm>
            <a:off x="5878649" y="2667888"/>
            <a:ext cx="32931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Left NavCam images on sol 65.</a:t>
            </a:r>
          </a:p>
        </p:txBody>
      </p:sp>
      <p:pic>
        <p:nvPicPr>
          <p:cNvPr id="5" name="video.pptx - PowerPoint 2022-05-23 12-07-53">
            <a:hlinkClick r:id="" action="ppaction://media"/>
            <a:extLst>
              <a:ext uri="{FF2B5EF4-FFF2-40B4-BE49-F238E27FC236}">
                <a16:creationId xmlns:a16="http://schemas.microsoft.com/office/drawing/2014/main" id="{A4E3FAD9-0476-CA5B-29FF-5E748755417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328" end="3449.3666"/>
                </p14:media>
              </p:ext>
            </p:extLst>
          </p:nvPr>
        </p:nvPicPr>
        <p:blipFill rotWithShape="1">
          <a:blip r:embed="rId7"/>
          <a:srcRect l="33351" t="23661" r="17421" b="7267"/>
          <a:stretch>
            <a:fillRect/>
          </a:stretch>
        </p:blipFill>
        <p:spPr>
          <a:xfrm>
            <a:off x="6038040" y="479475"/>
            <a:ext cx="2888693" cy="2178536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F80CD7D-DA8B-7005-48CF-9CF4B7328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19" y="237534"/>
            <a:ext cx="3023681" cy="821649"/>
          </a:xfrm>
        </p:spPr>
        <p:txBody>
          <a:bodyPr/>
          <a:lstStyle/>
          <a:p>
            <a:pPr algn="just"/>
            <a:r>
              <a:rPr lang="en-US" b="1" dirty="0">
                <a:solidFill>
                  <a:srgbClr val="0F0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E3E5188-8369-F65D-99EA-C2AFFB3E7439}"/>
              </a:ext>
            </a:extLst>
          </p:cNvPr>
          <p:cNvGrpSpPr/>
          <p:nvPr/>
        </p:nvGrpSpPr>
        <p:grpSpPr>
          <a:xfrm>
            <a:off x="0" y="6149232"/>
            <a:ext cx="12192000" cy="708768"/>
            <a:chOff x="0" y="6149232"/>
            <a:chExt cx="12192000" cy="708768"/>
          </a:xfrm>
        </p:grpSpPr>
        <p:pic>
          <p:nvPicPr>
            <p:cNvPr id="22" name="Picture 21" descr="A picture containing outdoor, sky, nature, sandy&#10;&#10;Description automatically generated">
              <a:extLst>
                <a:ext uri="{FF2B5EF4-FFF2-40B4-BE49-F238E27FC236}">
                  <a16:creationId xmlns:a16="http://schemas.microsoft.com/office/drawing/2014/main" id="{6E95957F-0FE2-86F7-BF33-7BC4B5E28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43" b="55117"/>
            <a:stretch/>
          </p:blipFill>
          <p:spPr>
            <a:xfrm>
              <a:off x="0" y="6149232"/>
              <a:ext cx="12192000" cy="70876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6C47295-89FC-0A8A-52B2-E2BB04566200}"/>
                </a:ext>
              </a:extLst>
            </p:cNvPr>
            <p:cNvSpPr txBox="1"/>
            <p:nvPr/>
          </p:nvSpPr>
          <p:spPr>
            <a:xfrm>
              <a:off x="4246880" y="6482663"/>
              <a:ext cx="78569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Estimation of the NASA Mars 2020 </a:t>
              </a:r>
              <a:r>
                <a:rPr lang="en-US" sz="16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Perseverance</a:t>
              </a:r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rover’s path through Visual Odometry</a:t>
              </a:r>
              <a:endParaRPr lang="en-US" sz="1600" dirty="0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8B8F8461-3A7C-D653-12CD-817BBE2CA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97427" y="6209628"/>
              <a:ext cx="2269585" cy="587975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CC93004-9257-C425-AD5F-F9F446A47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68689"/>
              <a:ext cx="731520" cy="687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36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F42CE-CAC5-8489-2983-FAD375F5A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736" y="196957"/>
            <a:ext cx="6180056" cy="72764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F0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F5DECE1-0BCA-B4EC-B9AD-8A51AA9FC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969" y="959584"/>
            <a:ext cx="6459166" cy="2398657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8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&gt;25 stereo pairs 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processed to reconstruct 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Perseverance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’s trajectory across the 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Van Zyl overlook 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region (sols 65-72).</a:t>
            </a:r>
          </a:p>
          <a:p>
            <a:pPr algn="just">
              <a:lnSpc>
                <a:spcPct val="100000"/>
              </a:lnSpc>
              <a:spcBef>
                <a:spcPts val="8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Pose differences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computed between 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VO-estimated 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path, and the 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telemetry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-based path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(from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metadata).</a:t>
            </a:r>
          </a:p>
          <a:p>
            <a:pPr algn="just">
              <a:lnSpc>
                <a:spcPct val="100000"/>
              </a:lnSpc>
              <a:spcBef>
                <a:spcPts val="8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Estimated 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attitude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full agreement with the onboard IMU data (&lt;0.1° difference).</a:t>
            </a:r>
          </a:p>
          <a:p>
            <a:pPr algn="just">
              <a:lnSpc>
                <a:spcPct val="100000"/>
              </a:lnSpc>
              <a:spcBef>
                <a:spcPts val="8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Accumulation 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position discrepancies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 descr="Chart, line chart&#10;&#10;Description automatically generated">
            <a:extLst>
              <a:ext uri="{FF2B5EF4-FFF2-40B4-BE49-F238E27FC236}">
                <a16:creationId xmlns:a16="http://schemas.microsoft.com/office/drawing/2014/main" id="{5BAD598A-71CE-E0C3-6ABA-5EEA8C845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686" y="3485335"/>
            <a:ext cx="5436982" cy="258036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DED2556-A3CD-002C-B97D-98D232EA90A4}"/>
              </a:ext>
            </a:extLst>
          </p:cNvPr>
          <p:cNvGrpSpPr/>
          <p:nvPr/>
        </p:nvGrpSpPr>
        <p:grpSpPr>
          <a:xfrm>
            <a:off x="7018660" y="157094"/>
            <a:ext cx="4907450" cy="5898875"/>
            <a:chOff x="6812759" y="137638"/>
            <a:chExt cx="4907450" cy="5898875"/>
          </a:xfrm>
        </p:grpSpPr>
        <p:pic>
          <p:nvPicPr>
            <p:cNvPr id="4" name="Picture 3" descr="Chart, line chart, scatter chart&#10;&#10;Description automatically generated">
              <a:extLst>
                <a:ext uri="{FF2B5EF4-FFF2-40B4-BE49-F238E27FC236}">
                  <a16:creationId xmlns:a16="http://schemas.microsoft.com/office/drawing/2014/main" id="{393DD96C-D201-F329-EF58-1F76663952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1" t="3856" r="11392" b="-298"/>
            <a:stretch/>
          </p:blipFill>
          <p:spPr bwMode="auto">
            <a:xfrm>
              <a:off x="6812759" y="137638"/>
              <a:ext cx="4907450" cy="535048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CD15D3F-D4DA-A3BA-4276-B07116385077}"/>
                </a:ext>
              </a:extLst>
            </p:cNvPr>
            <p:cNvSpPr txBox="1"/>
            <p:nvPr/>
          </p:nvSpPr>
          <p:spPr>
            <a:xfrm>
              <a:off x="6982837" y="5513293"/>
              <a:ext cx="47373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Reconstructed 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Perseverance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’s path by using our VO software. Coordinates are expressed in the 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local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North-East-Nadir frame.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EBEAF8E-5FD8-0FAB-BB66-423A10A5427B}"/>
              </a:ext>
            </a:extLst>
          </p:cNvPr>
          <p:cNvGrpSpPr/>
          <p:nvPr/>
        </p:nvGrpSpPr>
        <p:grpSpPr>
          <a:xfrm>
            <a:off x="0" y="6149232"/>
            <a:ext cx="12192000" cy="708768"/>
            <a:chOff x="0" y="6149232"/>
            <a:chExt cx="12192000" cy="708768"/>
          </a:xfrm>
        </p:grpSpPr>
        <p:pic>
          <p:nvPicPr>
            <p:cNvPr id="21" name="Picture 20" descr="A picture containing outdoor, sky, nature, sandy&#10;&#10;Description automatically generated">
              <a:extLst>
                <a:ext uri="{FF2B5EF4-FFF2-40B4-BE49-F238E27FC236}">
                  <a16:creationId xmlns:a16="http://schemas.microsoft.com/office/drawing/2014/main" id="{F58422C1-78EC-BD30-AF07-5065CEB1B5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43" b="55117"/>
            <a:stretch/>
          </p:blipFill>
          <p:spPr>
            <a:xfrm>
              <a:off x="0" y="6149232"/>
              <a:ext cx="12192000" cy="70876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B7EAF39-1936-0DAD-4E59-96B7A080C560}"/>
                </a:ext>
              </a:extLst>
            </p:cNvPr>
            <p:cNvSpPr txBox="1"/>
            <p:nvPr/>
          </p:nvSpPr>
          <p:spPr>
            <a:xfrm>
              <a:off x="4246880" y="6482663"/>
              <a:ext cx="78569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Estimation of the NASA Mars 2020 </a:t>
              </a:r>
              <a:r>
                <a:rPr lang="en-US" sz="16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Perseverance</a:t>
              </a:r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rover’s path through Visual Odometry</a:t>
              </a:r>
              <a:endParaRPr lang="en-US" sz="1600" dirty="0"/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9EA408AD-F204-4261-6B60-F126BED0A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97427" y="6209628"/>
              <a:ext cx="2269585" cy="587975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F1762CB-1F3D-CD59-CA35-D7403362F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68689"/>
              <a:ext cx="731520" cy="687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2423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8C53FF4B-A78D-72F2-653F-E43C6B7932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6620" y="1125497"/>
                <a:ext cx="5494336" cy="4812045"/>
              </a:xfrm>
            </p:spPr>
            <p:txBody>
              <a:bodyPr>
                <a:normAutofit/>
              </a:bodyPr>
              <a:lstStyle/>
              <a:p>
                <a:pPr algn="just">
                  <a:lnSpc>
                    <a:spcPct val="110000"/>
                  </a:lnSpc>
                  <a:spcAft>
                    <a:spcPts val="1200"/>
                  </a:spcAft>
                  <a:buClr>
                    <a:srgbClr val="0070C0"/>
                  </a:buClr>
                  <a:buFont typeface="Wingdings" panose="05000000000000000000" pitchFamily="2" charset="2"/>
                  <a:buChar char="§"/>
                </a:pPr>
                <a:r>
                  <a:rPr lang="en-US" sz="1900" dirty="0">
                    <a:solidFill>
                      <a:srgbClr val="0F0F0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each path leg, 3D coordinates of </a:t>
                </a:r>
                <a:r>
                  <a:rPr lang="en-US" sz="1900" b="1" dirty="0">
                    <a:solidFill>
                      <a:srgbClr val="0F0F0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common landmarks</a:t>
                </a:r>
                <a:r>
                  <a:rPr lang="en-US" sz="1900" dirty="0">
                    <a:solidFill>
                      <a:srgbClr val="0F0F0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</a:t>
                </a:r>
                <a:r>
                  <a:rPr lang="en-US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triangulated from the </a:t>
                </a:r>
                <a:r>
                  <a:rPr lang="en-US" sz="19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first</a:t>
                </a:r>
                <a:r>
                  <a:rPr lang="en-US" sz="19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900" b="1" i="1" smtClean="0">
                            <a:solidFill>
                              <a:srgbClr val="0F0F0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900" b="1" i="1">
                            <a:solidFill>
                              <a:srgbClr val="0F0F0F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it-IT" sz="1900" b="0" i="1" smtClean="0">
                            <a:solidFill>
                              <a:srgbClr val="0F0F0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and the </a:t>
                </a:r>
                <a:r>
                  <a:rPr lang="en-US" sz="19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last</a:t>
                </a:r>
                <a:r>
                  <a:rPr lang="en-US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900" b="1" i="1">
                            <a:solidFill>
                              <a:srgbClr val="0F0F0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900" b="1" i="1">
                            <a:solidFill>
                              <a:srgbClr val="0F0F0F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it-IT" sz="1900" b="0" i="1" smtClean="0">
                            <a:solidFill>
                              <a:srgbClr val="0F0F0F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stereo pairs.</a:t>
                </a:r>
              </a:p>
              <a:p>
                <a:pPr algn="just">
                  <a:lnSpc>
                    <a:spcPct val="110000"/>
                  </a:lnSpc>
                  <a:spcAft>
                    <a:spcPts val="1200"/>
                  </a:spcAft>
                  <a:buClr>
                    <a:srgbClr val="0070C0"/>
                  </a:buClr>
                  <a:buFont typeface="Wingdings" panose="05000000000000000000" pitchFamily="2" charset="2"/>
                  <a:buChar char="§"/>
                </a:pPr>
                <a:r>
                  <a:rPr lang="en-US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Computation of </a:t>
                </a:r>
                <a:r>
                  <a:rPr lang="en-US" sz="19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landmark position discrepancies</a:t>
                </a:r>
                <a:r>
                  <a:rPr lang="en-US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19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𝒅</m:t>
                    </m:r>
                  </m:oMath>
                </a14:m>
                <a:r>
                  <a:rPr lang="en-US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accordingly to the </a:t>
                </a:r>
                <a:r>
                  <a:rPr lang="en-US" sz="1900" i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overall</a:t>
                </a:r>
                <a:r>
                  <a:rPr lang="en-US" sz="19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rover’s motion</a:t>
                </a:r>
                <a:r>
                  <a:rPr lang="en-US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it-IT" sz="1900" b="1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lnSpc>
                    <a:spcPct val="110000"/>
                  </a:lnSpc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9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it-IT" sz="19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it-IT" sz="19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19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900" b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𝐑</m:t>
                          </m:r>
                        </m:e>
                        <m:sub>
                          <m:r>
                            <a:rPr lang="it-IT" sz="19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𝐓𝐎𝐓</m:t>
                          </m:r>
                        </m:sub>
                      </m:sSub>
                      <m:r>
                        <a:rPr lang="it-IT" sz="1900" b="1" smtClean="0">
                          <a:solidFill>
                            <a:srgbClr val="0F0F0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1900" b="1" i="1">
                              <a:solidFill>
                                <a:srgbClr val="0F0F0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900" b="1" i="1">
                              <a:solidFill>
                                <a:srgbClr val="0F0F0F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it-IT" sz="1900" b="0" i="1" smtClean="0">
                              <a:solidFill>
                                <a:srgbClr val="0F0F0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900" b="1" i="1">
                          <a:solidFill>
                            <a:srgbClr val="0F0F0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sz="19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9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b>
                          <m:r>
                            <a:rPr lang="it-IT" sz="19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𝐓𝐎𝐓</m:t>
                          </m:r>
                        </m:sub>
                      </m:sSub>
                      <m:r>
                        <a:rPr lang="it-IT" sz="19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it-IT" sz="19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sz="19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it-IT" sz="1900" b="1" i="1"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1900" b="1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sz="19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9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it-IT" sz="19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sz="19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9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900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900" b="1" i="1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sz="19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0000"/>
                  </a:lnSpc>
                  <a:spcAft>
                    <a:spcPts val="1200"/>
                  </a:spcAft>
                  <a:buClr>
                    <a:srgbClr val="0070C0"/>
                  </a:buClr>
                  <a:buFont typeface="Wingdings" panose="05000000000000000000" pitchFamily="2" charset="2"/>
                  <a:buChar char="§"/>
                </a:pPr>
                <a:r>
                  <a:rPr lang="en-US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en-US" sz="19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lower </a:t>
                </a:r>
                <a:r>
                  <a:rPr lang="en-US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parameter </a:t>
                </a:r>
                <a14:m>
                  <m:oMath xmlns:m="http://schemas.openxmlformats.org/officeDocument/2006/math">
                    <m:r>
                      <a:rPr lang="it-IT" sz="19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𝒅</m:t>
                    </m:r>
                  </m:oMath>
                </a14:m>
                <a:r>
                  <a:rPr lang="en-US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is, the</a:t>
                </a:r>
                <a:r>
                  <a:rPr lang="en-US" sz="19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more accurate </a:t>
                </a:r>
                <a:r>
                  <a:rPr lang="en-US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retrieved</a:t>
                </a:r>
                <a:r>
                  <a:rPr lang="en-US" sz="19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rover’s</a:t>
                </a:r>
                <a:r>
                  <a:rPr lang="en-US" sz="19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position and attitude </a:t>
                </a:r>
                <a:r>
                  <a:rPr lang="en-US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are.</a:t>
                </a:r>
              </a:p>
              <a:p>
                <a:pPr algn="just">
                  <a:lnSpc>
                    <a:spcPct val="110000"/>
                  </a:lnSpc>
                  <a:spcAft>
                    <a:spcPts val="1200"/>
                  </a:spcAft>
                  <a:buClr>
                    <a:srgbClr val="0070C0"/>
                  </a:buClr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it-IT" sz="19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9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p>
                        <m:r>
                          <a:rPr lang="it-IT" sz="1900" b="1" i="0" smtClean="0">
                            <a:latin typeface="Cambria Math" panose="02040503050406030204" pitchFamily="18" charset="0"/>
                          </a:rPr>
                          <m:t>𝐓𝐋𝐌</m:t>
                        </m:r>
                      </m:sup>
                    </m:sSup>
                    <m:r>
                      <a:rPr lang="it-IT" sz="1900" b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it-IT" sz="19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9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p>
                        <m:r>
                          <a:rPr lang="it-IT" sz="1900" b="1" i="0" smtClean="0">
                            <a:latin typeface="Cambria Math" panose="02040503050406030204" pitchFamily="18" charset="0"/>
                          </a:rPr>
                          <m:t>𝐕𝐎</m:t>
                        </m:r>
                      </m:sup>
                    </m:sSup>
                  </m:oMath>
                </a14:m>
                <a:r>
                  <a:rPr lang="en-US" sz="19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&gt; 1   </a:t>
                </a:r>
                <a14:m>
                  <m:oMath xmlns:m="http://schemas.openxmlformats.org/officeDocument/2006/math">
                    <m:r>
                      <a:rPr lang="it-IT" sz="1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⟹</m:t>
                    </m:r>
                  </m:oMath>
                </a14:m>
                <a:r>
                  <a:rPr lang="en-US" sz="19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higher accuracies</a:t>
                </a:r>
                <a:r>
                  <a:rPr lang="en-US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provided by our </a:t>
                </a:r>
                <a:r>
                  <a:rPr lang="en-US" sz="19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VO-reconstructed </a:t>
                </a:r>
                <a:r>
                  <a:rPr lang="en-US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path compared to the telemetry-based trajectory.</a:t>
                </a:r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8C53FF4B-A78D-72F2-653F-E43C6B7932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6620" y="1125497"/>
                <a:ext cx="5494336" cy="4812045"/>
              </a:xfrm>
              <a:blipFill>
                <a:blip r:embed="rId2"/>
                <a:stretch>
                  <a:fillRect l="-888" t="-507" r="-9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5">
                <a:extLst>
                  <a:ext uri="{FF2B5EF4-FFF2-40B4-BE49-F238E27FC236}">
                    <a16:creationId xmlns:a16="http://schemas.microsoft.com/office/drawing/2014/main" id="{FE256AEA-8742-CC9D-9CF4-517C335312A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8459294"/>
                  </p:ext>
                </p:extLst>
              </p:nvPr>
            </p:nvGraphicFramePr>
            <p:xfrm>
              <a:off x="5877290" y="3737338"/>
              <a:ext cx="5990447" cy="226224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1381328">
                      <a:extLst>
                        <a:ext uri="{9D8B030D-6E8A-4147-A177-3AD203B41FA5}">
                          <a16:colId xmlns:a16="http://schemas.microsoft.com/office/drawing/2014/main" val="66175636"/>
                        </a:ext>
                      </a:extLst>
                    </a:gridCol>
                    <a:gridCol w="1261647">
                      <a:extLst>
                        <a:ext uri="{9D8B030D-6E8A-4147-A177-3AD203B41FA5}">
                          <a16:colId xmlns:a16="http://schemas.microsoft.com/office/drawing/2014/main" val="454417875"/>
                        </a:ext>
                      </a:extLst>
                    </a:gridCol>
                    <a:gridCol w="836868">
                      <a:extLst>
                        <a:ext uri="{9D8B030D-6E8A-4147-A177-3AD203B41FA5}">
                          <a16:colId xmlns:a16="http://schemas.microsoft.com/office/drawing/2014/main" val="3420854816"/>
                        </a:ext>
                      </a:extLst>
                    </a:gridCol>
                    <a:gridCol w="836868">
                      <a:extLst>
                        <a:ext uri="{9D8B030D-6E8A-4147-A177-3AD203B41FA5}">
                          <a16:colId xmlns:a16="http://schemas.microsoft.com/office/drawing/2014/main" val="2021637238"/>
                        </a:ext>
                      </a:extLst>
                    </a:gridCol>
                    <a:gridCol w="836868">
                      <a:extLst>
                        <a:ext uri="{9D8B030D-6E8A-4147-A177-3AD203B41FA5}">
                          <a16:colId xmlns:a16="http://schemas.microsoft.com/office/drawing/2014/main" val="977719247"/>
                        </a:ext>
                      </a:extLst>
                    </a:gridCol>
                    <a:gridCol w="836868">
                      <a:extLst>
                        <a:ext uri="{9D8B030D-6E8A-4147-A177-3AD203B41FA5}">
                          <a16:colId xmlns:a16="http://schemas.microsoft.com/office/drawing/2014/main" val="1764214452"/>
                        </a:ext>
                      </a:extLst>
                    </a:gridCol>
                  </a:tblGrid>
                  <a:tr h="281871"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7460" marR="77460" marT="38730" marB="38730" anchor="ctr"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ID</a:t>
                          </a:r>
                        </a:p>
                      </a:txBody>
                      <a:tcPr marL="77460" marR="77460" marT="38730" marB="38730" anchor="ctr"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77460" marR="77460" marT="38730" marB="38730" anchor="ctr"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marL="77460" marR="77460" marT="38730" marB="38730" anchor="ctr"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</a:p>
                      </a:txBody>
                      <a:tcPr marL="77460" marR="77460" marT="38730" marB="38730" anchor="ctr"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</a:p>
                      </a:txBody>
                      <a:tcPr marL="77460" marR="77460" marT="38730" marB="38730" anchor="ctr"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78410740"/>
                      </a:ext>
                    </a:extLst>
                  </a:tr>
                  <a:tr h="323490"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SOL 65 (1</a:t>
                          </a:r>
                          <a:r>
                            <a:rPr lang="en-US" sz="1400" b="1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</a:t>
                          </a:r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leg)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it-IT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4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it-IT" sz="1400" b="0" i="1" smtClean="0">
                                        <a:latin typeface="Cambria Math" panose="02040503050406030204" pitchFamily="18" charset="0"/>
                                      </a:rPr>
                                      <m:t>VO</m:t>
                                    </m:r>
                                  </m:sup>
                                </m:sSup>
                                <m:r>
                                  <a:rPr lang="it-IT" sz="1400" b="0" smtClean="0">
                                    <a:latin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m:rPr>
                                    <m:sty m:val="p"/>
                                  </m:rPr>
                                  <a:rPr lang="it-IT" sz="1400" b="0" smtClean="0">
                                    <a:latin typeface="Cambria Math" panose="02040503050406030204" pitchFamily="18" charset="0"/>
                                  </a:rPr>
                                  <m:t>m</m:t>
                                </m:r>
                                <m:r>
                                  <a:rPr lang="it-IT" sz="1400" b="0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1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0.018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0.054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0.017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0.023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38038303"/>
                      </a:ext>
                    </a:extLst>
                  </a:tr>
                  <a:tr h="323490">
                    <a:tc vMerge="1"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it-IT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4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it-IT" sz="1400" b="0" i="1" smtClean="0">
                                        <a:latin typeface="Cambria Math" panose="02040503050406030204" pitchFamily="18" charset="0"/>
                                      </a:rPr>
                                      <m:t>TLM</m:t>
                                    </m:r>
                                  </m:sup>
                                </m:sSup>
                                <m:r>
                                  <a:rPr lang="it-IT" sz="1400" b="0" smtClean="0">
                                    <a:latin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m:rPr>
                                    <m:sty m:val="p"/>
                                  </m:rPr>
                                  <a:rPr lang="it-IT" sz="1400" b="0" smtClean="0">
                                    <a:latin typeface="Cambria Math" panose="02040503050406030204" pitchFamily="18" charset="0"/>
                                  </a:rPr>
                                  <m:t>m</m:t>
                                </m:r>
                                <m:r>
                                  <a:rPr lang="it-IT" sz="1400" b="0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1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0.065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0.118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0.068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0.074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475981825"/>
                      </a:ext>
                    </a:extLst>
                  </a:tr>
                  <a:tr h="323490">
                    <a:tc vMerge="1"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it-IT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4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it-IT" sz="1400" b="0" i="0" smtClean="0">
                                        <a:latin typeface="Cambria Math" panose="02040503050406030204" pitchFamily="18" charset="0"/>
                                      </a:rPr>
                                      <m:t>TLM</m:t>
                                    </m:r>
                                  </m:sup>
                                </m:sSup>
                                <m:r>
                                  <a:rPr lang="it-IT" sz="1400" b="0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p>
                                  <m:sSupPr>
                                    <m:ctrlPr>
                                      <a:rPr lang="it-IT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4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it-IT" sz="1400" b="0" i="0" smtClean="0">
                                        <a:latin typeface="Cambria Math" panose="02040503050406030204" pitchFamily="18" charset="0"/>
                                      </a:rPr>
                                      <m:t>VO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3.69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2.19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4.02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3.20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77238270"/>
                      </a:ext>
                    </a:extLst>
                  </a:tr>
                  <a:tr h="3234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SOL 65 (2</a:t>
                          </a:r>
                          <a:r>
                            <a:rPr lang="en-US" sz="1400" b="1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nd</a:t>
                          </a:r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leg)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it-IT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4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it-IT" sz="1400" b="0" i="0" smtClean="0">
                                        <a:latin typeface="Cambria Math" panose="02040503050406030204" pitchFamily="18" charset="0"/>
                                      </a:rPr>
                                      <m:t>TLM</m:t>
                                    </m:r>
                                  </m:sup>
                                </m:sSup>
                                <m:r>
                                  <a:rPr lang="it-IT" sz="1400" b="0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p>
                                  <m:sSupPr>
                                    <m:ctrlPr>
                                      <a:rPr lang="it-IT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4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it-IT" sz="1400" b="0" i="0" smtClean="0">
                                        <a:latin typeface="Cambria Math" panose="02040503050406030204" pitchFamily="18" charset="0"/>
                                      </a:rPr>
                                      <m:t>VO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4.01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9.81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4.94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2.73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422677939"/>
                      </a:ext>
                    </a:extLst>
                  </a:tr>
                  <a:tr h="3234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SOL 66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it-IT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4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it-IT" sz="1400" b="0" i="0" smtClean="0">
                                        <a:latin typeface="Cambria Math" panose="02040503050406030204" pitchFamily="18" charset="0"/>
                                      </a:rPr>
                                      <m:t>TLM</m:t>
                                    </m:r>
                                  </m:sup>
                                </m:sSup>
                                <m:r>
                                  <a:rPr lang="it-IT" sz="1400" b="0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p>
                                  <m:sSupPr>
                                    <m:ctrlPr>
                                      <a:rPr lang="it-IT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4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it-IT" sz="1400" b="0" i="0" smtClean="0">
                                        <a:latin typeface="Cambria Math" panose="02040503050406030204" pitchFamily="18" charset="0"/>
                                      </a:rPr>
                                      <m:t>VO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4.65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10.91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4.40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20.57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024017916"/>
                      </a:ext>
                    </a:extLst>
                  </a:tr>
                  <a:tr h="3234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SOL 72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it-IT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4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it-IT" sz="1400" b="0" i="0" smtClean="0">
                                        <a:latin typeface="Cambria Math" panose="02040503050406030204" pitchFamily="18" charset="0"/>
                                      </a:rPr>
                                      <m:t>TLM</m:t>
                                    </m:r>
                                  </m:sup>
                                </m:sSup>
                                <m:r>
                                  <a:rPr lang="it-IT" sz="1400" b="0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p>
                                  <m:sSupPr>
                                    <m:ctrlPr>
                                      <a:rPr lang="it-IT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4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it-IT" sz="1400" b="0" i="0" smtClean="0">
                                        <a:latin typeface="Cambria Math" panose="02040503050406030204" pitchFamily="18" charset="0"/>
                                      </a:rPr>
                                      <m:t>VO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2.74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3.90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3.29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2.08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869748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5">
                <a:extLst>
                  <a:ext uri="{FF2B5EF4-FFF2-40B4-BE49-F238E27FC236}">
                    <a16:creationId xmlns:a16="http://schemas.microsoft.com/office/drawing/2014/main" id="{FE256AEA-8742-CC9D-9CF4-517C335312A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8459294"/>
                  </p:ext>
                </p:extLst>
              </p:nvPr>
            </p:nvGraphicFramePr>
            <p:xfrm>
              <a:off x="5877290" y="3737338"/>
              <a:ext cx="5990447" cy="226224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1381328">
                      <a:extLst>
                        <a:ext uri="{9D8B030D-6E8A-4147-A177-3AD203B41FA5}">
                          <a16:colId xmlns:a16="http://schemas.microsoft.com/office/drawing/2014/main" val="66175636"/>
                        </a:ext>
                      </a:extLst>
                    </a:gridCol>
                    <a:gridCol w="1261647">
                      <a:extLst>
                        <a:ext uri="{9D8B030D-6E8A-4147-A177-3AD203B41FA5}">
                          <a16:colId xmlns:a16="http://schemas.microsoft.com/office/drawing/2014/main" val="454417875"/>
                        </a:ext>
                      </a:extLst>
                    </a:gridCol>
                    <a:gridCol w="836868">
                      <a:extLst>
                        <a:ext uri="{9D8B030D-6E8A-4147-A177-3AD203B41FA5}">
                          <a16:colId xmlns:a16="http://schemas.microsoft.com/office/drawing/2014/main" val="3420854816"/>
                        </a:ext>
                      </a:extLst>
                    </a:gridCol>
                    <a:gridCol w="836868">
                      <a:extLst>
                        <a:ext uri="{9D8B030D-6E8A-4147-A177-3AD203B41FA5}">
                          <a16:colId xmlns:a16="http://schemas.microsoft.com/office/drawing/2014/main" val="2021637238"/>
                        </a:ext>
                      </a:extLst>
                    </a:gridCol>
                    <a:gridCol w="836868">
                      <a:extLst>
                        <a:ext uri="{9D8B030D-6E8A-4147-A177-3AD203B41FA5}">
                          <a16:colId xmlns:a16="http://schemas.microsoft.com/office/drawing/2014/main" val="977719247"/>
                        </a:ext>
                      </a:extLst>
                    </a:gridCol>
                    <a:gridCol w="836868">
                      <a:extLst>
                        <a:ext uri="{9D8B030D-6E8A-4147-A177-3AD203B41FA5}">
                          <a16:colId xmlns:a16="http://schemas.microsoft.com/office/drawing/2014/main" val="1764214452"/>
                        </a:ext>
                      </a:extLst>
                    </a:gridCol>
                  </a:tblGrid>
                  <a:tr h="321300"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7460" marR="77460" marT="38730" marB="38730" anchor="ctr"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ID</a:t>
                          </a:r>
                        </a:p>
                      </a:txBody>
                      <a:tcPr marL="77460" marR="77460" marT="38730" marB="38730" anchor="ctr"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77460" marR="77460" marT="38730" marB="38730" anchor="ctr"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marL="77460" marR="77460" marT="38730" marB="38730" anchor="ctr"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</a:p>
                      </a:txBody>
                      <a:tcPr marL="77460" marR="77460" marT="38730" marB="38730" anchor="ctr"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</a:p>
                      </a:txBody>
                      <a:tcPr marL="77460" marR="77460" marT="38730" marB="38730" anchor="ctr"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78410740"/>
                      </a:ext>
                    </a:extLst>
                  </a:tr>
                  <a:tr h="323490"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SOL 65 (1</a:t>
                          </a:r>
                          <a:r>
                            <a:rPr lang="en-US" sz="1400" b="1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</a:t>
                          </a:r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leg)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10145" t="-107547" r="-266184" b="-5264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0.018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0.054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0.017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0.023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38038303"/>
                      </a:ext>
                    </a:extLst>
                  </a:tr>
                  <a:tr h="323490">
                    <a:tc vMerge="1"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10145" t="-207547" r="-266184" b="-4264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0.065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0.118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0.068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0.074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475981825"/>
                      </a:ext>
                    </a:extLst>
                  </a:tr>
                  <a:tr h="323490">
                    <a:tc vMerge="1"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10145" t="-307547" r="-266184" b="-3264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3.69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2.19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4.02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3.20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77238270"/>
                      </a:ext>
                    </a:extLst>
                  </a:tr>
                  <a:tr h="3234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SOL 65 (2</a:t>
                          </a:r>
                          <a:r>
                            <a:rPr lang="en-US" sz="1400" b="1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nd</a:t>
                          </a:r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leg)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10145" t="-400000" r="-266184" b="-2203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4.01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9.81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4.94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2.73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422677939"/>
                      </a:ext>
                    </a:extLst>
                  </a:tr>
                  <a:tr h="3234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SOL 66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10145" t="-509434" r="-266184" b="-1245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4.65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10.91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4.40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20.57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024017916"/>
                      </a:ext>
                    </a:extLst>
                  </a:tr>
                  <a:tr h="3234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SOL 72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10145" t="-609434" r="-266184" b="-245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2.74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3.90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3.29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2.08</a:t>
                          </a:r>
                        </a:p>
                      </a:txBody>
                      <a:tcPr marL="77460" marR="77460" marT="38730" marB="3873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86974879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1" name="Title 1">
            <a:extLst>
              <a:ext uri="{FF2B5EF4-FFF2-40B4-BE49-F238E27FC236}">
                <a16:creationId xmlns:a16="http://schemas.microsoft.com/office/drawing/2014/main" id="{5A711CBD-7C64-FE64-E1D8-518FAB7F2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60" y="57089"/>
            <a:ext cx="11283652" cy="100801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F0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Accuracies of the VO-reconstructed path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59500C-624E-BABE-2760-05C4F87AD6DF}"/>
              </a:ext>
            </a:extLst>
          </p:cNvPr>
          <p:cNvGrpSpPr/>
          <p:nvPr/>
        </p:nvGrpSpPr>
        <p:grpSpPr>
          <a:xfrm>
            <a:off x="5612860" y="935576"/>
            <a:ext cx="6579140" cy="2650515"/>
            <a:chOff x="5612860" y="1107043"/>
            <a:chExt cx="6579140" cy="265051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94F8494-70A1-CA29-03B3-30AF91E983D6}"/>
                </a:ext>
              </a:extLst>
            </p:cNvPr>
            <p:cNvGrpSpPr/>
            <p:nvPr/>
          </p:nvGrpSpPr>
          <p:grpSpPr>
            <a:xfrm>
              <a:off x="5691092" y="1107043"/>
              <a:ext cx="6382385" cy="2438400"/>
              <a:chOff x="-53340" y="0"/>
              <a:chExt cx="6382385" cy="2438400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60909E1D-67FF-2C42-0E39-3F9E05F53E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124" t="20431" r="8407" b="24153"/>
              <a:stretch/>
            </p:blipFill>
            <p:spPr bwMode="auto">
              <a:xfrm>
                <a:off x="3128645" y="0"/>
                <a:ext cx="3200400" cy="243840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FE0B089E-1167-CCE9-5F3C-A07388A0F6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703" t="20431" r="52314" b="24153"/>
              <a:stretch/>
            </p:blipFill>
            <p:spPr bwMode="auto">
              <a:xfrm>
                <a:off x="-53340" y="0"/>
                <a:ext cx="3246755" cy="243840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3B5EEB2-66BC-5CFF-9E6F-B24196CFC540}"/>
                </a:ext>
              </a:extLst>
            </p:cNvPr>
            <p:cNvSpPr txBox="1"/>
            <p:nvPr/>
          </p:nvSpPr>
          <p:spPr>
            <a:xfrm>
              <a:off x="5612860" y="3449781"/>
              <a:ext cx="65791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First (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and last (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left images acquired along the 1</a:t>
              </a:r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traverse on sol 65.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99813EB-4FFF-41B7-F48E-77A8C4DE1FAD}"/>
              </a:ext>
            </a:extLst>
          </p:cNvPr>
          <p:cNvSpPr txBox="1"/>
          <p:nvPr/>
        </p:nvSpPr>
        <p:spPr>
          <a:xfrm>
            <a:off x="8517315" y="2880213"/>
            <a:ext cx="184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ABA814-8565-CE1E-20FC-CB271A7D8D52}"/>
              </a:ext>
            </a:extLst>
          </p:cNvPr>
          <p:cNvSpPr txBox="1"/>
          <p:nvPr/>
        </p:nvSpPr>
        <p:spPr>
          <a:xfrm>
            <a:off x="11644031" y="2908982"/>
            <a:ext cx="184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EA918B9-5D73-CBF1-73F9-720BA4CE340A}"/>
              </a:ext>
            </a:extLst>
          </p:cNvPr>
          <p:cNvGrpSpPr/>
          <p:nvPr/>
        </p:nvGrpSpPr>
        <p:grpSpPr>
          <a:xfrm>
            <a:off x="0" y="6149232"/>
            <a:ext cx="12192000" cy="708768"/>
            <a:chOff x="0" y="6149232"/>
            <a:chExt cx="12192000" cy="708768"/>
          </a:xfrm>
        </p:grpSpPr>
        <p:pic>
          <p:nvPicPr>
            <p:cNvPr id="26" name="Picture 25" descr="A picture containing outdoor, sky, nature, sandy&#10;&#10;Description automatically generated">
              <a:extLst>
                <a:ext uri="{FF2B5EF4-FFF2-40B4-BE49-F238E27FC236}">
                  <a16:creationId xmlns:a16="http://schemas.microsoft.com/office/drawing/2014/main" id="{7893436B-3DAD-E3F5-DC66-54BE46B16C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43" b="55117"/>
            <a:stretch/>
          </p:blipFill>
          <p:spPr>
            <a:xfrm>
              <a:off x="0" y="6149232"/>
              <a:ext cx="12192000" cy="70876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743A74B-2FD3-37E0-4605-27ECA978AB37}"/>
                </a:ext>
              </a:extLst>
            </p:cNvPr>
            <p:cNvSpPr txBox="1"/>
            <p:nvPr/>
          </p:nvSpPr>
          <p:spPr>
            <a:xfrm>
              <a:off x="4246880" y="6482663"/>
              <a:ext cx="78569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Estimation of the NASA Mars 2020 </a:t>
              </a:r>
              <a:r>
                <a:rPr lang="en-US" sz="16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Perseverance</a:t>
              </a:r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rover’s path through Visual Odometry</a:t>
              </a:r>
              <a:endParaRPr lang="en-US" sz="1600" dirty="0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C14C4D0A-57D9-1498-1891-0895C3369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97427" y="6209628"/>
              <a:ext cx="2269585" cy="587975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843541C-11EF-9294-4F83-3827E67B3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68689"/>
              <a:ext cx="731520" cy="687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7075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0A697F-B279-8C05-8C07-26435B43DB4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3116" y="1578907"/>
                <a:ext cx="10749064" cy="4160876"/>
              </a:xfrm>
            </p:spPr>
            <p:txBody>
              <a:bodyPr>
                <a:noAutofit/>
              </a:bodyPr>
              <a:lstStyle/>
              <a:p>
                <a:pPr marL="319500" indent="-342900" algn="just">
                  <a:lnSpc>
                    <a:spcPct val="100000"/>
                  </a:lnSpc>
                  <a:spcAft>
                    <a:spcPts val="1200"/>
                  </a:spcAft>
                  <a:buClr>
                    <a:srgbClr val="0070C0"/>
                  </a:buClr>
                  <a:buFont typeface="Wingdings" panose="05000000000000000000" pitchFamily="2" charset="2"/>
                  <a:buChar char="§"/>
                </a:pP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test and validate our </a:t>
                </a:r>
                <a:r>
                  <a:rPr lang="en-US" sz="2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3D-to-3D VO localization 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software, we reconstructed </a:t>
                </a:r>
                <a:r>
                  <a:rPr lang="en-US" sz="21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Perseverance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’s trajectory on </a:t>
                </a:r>
                <a:r>
                  <a:rPr lang="en-US" sz="2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sols 65, 66, and 72 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 processing raw</a:t>
                </a:r>
                <a:r>
                  <a:rPr lang="en-US" sz="2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stereo NavCam images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319500" indent="-342900" algn="just">
                  <a:lnSpc>
                    <a:spcPct val="100000"/>
                  </a:lnSpc>
                  <a:spcAft>
                    <a:spcPts val="1200"/>
                  </a:spcAft>
                  <a:buClr>
                    <a:srgbClr val="0070C0"/>
                  </a:buClr>
                  <a:buFont typeface="Wingdings" panose="05000000000000000000" pitchFamily="2" charset="2"/>
                  <a:buChar char="§"/>
                </a:pP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VO-reconstructed path provides </a:t>
                </a:r>
                <a:r>
                  <a:rPr lang="en-US" sz="2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smaller travelled distances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suggesting a </a:t>
                </a:r>
                <a:r>
                  <a:rPr lang="en-US" sz="2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mitigation of wheel encoders errors 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1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i.e.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loss of traction). No significant attitude corrections are obtained (&lt;0.1° difference).</a:t>
                </a:r>
              </a:p>
              <a:p>
                <a:pPr marL="319500" indent="-342900" algn="just">
                  <a:lnSpc>
                    <a:spcPct val="100000"/>
                  </a:lnSpc>
                  <a:spcAft>
                    <a:spcPts val="1200"/>
                  </a:spcAft>
                  <a:buClr>
                    <a:srgbClr val="0070C0"/>
                  </a:buClr>
                  <a:buFont typeface="Wingdings" panose="05000000000000000000" pitchFamily="2" charset="2"/>
                  <a:buChar char="§"/>
                </a:pP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Our solution provides </a:t>
                </a:r>
                <a:r>
                  <a:rPr lang="en-US" sz="2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smaller landmark position discrepancies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1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1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p>
                        <m:r>
                          <a:rPr lang="it-IT" sz="2100" b="1" i="0" smtClean="0">
                            <a:latin typeface="Cambria Math" panose="02040503050406030204" pitchFamily="18" charset="0"/>
                          </a:rPr>
                          <m:t>𝐓𝐋𝐌</m:t>
                        </m:r>
                      </m:sup>
                    </m:sSup>
                    <m:r>
                      <a:rPr lang="it-IT" sz="2100" b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it-IT" sz="21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1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p>
                        <m:r>
                          <a:rPr lang="it-IT" sz="2100" b="1" i="0" smtClean="0">
                            <a:latin typeface="Cambria Math" panose="02040503050406030204" pitchFamily="18" charset="0"/>
                          </a:rPr>
                          <m:t>𝐕𝐎</m:t>
                        </m:r>
                      </m:sup>
                    </m:sSup>
                  </m:oMath>
                </a14:m>
                <a:r>
                  <a:rPr lang="en-US" sz="2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&gt; 1)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suggesting </a:t>
                </a:r>
                <a:r>
                  <a:rPr lang="en-US" sz="2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higher localization accuracies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compared to the telemetered trajectory.</a:t>
                </a:r>
              </a:p>
              <a:p>
                <a:pPr marL="319500" indent="-342900" algn="just">
                  <a:lnSpc>
                    <a:spcPct val="100000"/>
                  </a:lnSpc>
                  <a:spcAft>
                    <a:spcPts val="1200"/>
                  </a:spcAft>
                  <a:buClr>
                    <a:srgbClr val="0070C0"/>
                  </a:buClr>
                  <a:buFont typeface="Wingdings" panose="05000000000000000000" pitchFamily="2" charset="2"/>
                  <a:buChar char="§"/>
                </a:pPr>
                <a:r>
                  <a:rPr lang="en-US" sz="21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Future work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data fusion 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1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e.g.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LiDAR); DEM-based correlation techniques to attain </a:t>
                </a:r>
                <a:r>
                  <a:rPr lang="en-US" sz="2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accurate global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positioning 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1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i.e.</a:t>
                </a:r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local DEM from rover’s stereo images vs global DEM).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0A697F-B279-8C05-8C07-26435B43DB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3116" y="1578907"/>
                <a:ext cx="10749064" cy="4160876"/>
              </a:xfrm>
              <a:blipFill>
                <a:blip r:embed="rId2"/>
                <a:stretch>
                  <a:fillRect l="-567" t="-878" r="-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id="{646CAA72-3AF5-963B-8473-0CB4A6FD5582}"/>
              </a:ext>
            </a:extLst>
          </p:cNvPr>
          <p:cNvSpPr txBox="1">
            <a:spLocks/>
          </p:cNvSpPr>
          <p:nvPr/>
        </p:nvSpPr>
        <p:spPr>
          <a:xfrm>
            <a:off x="939040" y="414436"/>
            <a:ext cx="10086394" cy="708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F0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5BEBCBB-3737-D69A-A925-982542999F91}"/>
              </a:ext>
            </a:extLst>
          </p:cNvPr>
          <p:cNvGrpSpPr/>
          <p:nvPr/>
        </p:nvGrpSpPr>
        <p:grpSpPr>
          <a:xfrm>
            <a:off x="0" y="6149232"/>
            <a:ext cx="12192000" cy="708768"/>
            <a:chOff x="0" y="6149232"/>
            <a:chExt cx="12192000" cy="708768"/>
          </a:xfrm>
        </p:grpSpPr>
        <p:pic>
          <p:nvPicPr>
            <p:cNvPr id="17" name="Picture 16" descr="A picture containing outdoor, sky, nature, sandy&#10;&#10;Description automatically generated">
              <a:extLst>
                <a:ext uri="{FF2B5EF4-FFF2-40B4-BE49-F238E27FC236}">
                  <a16:creationId xmlns:a16="http://schemas.microsoft.com/office/drawing/2014/main" id="{EB91C6AB-39B0-43AE-7598-93767D486C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43" b="55117"/>
            <a:stretch/>
          </p:blipFill>
          <p:spPr>
            <a:xfrm>
              <a:off x="0" y="6149232"/>
              <a:ext cx="12192000" cy="70876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EA9071B-0B0E-D3A4-7609-1BB00618CAFE}"/>
                </a:ext>
              </a:extLst>
            </p:cNvPr>
            <p:cNvSpPr txBox="1"/>
            <p:nvPr/>
          </p:nvSpPr>
          <p:spPr>
            <a:xfrm>
              <a:off x="4246880" y="6482663"/>
              <a:ext cx="78569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Estimation of the NASA Mars 2020 </a:t>
              </a:r>
              <a:r>
                <a:rPr lang="en-US" sz="16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Perseverance</a:t>
              </a:r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rover’s path through Visual Odometry</a:t>
              </a:r>
              <a:endParaRPr lang="en-US" sz="1600" dirty="0"/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447D9918-4742-6BCE-79E8-960F9565A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97427" y="6209628"/>
              <a:ext cx="2269585" cy="587975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97C869-7904-BF39-E238-BCD519A48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68689"/>
              <a:ext cx="731520" cy="687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4864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view of the earth from space&#10;&#10;Description automatically generated with low confidence">
            <a:extLst>
              <a:ext uri="{FF2B5EF4-FFF2-40B4-BE49-F238E27FC236}">
                <a16:creationId xmlns:a16="http://schemas.microsoft.com/office/drawing/2014/main" id="{4E34CB30-99A9-21AD-D136-CE89BDBAF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56197B7-F9E1-23E6-75E2-7068F7AA84F8}"/>
              </a:ext>
            </a:extLst>
          </p:cNvPr>
          <p:cNvSpPr txBox="1">
            <a:spLocks/>
          </p:cNvSpPr>
          <p:nvPr/>
        </p:nvSpPr>
        <p:spPr>
          <a:xfrm>
            <a:off x="6955278" y="3429000"/>
            <a:ext cx="3480810" cy="708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Back-up slides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220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BB142C8-1920-97DC-23A2-D5F37B677F2A}"/>
              </a:ext>
            </a:extLst>
          </p:cNvPr>
          <p:cNvGrpSpPr/>
          <p:nvPr/>
        </p:nvGrpSpPr>
        <p:grpSpPr>
          <a:xfrm>
            <a:off x="1738009" y="715208"/>
            <a:ext cx="8715982" cy="4148619"/>
            <a:chOff x="-501621" y="0"/>
            <a:chExt cx="6673821" cy="3009900"/>
          </a:xfrm>
        </p:grpSpPr>
        <p:pic>
          <p:nvPicPr>
            <p:cNvPr id="5" name="Picture 4" descr="Chart, line chart&#10;&#10;Description automatically generated">
              <a:extLst>
                <a:ext uri="{FF2B5EF4-FFF2-40B4-BE49-F238E27FC236}">
                  <a16:creationId xmlns:a16="http://schemas.microsoft.com/office/drawing/2014/main" id="{61F2C71F-4514-E7CD-D691-CB8EF166DE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30" t="-1" r="8482" b="-4016"/>
            <a:stretch/>
          </p:blipFill>
          <p:spPr bwMode="auto">
            <a:xfrm>
              <a:off x="-501621" y="0"/>
              <a:ext cx="3154680" cy="30099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Picture 5" descr="Chart, line chart&#10;&#10;Description automatically generated">
              <a:extLst>
                <a:ext uri="{FF2B5EF4-FFF2-40B4-BE49-F238E27FC236}">
                  <a16:creationId xmlns:a16="http://schemas.microsoft.com/office/drawing/2014/main" id="{4B2FD1C9-3F7D-8FF1-7D36-575A1AF41E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4" t="-1" r="52482" b="-4016"/>
            <a:stretch/>
          </p:blipFill>
          <p:spPr bwMode="auto">
            <a:xfrm>
              <a:off x="3116580" y="0"/>
              <a:ext cx="3055620" cy="30099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Casella di testo 2">
              <a:extLst>
                <a:ext uri="{FF2B5EF4-FFF2-40B4-BE49-F238E27FC236}">
                  <a16:creationId xmlns:a16="http://schemas.microsoft.com/office/drawing/2014/main" id="{571F10F5-9F5E-0E49-29EC-4AC21D5720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902" y="283374"/>
              <a:ext cx="316865" cy="35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a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Casella di testo 2">
              <a:extLst>
                <a:ext uri="{FF2B5EF4-FFF2-40B4-BE49-F238E27FC236}">
                  <a16:creationId xmlns:a16="http://schemas.microsoft.com/office/drawing/2014/main" id="{EB725E05-00AE-76B4-C163-629A93975F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9005" y="283374"/>
              <a:ext cx="316865" cy="35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b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B1ED554-0D04-CABC-EAD4-A26A4D43B9B6}"/>
              </a:ext>
            </a:extLst>
          </p:cNvPr>
          <p:cNvSpPr txBox="1"/>
          <p:nvPr/>
        </p:nvSpPr>
        <p:spPr>
          <a:xfrm>
            <a:off x="1168941" y="5107021"/>
            <a:ext cx="9854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Attitude (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and position (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errors on sol 120. The set of stereo pairs were acquired by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Perseverance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only changing the NavCams pointing direction.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6F48923-6D95-7A59-6806-A124A507DEDD}"/>
              </a:ext>
            </a:extLst>
          </p:cNvPr>
          <p:cNvGrpSpPr/>
          <p:nvPr/>
        </p:nvGrpSpPr>
        <p:grpSpPr>
          <a:xfrm>
            <a:off x="0" y="6149232"/>
            <a:ext cx="12192000" cy="708768"/>
            <a:chOff x="0" y="6149232"/>
            <a:chExt cx="12192000" cy="708768"/>
          </a:xfrm>
        </p:grpSpPr>
        <p:pic>
          <p:nvPicPr>
            <p:cNvPr id="21" name="Picture 20" descr="A picture containing outdoor, sky, nature, sandy&#10;&#10;Description automatically generated">
              <a:extLst>
                <a:ext uri="{FF2B5EF4-FFF2-40B4-BE49-F238E27FC236}">
                  <a16:creationId xmlns:a16="http://schemas.microsoft.com/office/drawing/2014/main" id="{BCC9A350-A25F-455F-C997-0F3FEC06B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43" b="55117"/>
            <a:stretch/>
          </p:blipFill>
          <p:spPr>
            <a:xfrm>
              <a:off x="0" y="6149232"/>
              <a:ext cx="12192000" cy="70876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0D79025-431B-6033-802F-6CE583928943}"/>
                </a:ext>
              </a:extLst>
            </p:cNvPr>
            <p:cNvSpPr txBox="1"/>
            <p:nvPr/>
          </p:nvSpPr>
          <p:spPr>
            <a:xfrm>
              <a:off x="4246880" y="6482663"/>
              <a:ext cx="78569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Estimation of the NASA Mars 2020 </a:t>
              </a:r>
              <a:r>
                <a:rPr lang="en-US" sz="16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Perseverance</a:t>
              </a:r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rover’s path through Visual Odometry</a:t>
              </a:r>
              <a:endParaRPr lang="en-US" sz="1600" dirty="0"/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0AD2F302-B5E4-0E63-13A0-EA982FFF0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97427" y="6209628"/>
              <a:ext cx="2269585" cy="587975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B09FA70-91FA-EE64-5218-94C410AA0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68689"/>
              <a:ext cx="731520" cy="687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409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1998</TotalTime>
  <Words>735</Words>
  <Application>Microsoft Office PowerPoint</Application>
  <PresentationFormat>Widescreen</PresentationFormat>
  <Paragraphs>87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Cambria Math</vt:lpstr>
      <vt:lpstr>Impact</vt:lpstr>
      <vt:lpstr>Times New Roman</vt:lpstr>
      <vt:lpstr>Wingdings</vt:lpstr>
      <vt:lpstr>Office Theme</vt:lpstr>
      <vt:lpstr>Estimation of the NASA Mars 2020 Perseverance rover’s path through Visual Odometry</vt:lpstr>
      <vt:lpstr>Outline</vt:lpstr>
      <vt:lpstr>Methods</vt:lpstr>
      <vt:lpstr>Results</vt:lpstr>
      <vt:lpstr>Accuracies of the VO-reconstructed path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Estimation of the NASA Mars 2020 Perseverance rover path through Visual Odometry</dc:title>
  <dc:creator>Simone Andolfo</dc:creator>
  <cp:lastModifiedBy>Simone Andolfo</cp:lastModifiedBy>
  <cp:revision>50</cp:revision>
  <dcterms:created xsi:type="dcterms:W3CDTF">2022-05-17T17:44:33Z</dcterms:created>
  <dcterms:modified xsi:type="dcterms:W3CDTF">2022-05-24T16:05:45Z</dcterms:modified>
</cp:coreProperties>
</file>