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1"/>
  </p:notesMasterIdLst>
  <p:handoutMasterIdLst>
    <p:handoutMasterId r:id="rId12"/>
  </p:handoutMasterIdLst>
  <p:sldIdLst>
    <p:sldId id="256" r:id="rId3"/>
    <p:sldId id="323" r:id="rId4"/>
    <p:sldId id="303" r:id="rId5"/>
    <p:sldId id="279" r:id="rId6"/>
    <p:sldId id="314" r:id="rId7"/>
    <p:sldId id="282" r:id="rId8"/>
    <p:sldId id="321" r:id="rId9"/>
    <p:sldId id="31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BC0300F-5F28-4E23-ADD1-E3160C8B5DC2}">
          <p14:sldIdLst>
            <p14:sldId id="256"/>
            <p14:sldId id="323"/>
            <p14:sldId id="303"/>
          </p14:sldIdLst>
        </p14:section>
        <p14:section name="Untitled Section" id="{A8988BB9-9CE6-4F2D-9BD4-516CEC29B9C1}">
          <p14:sldIdLst>
            <p14:sldId id="279"/>
            <p14:sldId id="314"/>
            <p14:sldId id="282"/>
            <p14:sldId id="321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9498"/>
    <a:srgbClr val="59AAF2"/>
    <a:srgbClr val="8DA808"/>
    <a:srgbClr val="0784AB"/>
    <a:srgbClr val="86622C"/>
    <a:srgbClr val="922020"/>
    <a:srgbClr val="88332A"/>
    <a:srgbClr val="007AB9"/>
    <a:srgbClr val="3294C7"/>
    <a:srgbClr val="066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8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97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68C3F-C8CC-465D-9CB5-00540B6B0753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E7747-CAA3-438C-9715-5AD750FE3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044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1BB76-EE76-4A4C-90D7-544FA4F3709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73978-6B78-4443-B836-BE5C30847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234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5595938" y="6515100"/>
            <a:ext cx="42783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B3F3E-8244-49E1-A61C-8A172B19C949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</p:txBody>
      </p:sp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5595938" y="6515100"/>
            <a:ext cx="42783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7821D-6005-4A84-AB80-6BABF40ADAD7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765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22625" y="514350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87425" y="3257550"/>
            <a:ext cx="7899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I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7653" name="Slide Number Placeholder 3"/>
          <p:cNvSpPr txBox="1">
            <a:spLocks noGrp="1"/>
          </p:cNvSpPr>
          <p:nvPr/>
        </p:nvSpPr>
        <p:spPr bwMode="auto">
          <a:xfrm>
            <a:off x="5592763" y="6513513"/>
            <a:ext cx="4279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BDFA61-6C8D-4E29-8A00-2530B6FC049B}" type="slidenum"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903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1" dirty="0" smtClean="0"/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B75969-F79E-44F6-99C8-A825562A0F7D}" type="slidenum">
              <a:rPr lang="en-GB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901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73978-6B78-4443-B836-BE5C308471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9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D0D2-E042-4B2F-9268-AA6FC05D97A6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C501-B11B-4ECC-B2FE-EA6633EE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9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69B88-450D-4663-A530-CE359C41C113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C501-B11B-4ECC-B2FE-EA6633EE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9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9238-7564-4D6C-8621-6C095201AE05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C501-B11B-4ECC-B2FE-EA6633EE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4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FB044-AA8E-4C10-875F-726B5A82CCD4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5/19/2022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65E80-77E8-41DD-B514-CC0110B59633}" type="slidenum"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118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D551C-F96C-487C-B182-3528EC44745B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5/19/2022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55D4DE-AB02-4157-9D84-D62D022DBCB7}" type="slidenum"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40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D8D904-A7B2-4DB4-87F9-A1924FFD00B6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5/19/2022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9C93E-1948-4630-9F52-53A09C77FA5C}" type="slidenum"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462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1AAEB-91FE-4282-9859-1AD255D80462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5/19/2022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C5008F-2FFF-416B-BA08-6BAEE7E7EBBD}" type="slidenum"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854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7A832A-3138-409C-BC72-F61C7FCF8F14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5/19/2022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27F23-5DDD-4B4C-A797-A00E9B0A5F30}" type="slidenum"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367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B4198-21E9-4FF6-AA5A-A8933F40AAE1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5/19/2022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83B4DB-1DAF-4A29-92C2-9AED0A172DDF}" type="slidenum"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889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3F76-5248-47AB-A415-A9FD1B54D6E3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5/19/2022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2E4D7-9DF2-4D13-B38C-E727EE6E2109}" type="slidenum"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251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41D55-0A44-4313-B173-538FFE8E0152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5/19/2022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58498-CD64-4612-A95A-72BFF6A4E278}" type="slidenum"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01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BE46-FE18-44BD-ACA0-A3ACCA31880D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C501-B11B-4ECC-B2FE-EA6633EE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87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5FEB95-C1E3-4052-84C9-3E2D54498C4A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5/19/2022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D3490-A8CA-4EBD-99E8-590FC42A55CC}" type="slidenum"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814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53438-28B7-42A9-B4A9-61397709FDD3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5/19/2022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9A268-3FA4-4CFD-92F4-7B4F4A50A25E}" type="slidenum"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934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5DA75-3BF3-444F-886E-4929AC4EC9B7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5/19/2022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2A1E-2DE5-4DA0-88E4-06EEAA6D4B91}" type="slidenum"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926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284E-E90F-4BD0-96A3-3BD2604905E9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C501-B11B-4ECC-B2FE-EA6633EE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873B-E514-42DC-86C8-E457E44DEC04}" type="datetime1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C501-B11B-4ECC-B2FE-EA6633EE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48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4BB1-085B-4342-9615-9A5EBF899629}" type="datetime1">
              <a:rPr lang="en-US" smtClean="0"/>
              <a:t>5/19/2022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C501-B11B-4ECC-B2FE-EA6633EE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0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C17E-DC6E-4956-95EB-17F6C5E95112}" type="datetime1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C501-B11B-4ECC-B2FE-EA6633EE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70B6-51AD-4FC8-ACF4-77F0A4917B68}" type="datetime1">
              <a:rPr lang="en-US" smtClean="0"/>
              <a:t>5/19/2022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C501-B11B-4ECC-B2FE-EA6633EE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A626-33F4-4864-A312-263AFCDA2D5C}" type="datetime1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C501-B11B-4ECC-B2FE-EA6633EE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0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1EEE-E186-4D11-BB0A-028AA0889AB2}" type="datetime1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C501-B11B-4ECC-B2FE-EA6633EE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6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AA4FD-630C-4201-AA02-452DB61A611B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BC501-B11B-4ECC-B2FE-EA6633EE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8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2161F9-51E0-4ED8-906C-2416EA2CB4EB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5/19/2022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BB5E22-EF0B-4BA2-B130-ADEBE42F7581}" type="slidenum"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53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1643" y="1790732"/>
            <a:ext cx="873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 Parth</a:t>
            </a:r>
            <a:r>
              <a:rPr lang="en-US" b="1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*,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Ankit 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Yadav</a:t>
            </a:r>
            <a:r>
              <a:rPr lang="en-US" b="1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Ilaria 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Mazzini</a:t>
            </a:r>
            <a:r>
              <a:rPr lang="en-US" b="1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Russell</a:t>
            </a:r>
            <a:r>
              <a:rPr lang="en-US" b="1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Nicolas 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Waldmann</a:t>
            </a:r>
            <a:r>
              <a:rPr lang="en-US" b="1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IN" b="1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643" y="291285"/>
            <a:ext cx="8732520" cy="13533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Late Holocene climate changes reconstructed from the southern margins of the Arabian Desert, Yemen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91643" y="2306199"/>
            <a:ext cx="8732521" cy="2533554"/>
            <a:chOff x="191642" y="2420915"/>
            <a:chExt cx="8732521" cy="253355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642" y="2420915"/>
              <a:ext cx="4380357" cy="253355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3805" y="2420915"/>
              <a:ext cx="4380358" cy="2533554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91644" y="4985888"/>
            <a:ext cx="8732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Font typeface="+mj-lt"/>
              <a:buAutoNum type="arabicPeriod"/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Moses Strauss Department of Marine Geosciences, Charney School of Marine Sciences, University of Haifa, 3498838 Haifa, 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Israel.</a:t>
            </a:r>
          </a:p>
          <a:p>
            <a:pPr marL="228600" indent="-228600" algn="just">
              <a:buFont typeface="+mj-lt"/>
              <a:buAutoNum type="arabicPeriod"/>
              <a:defRPr/>
            </a:pPr>
            <a:endParaRPr lang="en-US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Earth and Environmental Sciences, Indian Institute of Science Education and Research, Mohali, India.</a:t>
            </a:r>
          </a:p>
          <a:p>
            <a:pPr marL="228600" indent="-228600" algn="just">
              <a:buFont typeface="+mj-lt"/>
              <a:buAutoNum type="arabicPeriod"/>
              <a:defRPr/>
            </a:pP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Consiglio 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Nazionale delle Ricerche, IGAG, Area della Ricerca di Roma 1 - Montelibretti, Via Salaria km 29,300, 00015 Monterotondo (Rome), 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Italy.</a:t>
            </a:r>
          </a:p>
          <a:p>
            <a:pPr marL="228600" indent="-228600" algn="just">
              <a:buFont typeface="+mj-lt"/>
              <a:buAutoNum type="arabicPeriod"/>
              <a:defRPr/>
            </a:pPr>
            <a:endParaRPr lang="en-US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Earth, Environmental and Planetary Sciences, Brown University, Providence, RI, 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US.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29" y="4878408"/>
            <a:ext cx="1478334" cy="196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5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AutoShape 8" descr="Image result for tree rings clim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906030" y="1426960"/>
            <a:ext cx="5237970" cy="3992293"/>
            <a:chOff x="3771580" y="1230420"/>
            <a:chExt cx="5305869" cy="406426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5" t="1437" r="3542"/>
            <a:stretch/>
          </p:blipFill>
          <p:spPr>
            <a:xfrm>
              <a:off x="3771580" y="1230420"/>
              <a:ext cx="5305869" cy="4032000"/>
            </a:xfrm>
            <a:prstGeom prst="rect">
              <a:avLst/>
            </a:prstGeom>
          </p:spPr>
        </p:pic>
        <p:grpSp>
          <p:nvGrpSpPr>
            <p:cNvPr id="26" name="Group 25"/>
            <p:cNvGrpSpPr>
              <a:grpSpLocks noChangeAspect="1"/>
            </p:cNvGrpSpPr>
            <p:nvPr/>
          </p:nvGrpSpPr>
          <p:grpSpPr>
            <a:xfrm>
              <a:off x="5075938" y="3727393"/>
              <a:ext cx="1348573" cy="1567287"/>
              <a:chOff x="3763227" y="3863167"/>
              <a:chExt cx="1723399" cy="2002899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3763227" y="5354749"/>
                <a:ext cx="1723399" cy="511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Short cores</a:t>
                </a:r>
                <a:endParaRPr lang="en-GB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flipH="1" flipV="1">
                <a:off x="4519911" y="3863167"/>
                <a:ext cx="8711" cy="13741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Rectangle 3"/>
          <p:cNvSpPr/>
          <p:nvPr/>
        </p:nvSpPr>
        <p:spPr>
          <a:xfrm>
            <a:off x="8738789" y="3715608"/>
            <a:ext cx="178659" cy="1077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IN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8223307" y="4000693"/>
            <a:ext cx="1209622" cy="3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core</a:t>
            </a:r>
          </a:p>
        </p:txBody>
      </p:sp>
      <p:sp>
        <p:nvSpPr>
          <p:cNvPr id="34" name="Pentagon 33"/>
          <p:cNvSpPr/>
          <p:nvPr/>
        </p:nvSpPr>
        <p:spPr>
          <a:xfrm>
            <a:off x="0" y="104494"/>
            <a:ext cx="9144000" cy="596900"/>
          </a:xfrm>
          <a:prstGeom prst="homePlate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32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16570" y="721889"/>
            <a:ext cx="3741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de-DE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Lakes can be....... </a:t>
            </a:r>
            <a:endParaRPr lang="de-DE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7" name="Pentagon 36"/>
          <p:cNvSpPr/>
          <p:nvPr/>
        </p:nvSpPr>
        <p:spPr>
          <a:xfrm rot="10800000">
            <a:off x="0" y="6635115"/>
            <a:ext cx="9144000" cy="177488"/>
          </a:xfrm>
          <a:prstGeom prst="homePlate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b="1" kern="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575" y="1426960"/>
            <a:ext cx="349223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A natural 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laboratory.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An archive for geological processes.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An example for modeling the mechanisms influencing the environment, both at regional and global scales.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A lacustrine environment serves as a small-scale analogue for the marine 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realm.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smtClean="0">
                <a:latin typeface="Times" panose="02020603050405020304" pitchFamily="18" charset="0"/>
                <a:cs typeface="Times" panose="02020603050405020304" pitchFamily="18" charset="0"/>
              </a:rPr>
              <a:t>An useful sentinel of paleo-climatic changes.</a:t>
            </a:r>
            <a:endParaRPr lang="en-US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52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0" y="104494"/>
            <a:ext cx="9144000" cy="596900"/>
          </a:xfrm>
          <a:prstGeom prst="homePlate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457200" indent="-457200"/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de-DE" sz="3200" b="1" noProof="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Introduction</a:t>
            </a:r>
            <a:endParaRPr lang="de-DE" altLang="en-US" sz="3200" b="1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6570" y="721889"/>
            <a:ext cx="458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de-DE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Study Area &amp; Chronology</a:t>
            </a:r>
            <a:endParaRPr lang="de-DE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" name="Pentagon 12"/>
          <p:cNvSpPr/>
          <p:nvPr/>
        </p:nvSpPr>
        <p:spPr>
          <a:xfrm rot="10800000">
            <a:off x="0" y="6635115"/>
            <a:ext cx="9144000" cy="177488"/>
          </a:xfrm>
          <a:prstGeom prst="homePlate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" y="1166537"/>
            <a:ext cx="4554202" cy="529108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572000" y="1226642"/>
            <a:ext cx="4244008" cy="5365384"/>
            <a:chOff x="2155217" y="1141284"/>
            <a:chExt cx="4526169" cy="549383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73" r="6360" b="3232"/>
            <a:stretch/>
          </p:blipFill>
          <p:spPr>
            <a:xfrm>
              <a:off x="2155217" y="1141284"/>
              <a:ext cx="4526169" cy="549383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94" t="93655" r="27070" b="296"/>
            <a:stretch/>
          </p:blipFill>
          <p:spPr>
            <a:xfrm>
              <a:off x="3958393" y="1275788"/>
              <a:ext cx="2540615" cy="45266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7987245" y="6405901"/>
            <a:ext cx="1252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" panose="02020603050405020304" pitchFamily="18" charset="0"/>
                <a:cs typeface="Times" panose="02020603050405020304" pitchFamily="18" charset="0"/>
              </a:rPr>
              <a:t>Parth et al., 2022</a:t>
            </a:r>
            <a:endParaRPr lang="en-US" sz="12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3411418" y="2136532"/>
            <a:ext cx="131884" cy="13188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2710964" y="3746139"/>
            <a:ext cx="131884" cy="13188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1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/>
        </p:nvSpPr>
        <p:spPr>
          <a:xfrm rot="10800000">
            <a:off x="0" y="6635115"/>
            <a:ext cx="9144000" cy="177488"/>
          </a:xfrm>
          <a:prstGeom prst="homePlate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900385" y="5004506"/>
            <a:ext cx="2138406" cy="1054405"/>
            <a:chOff x="6919532" y="2693858"/>
            <a:chExt cx="2138406" cy="10544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6919532" y="2693858"/>
                  <a:ext cx="2138406" cy="4448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𝐏</m:t>
                        </m:r>
                        <m:r>
                          <a:rPr lang="en-US" sz="1100" b="1" i="0" smtClean="0">
                            <a:latin typeface="Cambria Math" panose="02040503050406030204" pitchFamily="18" charset="0"/>
                          </a:rPr>
                          <m:t>𝐚𝐪</m:t>
                        </m:r>
                        <m:r>
                          <a:rPr lang="en-IN" sz="11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IN" sz="11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1100" b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IN" sz="11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100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IN" sz="1100" b="1" i="1">
                                    <a:latin typeface="Cambria Math" panose="02040503050406030204" pitchFamily="18" charset="0"/>
                                  </a:rPr>
                                  <m:t>𝟐𝟑</m:t>
                                </m:r>
                              </m:sub>
                            </m:sSub>
                            <m:r>
                              <a:rPr lang="en-IN" sz="1100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IN" sz="11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100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IN" sz="1100" b="1" i="1"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</m:sub>
                            </m:sSub>
                            <m:r>
                              <a:rPr lang="en-IN" sz="1100" b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IN" sz="1100" b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IN" sz="11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100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IN" sz="1100" b="1" i="1">
                                    <a:latin typeface="Cambria Math" panose="02040503050406030204" pitchFamily="18" charset="0"/>
                                  </a:rPr>
                                  <m:t>𝟐𝟑</m:t>
                                </m:r>
                              </m:sub>
                            </m:sSub>
                            <m:r>
                              <a:rPr lang="en-IN" sz="1100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IN" sz="11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100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IN" sz="1100" b="1" i="1"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</m:sub>
                            </m:sSub>
                            <m:r>
                              <a:rPr lang="en-IN" sz="1100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IN" sz="11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100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IN" sz="1100" b="1" i="1">
                                    <a:latin typeface="Cambria Math" panose="02040503050406030204" pitchFamily="18" charset="0"/>
                                  </a:rPr>
                                  <m:t>𝟐𝟗</m:t>
                                </m:r>
                              </m:sub>
                            </m:sSub>
                            <m:r>
                              <a:rPr lang="en-IN" sz="1100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IN" sz="11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100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IN" sz="1100" b="1" i="1">
                                    <a:latin typeface="Cambria Math" panose="02040503050406030204" pitchFamily="18" charset="0"/>
                                  </a:rPr>
                                  <m:t>𝟑𝟏</m:t>
                                </m:r>
                              </m:sub>
                            </m:sSub>
                            <m:r>
                              <a:rPr lang="en-IN" sz="1100" b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9532" y="2693858"/>
                  <a:ext cx="2138406" cy="444802"/>
                </a:xfrm>
                <a:prstGeom prst="rect">
                  <a:avLst/>
                </a:prstGeom>
                <a:blipFill>
                  <a:blip r:embed="rId2"/>
                  <a:stretch>
                    <a:fillRect b="-27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6919532" y="3303461"/>
                  <a:ext cx="1789336" cy="4448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0" smtClean="0">
                            <a:latin typeface="Cambria Math" panose="02040503050406030204" pitchFamily="18" charset="0"/>
                          </a:rPr>
                          <m:t>𝐓𝐀𝐑</m:t>
                        </m:r>
                        <m:r>
                          <a:rPr lang="en-IN" sz="11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IN" sz="11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1100" b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IN" sz="11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100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IN" sz="1100" b="1" i="1">
                                    <a:latin typeface="Cambria Math" panose="02040503050406030204" pitchFamily="18" charset="0"/>
                                  </a:rPr>
                                  <m:t>𝟐𝟕</m:t>
                                </m:r>
                              </m:sub>
                            </m:sSub>
                            <m:r>
                              <a:rPr lang="en-IN" sz="1100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IN" sz="11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100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IN" sz="1100" b="1" i="1">
                                    <a:latin typeface="Cambria Math" panose="02040503050406030204" pitchFamily="18" charset="0"/>
                                  </a:rPr>
                                  <m:t>𝟐𝟗</m:t>
                                </m:r>
                              </m:sub>
                            </m:sSub>
                            <m:r>
                              <a:rPr lang="en-IN" sz="1100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IN" sz="11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100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IN" sz="1100" b="1" i="1">
                                    <a:latin typeface="Cambria Math" panose="02040503050406030204" pitchFamily="18" charset="0"/>
                                  </a:rPr>
                                  <m:t>𝟑𝟏</m:t>
                                </m:r>
                              </m:sub>
                            </m:sSub>
                            <m:r>
                              <a:rPr lang="en-IN" sz="1100" b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IN" sz="1100" b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IN" sz="11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100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IN" sz="1100" b="1" i="1"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</m:sub>
                            </m:sSub>
                            <m:r>
                              <a:rPr lang="en-IN" sz="1100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IN" sz="11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100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IN" sz="1100" b="1" i="1">
                                    <a:latin typeface="Cambria Math" panose="02040503050406030204" pitchFamily="18" charset="0"/>
                                  </a:rPr>
                                  <m:t>𝟏𝟕</m:t>
                                </m:r>
                              </m:sub>
                            </m:sSub>
                            <m:r>
                              <a:rPr lang="en-IN" sz="1100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IN" sz="11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100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IN" sz="1100" b="1" i="1">
                                    <a:latin typeface="Cambria Math" panose="02040503050406030204" pitchFamily="18" charset="0"/>
                                  </a:rPr>
                                  <m:t>𝟏𝟗</m:t>
                                </m:r>
                              </m:sub>
                            </m:sSub>
                            <m:r>
                              <a:rPr lang="en-IN" sz="1100" b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9532" y="3303461"/>
                  <a:ext cx="1789336" cy="444802"/>
                </a:xfrm>
                <a:prstGeom prst="rect">
                  <a:avLst/>
                </a:prstGeom>
                <a:blipFill>
                  <a:blip r:embed="rId3"/>
                  <a:stretch>
                    <a:fillRect b="-27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11" y="1182802"/>
            <a:ext cx="5645374" cy="5452313"/>
          </a:xfrm>
          <a:prstGeom prst="rect">
            <a:avLst/>
          </a:prstGeom>
        </p:spPr>
      </p:pic>
      <p:sp>
        <p:nvSpPr>
          <p:cNvPr id="38" name="Pentagon 37"/>
          <p:cNvSpPr/>
          <p:nvPr/>
        </p:nvSpPr>
        <p:spPr>
          <a:xfrm>
            <a:off x="0" y="104494"/>
            <a:ext cx="9144000" cy="596900"/>
          </a:xfrm>
          <a:prstGeom prst="homePlate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457200" indent="-457200"/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de-DE" altLang="en-US" sz="32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Results &amp; Discussion</a:t>
            </a:r>
            <a:endParaRPr lang="de-DE" altLang="en-US" sz="3200" b="1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16570" y="721889"/>
            <a:ext cx="3741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de-DE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Biomarker </a:t>
            </a:r>
            <a:r>
              <a:rPr lang="de-DE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</a:t>
            </a:r>
            <a:r>
              <a:rPr lang="de-DE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tudy</a:t>
            </a:r>
            <a:endParaRPr lang="de-DE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87245" y="6405901"/>
            <a:ext cx="1252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" panose="02020603050405020304" pitchFamily="18" charset="0"/>
                <a:cs typeface="Times" panose="02020603050405020304" pitchFamily="18" charset="0"/>
              </a:rPr>
              <a:t>Parth et al., 2022</a:t>
            </a:r>
            <a:endParaRPr lang="en-US" sz="12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7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entagon 14"/>
          <p:cNvSpPr/>
          <p:nvPr/>
        </p:nvSpPr>
        <p:spPr>
          <a:xfrm rot="10800000">
            <a:off x="0" y="6635115"/>
            <a:ext cx="9144000" cy="177488"/>
          </a:xfrm>
          <a:prstGeom prst="homePlate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25352" y="1392878"/>
            <a:ext cx="6693296" cy="5084712"/>
            <a:chOff x="1225352" y="1392878"/>
            <a:chExt cx="6693296" cy="5084712"/>
          </a:xfrm>
        </p:grpSpPr>
        <p:grpSp>
          <p:nvGrpSpPr>
            <p:cNvPr id="13" name="Group 12"/>
            <p:cNvGrpSpPr/>
            <p:nvPr/>
          </p:nvGrpSpPr>
          <p:grpSpPr>
            <a:xfrm>
              <a:off x="1225352" y="1392878"/>
              <a:ext cx="6693296" cy="5084712"/>
              <a:chOff x="621904" y="1281783"/>
              <a:chExt cx="6693296" cy="508471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904" y="3932505"/>
                <a:ext cx="3245320" cy="243399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904" y="1281783"/>
                <a:ext cx="3245320" cy="243399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9881" y="1281784"/>
                <a:ext cx="3245319" cy="2433989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9880" y="3932505"/>
                <a:ext cx="3245320" cy="2433990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1228529" y="1401743"/>
              <a:ext cx="2537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solidFill>
                    <a:schemeClr val="bg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Fabaeformiscandona</a:t>
              </a:r>
              <a:r>
                <a:rPr lang="en-US" i="1" dirty="0" smtClean="0">
                  <a:solidFill>
                    <a:schemeClr val="bg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sp. </a:t>
              </a:r>
              <a:endParaRPr lang="en-US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71578" y="1401743"/>
              <a:ext cx="2396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>
                  <a:solidFill>
                    <a:schemeClr val="bg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Bradleytriebella</a:t>
              </a:r>
              <a:r>
                <a:rPr lang="en-US" i="1" dirty="0">
                  <a:solidFill>
                    <a:schemeClr val="bg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i="1" dirty="0" err="1">
                  <a:solidFill>
                    <a:schemeClr val="bg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lineata</a:t>
              </a:r>
              <a:endParaRPr lang="en-US" i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31844" y="4048859"/>
              <a:ext cx="1766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solidFill>
                    <a:schemeClr val="bg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Limnocythere</a:t>
              </a:r>
              <a:r>
                <a:rPr lang="en-US" i="1" dirty="0" smtClean="0">
                  <a:solidFill>
                    <a:schemeClr val="bg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sp</a:t>
              </a:r>
              <a:r>
                <a:rPr lang="en-US" i="1" dirty="0" smtClean="0">
                  <a:solidFill>
                    <a:schemeClr val="bg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.</a:t>
              </a:r>
              <a:endParaRPr lang="en-US" i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78492" y="4048859"/>
              <a:ext cx="1627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>
                  <a:solidFill>
                    <a:schemeClr val="bg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Vestalenula</a:t>
              </a:r>
              <a:r>
                <a:rPr lang="en-US" dirty="0">
                  <a:solidFill>
                    <a:schemeClr val="bg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sp</a:t>
              </a:r>
              <a:r>
                <a:rPr lang="en-US" dirty="0" smtClean="0">
                  <a:solidFill>
                    <a:schemeClr val="bg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.</a:t>
              </a:r>
              <a:endParaRPr lang="en-US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sp>
        <p:nvSpPr>
          <p:cNvPr id="20" name="Pentagon 19"/>
          <p:cNvSpPr/>
          <p:nvPr/>
        </p:nvSpPr>
        <p:spPr>
          <a:xfrm>
            <a:off x="0" y="88317"/>
            <a:ext cx="9144000" cy="541338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&amp; Discussion</a:t>
            </a: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6570" y="721889"/>
            <a:ext cx="3741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de-DE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Ostracod Assemblages</a:t>
            </a:r>
            <a:endParaRPr lang="de-DE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29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 rot="10800000">
            <a:off x="0" y="6635115"/>
            <a:ext cx="9144000" cy="177488"/>
          </a:xfrm>
          <a:prstGeom prst="homePlate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0" y="88317"/>
            <a:ext cx="9144000" cy="541338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&amp; Discussion</a:t>
            </a: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6570" y="721889"/>
            <a:ext cx="3741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de-DE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Ostracod Assemblages</a:t>
            </a:r>
            <a:endParaRPr lang="de-DE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" b="1334"/>
          <a:stretch/>
        </p:blipFill>
        <p:spPr>
          <a:xfrm>
            <a:off x="1216206" y="1275788"/>
            <a:ext cx="6711588" cy="52458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2843" y="6011694"/>
            <a:ext cx="7470842" cy="171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90872" y="5928107"/>
            <a:ext cx="1314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Bradleytriebella</a:t>
            </a:r>
            <a:r>
              <a:rPr lang="en-US" sz="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lineata</a:t>
            </a:r>
            <a:endParaRPr lang="en-US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2270290" y="5931664"/>
            <a:ext cx="1420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Fabaeformiscandona</a:t>
            </a:r>
            <a:r>
              <a:rPr lang="en-US" sz="800" i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sp.</a:t>
            </a:r>
            <a:r>
              <a:rPr lang="en-US" sz="8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  <a:p>
            <a:endParaRPr lang="en-US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5095875" y="5928107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Limnocythere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sp.</a:t>
            </a:r>
          </a:p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6238" y="5928107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Vestalenula</a:t>
            </a:r>
            <a:r>
              <a:rPr lang="en-US" sz="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sp.</a:t>
            </a:r>
          </a:p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1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411183" y="981228"/>
            <a:ext cx="832163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14313" lvl="0" indent="-214313" algn="just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The climate reconstruction based on n-alkanes indices (</a:t>
            </a:r>
            <a:r>
              <a:rPr lang="en-US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</a:t>
            </a:r>
            <a:r>
              <a:rPr lang="en-US" baseline="-25000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aq</a:t>
            </a:r>
            <a:r>
              <a:rPr lang="en-US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, TAR) suggests </a:t>
            </a:r>
            <a:r>
              <a:rPr lang="en-US" b="1" i="1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increased aquatic productivity</a:t>
            </a:r>
            <a:r>
              <a:rPr lang="en-US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(</a:t>
            </a:r>
            <a:r>
              <a:rPr lang="en-US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</a:t>
            </a:r>
            <a:r>
              <a:rPr lang="en-US" baseline="-250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21</a:t>
            </a:r>
            <a:r>
              <a:rPr lang="en-US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-C</a:t>
            </a:r>
            <a:r>
              <a:rPr lang="en-US" baseline="-250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25</a:t>
            </a:r>
            <a:r>
              <a:rPr lang="en-US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r>
              <a:rPr lang="en-IN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during the MCA, probably due to the increased input of nutrients to the lake and indicating increase in wetness.</a:t>
            </a:r>
          </a:p>
          <a:p>
            <a:pPr marL="214313" lvl="0" indent="-214313" algn="just" eaLnBrk="1" hangingPunct="1">
              <a:buFont typeface="Arial" panose="020B0604020202020204" pitchFamily="34" charset="0"/>
              <a:buChar char="•"/>
            </a:pPr>
            <a:endParaRPr lang="en-US" dirty="0">
              <a:latin typeface="Times" panose="02020603050405020304" pitchFamily="18" charset="0"/>
              <a:ea typeface="Calibri" panose="020F0502020204030204" pitchFamily="34" charset="0"/>
              <a:cs typeface="Times" panose="02020603050405020304" pitchFamily="18" charset="0"/>
            </a:endParaRPr>
          </a:p>
          <a:p>
            <a:pPr marL="214313" indent="-214313" algn="just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Furthermore, ostracods assemblage data also revealed that the abundance of </a:t>
            </a:r>
            <a:r>
              <a:rPr lang="en-US" i="1" dirty="0" err="1">
                <a:latin typeface="Times" panose="02020603050405020304" pitchFamily="18" charset="0"/>
                <a:cs typeface="Times" panose="02020603050405020304" pitchFamily="18" charset="0"/>
              </a:rPr>
              <a:t>Bradleytriebella</a:t>
            </a:r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lineata</a:t>
            </a:r>
            <a:r>
              <a:rPr lang="en-US" i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(swimmer </a:t>
            </a:r>
            <a:r>
              <a:rPr lang="en-US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species) </a:t>
            </a:r>
            <a:r>
              <a:rPr lang="en-US" b="1" i="1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increased during </a:t>
            </a:r>
            <a:r>
              <a:rPr lang="en-US" b="1" i="1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the wet intervals</a:t>
            </a:r>
            <a:r>
              <a:rPr lang="en-US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, </a:t>
            </a:r>
            <a:r>
              <a:rPr lang="en-US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corroborating previous hypotheses. </a:t>
            </a:r>
          </a:p>
          <a:p>
            <a:pPr algn="just" eaLnBrk="1" hangingPunct="1"/>
            <a:endParaRPr lang="en-US" dirty="0" smtClean="0">
              <a:latin typeface="Times" panose="02020603050405020304" pitchFamily="18" charset="0"/>
              <a:ea typeface="Calibri" panose="020F0502020204030204" pitchFamily="34" charset="0"/>
              <a:cs typeface="Times" panose="02020603050405020304" pitchFamily="18" charset="0"/>
            </a:endParaRPr>
          </a:p>
          <a:p>
            <a:pPr marL="214313" indent="-214313" algn="just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The amalgamation of climate data from Ghayl ba Wazir provides important information on the </a:t>
            </a:r>
            <a:r>
              <a:rPr lang="en-US" b="1" i="1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mechanisms modulating the provision of humidity </a:t>
            </a:r>
            <a:r>
              <a:rPr lang="en-US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to the region both in the long and short terms. </a:t>
            </a:r>
          </a:p>
          <a:p>
            <a:pPr algn="just" eaLnBrk="1" hangingPunct="1"/>
            <a:endParaRPr lang="en-US" dirty="0">
              <a:latin typeface="Times" panose="02020603050405020304" pitchFamily="18" charset="0"/>
              <a:ea typeface="Calibri" panose="020F0502020204030204" pitchFamily="34" charset="0"/>
              <a:cs typeface="Times" panose="02020603050405020304" pitchFamily="18" charset="0"/>
            </a:endParaRPr>
          </a:p>
          <a:p>
            <a:pPr marL="214313" indent="-214313" algn="just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Overall, this study will help us understand the role of the Intertropical Convergence Zone </a:t>
            </a:r>
            <a:r>
              <a:rPr lang="en-US" b="1" i="1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(ITCZ) vis-à-vis monsoonal dynamics </a:t>
            </a:r>
            <a:r>
              <a:rPr lang="en-US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in the region and help develop long-term strategies for the seasonal prediction in the region area.</a:t>
            </a:r>
            <a:endParaRPr lang="en-US" dirty="0" smtClean="0">
              <a:latin typeface="Times" panose="02020603050405020304" pitchFamily="18" charset="0"/>
              <a:ea typeface="Calibri" panose="020F0502020204030204" pitchFamily="34" charset="0"/>
              <a:cs typeface="Times" panose="02020603050405020304" pitchFamily="18" charset="0"/>
            </a:endParaRPr>
          </a:p>
          <a:p>
            <a:pPr marL="214313" indent="-214313" algn="just" eaLnBrk="1" hangingPunct="1">
              <a:buFont typeface="Arial" panose="020B0604020202020204" pitchFamily="34" charset="0"/>
              <a:buChar char="•"/>
            </a:pPr>
            <a:endParaRPr lang="en-US" altLang="en-US" dirty="0" smtClean="0">
              <a:latin typeface="Calibri" panose="020F050202020403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10541" y="1162879"/>
            <a:ext cx="8122920" cy="5963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sz="2700" i="1" cap="none" dirty="0">
              <a:latin typeface="Calibri" panose="020F0502020204030204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0" y="88317"/>
            <a:ext cx="9144000" cy="541338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entagon 9"/>
          <p:cNvSpPr/>
          <p:nvPr/>
        </p:nvSpPr>
        <p:spPr>
          <a:xfrm rot="10800000">
            <a:off x="0" y="6635115"/>
            <a:ext cx="9144000" cy="177488"/>
          </a:xfrm>
          <a:prstGeom prst="homePlate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3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4868725"/>
          </a:xfrm>
        </p:spPr>
        <p:txBody>
          <a:bodyPr>
            <a:normAutofit/>
          </a:bodyPr>
          <a:lstStyle/>
          <a:p>
            <a:pPr algn="ctr"/>
            <a:r>
              <a:rPr lang="en-I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I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822" y="5501355"/>
            <a:ext cx="3623968" cy="896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188" y="5501355"/>
            <a:ext cx="1110648" cy="987552"/>
          </a:xfrm>
          <a:prstGeom prst="rect">
            <a:avLst/>
          </a:prstGeom>
        </p:spPr>
      </p:pic>
      <p:pic>
        <p:nvPicPr>
          <p:cNvPr id="6" name="Content Placeholder 7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22" y="5501355"/>
            <a:ext cx="889880" cy="9831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0" t="16171" r="22908" b="17021"/>
          <a:stretch/>
        </p:blipFill>
        <p:spPr>
          <a:xfrm>
            <a:off x="7967705" y="5551817"/>
            <a:ext cx="754445" cy="932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44" y="5501355"/>
            <a:ext cx="1107609" cy="110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7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14372</TotalTime>
  <Words>389</Words>
  <Application>Microsoft Office PowerPoint</Application>
  <PresentationFormat>On-screen Show (4:3)</PresentationFormat>
  <Paragraphs>56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ＭＳ Ｐゴシック</vt:lpstr>
      <vt:lpstr>Arial</vt:lpstr>
      <vt:lpstr>Calibri</vt:lpstr>
      <vt:lpstr>Calibri Light</vt:lpstr>
      <vt:lpstr>Cambria Math</vt:lpstr>
      <vt:lpstr>Times</vt:lpstr>
      <vt:lpstr>Times New Roman</vt:lpstr>
      <vt:lpstr>Wingdings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pshah</dc:creator>
  <cp:lastModifiedBy>pshah</cp:lastModifiedBy>
  <cp:revision>141</cp:revision>
  <dcterms:created xsi:type="dcterms:W3CDTF">2022-03-05T18:12:52Z</dcterms:created>
  <dcterms:modified xsi:type="dcterms:W3CDTF">2022-05-19T13:12:10Z</dcterms:modified>
</cp:coreProperties>
</file>