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4" r:id="rId4"/>
    <p:sldId id="287" r:id="rId5"/>
    <p:sldId id="309" r:id="rId6"/>
    <p:sldId id="288" r:id="rId7"/>
    <p:sldId id="298" r:id="rId8"/>
    <p:sldId id="306" r:id="rId9"/>
    <p:sldId id="290" r:id="rId10"/>
    <p:sldId id="302" r:id="rId11"/>
    <p:sldId id="310" r:id="rId12"/>
    <p:sldId id="297" r:id="rId13"/>
    <p:sldId id="303" r:id="rId14"/>
    <p:sldId id="304" r:id="rId15"/>
    <p:sldId id="272" r:id="rId16"/>
    <p:sldId id="271" r:id="rId17"/>
    <p:sldId id="283" r:id="rId18"/>
    <p:sldId id="278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7011" autoAdjust="0"/>
  </p:normalViewPr>
  <p:slideViewPr>
    <p:cSldViewPr snapToObjects="1">
      <p:cViewPr varScale="1">
        <p:scale>
          <a:sx n="103" d="100"/>
          <a:sy n="103" d="100"/>
        </p:scale>
        <p:origin x="-185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6133B-74F7-4916-899B-5DC3DF72E720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FA03-6E3E-4A62-B010-F05C8F1F8E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FA03-6E3E-4A62-B010-F05C8F1F8EB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0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FA03-6E3E-4A62-B010-F05C8F1F8EB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27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FA03-6E3E-4A62-B010-F05C8F1F8EB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66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FA03-6E3E-4A62-B010-F05C8F1F8EB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6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42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43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43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18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63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02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95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8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64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80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7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D0EC-6052-4FFE-9C5C-9982810366F9}" type="datetimeFigureOut">
              <a:rPr lang="es-ES" smtClean="0"/>
              <a:t>20/05/2022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D426C-9DB4-450A-806B-28D90514EF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5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6059488"/>
            <a:ext cx="9144000" cy="82589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007604" y="1052736"/>
            <a:ext cx="71287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Gas hazard assessment at Puerto Naos and La </a:t>
            </a:r>
            <a:r>
              <a:rPr lang="en-US" alt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Bombilla</a:t>
            </a:r>
            <a:r>
              <a:rPr lang="en-US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inhabited areas, </a:t>
            </a:r>
            <a:r>
              <a:rPr lang="en-US" alt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Cumbre</a:t>
            </a:r>
            <a:r>
              <a:rPr lang="en-US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Vieja</a:t>
            </a:r>
            <a:r>
              <a:rPr lang="en-US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volcano, La Palma, Canary Islands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4646746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Pedro A. Hernández (1,2), Eleazar Padrón (1,2), Gladys V. </a:t>
            </a:r>
            <a:r>
              <a:rPr lang="es-ES" sz="16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Melián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1,2), 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Nemesio M. Pérez (1,2), Germán Padilla (1,2), María </a:t>
            </a:r>
            <a:r>
              <a:rPr lang="es-ES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Asensio-Ramos (1), 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Daniel Di Nardo (1), José Barrancos (1,2), José Pacheco (3), </a:t>
            </a:r>
            <a:r>
              <a:rPr lang="es-ES" sz="16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Maud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Smit</a:t>
            </a:r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(4)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28600" indent="-228600" algn="ctr">
              <a:buAutoNum type="arabicParenBoth"/>
            </a:pPr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Instituto Volcanológico de Canarias (INVOLCAN), 38320 La Laguna, Tenerife,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Canary</a:t>
            </a:r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Islands</a:t>
            </a:r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Spain</a:t>
            </a:r>
            <a:endParaRPr lang="es-ES" sz="1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(2) Instituto Tecnológico y de Energías Renovables (ITER), 38600 Granadilla de Abona, Tenerife,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Canary</a:t>
            </a:r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Islands</a:t>
            </a:r>
            <a:r>
              <a:rPr lang="es-ES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s-ES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Spain</a:t>
            </a:r>
            <a:endParaRPr lang="es-ES" sz="1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(3)  Instituto de Investigação em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Vulcanologia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e Avaliação de Riscos (IVAR), 9500-321 Ponta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DelgadaAzores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Portugal</a:t>
            </a:r>
          </a:p>
          <a:p>
            <a:pPr algn="ctr"/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(4) Earth Science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Department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Iceland</a:t>
            </a:r>
            <a:r>
              <a:rPr lang="pt-BR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102 Reykjavík, </a:t>
            </a:r>
            <a:r>
              <a:rPr lang="pt-BR" sz="1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Iceland</a:t>
            </a:r>
            <a:endParaRPr lang="pt-BR" sz="1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D23CDF0D-2109-84FA-6237-B3692181A673}"/>
              </a:ext>
            </a:extLst>
          </p:cNvPr>
          <p:cNvGrpSpPr/>
          <p:nvPr/>
        </p:nvGrpSpPr>
        <p:grpSpPr>
          <a:xfrm>
            <a:off x="0" y="9560"/>
            <a:ext cx="9144000" cy="899160"/>
            <a:chOff x="0" y="0"/>
            <a:chExt cx="9144000" cy="89916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6E24B097-172E-47EA-27A6-0F3240807F85}"/>
                </a:ext>
              </a:extLst>
            </p:cNvPr>
            <p:cNvSpPr/>
            <p:nvPr/>
          </p:nvSpPr>
          <p:spPr>
            <a:xfrm>
              <a:off x="0" y="0"/>
              <a:ext cx="9144000" cy="899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13B0635D-F63F-BE44-5C7C-D9FB8356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38" y="1"/>
              <a:ext cx="3097510" cy="86605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98EB04E6-55F7-1305-D1BC-662C12235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42"/>
            <a:stretch/>
          </p:blipFill>
          <p:spPr>
            <a:xfrm>
              <a:off x="3491880" y="179080"/>
              <a:ext cx="5530993" cy="569762"/>
            </a:xfrm>
            <a:prstGeom prst="rect">
              <a:avLst/>
            </a:prstGeom>
          </p:spPr>
        </p:pic>
      </p:grpSp>
      <p:sp>
        <p:nvSpPr>
          <p:cNvPr id="5" name="4 CuadroTexto"/>
          <p:cNvSpPr txBox="1"/>
          <p:nvPr/>
        </p:nvSpPr>
        <p:spPr>
          <a:xfrm>
            <a:off x="7280247" y="6496252"/>
            <a:ext cx="188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Session</a:t>
            </a:r>
            <a:r>
              <a:rPr lang="es-ES" dirty="0" smtClean="0"/>
              <a:t>: GMPV9.2</a:t>
            </a:r>
            <a:endParaRPr lang="es-ES" dirty="0"/>
          </a:p>
        </p:txBody>
      </p:sp>
      <p:grpSp>
        <p:nvGrpSpPr>
          <p:cNvPr id="13" name="Grupo 16">
            <a:extLst>
              <a:ext uri="{FF2B5EF4-FFF2-40B4-BE49-F238E27FC236}">
                <a16:creationId xmlns="" xmlns:a16="http://schemas.microsoft.com/office/drawing/2014/main" id="{2C2288BC-A6DE-CF1B-5BC1-C0ED87706B77}"/>
              </a:ext>
            </a:extLst>
          </p:cNvPr>
          <p:cNvGrpSpPr/>
          <p:nvPr/>
        </p:nvGrpSpPr>
        <p:grpSpPr>
          <a:xfrm>
            <a:off x="1979712" y="6107860"/>
            <a:ext cx="3799052" cy="705516"/>
            <a:chOff x="1979712" y="6021288"/>
            <a:chExt cx="3799052" cy="705516"/>
          </a:xfrm>
        </p:grpSpPr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6024813"/>
              <a:ext cx="1047896" cy="647790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795" y="6030404"/>
              <a:ext cx="533754" cy="696400"/>
            </a:xfrm>
            <a:prstGeom prst="rect">
              <a:avLst/>
            </a:prstGeom>
          </p:spPr>
        </p:pic>
        <p:pic>
          <p:nvPicPr>
            <p:cNvPr id="18" name="Imagen 12">
              <a:extLst>
                <a:ext uri="{FF2B5EF4-FFF2-40B4-BE49-F238E27FC236}">
                  <a16:creationId xmlns="" xmlns:a16="http://schemas.microsoft.com/office/drawing/2014/main" id="{BFCBE886-CF1D-F1B6-59AB-0B65AE46B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6021288"/>
              <a:ext cx="918732" cy="674070"/>
            </a:xfrm>
            <a:prstGeom prst="rect">
              <a:avLst/>
            </a:prstGeom>
          </p:spPr>
        </p:pic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74" y="6159353"/>
            <a:ext cx="654023" cy="6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07402"/>
            <a:ext cx="7775649" cy="5699197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7" name="16 CuadroTexto"/>
          <p:cNvSpPr txBox="1"/>
          <p:nvPr/>
        </p:nvSpPr>
        <p:spPr>
          <a:xfrm>
            <a:off x="47695" y="6795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Soil CO</a:t>
            </a:r>
            <a:r>
              <a:rPr lang="en-US" sz="2400" b="1" baseline="-25000" dirty="0" smtClean="0">
                <a:latin typeface="Arial Narrow" pitchFamily="34" charset="0"/>
              </a:rPr>
              <a:t>2</a:t>
            </a:r>
            <a:r>
              <a:rPr lang="en-US" sz="2400" b="1" dirty="0" smtClean="0">
                <a:latin typeface="Arial Narrow" pitchFamily="34" charset="0"/>
              </a:rPr>
              <a:t> efflux monitoring · La </a:t>
            </a:r>
            <a:r>
              <a:rPr lang="en-US" sz="2400" b="1" dirty="0" err="1" smtClean="0">
                <a:latin typeface="Arial Narrow" pitchFamily="34" charset="0"/>
              </a:rPr>
              <a:t>Bombilla</a:t>
            </a:r>
            <a:r>
              <a:rPr lang="en-US" sz="2400" b="1" dirty="0" smtClean="0">
                <a:latin typeface="Arial Narrow" pitchFamily="34" charset="0"/>
              </a:rPr>
              <a:t> · LPA12 </a:t>
            </a:r>
            <a:r>
              <a:rPr lang="en-US" sz="2400" dirty="0" smtClean="0">
                <a:latin typeface="Arial Narrow" pitchFamily="34" charset="0"/>
              </a:rPr>
              <a:t>(30 cm)</a:t>
            </a:r>
            <a:endParaRPr lang="es-ES" sz="2400" b="1" dirty="0">
              <a:latin typeface="Arial Narrow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21180"/>
            <a:ext cx="1728192" cy="11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Elipse"/>
          <p:cNvSpPr/>
          <p:nvPr/>
        </p:nvSpPr>
        <p:spPr>
          <a:xfrm>
            <a:off x="2915816" y="46119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2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3" y="1028723"/>
            <a:ext cx="7947917" cy="5750812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8892"/>
            <a:ext cx="1728192" cy="11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Elipse"/>
          <p:cNvSpPr/>
          <p:nvPr/>
        </p:nvSpPr>
        <p:spPr>
          <a:xfrm>
            <a:off x="2339752" y="20196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0" y="5682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Soil CO</a:t>
            </a:r>
            <a:r>
              <a:rPr lang="en-US" sz="2400" b="1" baseline="-25000" dirty="0" smtClean="0">
                <a:latin typeface="Arial Narrow" pitchFamily="34" charset="0"/>
              </a:rPr>
              <a:t>2</a:t>
            </a:r>
            <a:r>
              <a:rPr lang="en-US" sz="2400" b="1" dirty="0" smtClean="0">
                <a:latin typeface="Arial Narrow" pitchFamily="34" charset="0"/>
              </a:rPr>
              <a:t> efflux monitoring · La </a:t>
            </a:r>
            <a:r>
              <a:rPr lang="en-US" sz="2400" b="1" dirty="0" err="1" smtClean="0">
                <a:latin typeface="Arial Narrow" pitchFamily="34" charset="0"/>
              </a:rPr>
              <a:t>Bombilla</a:t>
            </a:r>
            <a:r>
              <a:rPr lang="en-US" sz="2400" b="1" dirty="0" smtClean="0">
                <a:latin typeface="Arial Narrow" pitchFamily="34" charset="0"/>
              </a:rPr>
              <a:t> · LPA12 </a:t>
            </a:r>
            <a:r>
              <a:rPr lang="en-US" sz="2400" dirty="0" smtClean="0">
                <a:latin typeface="Arial Narrow" pitchFamily="34" charset="0"/>
              </a:rPr>
              <a:t>(30 cm)</a:t>
            </a:r>
            <a:endParaRPr lang="es-ES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rebuchet MS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8" name="27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9" name="28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3EBB76B0-18E6-05E2-3F47-F4025CA25694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31F2CB99-0666-80E3-455F-3101F66735DC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AC09FF0C-3C02-CA75-852A-16C9EAAC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F38E3DB3-F269-F494-F976-D046DA8C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" y="752856"/>
            <a:ext cx="8061960" cy="5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7" name="16 CuadroTexto"/>
          <p:cNvSpPr txBox="1"/>
          <p:nvPr/>
        </p:nvSpPr>
        <p:spPr>
          <a:xfrm>
            <a:off x="36512" y="6795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Continuous </a:t>
            </a:r>
            <a:r>
              <a:rPr lang="en-US" sz="2400" b="1" dirty="0">
                <a:latin typeface="Arial Narrow" pitchFamily="34" charset="0"/>
              </a:rPr>
              <a:t>outdoor air CO</a:t>
            </a:r>
            <a:r>
              <a:rPr lang="en-US" sz="2400" b="1" baseline="-25000" dirty="0">
                <a:latin typeface="Arial Narrow" pitchFamily="34" charset="0"/>
              </a:rPr>
              <a:t>2</a:t>
            </a:r>
            <a:r>
              <a:rPr lang="en-US" sz="2400" b="1" dirty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monitoring · Puerto </a:t>
            </a:r>
            <a:r>
              <a:rPr lang="en-US" sz="2400" b="1" dirty="0" err="1" smtClean="0">
                <a:latin typeface="Arial Narrow" pitchFamily="34" charset="0"/>
              </a:rPr>
              <a:t>Naos</a:t>
            </a:r>
            <a:r>
              <a:rPr lang="en-US" sz="2400" b="1" dirty="0" smtClean="0">
                <a:latin typeface="Arial Narrow" pitchFamily="34" charset="0"/>
              </a:rPr>
              <a:t> · Station 2 </a:t>
            </a:r>
            <a:r>
              <a:rPr lang="en-US" sz="2400" dirty="0" smtClean="0">
                <a:latin typeface="Arial Narrow" pitchFamily="34" charset="0"/>
              </a:rPr>
              <a:t>(30 cm)</a:t>
            </a:r>
            <a:endParaRPr lang="es-ES" sz="2400" b="1" dirty="0">
              <a:latin typeface="Arial Narrow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7" y="1141257"/>
            <a:ext cx="7792962" cy="511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9" y="603826"/>
            <a:ext cx="8041159" cy="5634424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5" name="14 CuadroTexto"/>
          <p:cNvSpPr txBox="1"/>
          <p:nvPr/>
        </p:nvSpPr>
        <p:spPr>
          <a:xfrm>
            <a:off x="36512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Continuous </a:t>
            </a:r>
            <a:r>
              <a:rPr lang="en-US" sz="2400" b="1" dirty="0">
                <a:latin typeface="Arial Narrow" pitchFamily="34" charset="0"/>
              </a:rPr>
              <a:t>outdoor air CO</a:t>
            </a:r>
            <a:r>
              <a:rPr lang="en-US" sz="2400" b="1" baseline="-25000" dirty="0">
                <a:latin typeface="Arial Narrow" pitchFamily="34" charset="0"/>
              </a:rPr>
              <a:t>2</a:t>
            </a:r>
            <a:r>
              <a:rPr lang="en-US" sz="2400" b="1" dirty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monitoring · Puerto </a:t>
            </a:r>
            <a:r>
              <a:rPr lang="en-US" sz="2400" b="1" dirty="0" err="1" smtClean="0">
                <a:latin typeface="Arial Narrow" pitchFamily="34" charset="0"/>
              </a:rPr>
              <a:t>Naos</a:t>
            </a:r>
            <a:r>
              <a:rPr lang="en-US" sz="2400" b="1" dirty="0" smtClean="0">
                <a:latin typeface="Arial Narrow" pitchFamily="34" charset="0"/>
              </a:rPr>
              <a:t> · LPA17 </a:t>
            </a:r>
            <a:r>
              <a:rPr lang="en-US" sz="2400" dirty="0" smtClean="0">
                <a:latin typeface="Arial Narrow" pitchFamily="34" charset="0"/>
              </a:rPr>
              <a:t>(150 cm)</a:t>
            </a:r>
            <a:endParaRPr lang="es-ES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5" name="14 CuadroTexto"/>
          <p:cNvSpPr txBox="1"/>
          <p:nvPr/>
        </p:nvSpPr>
        <p:spPr>
          <a:xfrm>
            <a:off x="1" y="6926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Narrow" pitchFamily="34" charset="0"/>
              </a:rPr>
              <a:t>Alkaline traps for indoor air CO</a:t>
            </a:r>
            <a:r>
              <a:rPr lang="en-US" sz="3200" b="1" baseline="-25000" dirty="0" smtClean="0">
                <a:latin typeface="Arial Narrow" pitchFamily="34" charset="0"/>
              </a:rPr>
              <a:t>2</a:t>
            </a:r>
            <a:r>
              <a:rPr lang="en-US" sz="3200" b="1" dirty="0" smtClean="0">
                <a:latin typeface="Arial Narrow" pitchFamily="34" charset="0"/>
              </a:rPr>
              <a:t> · Puerto </a:t>
            </a:r>
            <a:r>
              <a:rPr lang="en-US" sz="3200" b="1" dirty="0" err="1" smtClean="0">
                <a:latin typeface="Arial Narrow" pitchFamily="34" charset="0"/>
              </a:rPr>
              <a:t>Naos</a:t>
            </a:r>
            <a:endParaRPr lang="es-ES" sz="3200" b="1" dirty="0">
              <a:latin typeface="Arial Narrow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501"/>
            <a:ext cx="5148064" cy="428576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60" y="1505329"/>
            <a:ext cx="5156872" cy="4293096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467544" y="548761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May 3 – 10, 2022</a:t>
            </a:r>
            <a:endParaRPr lang="es-ES" sz="2400" b="1" dirty="0">
              <a:latin typeface="Arial Narrow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383422" y="548761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May 10 – 17, 2022</a:t>
            </a:r>
            <a:endParaRPr lang="es-ES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16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 rot="5400000">
            <a:off x="2524884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9" name="18 Rectángulo"/>
          <p:cNvSpPr/>
          <p:nvPr/>
        </p:nvSpPr>
        <p:spPr>
          <a:xfrm rot="5400000">
            <a:off x="796692" y="-545540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8357" y="836712"/>
            <a:ext cx="876851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+mj-lt"/>
              <a:buAutoNum type="arabicPeriod"/>
            </a:pPr>
            <a:r>
              <a:rPr lang="en-US" sz="1600" dirty="0" smtClean="0">
                <a:latin typeface="Arial Narrow" pitchFamily="34" charset="0"/>
              </a:rPr>
              <a:t>Puerto </a:t>
            </a:r>
            <a:r>
              <a:rPr lang="en-US" sz="1600" dirty="0">
                <a:latin typeface="Arial Narrow" pitchFamily="34" charset="0"/>
              </a:rPr>
              <a:t>Naos and La </a:t>
            </a:r>
            <a:r>
              <a:rPr lang="en-US" sz="1600" dirty="0" err="1">
                <a:latin typeface="Arial Narrow" pitchFamily="34" charset="0"/>
              </a:rPr>
              <a:t>Bombilla</a:t>
            </a:r>
            <a:r>
              <a:rPr lang="en-US" sz="1600" dirty="0">
                <a:latin typeface="Arial Narrow" pitchFamily="34" charset="0"/>
              </a:rPr>
              <a:t> inhabited </a:t>
            </a:r>
            <a:r>
              <a:rPr lang="en-US" sz="1600" dirty="0" smtClean="0">
                <a:latin typeface="Arial Narrow" pitchFamily="34" charset="0"/>
              </a:rPr>
              <a:t>areas are affected </a:t>
            </a:r>
            <a:r>
              <a:rPr lang="en-US" sz="1600" dirty="0">
                <a:latin typeface="Arial Narrow" pitchFamily="34" charset="0"/>
              </a:rPr>
              <a:t>by </a:t>
            </a:r>
            <a:r>
              <a:rPr lang="en-US" sz="1600" dirty="0" smtClean="0">
                <a:latin typeface="Arial Narrow" pitchFamily="34" charset="0"/>
              </a:rPr>
              <a:t>intense </a:t>
            </a:r>
            <a:r>
              <a:rPr lang="en-US" sz="1600" dirty="0">
                <a:latin typeface="Arial Narrow" pitchFamily="34" charset="0"/>
              </a:rPr>
              <a:t>volcanic-hydrothermal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emissions.</a:t>
            </a:r>
            <a:endParaRPr lang="en-US" sz="1600" dirty="0" smtClean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endParaRPr lang="es-ES" sz="1600" dirty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 smtClean="0">
                <a:latin typeface="Arial Narrow" pitchFamily="34" charset="0"/>
              </a:rPr>
              <a:t>Diffuse </a:t>
            </a:r>
            <a:r>
              <a:rPr lang="en-US" sz="1600" dirty="0">
                <a:latin typeface="Arial Narrow" pitchFamily="34" charset="0"/>
              </a:rPr>
              <a:t>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emission rates  estimated from La </a:t>
            </a:r>
            <a:r>
              <a:rPr lang="en-US" sz="1600" dirty="0" err="1">
                <a:latin typeface="Arial Narrow" pitchFamily="34" charset="0"/>
              </a:rPr>
              <a:t>Bombilla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soil gas surveys </a:t>
            </a:r>
            <a:r>
              <a:rPr lang="en-US" sz="1600" dirty="0">
                <a:latin typeface="Arial Narrow" pitchFamily="34" charset="0"/>
              </a:rPr>
              <a:t>since February </a:t>
            </a:r>
            <a:r>
              <a:rPr lang="en-US" sz="1600" dirty="0" smtClean="0">
                <a:latin typeface="Arial Narrow" pitchFamily="34" charset="0"/>
              </a:rPr>
              <a:t>2022 </a:t>
            </a:r>
            <a:r>
              <a:rPr lang="en-US" sz="1600" dirty="0">
                <a:latin typeface="Arial Narrow" pitchFamily="34" charset="0"/>
              </a:rPr>
              <a:t>show a decreasing trend with </a:t>
            </a:r>
            <a:r>
              <a:rPr lang="en-US" sz="1600" dirty="0" smtClean="0">
                <a:latin typeface="Arial Narrow" pitchFamily="34" charset="0"/>
              </a:rPr>
              <a:t>time, with the ma</a:t>
            </a:r>
            <a:r>
              <a:rPr lang="en-US" sz="1600" dirty="0" smtClean="0">
                <a:latin typeface="Arial Narrow" pitchFamily="34" charset="0"/>
              </a:rPr>
              <a:t>ximum </a:t>
            </a:r>
            <a:r>
              <a:rPr lang="en-US" sz="1600" dirty="0">
                <a:latin typeface="Arial Narrow" pitchFamily="34" charset="0"/>
              </a:rPr>
              <a:t>value (170±48 td</a:t>
            </a:r>
            <a:r>
              <a:rPr lang="en-US" sz="1600" baseline="30000" dirty="0">
                <a:latin typeface="Arial Narrow" pitchFamily="34" charset="0"/>
              </a:rPr>
              <a:t>-1</a:t>
            </a:r>
            <a:r>
              <a:rPr lang="en-US" sz="1600" dirty="0">
                <a:latin typeface="Arial Narrow" pitchFamily="34" charset="0"/>
              </a:rPr>
              <a:t>) </a:t>
            </a:r>
            <a:r>
              <a:rPr lang="en-US" sz="1600" dirty="0" smtClean="0">
                <a:latin typeface="Arial Narrow" pitchFamily="34" charset="0"/>
              </a:rPr>
              <a:t>registered </a:t>
            </a:r>
            <a:r>
              <a:rPr lang="en-US" sz="1600" dirty="0">
                <a:latin typeface="Arial Narrow" pitchFamily="34" charset="0"/>
              </a:rPr>
              <a:t>in the first survey on March 3, </a:t>
            </a:r>
            <a:r>
              <a:rPr lang="en-US" sz="1600" dirty="0" smtClean="0">
                <a:latin typeface="Arial Narrow" pitchFamily="34" charset="0"/>
              </a:rPr>
              <a:t>2022.</a:t>
            </a:r>
            <a:endParaRPr lang="en-US" sz="1600" dirty="0" smtClean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endParaRPr lang="es-ES" sz="1600" dirty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>
                <a:latin typeface="Arial Narrow" pitchFamily="34" charset="0"/>
              </a:rPr>
              <a:t>Isotopic values of </a:t>
            </a:r>
            <a:r>
              <a:rPr lang="en-US" sz="1600" dirty="0" smtClean="0">
                <a:latin typeface="Arial Narrow" pitchFamily="34" charset="0"/>
              </a:rPr>
              <a:t>soil </a:t>
            </a:r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baseline="30000" dirty="0" smtClean="0">
                <a:latin typeface="Arial Narrow" pitchFamily="34" charset="0"/>
              </a:rPr>
              <a:t>13</a:t>
            </a:r>
            <a:r>
              <a:rPr lang="en-US" sz="1600" dirty="0" smtClean="0">
                <a:latin typeface="Arial Narrow" pitchFamily="34" charset="0"/>
              </a:rPr>
              <a:t>C-CO</a:t>
            </a:r>
            <a:r>
              <a:rPr lang="en-US" sz="1600" baseline="-25000" dirty="0" smtClean="0">
                <a:latin typeface="Arial Narrow" pitchFamily="34" charset="0"/>
              </a:rPr>
              <a:t>2</a:t>
            </a:r>
            <a:r>
              <a:rPr lang="en-US" sz="1600" dirty="0" smtClean="0">
                <a:latin typeface="Arial Narrow" pitchFamily="34" charset="0"/>
              </a:rPr>
              <a:t> from La </a:t>
            </a:r>
            <a:r>
              <a:rPr lang="en-US" sz="1600" dirty="0" err="1" smtClean="0">
                <a:latin typeface="Arial Narrow" pitchFamily="34" charset="0"/>
              </a:rPr>
              <a:t>Bombilla</a:t>
            </a:r>
            <a:r>
              <a:rPr lang="en-US" sz="1600" dirty="0" smtClean="0">
                <a:latin typeface="Arial Narrow" pitchFamily="34" charset="0"/>
              </a:rPr>
              <a:t> indicate </a:t>
            </a:r>
            <a:r>
              <a:rPr lang="en-US" sz="1600" dirty="0">
                <a:latin typeface="Arial Narrow" pitchFamily="34" charset="0"/>
              </a:rPr>
              <a:t>a mixing of biogenic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>
                <a:latin typeface="Arial Narrow" pitchFamily="34" charset="0"/>
              </a:rPr>
              <a:t> with </a:t>
            </a:r>
            <a:r>
              <a:rPr lang="en-US" sz="1600" dirty="0" smtClean="0">
                <a:latin typeface="Arial Narrow" pitchFamily="34" charset="0"/>
              </a:rPr>
              <a:t>deep-seated </a:t>
            </a:r>
            <a:r>
              <a:rPr lang="en-US" sz="1600" dirty="0">
                <a:latin typeface="Arial Narrow" pitchFamily="34" charset="0"/>
              </a:rPr>
              <a:t>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>
                <a:latin typeface="Arial Narrow" pitchFamily="34" charset="0"/>
              </a:rPr>
              <a:t>, showing a decreasing to </a:t>
            </a:r>
            <a:r>
              <a:rPr lang="en-US" sz="1600" dirty="0" smtClean="0">
                <a:latin typeface="Arial Narrow" pitchFamily="34" charset="0"/>
              </a:rPr>
              <a:t>lighter soil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baseline="30000" dirty="0">
                <a:latin typeface="Arial Narrow" pitchFamily="34" charset="0"/>
              </a:rPr>
              <a:t>13</a:t>
            </a:r>
            <a:r>
              <a:rPr lang="en-US" sz="1600" dirty="0">
                <a:latin typeface="Arial Narrow" pitchFamily="34" charset="0"/>
              </a:rPr>
              <a:t>C-CO</a:t>
            </a:r>
            <a:r>
              <a:rPr lang="en-US" sz="1600" baseline="-25000" dirty="0">
                <a:latin typeface="Arial Narrow" pitchFamily="34" charset="0"/>
              </a:rPr>
              <a:t>2 </a:t>
            </a:r>
            <a:r>
              <a:rPr lang="en-US" sz="1600" dirty="0" smtClean="0">
                <a:latin typeface="Arial Narrow" pitchFamily="34" charset="0"/>
              </a:rPr>
              <a:t>values </a:t>
            </a:r>
            <a:r>
              <a:rPr lang="en-US" sz="1600" dirty="0">
                <a:latin typeface="Arial Narrow" pitchFamily="34" charset="0"/>
              </a:rPr>
              <a:t>with time</a:t>
            </a:r>
            <a:r>
              <a:rPr lang="en-US" sz="1600" dirty="0" smtClean="0">
                <a:latin typeface="Arial Narrow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endParaRPr lang="en-US" sz="1600" dirty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 smtClean="0">
                <a:latin typeface="Arial Narrow" pitchFamily="34" charset="0"/>
              </a:rPr>
              <a:t>Time series of </a:t>
            </a:r>
            <a:r>
              <a:rPr lang="en-US" sz="1600" dirty="0">
                <a:latin typeface="Arial Narrow" pitchFamily="34" charset="0"/>
              </a:rPr>
              <a:t>soil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efflux from LPA12 geochemical station at La </a:t>
            </a:r>
            <a:r>
              <a:rPr lang="en-US" sz="1600" dirty="0" err="1" smtClean="0">
                <a:latin typeface="Arial Narrow" pitchFamily="34" charset="0"/>
              </a:rPr>
              <a:t>Bombilla</a:t>
            </a:r>
            <a:r>
              <a:rPr lang="en-US" sz="1600" dirty="0" smtClean="0">
                <a:latin typeface="Arial Narrow" pitchFamily="34" charset="0"/>
              </a:rPr>
              <a:t> showed relatively high values up to 3 kg m</a:t>
            </a:r>
            <a:r>
              <a:rPr lang="en-US" sz="1600" baseline="30000" dirty="0" smtClean="0">
                <a:latin typeface="Arial Narrow" pitchFamily="34" charset="0"/>
              </a:rPr>
              <a:t>-2</a:t>
            </a:r>
            <a:r>
              <a:rPr lang="en-US" sz="1600" dirty="0" smtClean="0">
                <a:latin typeface="Arial Narrow" pitchFamily="34" charset="0"/>
              </a:rPr>
              <a:t> d</a:t>
            </a:r>
            <a:r>
              <a:rPr lang="en-US" sz="1600" baseline="30000" dirty="0" smtClean="0">
                <a:latin typeface="Arial Narrow" pitchFamily="34" charset="0"/>
              </a:rPr>
              <a:t>-1</a:t>
            </a:r>
            <a:r>
              <a:rPr lang="en-US" sz="1600" dirty="0" smtClean="0">
                <a:latin typeface="Arial Narrow" pitchFamily="34" charset="0"/>
              </a:rPr>
              <a:t>, </a:t>
            </a:r>
            <a:r>
              <a:rPr lang="en-US" sz="1600" dirty="0">
                <a:latin typeface="Arial Narrow" pitchFamily="34" charset="0"/>
              </a:rPr>
              <a:t>being </a:t>
            </a:r>
            <a:r>
              <a:rPr lang="en-US" sz="1600" dirty="0" smtClean="0">
                <a:latin typeface="Arial Narrow" pitchFamily="34" charset="0"/>
              </a:rPr>
              <a:t>mainly </a:t>
            </a:r>
            <a:r>
              <a:rPr lang="en-US" sz="1600" dirty="0">
                <a:latin typeface="Arial Narrow" pitchFamily="34" charset="0"/>
              </a:rPr>
              <a:t>controlled by </a:t>
            </a:r>
            <a:r>
              <a:rPr lang="en-US" sz="1600" dirty="0" smtClean="0">
                <a:latin typeface="Arial Narrow" pitchFamily="34" charset="0"/>
              </a:rPr>
              <a:t>wind speed.</a:t>
            </a:r>
            <a:endParaRPr lang="en-US" sz="1600" dirty="0" smtClean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endParaRPr lang="es-ES" sz="1600" dirty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>
                <a:latin typeface="Arial Narrow" pitchFamily="34" charset="0"/>
              </a:rPr>
              <a:t>The installation of different type of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>
                <a:latin typeface="Arial Narrow" pitchFamily="34" charset="0"/>
              </a:rPr>
              <a:t>monitoring stations </a:t>
            </a:r>
            <a:r>
              <a:rPr lang="en-US" sz="1600" dirty="0" smtClean="0">
                <a:latin typeface="Arial Narrow" pitchFamily="34" charset="0"/>
              </a:rPr>
              <a:t>(outdoor and indoor) as well as alkaline traps </a:t>
            </a:r>
            <a:r>
              <a:rPr lang="en-US" sz="1600" dirty="0" smtClean="0">
                <a:latin typeface="Arial Narrow" pitchFamily="34" charset="0"/>
              </a:rPr>
              <a:t>in </a:t>
            </a:r>
            <a:r>
              <a:rPr lang="en-US" sz="1600" dirty="0">
                <a:latin typeface="Arial Narrow" pitchFamily="34" charset="0"/>
              </a:rPr>
              <a:t>numerous buildings (first floors</a:t>
            </a:r>
            <a:r>
              <a:rPr lang="en-US" sz="1600" dirty="0" smtClean="0">
                <a:latin typeface="Arial Narrow" pitchFamily="34" charset="0"/>
              </a:rPr>
              <a:t>) of Puerto </a:t>
            </a:r>
            <a:r>
              <a:rPr lang="en-US" sz="1600" dirty="0">
                <a:latin typeface="Arial Narrow" pitchFamily="34" charset="0"/>
              </a:rPr>
              <a:t>Naos has </a:t>
            </a:r>
            <a:r>
              <a:rPr lang="en-US" sz="1600" dirty="0" smtClean="0">
                <a:latin typeface="Arial Narrow" pitchFamily="34" charset="0"/>
              </a:rPr>
              <a:t>allowed </a:t>
            </a:r>
            <a:r>
              <a:rPr lang="en-US" sz="1600" dirty="0">
                <a:latin typeface="Arial Narrow" pitchFamily="34" charset="0"/>
              </a:rPr>
              <a:t>us to evaluate the levels of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>
                <a:latin typeface="Arial Narrow" pitchFamily="34" charset="0"/>
              </a:rPr>
              <a:t>emissions and to define those areas that </a:t>
            </a:r>
            <a:r>
              <a:rPr lang="en-US" sz="1600" dirty="0" smtClean="0">
                <a:latin typeface="Arial Narrow" pitchFamily="34" charset="0"/>
              </a:rPr>
              <a:t>show </a:t>
            </a:r>
            <a:r>
              <a:rPr lang="en-US" sz="1600" dirty="0">
                <a:latin typeface="Arial Narrow" pitchFamily="34" charset="0"/>
              </a:rPr>
              <a:t>the greatest </a:t>
            </a:r>
            <a:r>
              <a:rPr lang="en-US" sz="1600" dirty="0">
                <a:latin typeface="Arial Narrow" pitchFamily="34" charset="0"/>
              </a:rPr>
              <a:t>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>
                <a:latin typeface="Arial Narrow" pitchFamily="34" charset="0"/>
              </a:rPr>
              <a:t>emissions of this </a:t>
            </a:r>
            <a:r>
              <a:rPr lang="en-US" sz="1600" dirty="0">
                <a:latin typeface="Arial Narrow" pitchFamily="34" charset="0"/>
              </a:rPr>
              <a:t>gas in order to investigate the hazards </a:t>
            </a:r>
            <a:r>
              <a:rPr lang="en-US" sz="1600" dirty="0" smtClean="0">
                <a:latin typeface="Arial Narrow" pitchFamily="34" charset="0"/>
              </a:rPr>
              <a:t>associated. </a:t>
            </a:r>
            <a:r>
              <a:rPr lang="en-US" sz="1600" dirty="0">
                <a:latin typeface="Arial Narrow" pitchFamily="34" charset="0"/>
              </a:rPr>
              <a:t>The analysis of the time series of the LPG17 station has revealed that the external factor that most controls anomalous CO</a:t>
            </a:r>
            <a:r>
              <a:rPr lang="en-US" sz="1600" baseline="-25000" dirty="0">
                <a:latin typeface="Arial Narrow" pitchFamily="34" charset="0"/>
              </a:rPr>
              <a:t>2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>
                <a:latin typeface="Arial Narrow" pitchFamily="34" charset="0"/>
              </a:rPr>
              <a:t>emissions is the tide</a:t>
            </a:r>
            <a:r>
              <a:rPr lang="en-US" sz="1600" dirty="0" smtClean="0">
                <a:latin typeface="Arial Narrow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endParaRPr lang="en-US" sz="1600" dirty="0">
              <a:latin typeface="Arial Narrow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 smtClean="0">
                <a:latin typeface="Arial Narrow" pitchFamily="34" charset="0"/>
              </a:rPr>
              <a:t>At </a:t>
            </a:r>
            <a:r>
              <a:rPr lang="en-US" sz="1600" dirty="0">
                <a:latin typeface="Arial Narrow" pitchFamily="34" charset="0"/>
              </a:rPr>
              <a:t>present, lethal </a:t>
            </a:r>
            <a:r>
              <a:rPr lang="en-US" sz="1600" dirty="0" smtClean="0">
                <a:latin typeface="Arial Narrow" pitchFamily="34" charset="0"/>
              </a:rPr>
              <a:t>CO</a:t>
            </a:r>
            <a:r>
              <a:rPr lang="en-US" sz="1600" baseline="-25000" dirty="0" smtClean="0">
                <a:latin typeface="Arial Narrow" pitchFamily="34" charset="0"/>
              </a:rPr>
              <a:t>2 </a:t>
            </a:r>
            <a:r>
              <a:rPr lang="en-US" sz="1600" dirty="0" smtClean="0">
                <a:latin typeface="Arial Narrow" pitchFamily="34" charset="0"/>
              </a:rPr>
              <a:t>concentrations occur at some places, </a:t>
            </a:r>
            <a:r>
              <a:rPr lang="en-US" sz="1600" dirty="0">
                <a:latin typeface="Arial Narrow" pitchFamily="34" charset="0"/>
              </a:rPr>
              <a:t>and we cannot exclude that the zone exposed to gas hazard might be enlarged by further geochemical studies.</a:t>
            </a:r>
            <a:endParaRPr lang="es-ES" sz="1600" dirty="0">
              <a:latin typeface="Arial Narrow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A9B8583D-4D2D-5EC8-F558-857B0F484E2F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BF187F9B-D848-1A17-E270-7273D12C6D63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8C58849D-2B64-6829-D4EE-78371940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0F10885C-FDF8-C32C-17C4-DD7314C3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0" y="116632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>
                <a:latin typeface="Arial Narrow" pitchFamily="34" charset="0"/>
                <a:cs typeface="Arial" panose="020B0604020202020204" pitchFamily="34" charset="0"/>
              </a:rPr>
              <a:t>Acknowledgements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76374B9C-6AFF-4A01-386B-ED696768A6DA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9A36026C-CC54-86AE-37E5-F67214A27ABA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D3E90BA0-CA8C-FD51-7E37-E299688F7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xmlns="" id="{4649D9A9-89BC-9F7A-DBD6-621C86AD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2050" name="Picture 2" descr="Proyecto VOLRISKMAC-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3216"/>
            <a:ext cx="8722109" cy="6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24843" y="836712"/>
            <a:ext cx="84249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Projects </a:t>
            </a:r>
            <a:r>
              <a:rPr lang="en-US" sz="2000" b="1" dirty="0">
                <a:latin typeface="Arial Narrow" pitchFamily="34" charset="0"/>
              </a:rPr>
              <a:t>VOLRISKMAC</a:t>
            </a:r>
            <a:r>
              <a:rPr lang="en-US" sz="2000" dirty="0">
                <a:latin typeface="Arial Narrow" pitchFamily="34" charset="0"/>
              </a:rPr>
              <a:t> (MAC/3.5b/124) and </a:t>
            </a:r>
            <a:r>
              <a:rPr lang="en-US" sz="2000" b="1" dirty="0">
                <a:latin typeface="Arial Narrow" pitchFamily="34" charset="0"/>
              </a:rPr>
              <a:t>VOLRISKMAC II </a:t>
            </a:r>
            <a:r>
              <a:rPr lang="en-US" sz="2000" dirty="0">
                <a:latin typeface="Arial Narrow" pitchFamily="34" charset="0"/>
              </a:rPr>
              <a:t>(MAC2/3.5b/328), financed by the Program INTERREG V A Spain-Portugal MAC 2014-2020 of the European </a:t>
            </a:r>
            <a:r>
              <a:rPr lang="en-US" sz="2000" dirty="0" smtClean="0">
                <a:latin typeface="Arial Narrow" pitchFamily="34" charset="0"/>
              </a:rPr>
              <a:t>Commission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Project </a:t>
            </a:r>
            <a:r>
              <a:rPr lang="en-US" sz="2000" b="1" dirty="0" err="1" smtClean="0">
                <a:latin typeface="Arial Narrow" pitchFamily="34" charset="0"/>
              </a:rPr>
              <a:t>Cumbre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Vieja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Emergencia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financed by the </a:t>
            </a:r>
            <a:r>
              <a:rPr lang="en-US" sz="2000" dirty="0" err="1" smtClean="0">
                <a:latin typeface="Arial Narrow" pitchFamily="34" charset="0"/>
              </a:rPr>
              <a:t>Ministerio</a:t>
            </a:r>
            <a:r>
              <a:rPr lang="en-US" sz="2000" dirty="0" smtClean="0">
                <a:latin typeface="Arial Narrow" pitchFamily="34" charset="0"/>
              </a:rPr>
              <a:t> de </a:t>
            </a:r>
            <a:r>
              <a:rPr lang="en-US" sz="2000" dirty="0" err="1" smtClean="0">
                <a:latin typeface="Arial Narrow" pitchFamily="34" charset="0"/>
              </a:rPr>
              <a:t>Ciencia</a:t>
            </a:r>
            <a:r>
              <a:rPr lang="en-US" sz="2000" dirty="0" smtClean="0">
                <a:latin typeface="Arial Narrow" pitchFamily="34" charset="0"/>
              </a:rPr>
              <a:t> e </a:t>
            </a:r>
            <a:r>
              <a:rPr lang="en-US" sz="2000" dirty="0" err="1" smtClean="0">
                <a:latin typeface="Arial Narrow" pitchFamily="34" charset="0"/>
              </a:rPr>
              <a:t>Innovación</a:t>
            </a:r>
            <a:r>
              <a:rPr lang="en-US" sz="2000" dirty="0" smtClean="0">
                <a:latin typeface="Arial Narrow" pitchFamily="34" charset="0"/>
              </a:rPr>
              <a:t>, Spanish Government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Arial Narrow" pitchFamily="34" charset="0"/>
              </a:rPr>
              <a:t>Project </a:t>
            </a:r>
            <a:r>
              <a:rPr lang="en-US" sz="2000" b="1" dirty="0" err="1" smtClean="0">
                <a:latin typeface="Arial Narrow" pitchFamily="34" charset="0"/>
              </a:rPr>
              <a:t>TFassistance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financed by </a:t>
            </a:r>
            <a:r>
              <a:rPr lang="en-US" sz="2000" dirty="0" smtClean="0">
                <a:latin typeface="Arial Narrow" pitchFamily="34" charset="0"/>
              </a:rPr>
              <a:t>the </a:t>
            </a:r>
            <a:r>
              <a:rPr lang="en-US" sz="2000" dirty="0" err="1">
                <a:latin typeface="Arial Narrow" pitchFamily="34" charset="0"/>
              </a:rPr>
              <a:t>Cabildo</a:t>
            </a:r>
            <a:r>
              <a:rPr lang="en-US" sz="2000" dirty="0">
                <a:latin typeface="Arial Narrow" pitchFamily="34" charset="0"/>
              </a:rPr>
              <a:t> Insular de Tenerife </a:t>
            </a:r>
          </a:p>
          <a:p>
            <a:endParaRPr lang="en-US" dirty="0" smtClean="0"/>
          </a:p>
          <a:p>
            <a:endParaRPr lang="es-ES" dirty="0"/>
          </a:p>
        </p:txBody>
      </p:sp>
      <p:pic>
        <p:nvPicPr>
          <p:cNvPr id="11" name="Picture 4" descr="D:\Personal\Escritorio\LOGOS\CA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18" y="4103686"/>
            <a:ext cx="2233507" cy="11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Personal\Escritorio\LOGOS\involcan-235x3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60027"/>
            <a:ext cx="1005351" cy="12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Personal\Escritorio\LOGOS\iter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56" y="3089869"/>
            <a:ext cx="3360834" cy="6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26847"/>
            <a:ext cx="2875045" cy="88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0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517" y="66733"/>
            <a:ext cx="9137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THANK </a:t>
            </a:r>
            <a:r>
              <a:rPr lang="en-US" altLang="es-ES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YOU FOR </a:t>
            </a:r>
            <a:r>
              <a:rPr lang="en-US" altLang="es-ES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YOUR </a:t>
            </a:r>
            <a:r>
              <a:rPr lang="en-US" altLang="es-ES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ATTENTION!</a:t>
            </a:r>
            <a:endParaRPr lang="es-ES" altLang="es-E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7CA1E2A2-8844-C01A-4459-4A1F66A0BE97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85DEA94A-C41D-4250-0738-24143C9F29C6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B306A470-B697-ABA9-AE17-D681B2FD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xmlns="" id="{A7CC0375-BBB8-B025-F806-ACD5CEA7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9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0" y="-5833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Narrow" panose="020B060602020203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 rot="5400000">
            <a:off x="4375646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 rot="5400000">
            <a:off x="6175848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24" name="23 Rectángulo"/>
          <p:cNvSpPr/>
          <p:nvPr/>
        </p:nvSpPr>
        <p:spPr>
          <a:xfrm rot="5400000">
            <a:off x="7940043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5" name="24 Rectángulo"/>
          <p:cNvSpPr/>
          <p:nvPr/>
        </p:nvSpPr>
        <p:spPr>
          <a:xfrm rot="5400000">
            <a:off x="2503947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6" name="25 Rectángulo"/>
          <p:cNvSpPr/>
          <p:nvPr/>
        </p:nvSpPr>
        <p:spPr>
          <a:xfrm rot="5400000">
            <a:off x="703239" y="-536552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C196E3B8-24AB-CA9D-8786-34D2236622E9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xmlns="" id="{9A6067EF-8D0F-477C-7474-8F2E33F8B69A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xmlns="" id="{C64441A3-F83D-6B09-B433-7A11DF58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xmlns="" id="{5D8B13DF-88E7-4990-B5DE-C1708593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2" name="1 CuadroTexto"/>
          <p:cNvSpPr txBox="1"/>
          <p:nvPr/>
        </p:nvSpPr>
        <p:spPr>
          <a:xfrm>
            <a:off x="251519" y="908720"/>
            <a:ext cx="8604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latin typeface="Arial Narrow" panose="020B0606020202030204" pitchFamily="34" charset="0"/>
              </a:rPr>
              <a:t>To </a:t>
            </a:r>
            <a:r>
              <a:rPr lang="es-ES" sz="2400" b="1" dirty="0" err="1" smtClean="0">
                <a:latin typeface="Arial Narrow" panose="020B0606020202030204" pitchFamily="34" charset="0"/>
              </a:rPr>
              <a:t>investigate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the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hazards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associated</a:t>
            </a:r>
            <a:r>
              <a:rPr lang="es-ES" sz="2400" b="1" dirty="0" smtClean="0">
                <a:latin typeface="Arial Narrow" panose="020B0606020202030204" pitchFamily="34" charset="0"/>
              </a:rPr>
              <a:t> to </a:t>
            </a:r>
            <a:r>
              <a:rPr lang="es-ES" sz="2400" b="1" dirty="0" err="1" smtClean="0">
                <a:latin typeface="Arial Narrow" panose="020B0606020202030204" pitchFamily="34" charset="0"/>
              </a:rPr>
              <a:t>the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carbon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dioxide</a:t>
            </a:r>
            <a:r>
              <a:rPr lang="es-ES" sz="2400" b="1" dirty="0" smtClean="0">
                <a:latin typeface="Arial Narrow" panose="020B0606020202030204" pitchFamily="34" charset="0"/>
              </a:rPr>
              <a:t> (CO</a:t>
            </a:r>
            <a:r>
              <a:rPr lang="es-ES" sz="2400" b="1" baseline="-25000" dirty="0" smtClean="0">
                <a:latin typeface="Arial Narrow" panose="020B0606020202030204" pitchFamily="34" charset="0"/>
              </a:rPr>
              <a:t>2</a:t>
            </a:r>
            <a:r>
              <a:rPr lang="es-ES" sz="2400" b="1" dirty="0" smtClean="0">
                <a:latin typeface="Arial Narrow" panose="020B0606020202030204" pitchFamily="34" charset="0"/>
              </a:rPr>
              <a:t>) </a:t>
            </a:r>
            <a:r>
              <a:rPr lang="es-ES" sz="2400" b="1" dirty="0" err="1" smtClean="0">
                <a:latin typeface="Arial Narrow" panose="020B0606020202030204" pitchFamily="34" charset="0"/>
              </a:rPr>
              <a:t>emissions</a:t>
            </a:r>
            <a:r>
              <a:rPr lang="es-ES" sz="2400" b="1" dirty="0" smtClean="0">
                <a:latin typeface="Arial Narrow" panose="020B0606020202030204" pitchFamily="34" charset="0"/>
              </a:rPr>
              <a:t> in </a:t>
            </a:r>
            <a:r>
              <a:rPr lang="es-ES" sz="2400" b="1" dirty="0" err="1" smtClean="0">
                <a:latin typeface="Arial Narrow" panose="020B0606020202030204" pitchFamily="34" charset="0"/>
              </a:rPr>
              <a:t>the</a:t>
            </a:r>
            <a:r>
              <a:rPr lang="es-ES" sz="2400" b="1" dirty="0">
                <a:latin typeface="Arial Narrow" panose="020B0606020202030204" pitchFamily="34" charset="0"/>
              </a:rPr>
              <a:t> </a:t>
            </a:r>
            <a:r>
              <a:rPr lang="es-ES" sz="2400" b="1" dirty="0" err="1" smtClean="0">
                <a:latin typeface="Arial Narrow" panose="020B0606020202030204" pitchFamily="34" charset="0"/>
              </a:rPr>
              <a:t>neighborhoods</a:t>
            </a:r>
            <a:r>
              <a:rPr lang="es-ES" sz="2400" b="1" dirty="0" smtClean="0">
                <a:latin typeface="Arial Narrow" panose="020B0606020202030204" pitchFamily="34" charset="0"/>
              </a:rPr>
              <a:t> of Puerto Naos and La Bombilla, Los Llanos de </a:t>
            </a:r>
            <a:r>
              <a:rPr lang="es-ES" sz="2400" b="1" dirty="0" err="1" smtClean="0">
                <a:latin typeface="Arial Narrow" panose="020B0606020202030204" pitchFamily="34" charset="0"/>
              </a:rPr>
              <a:t>Aridane</a:t>
            </a:r>
            <a:r>
              <a:rPr lang="es-ES" sz="2400" b="1" dirty="0" smtClean="0">
                <a:latin typeface="Arial Narrow" panose="020B0606020202030204" pitchFamily="34" charset="0"/>
              </a:rPr>
              <a:t>, La Palma.</a:t>
            </a:r>
          </a:p>
          <a:p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117359" cy="274624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66" y="2636912"/>
            <a:ext cx="4340981" cy="27462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639502" y="5449459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Puerto Naos</a:t>
            </a:r>
            <a:endParaRPr lang="es-ES" dirty="0">
              <a:latin typeface="Arial Narrow" panose="020B060602020203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076616" y="5417193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La Bombilla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 rot="5400000">
            <a:off x="8204731" y="-427102"/>
            <a:ext cx="421824" cy="1385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1" name="30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2" name="31 Rectángulo"/>
          <p:cNvSpPr/>
          <p:nvPr/>
        </p:nvSpPr>
        <p:spPr>
          <a:xfrm rot="5400000">
            <a:off x="2452876" y="-850149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 rot="5400000">
            <a:off x="688680" y="-526113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651502"/>
            <a:ext cx="8495928" cy="6143803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F548AC19-8E87-F6BB-49E6-349704A21F5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5BAE919E-AD1A-8CD3-745B-ED5D36CFD31E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xmlns="" id="{4C25432B-DDBF-52A5-0862-28493C92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xmlns="" id="{8CE64B48-CE65-DA84-D69B-7B3B436F2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5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58" y="789531"/>
            <a:ext cx="4308330" cy="3231247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24" name="2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5" name="24 Rectángulo"/>
          <p:cNvSpPr/>
          <p:nvPr/>
        </p:nvSpPr>
        <p:spPr>
          <a:xfrm rot="5400000">
            <a:off x="2273465" y="-86040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6" name="25 Rectángulo"/>
          <p:cNvSpPr/>
          <p:nvPr/>
        </p:nvSpPr>
        <p:spPr>
          <a:xfrm rot="5400000">
            <a:off x="796692" y="-526328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="" xmlns:a16="http://schemas.microsoft.com/office/drawing/2014/main" id="{4B8424B4-4132-A253-C01C-15BABC7D49D8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7" name="Rectángulo 36">
              <a:extLst>
                <a:ext uri="{FF2B5EF4-FFF2-40B4-BE49-F238E27FC236}">
                  <a16:creationId xmlns="" xmlns:a16="http://schemas.microsoft.com/office/drawing/2014/main" id="{1B9F41C5-E6F4-40A3-28AF-09401D120D61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>
              <a:extLst>
                <a:ext uri="{FF2B5EF4-FFF2-40B4-BE49-F238E27FC236}">
                  <a16:creationId xmlns="" xmlns:a16="http://schemas.microsoft.com/office/drawing/2014/main" id="{C797EE4C-855A-11D4-A907-9ECB37B8C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="" xmlns:a16="http://schemas.microsoft.com/office/drawing/2014/main" id="{D1510821-D8FD-801C-797B-A21EA2169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71" y="3381755"/>
            <a:ext cx="4298717" cy="28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7831249" y="566064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7452320" y="4466223"/>
            <a:ext cx="216024" cy="2160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6407398" y="3789040"/>
            <a:ext cx="216024" cy="2160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107505" y="466632"/>
            <a:ext cx="4464495" cy="3816429"/>
            <a:chOff x="105290" y="252545"/>
            <a:chExt cx="4464495" cy="3816429"/>
          </a:xfrm>
        </p:grpSpPr>
        <p:sp>
          <p:nvSpPr>
            <p:cNvPr id="20" name="19 Rectángulo"/>
            <p:cNvSpPr/>
            <p:nvPr/>
          </p:nvSpPr>
          <p:spPr>
            <a:xfrm>
              <a:off x="105290" y="252545"/>
              <a:ext cx="4464495" cy="381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La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Bombilla</a:t>
              </a:r>
              <a:endPara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endParaRPr lang="es-ES" sz="1000" b="1" dirty="0" smtClean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 smtClean="0">
                  <a:latin typeface="Arial Narrow" panose="020B0606020202030204" pitchFamily="34" charset="0"/>
                </a:rPr>
                <a:t>Soil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</a:t>
              </a:r>
              <a:r>
                <a:rPr lang="es-ES" sz="2000" b="1" dirty="0">
                  <a:latin typeface="Arial Narrow" panose="020B0606020202030204" pitchFamily="34" charset="0"/>
                </a:rPr>
                <a:t>CO</a:t>
              </a:r>
              <a:r>
                <a:rPr lang="es-ES" sz="2000" b="1" baseline="-25000" dirty="0">
                  <a:latin typeface="Arial Narrow" panose="020B0606020202030204" pitchFamily="34" charset="0"/>
                </a:rPr>
                <a:t>2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degassing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surveys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Weekly</a:t>
              </a:r>
              <a:r>
                <a:rPr lang="es-ES" sz="2000" dirty="0">
                  <a:latin typeface="Arial Narrow" panose="020B0606020202030204" pitchFamily="34" charset="0"/>
                </a:rPr>
                <a:t/>
              </a:r>
              <a:br>
                <a:rPr lang="es-ES" sz="2000" dirty="0">
                  <a:latin typeface="Arial Narrow" panose="020B0606020202030204" pitchFamily="34" charset="0"/>
                </a:rPr>
              </a:br>
              <a:r>
                <a:rPr lang="es-ES" sz="2000" dirty="0" smtClean="0">
                  <a:latin typeface="Arial Narrow" panose="020B0606020202030204" pitchFamily="34" charset="0"/>
                </a:rPr>
                <a:t>      84 </a:t>
              </a:r>
              <a:r>
                <a:rPr lang="es-ES" sz="2000" dirty="0" err="1">
                  <a:latin typeface="Arial Narrow" panose="020B0606020202030204" pitchFamily="34" charset="0"/>
                </a:rPr>
                <a:t>observation</a:t>
              </a:r>
              <a:r>
                <a:rPr lang="es-ES" sz="2000" dirty="0">
                  <a:latin typeface="Arial Narrow" panose="020B0606020202030204" pitchFamily="34" charset="0"/>
                </a:rPr>
                <a:t>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sites</a:t>
              </a:r>
              <a:r>
                <a:rPr lang="es-ES" sz="2000" dirty="0" smtClean="0">
                  <a:latin typeface="Arial Narrow" panose="020B0606020202030204" pitchFamily="34" charset="0"/>
                </a:rPr>
                <a:t> </a:t>
              </a:r>
              <a:endParaRPr lang="es-ES" sz="2000" dirty="0" smtClean="0">
                <a:latin typeface="Arial Narrow" panose="020B0606020202030204" pitchFamily="34" charset="0"/>
              </a:endParaRPr>
            </a:p>
            <a:p>
              <a:endParaRPr lang="es-ES" sz="2000" dirty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>
                  <a:latin typeface="Arial Narrow" panose="020B0606020202030204" pitchFamily="34" charset="0"/>
                </a:rPr>
                <a:t>Continuous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soil</a:t>
              </a:r>
              <a:r>
                <a:rPr lang="es-ES" sz="2000" b="1" dirty="0">
                  <a:latin typeface="Arial Narrow" panose="020B0606020202030204" pitchFamily="34" charset="0"/>
                </a:rPr>
                <a:t>  CO</a:t>
              </a:r>
              <a:r>
                <a:rPr lang="es-ES" sz="2000" b="1" baseline="-25000" dirty="0">
                  <a:latin typeface="Arial Narrow" panose="020B0606020202030204" pitchFamily="34" charset="0"/>
                </a:rPr>
                <a:t>2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efflux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monitoring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1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station</a:t>
              </a:r>
              <a:endParaRPr lang="es-ES" sz="2000" dirty="0" smtClean="0">
                <a:latin typeface="Arial Narrow" panose="020B0606020202030204" pitchFamily="34" charset="0"/>
              </a:endParaRPr>
            </a:p>
            <a:p>
              <a:endParaRPr lang="es-ES" sz="2000" dirty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>
                  <a:latin typeface="Arial Narrow" panose="020B0606020202030204" pitchFamily="34" charset="0"/>
                </a:rPr>
                <a:t>Continous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outdoor</a:t>
              </a:r>
              <a:r>
                <a:rPr lang="es-ES" sz="2000" b="1" dirty="0">
                  <a:latin typeface="Arial Narrow" panose="020B0606020202030204" pitchFamily="34" charset="0"/>
                </a:rPr>
                <a:t> air  CO</a:t>
              </a:r>
              <a:r>
                <a:rPr lang="es-ES" sz="2000" b="1" baseline="-25000" dirty="0">
                  <a:latin typeface="Arial Narrow" panose="020B0606020202030204" pitchFamily="34" charset="0"/>
                </a:rPr>
                <a:t>2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monitoring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2 </a:t>
              </a:r>
              <a:r>
                <a:rPr lang="es-ES" sz="2000" dirty="0" err="1">
                  <a:latin typeface="Arial Narrow" panose="020B0606020202030204" pitchFamily="34" charset="0"/>
                </a:rPr>
                <a:t>stations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pPr algn="ctr"/>
              <a:endParaRPr lang="es-ES" sz="2000" b="1" dirty="0"/>
            </a:p>
          </p:txBody>
        </p:sp>
        <p:sp>
          <p:nvSpPr>
            <p:cNvPr id="27" name="26 Elipse"/>
            <p:cNvSpPr/>
            <p:nvPr/>
          </p:nvSpPr>
          <p:spPr>
            <a:xfrm>
              <a:off x="1473364" y="256684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Elipse"/>
            <p:cNvSpPr/>
            <p:nvPr/>
          </p:nvSpPr>
          <p:spPr>
            <a:xfrm>
              <a:off x="1581376" y="3430937"/>
              <a:ext cx="216024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" y="3965183"/>
            <a:ext cx="3577694" cy="2299513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2537108" y="191683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8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24" name="2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5" name="24 Rectángulo"/>
          <p:cNvSpPr/>
          <p:nvPr/>
        </p:nvSpPr>
        <p:spPr>
          <a:xfrm rot="5400000">
            <a:off x="2273465" y="-86040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6" name="25 Rectángulo"/>
          <p:cNvSpPr/>
          <p:nvPr/>
        </p:nvSpPr>
        <p:spPr>
          <a:xfrm rot="5400000">
            <a:off x="796692" y="-526328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="" xmlns:a16="http://schemas.microsoft.com/office/drawing/2014/main" id="{4B8424B4-4132-A253-C01C-15BABC7D49D8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7" name="Rectángulo 36">
              <a:extLst>
                <a:ext uri="{FF2B5EF4-FFF2-40B4-BE49-F238E27FC236}">
                  <a16:creationId xmlns="" xmlns:a16="http://schemas.microsoft.com/office/drawing/2014/main" id="{1B9F41C5-E6F4-40A3-28AF-09401D120D61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>
              <a:extLst>
                <a:ext uri="{FF2B5EF4-FFF2-40B4-BE49-F238E27FC236}">
                  <a16:creationId xmlns="" xmlns:a16="http://schemas.microsoft.com/office/drawing/2014/main" id="{C797EE4C-855A-11D4-A907-9ECB37B8C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="" xmlns:a16="http://schemas.microsoft.com/office/drawing/2014/main" id="{D1510821-D8FD-801C-797B-A21EA2169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grpSp>
        <p:nvGrpSpPr>
          <p:cNvPr id="3" name="2 Grupo"/>
          <p:cNvGrpSpPr/>
          <p:nvPr/>
        </p:nvGrpSpPr>
        <p:grpSpPr>
          <a:xfrm>
            <a:off x="5302209" y="757468"/>
            <a:ext cx="3518263" cy="3463620"/>
            <a:chOff x="4644008" y="620688"/>
            <a:chExt cx="4502601" cy="398827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620688"/>
              <a:ext cx="4502601" cy="3988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Elipse"/>
            <p:cNvSpPr/>
            <p:nvPr/>
          </p:nvSpPr>
          <p:spPr>
            <a:xfrm>
              <a:off x="5034522" y="1412776"/>
              <a:ext cx="144016" cy="14401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Elipse"/>
            <p:cNvSpPr/>
            <p:nvPr/>
          </p:nvSpPr>
          <p:spPr>
            <a:xfrm>
              <a:off x="6516216" y="908720"/>
              <a:ext cx="144016" cy="14401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Elipse"/>
            <p:cNvSpPr/>
            <p:nvPr/>
          </p:nvSpPr>
          <p:spPr>
            <a:xfrm>
              <a:off x="5220072" y="843966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26 Elipse"/>
            <p:cNvSpPr/>
            <p:nvPr/>
          </p:nvSpPr>
          <p:spPr>
            <a:xfrm>
              <a:off x="5516488" y="673075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Elipse"/>
            <p:cNvSpPr/>
            <p:nvPr/>
          </p:nvSpPr>
          <p:spPr>
            <a:xfrm>
              <a:off x="5055343" y="1268760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28 Elipse"/>
            <p:cNvSpPr/>
            <p:nvPr/>
          </p:nvSpPr>
          <p:spPr>
            <a:xfrm>
              <a:off x="5796136" y="2132856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Elipse"/>
            <p:cNvSpPr/>
            <p:nvPr/>
          </p:nvSpPr>
          <p:spPr>
            <a:xfrm>
              <a:off x="8388424" y="4293096"/>
              <a:ext cx="144016" cy="14401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09" y="3148204"/>
            <a:ext cx="3518263" cy="32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02209" y="3105238"/>
            <a:ext cx="3816424" cy="85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4 Grupo"/>
          <p:cNvGrpSpPr/>
          <p:nvPr/>
        </p:nvGrpSpPr>
        <p:grpSpPr>
          <a:xfrm>
            <a:off x="323526" y="509843"/>
            <a:ext cx="4464495" cy="3816429"/>
            <a:chOff x="311493" y="319135"/>
            <a:chExt cx="4464495" cy="4012206"/>
          </a:xfrm>
        </p:grpSpPr>
        <p:sp>
          <p:nvSpPr>
            <p:cNvPr id="20" name="19 Rectángulo"/>
            <p:cNvSpPr/>
            <p:nvPr/>
          </p:nvSpPr>
          <p:spPr>
            <a:xfrm>
              <a:off x="311493" y="319135"/>
              <a:ext cx="4464495" cy="4012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Puerto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Naos</a:t>
              </a:r>
              <a:endPara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endParaRPr lang="es-ES" sz="1000" b="1" dirty="0" smtClean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>
                  <a:latin typeface="Arial Narrow" panose="020B0606020202030204" pitchFamily="34" charset="0"/>
                </a:rPr>
                <a:t>Continous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outdoor</a:t>
              </a:r>
              <a:r>
                <a:rPr lang="es-ES" sz="2000" b="1" dirty="0">
                  <a:latin typeface="Arial Narrow" panose="020B0606020202030204" pitchFamily="34" charset="0"/>
                </a:rPr>
                <a:t> air 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CO</a:t>
              </a:r>
              <a:r>
                <a:rPr lang="es-ES" sz="2000" b="1" baseline="-25000" dirty="0" smtClean="0">
                  <a:latin typeface="Arial Narrow" panose="020B0606020202030204" pitchFamily="34" charset="0"/>
                </a:rPr>
                <a:t>2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 </a:t>
              </a:r>
              <a:r>
                <a:rPr lang="es-ES" sz="2000" b="1" dirty="0" err="1">
                  <a:latin typeface="Arial Narrow" panose="020B0606020202030204" pitchFamily="34" charset="0"/>
                </a:rPr>
                <a:t>monitoring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>
                  <a:latin typeface="Arial Narrow" panose="020B0606020202030204" pitchFamily="34" charset="0"/>
                </a:rPr>
                <a:t> </a:t>
              </a:r>
              <a:r>
                <a:rPr lang="es-ES" sz="2000" dirty="0" smtClean="0">
                  <a:latin typeface="Arial Narrow" panose="020B0606020202030204" pitchFamily="34" charset="0"/>
                </a:rPr>
                <a:t>     3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stations</a:t>
              </a:r>
              <a:endParaRPr lang="es-ES" sz="2000" dirty="0" smtClean="0">
                <a:latin typeface="Arial Narrow" panose="020B0606020202030204" pitchFamily="34" charset="0"/>
              </a:endParaRPr>
            </a:p>
            <a:p>
              <a:endParaRPr lang="es-ES" sz="2000" dirty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>
                  <a:latin typeface="Arial Narrow" panose="020B0606020202030204" pitchFamily="34" charset="0"/>
                </a:rPr>
                <a:t>Continous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indoor</a:t>
              </a:r>
              <a:r>
                <a:rPr lang="es-ES" sz="2000" b="1" dirty="0">
                  <a:latin typeface="Arial Narrow" panose="020B0606020202030204" pitchFamily="34" charset="0"/>
                </a:rPr>
                <a:t> air  CO</a:t>
              </a:r>
              <a:r>
                <a:rPr lang="es-ES" sz="2000" b="1" baseline="-25000" dirty="0">
                  <a:latin typeface="Arial Narrow" panose="020B0606020202030204" pitchFamily="34" charset="0"/>
                </a:rPr>
                <a:t>2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smtClean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monitoring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4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stations</a:t>
              </a:r>
              <a:r>
                <a:rPr lang="es-ES" sz="2000" dirty="0" smtClean="0">
                  <a:latin typeface="Arial Narrow" panose="020B0606020202030204" pitchFamily="34" charset="0"/>
                </a:rPr>
                <a:t> </a:t>
              </a:r>
            </a:p>
            <a:p>
              <a:endParaRPr lang="es-ES" sz="2000" dirty="0">
                <a:latin typeface="Arial Narrow" panose="020B0606020202030204" pitchFamily="34" charset="0"/>
              </a:endParaRPr>
            </a:p>
            <a:p>
              <a:pPr marL="342900" lvl="0" indent="-342900">
                <a:buFont typeface="Arial" pitchFamily="34" charset="0"/>
                <a:buChar char="•"/>
              </a:pPr>
              <a:r>
                <a:rPr lang="es-ES" sz="2000" b="1" dirty="0" err="1">
                  <a:latin typeface="Arial Narrow" panose="020B0606020202030204" pitchFamily="34" charset="0"/>
                </a:rPr>
                <a:t>Indoor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alkaline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traps</a:t>
              </a:r>
              <a:r>
                <a:rPr lang="es-ES" sz="2000" b="1" dirty="0">
                  <a:latin typeface="Arial Narrow" panose="020B0606020202030204" pitchFamily="34" charset="0"/>
                </a:rPr>
                <a:t> </a:t>
              </a:r>
              <a:r>
                <a:rPr lang="es-ES" sz="2000" b="1" dirty="0" err="1">
                  <a:latin typeface="Arial Narrow" panose="020B0606020202030204" pitchFamily="34" charset="0"/>
                </a:rPr>
                <a:t>network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</a:t>
              </a:r>
              <a:r>
                <a:rPr lang="es-ES" sz="2000" dirty="0" err="1" smtClean="0">
                  <a:latin typeface="Arial Narrow" panose="020B0606020202030204" pitchFamily="34" charset="0"/>
                </a:rPr>
                <a:t>Weekly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r>
                <a:rPr lang="es-ES" sz="2000" dirty="0" smtClean="0">
                  <a:latin typeface="Arial Narrow" panose="020B0606020202030204" pitchFamily="34" charset="0"/>
                </a:rPr>
                <a:t>      39 </a:t>
              </a:r>
              <a:r>
                <a:rPr lang="es-ES" sz="2000" dirty="0" err="1">
                  <a:latin typeface="Arial Narrow" panose="020B0606020202030204" pitchFamily="34" charset="0"/>
                </a:rPr>
                <a:t>observation</a:t>
              </a:r>
              <a:r>
                <a:rPr lang="es-ES" sz="2000" dirty="0">
                  <a:latin typeface="Arial Narrow" panose="020B0606020202030204" pitchFamily="34" charset="0"/>
                </a:rPr>
                <a:t> </a:t>
              </a:r>
              <a:r>
                <a:rPr lang="es-ES" sz="2000" dirty="0" err="1">
                  <a:latin typeface="Arial Narrow" panose="020B0606020202030204" pitchFamily="34" charset="0"/>
                </a:rPr>
                <a:t>sites</a:t>
              </a:r>
              <a:endParaRPr lang="es-ES" sz="2000" dirty="0">
                <a:latin typeface="Arial Narrow" panose="020B0606020202030204" pitchFamily="34" charset="0"/>
              </a:endParaRPr>
            </a:p>
            <a:p>
              <a:pPr algn="ctr"/>
              <a:endParaRPr lang="es-ES" sz="2000" dirty="0"/>
            </a:p>
          </p:txBody>
        </p:sp>
        <p:sp>
          <p:nvSpPr>
            <p:cNvPr id="31" name="30 Elipse"/>
            <p:cNvSpPr/>
            <p:nvPr/>
          </p:nvSpPr>
          <p:spPr>
            <a:xfrm>
              <a:off x="1787658" y="2403916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31 Elipse"/>
            <p:cNvSpPr/>
            <p:nvPr/>
          </p:nvSpPr>
          <p:spPr>
            <a:xfrm>
              <a:off x="1805039" y="1419791"/>
              <a:ext cx="216024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32 Elipse"/>
            <p:cNvSpPr/>
            <p:nvPr/>
          </p:nvSpPr>
          <p:spPr>
            <a:xfrm>
              <a:off x="2748895" y="3701929"/>
              <a:ext cx="216024" cy="21602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60" y="4009307"/>
            <a:ext cx="3205442" cy="22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9" y="1484784"/>
            <a:ext cx="8749001" cy="4410037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8" name="27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9" name="28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3EBB76B0-18E6-05E2-3F47-F4025CA25694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31F2CB99-0666-80E3-455F-3101F66735DC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AC09FF0C-3C02-CA75-852A-16C9EAAC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F38E3DB3-F269-F494-F976-D046DA8C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5" name="14 CuadroTexto"/>
          <p:cNvSpPr txBox="1"/>
          <p:nvPr/>
        </p:nvSpPr>
        <p:spPr>
          <a:xfrm>
            <a:off x="32127" y="6926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>
                <a:latin typeface="Arial Narrow" pitchFamily="34" charset="0"/>
              </a:rPr>
              <a:t>Diffuse</a:t>
            </a:r>
            <a:r>
              <a:rPr lang="es-ES" sz="3200" b="1" dirty="0" smtClean="0">
                <a:latin typeface="Arial Narrow" pitchFamily="34" charset="0"/>
              </a:rPr>
              <a:t> CO</a:t>
            </a:r>
            <a:r>
              <a:rPr lang="es-ES" sz="3200" b="1" baseline="-25000" dirty="0" smtClean="0">
                <a:latin typeface="Arial Narrow" pitchFamily="34" charset="0"/>
              </a:rPr>
              <a:t>2</a:t>
            </a:r>
            <a:r>
              <a:rPr lang="es-ES" sz="3200" b="1" dirty="0" smtClean="0">
                <a:latin typeface="Arial Narrow" pitchFamily="34" charset="0"/>
              </a:rPr>
              <a:t> </a:t>
            </a:r>
            <a:r>
              <a:rPr lang="es-ES" sz="3200" b="1" dirty="0" err="1" smtClean="0">
                <a:latin typeface="Arial Narrow" pitchFamily="34" charset="0"/>
              </a:rPr>
              <a:t>emission</a:t>
            </a:r>
            <a:r>
              <a:rPr lang="es-ES" sz="3200" b="1" dirty="0" smtClean="0">
                <a:latin typeface="Arial Narrow" pitchFamily="34" charset="0"/>
              </a:rPr>
              <a:t> - La Bombilla</a:t>
            </a:r>
            <a:endParaRPr lang="es-ES" sz="3200" b="1" dirty="0">
              <a:latin typeface="Arial Narrow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528" y="4725144"/>
            <a:ext cx="1958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February</a:t>
            </a:r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2-3, 2022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84 </a:t>
            </a:r>
            <a:r>
              <a:rPr lang="es-ES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measuring</a:t>
            </a:r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sites</a:t>
            </a:r>
            <a:endParaRPr lang="es-ES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 Narrow" panose="020B0606020202030204" pitchFamily="34" charset="0"/>
              </a:rPr>
              <a:t>170  ± </a:t>
            </a:r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48 td</a:t>
            </a:r>
            <a:r>
              <a:rPr lang="es-ES" b="1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-1</a:t>
            </a:r>
            <a:endParaRPr lang="es-ES" b="1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8" name="27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9" name="28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3EBB76B0-18E6-05E2-3F47-F4025CA25694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31F2CB99-0666-80E3-455F-3101F66735DC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AC09FF0C-3C02-CA75-852A-16C9EAAC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F38E3DB3-F269-F494-F976-D046DA8C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" y="2340284"/>
            <a:ext cx="4542063" cy="3444122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611560" y="1868166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 Narrow" pitchFamily="34" charset="0"/>
              </a:rPr>
              <a:t>Diffuse CO</a:t>
            </a:r>
            <a:r>
              <a:rPr lang="en-GB" sz="2000" b="1" baseline="-25000" dirty="0" smtClean="0">
                <a:latin typeface="Arial Narrow" pitchFamily="34" charset="0"/>
              </a:rPr>
              <a:t>2</a:t>
            </a:r>
            <a:r>
              <a:rPr lang="en-GB" sz="2000" b="1" dirty="0" smtClean="0">
                <a:latin typeface="Arial Narrow" pitchFamily="34" charset="0"/>
              </a:rPr>
              <a:t> emission</a:t>
            </a:r>
            <a:endParaRPr lang="en-GB" sz="2000" b="1" dirty="0">
              <a:latin typeface="Arial Narrow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68" y="2244704"/>
            <a:ext cx="4545634" cy="3539702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5292080" y="184482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Arial Narrow" pitchFamily="34" charset="0"/>
              </a:rPr>
              <a:t>S</a:t>
            </a:r>
            <a:r>
              <a:rPr lang="es-ES" sz="2000" b="1" dirty="0" err="1" smtClean="0">
                <a:latin typeface="Arial Narrow" pitchFamily="34" charset="0"/>
              </a:rPr>
              <a:t>oil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smtClean="0">
                <a:latin typeface="Symbol" pitchFamily="18" charset="2"/>
              </a:rPr>
              <a:t>d</a:t>
            </a:r>
            <a:r>
              <a:rPr lang="es-ES" sz="2000" b="1" baseline="30000" dirty="0" smtClean="0">
                <a:latin typeface="Arial Narrow" pitchFamily="34" charset="0"/>
              </a:rPr>
              <a:t>13</a:t>
            </a:r>
            <a:r>
              <a:rPr lang="es-ES" sz="2000" b="1" dirty="0" smtClean="0">
                <a:latin typeface="Arial Narrow" pitchFamily="34" charset="0"/>
              </a:rPr>
              <a:t>C-CO</a:t>
            </a:r>
            <a:r>
              <a:rPr lang="es-ES" sz="2000" b="1" baseline="-25000" dirty="0" smtClean="0">
                <a:latin typeface="Arial Narrow" pitchFamily="34" charset="0"/>
              </a:rPr>
              <a:t>2 </a:t>
            </a:r>
            <a:endParaRPr lang="es-ES" sz="2000" b="1" dirty="0">
              <a:latin typeface="Arial Narrow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8256" y="5486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Arial Narrow" pitchFamily="34" charset="0"/>
              </a:rPr>
              <a:t>Temporal </a:t>
            </a:r>
            <a:r>
              <a:rPr lang="es-ES" sz="3200" b="1" dirty="0" err="1" smtClean="0">
                <a:latin typeface="Arial Narrow" pitchFamily="34" charset="0"/>
              </a:rPr>
              <a:t>variations</a:t>
            </a:r>
            <a:r>
              <a:rPr lang="es-ES" sz="3200" b="1" dirty="0" smtClean="0">
                <a:latin typeface="Arial Narrow" pitchFamily="34" charset="0"/>
              </a:rPr>
              <a:t> · </a:t>
            </a:r>
            <a:r>
              <a:rPr lang="es-ES" sz="3200" b="1" dirty="0" err="1" smtClean="0">
                <a:latin typeface="Arial Narrow" pitchFamily="34" charset="0"/>
              </a:rPr>
              <a:t>Diffuse</a:t>
            </a:r>
            <a:r>
              <a:rPr lang="es-ES" sz="3200" b="1" dirty="0" smtClean="0">
                <a:latin typeface="Arial Narrow" pitchFamily="34" charset="0"/>
              </a:rPr>
              <a:t> CO</a:t>
            </a:r>
            <a:r>
              <a:rPr lang="es-ES" sz="3200" b="1" baseline="-25000" dirty="0" smtClean="0">
                <a:latin typeface="Arial Narrow" pitchFamily="34" charset="0"/>
              </a:rPr>
              <a:t>2</a:t>
            </a:r>
            <a:r>
              <a:rPr lang="es-ES" sz="3200" b="1" dirty="0" smtClean="0">
                <a:latin typeface="Arial Narrow" pitchFamily="34" charset="0"/>
              </a:rPr>
              <a:t> </a:t>
            </a:r>
            <a:r>
              <a:rPr lang="es-ES" sz="3200" b="1" dirty="0" err="1" smtClean="0">
                <a:latin typeface="Arial Narrow" pitchFamily="34" charset="0"/>
              </a:rPr>
              <a:t>emission</a:t>
            </a:r>
            <a:endParaRPr lang="es-ES" sz="3200" b="1" dirty="0">
              <a:latin typeface="Arial Narrow" pitchFamily="34" charset="0"/>
            </a:endParaRPr>
          </a:p>
          <a:p>
            <a:pPr algn="ctr"/>
            <a:r>
              <a:rPr lang="es-ES" sz="3200" b="1" dirty="0" smtClean="0">
                <a:latin typeface="Arial Narrow" pitchFamily="34" charset="0"/>
              </a:rPr>
              <a:t>La Bombilla</a:t>
            </a:r>
            <a:endParaRPr lang="es-ES" sz="3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94220"/>
            <a:ext cx="8182388" cy="5711826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8" name="27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9" name="28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3EBB76B0-18E6-05E2-3F47-F4025CA25694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31F2CB99-0666-80E3-455F-3101F66735DC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AC09FF0C-3C02-CA75-852A-16C9EAAC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F38E3DB3-F269-F494-F976-D046DA8C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sp>
        <p:nvSpPr>
          <p:cNvPr id="19" name="18 CuadroTexto"/>
          <p:cNvSpPr txBox="1"/>
          <p:nvPr/>
        </p:nvSpPr>
        <p:spPr>
          <a:xfrm>
            <a:off x="0" y="5317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>
                <a:latin typeface="Arial Narrow" pitchFamily="34" charset="0"/>
              </a:rPr>
              <a:t>Origin</a:t>
            </a:r>
            <a:r>
              <a:rPr lang="es-ES" sz="3200" b="1" dirty="0" smtClean="0">
                <a:latin typeface="Arial Narrow" pitchFamily="34" charset="0"/>
              </a:rPr>
              <a:t> of </a:t>
            </a:r>
            <a:r>
              <a:rPr lang="es-ES" sz="3200" b="1" dirty="0" err="1" smtClean="0">
                <a:latin typeface="Arial Narrow" pitchFamily="34" charset="0"/>
              </a:rPr>
              <a:t>the</a:t>
            </a:r>
            <a:r>
              <a:rPr lang="es-ES" sz="3200" b="1" dirty="0" smtClean="0">
                <a:latin typeface="Arial Narrow" pitchFamily="34" charset="0"/>
              </a:rPr>
              <a:t> </a:t>
            </a:r>
            <a:r>
              <a:rPr lang="es-ES" sz="3200" b="1" dirty="0" err="1" smtClean="0">
                <a:latin typeface="Arial Narrow" pitchFamily="34" charset="0"/>
              </a:rPr>
              <a:t>anomalous</a:t>
            </a:r>
            <a:r>
              <a:rPr lang="es-ES" sz="3200" b="1" dirty="0" smtClean="0">
                <a:latin typeface="Arial Narrow" pitchFamily="34" charset="0"/>
              </a:rPr>
              <a:t> CO</a:t>
            </a:r>
            <a:r>
              <a:rPr lang="es-ES" sz="3200" b="1" baseline="-25000" dirty="0" smtClean="0">
                <a:latin typeface="Arial Narrow" pitchFamily="34" charset="0"/>
              </a:rPr>
              <a:t>2 </a:t>
            </a:r>
            <a:r>
              <a:rPr lang="es-ES" sz="3200" b="1" dirty="0" err="1" smtClean="0">
                <a:latin typeface="Arial Narrow" pitchFamily="34" charset="0"/>
              </a:rPr>
              <a:t>degassing</a:t>
            </a:r>
            <a:r>
              <a:rPr lang="es-ES" sz="3200" b="1" dirty="0" smtClean="0">
                <a:latin typeface="Arial Narrow" pitchFamily="34" charset="0"/>
              </a:rPr>
              <a:t>  · La Bombilla</a:t>
            </a:r>
            <a:endParaRPr lang="es-ES" sz="3200" b="1" dirty="0">
              <a:latin typeface="Arial Narrow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16660" y="1475492"/>
            <a:ext cx="21088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EFAA11"/>
                </a:solidFill>
                <a:latin typeface="Arial Narrow" pitchFamily="34" charset="0"/>
              </a:rPr>
              <a:t>Volcanic-hydrotermal</a:t>
            </a:r>
            <a:endParaRPr lang="es-ES" b="1" dirty="0">
              <a:solidFill>
                <a:srgbClr val="EFAA11"/>
              </a:solidFill>
              <a:latin typeface="Arial Narrow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 rot="10800000">
            <a:off x="2256620" y="1519874"/>
            <a:ext cx="360040" cy="2880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9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52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5400000">
            <a:off x="4361087" y="-886367"/>
            <a:ext cx="421824" cy="230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METHODOLOGY</a:t>
            </a:r>
            <a:endParaRPr lang="es-ES" sz="1000" b="1" dirty="0">
              <a:solidFill>
                <a:schemeClr val="bg1">
                  <a:lumMod val="75000"/>
                </a:schemeClr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5400000">
            <a:off x="6161289" y="-310305"/>
            <a:ext cx="421824" cy="115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rebuchet MS" pitchFamily="34" charset="0"/>
                <a:cs typeface="Arial" panose="020B0604020202020204" pitchFamily="34" charset="0"/>
              </a:rPr>
              <a:t>RESULTS</a:t>
            </a:r>
            <a:endParaRPr lang="es-ES" sz="1200" b="1" dirty="0">
              <a:solidFill>
                <a:schemeClr val="tx1"/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5400000">
            <a:off x="7925484" y="-562333"/>
            <a:ext cx="4218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0" name="19 Rectángulo"/>
          <p:cNvSpPr/>
          <p:nvPr/>
        </p:nvSpPr>
        <p:spPr>
          <a:xfrm rot="5400000">
            <a:off x="2596892" y="-850364"/>
            <a:ext cx="4218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1" name="20 Rectángulo"/>
          <p:cNvSpPr/>
          <p:nvPr/>
        </p:nvSpPr>
        <p:spPr>
          <a:xfrm rot="5400000">
            <a:off x="904704" y="-530719"/>
            <a:ext cx="4218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2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  <a:cs typeface="Arial" panose="020B0604020202020204" pitchFamily="34" charset="0"/>
              </a:rPr>
              <a:t>OBJECTIVES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5508B72-54E8-013D-D1EF-E78330E5962D}"/>
              </a:ext>
            </a:extLst>
          </p:cNvPr>
          <p:cNvGrpSpPr/>
          <p:nvPr/>
        </p:nvGrpSpPr>
        <p:grpSpPr>
          <a:xfrm>
            <a:off x="0" y="6264696"/>
            <a:ext cx="9144000" cy="620688"/>
            <a:chOff x="36512" y="6240598"/>
            <a:chExt cx="9144000" cy="62068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7231C187-2C5B-68E1-1C83-0224B8077400}"/>
                </a:ext>
              </a:extLst>
            </p:cNvPr>
            <p:cNvSpPr/>
            <p:nvPr/>
          </p:nvSpPr>
          <p:spPr>
            <a:xfrm>
              <a:off x="36512" y="6240598"/>
              <a:ext cx="9144000" cy="620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3633BA4E-993D-E9A9-3DA7-F370537F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68" y="6240599"/>
              <a:ext cx="2213298" cy="61883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49DC51FD-9611-2767-CAEE-9C1E4B8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456" y="6368860"/>
              <a:ext cx="4087341" cy="402347"/>
            </a:xfrm>
            <a:prstGeom prst="rect">
              <a:avLst/>
            </a:prstGeom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17" y="1159018"/>
            <a:ext cx="7728243" cy="502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0" y="6795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Continuous </a:t>
            </a:r>
            <a:r>
              <a:rPr lang="en-US" sz="2400" b="1" dirty="0">
                <a:latin typeface="Arial Narrow" pitchFamily="34" charset="0"/>
              </a:rPr>
              <a:t>outdoor air CO</a:t>
            </a:r>
            <a:r>
              <a:rPr lang="en-US" sz="2400" b="1" baseline="-25000" dirty="0">
                <a:latin typeface="Arial Narrow" pitchFamily="34" charset="0"/>
              </a:rPr>
              <a:t>2</a:t>
            </a:r>
            <a:r>
              <a:rPr lang="en-US" sz="2400" b="1" dirty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monitoring · La </a:t>
            </a:r>
            <a:r>
              <a:rPr lang="en-US" sz="2400" b="1" dirty="0" err="1" smtClean="0">
                <a:latin typeface="Arial Narrow" pitchFamily="34" charset="0"/>
              </a:rPr>
              <a:t>Bombilla</a:t>
            </a:r>
            <a:r>
              <a:rPr lang="en-US" sz="2400" b="1" dirty="0" smtClean="0">
                <a:latin typeface="Arial Narrow" pitchFamily="34" charset="0"/>
              </a:rPr>
              <a:t> · Station B </a:t>
            </a:r>
            <a:r>
              <a:rPr lang="en-US" sz="2400" dirty="0" smtClean="0">
                <a:latin typeface="Arial Narrow" pitchFamily="34" charset="0"/>
              </a:rPr>
              <a:t>(30 cm)</a:t>
            </a:r>
            <a:endParaRPr lang="es-ES" sz="2400" b="1" dirty="0">
              <a:latin typeface="Arial Narrow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6924"/>
            <a:ext cx="1728192" cy="11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Elipse"/>
          <p:cNvSpPr/>
          <p:nvPr/>
        </p:nvSpPr>
        <p:spPr>
          <a:xfrm>
            <a:off x="2915816" y="1846898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3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726</Words>
  <Application>Microsoft Office PowerPoint</Application>
  <PresentationFormat>Presentación en pantalla (4:3)</PresentationFormat>
  <Paragraphs>146</Paragraphs>
  <Slides>18</Slides>
  <Notes>4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phdez</cp:lastModifiedBy>
  <cp:revision>141</cp:revision>
  <dcterms:created xsi:type="dcterms:W3CDTF">2019-03-22T19:42:02Z</dcterms:created>
  <dcterms:modified xsi:type="dcterms:W3CDTF">2022-05-20T21:31:00Z</dcterms:modified>
</cp:coreProperties>
</file>