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handoutMasterIdLst>
    <p:handoutMasterId r:id="rId12"/>
  </p:handoutMasterIdLst>
  <p:sldIdLst>
    <p:sldId id="380" r:id="rId2"/>
    <p:sldId id="381" r:id="rId3"/>
    <p:sldId id="393" r:id="rId4"/>
    <p:sldId id="391" r:id="rId5"/>
    <p:sldId id="389" r:id="rId6"/>
    <p:sldId id="390" r:id="rId7"/>
    <p:sldId id="392" r:id="rId8"/>
    <p:sldId id="394" r:id="rId9"/>
    <p:sldId id="388" r:id="rId10"/>
  </p:sldIdLst>
  <p:sldSz cx="9144000" cy="5143500" type="screen16x9"/>
  <p:notesSz cx="7102475" cy="10233025"/>
  <p:defaultTextStyle>
    <a:defPPr>
      <a:defRPr lang="it-IT"/>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E0"/>
    <a:srgbClr val="F9DFE1"/>
    <a:srgbClr val="FAECEC"/>
    <a:srgbClr val="F2F2F2"/>
    <a:srgbClr val="E6E6E6"/>
    <a:srgbClr val="FFFFFF"/>
    <a:srgbClr val="B30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23925-667D-4756-9221-8B4F2B2503AA}" v="743" dt="2022-05-22T13:46:59.040"/>
  </p1510:revLst>
</p1510:revInfo>
</file>

<file path=ppt/tableStyles.xml><?xml version="1.0" encoding="utf-8"?>
<a:tblStyleLst xmlns:a="http://schemas.openxmlformats.org/drawingml/2006/main" def="{7DF18680-E054-41AD-8BC1-D1AEF772440D}">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1" autoAdjust="0"/>
    <p:restoredTop sz="84736" autoAdjust="0"/>
  </p:normalViewPr>
  <p:slideViewPr>
    <p:cSldViewPr snapToGrid="0">
      <p:cViewPr varScale="1">
        <p:scale>
          <a:sx n="94" d="100"/>
          <a:sy n="94" d="100"/>
        </p:scale>
        <p:origin x="1366" y="41"/>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A23245E5-7F4C-439B-97CC-404A9E094AB8}"/>
              </a:ext>
            </a:extLst>
          </p:cNvPr>
          <p:cNvSpPr>
            <a:spLocks noGrp="1" noChangeArrowheads="1"/>
          </p:cNvSpPr>
          <p:nvPr>
            <p:ph type="hdr" sz="quarter"/>
          </p:nvPr>
        </p:nvSpPr>
        <p:spPr bwMode="auto">
          <a:xfrm>
            <a:off x="0"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a:lvl1pPr>
          </a:lstStyle>
          <a:p>
            <a:endParaRPr lang="it-IT" altLang="zh-CN"/>
          </a:p>
        </p:txBody>
      </p:sp>
      <p:sp>
        <p:nvSpPr>
          <p:cNvPr id="160771" name="Rectangle 3">
            <a:extLst>
              <a:ext uri="{FF2B5EF4-FFF2-40B4-BE49-F238E27FC236}">
                <a16:creationId xmlns:a16="http://schemas.microsoft.com/office/drawing/2014/main" id="{2343CE59-1552-4DD1-AFAD-991161FC493E}"/>
              </a:ext>
            </a:extLst>
          </p:cNvPr>
          <p:cNvSpPr>
            <a:spLocks noGrp="1" noChangeArrowheads="1"/>
          </p:cNvSpPr>
          <p:nvPr>
            <p:ph type="dt" sz="quarter" idx="1"/>
          </p:nvPr>
        </p:nvSpPr>
        <p:spPr bwMode="auto">
          <a:xfrm>
            <a:off x="4024736"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eaLnBrk="1" hangingPunct="1">
              <a:defRPr sz="1300"/>
            </a:lvl1pPr>
          </a:lstStyle>
          <a:p>
            <a:fld id="{0CFFB955-8EED-4EF9-BE5E-1DD1DBC54391}" type="datetimeFigureOut">
              <a:rPr lang="it-IT" altLang="zh-CN"/>
              <a:pPr/>
              <a:t>22/05/2022</a:t>
            </a:fld>
            <a:endParaRPr lang="it-IT" altLang="zh-CN"/>
          </a:p>
        </p:txBody>
      </p:sp>
      <p:sp>
        <p:nvSpPr>
          <p:cNvPr id="160772" name="Rectangle 4">
            <a:extLst>
              <a:ext uri="{FF2B5EF4-FFF2-40B4-BE49-F238E27FC236}">
                <a16:creationId xmlns:a16="http://schemas.microsoft.com/office/drawing/2014/main" id="{483F46EA-4D45-4BAE-A25E-27CBC4852021}"/>
              </a:ext>
            </a:extLst>
          </p:cNvPr>
          <p:cNvSpPr>
            <a:spLocks noGrp="1" noChangeArrowheads="1"/>
          </p:cNvSpPr>
          <p:nvPr>
            <p:ph type="ftr" sz="quarter" idx="2"/>
          </p:nvPr>
        </p:nvSpPr>
        <p:spPr bwMode="auto">
          <a:xfrm>
            <a:off x="0"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eaLnBrk="1" hangingPunct="1">
              <a:defRPr sz="1300"/>
            </a:lvl1pPr>
          </a:lstStyle>
          <a:p>
            <a:endParaRPr lang="it-IT" altLang="zh-CN"/>
          </a:p>
        </p:txBody>
      </p:sp>
      <p:sp>
        <p:nvSpPr>
          <p:cNvPr id="160773" name="Rectangle 5">
            <a:extLst>
              <a:ext uri="{FF2B5EF4-FFF2-40B4-BE49-F238E27FC236}">
                <a16:creationId xmlns:a16="http://schemas.microsoft.com/office/drawing/2014/main" id="{74F762F7-B5FF-43C4-8AFE-466DCD92FF8F}"/>
              </a:ext>
            </a:extLst>
          </p:cNvPr>
          <p:cNvSpPr>
            <a:spLocks noGrp="1" noChangeArrowheads="1"/>
          </p:cNvSpPr>
          <p:nvPr>
            <p:ph type="sldNum" sz="quarter" idx="3"/>
          </p:nvPr>
        </p:nvSpPr>
        <p:spPr bwMode="auto">
          <a:xfrm>
            <a:off x="4024736"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eaLnBrk="1" hangingPunct="1">
              <a:defRPr sz="1300" smtClean="0"/>
            </a:lvl1pPr>
          </a:lstStyle>
          <a:p>
            <a:pPr>
              <a:defRPr/>
            </a:pPr>
            <a:fld id="{7AAC633C-DFF0-4D22-8674-0612A03B3519}" type="slidenum">
              <a:rPr lang="it-IT" altLang="it-IT"/>
              <a:pPr>
                <a:defRPr/>
              </a:pPr>
              <a:t>‹#›</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675A245-21E4-45D4-A322-4BDCA5DB7C51}"/>
              </a:ext>
            </a:extLst>
          </p:cNvPr>
          <p:cNvSpPr>
            <a:spLocks noGrp="1" noChangeArrowheads="1"/>
          </p:cNvSpPr>
          <p:nvPr>
            <p:ph type="hdr" sz="quarter"/>
          </p:nvPr>
        </p:nvSpPr>
        <p:spPr bwMode="auto">
          <a:xfrm>
            <a:off x="0"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0"/>
            </a:lvl1pPr>
          </a:lstStyle>
          <a:p>
            <a:endParaRPr lang="it-IT" altLang="zh-CN"/>
          </a:p>
        </p:txBody>
      </p:sp>
      <p:sp>
        <p:nvSpPr>
          <p:cNvPr id="5123" name="Rectangle 3">
            <a:extLst>
              <a:ext uri="{FF2B5EF4-FFF2-40B4-BE49-F238E27FC236}">
                <a16:creationId xmlns:a16="http://schemas.microsoft.com/office/drawing/2014/main" id="{FB85CE8E-6EBE-421F-A2B0-C5BE1D670FF7}"/>
              </a:ext>
            </a:extLst>
          </p:cNvPr>
          <p:cNvSpPr>
            <a:spLocks noGrp="1" noChangeArrowheads="1"/>
          </p:cNvSpPr>
          <p:nvPr>
            <p:ph type="dt" idx="1"/>
          </p:nvPr>
        </p:nvSpPr>
        <p:spPr bwMode="auto">
          <a:xfrm>
            <a:off x="4023092"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eaLnBrk="1" hangingPunct="1">
              <a:defRPr sz="1300" b="0"/>
            </a:lvl1pPr>
          </a:lstStyle>
          <a:p>
            <a:endParaRPr lang="it-IT" altLang="zh-CN"/>
          </a:p>
        </p:txBody>
      </p:sp>
      <p:sp>
        <p:nvSpPr>
          <p:cNvPr id="9220" name="Rectangle 4">
            <a:extLst>
              <a:ext uri="{FF2B5EF4-FFF2-40B4-BE49-F238E27FC236}">
                <a16:creationId xmlns:a16="http://schemas.microsoft.com/office/drawing/2014/main" id="{64EB1058-2DF3-41F0-9CA6-43E379B2FBCD}"/>
              </a:ext>
            </a:extLst>
          </p:cNvPr>
          <p:cNvSpPr>
            <a:spLocks noGrp="1" noRot="1" noChangeAspect="1" noChangeArrowheads="1" noTextEdit="1"/>
          </p:cNvSpPr>
          <p:nvPr>
            <p:ph type="sldImg" idx="2"/>
          </p:nvPr>
        </p:nvSpPr>
        <p:spPr bwMode="auto">
          <a:xfrm>
            <a:off x="139700" y="766763"/>
            <a:ext cx="682307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BB0AFA5-8715-4150-8FFC-76030C2B3D70}"/>
              </a:ext>
            </a:extLst>
          </p:cNvPr>
          <p:cNvSpPr>
            <a:spLocks noGrp="1" noChangeArrowheads="1"/>
          </p:cNvSpPr>
          <p:nvPr>
            <p:ph type="body" sz="quarter" idx="3"/>
          </p:nvPr>
        </p:nvSpPr>
        <p:spPr bwMode="auto">
          <a:xfrm>
            <a:off x="710248" y="4860687"/>
            <a:ext cx="5681980" cy="460486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a:extLst>
              <a:ext uri="{FF2B5EF4-FFF2-40B4-BE49-F238E27FC236}">
                <a16:creationId xmlns:a16="http://schemas.microsoft.com/office/drawing/2014/main" id="{382C76B9-1F87-4D36-B2A3-AFC64FB78A0E}"/>
              </a:ext>
            </a:extLst>
          </p:cNvPr>
          <p:cNvSpPr>
            <a:spLocks noGrp="1" noChangeArrowheads="1"/>
          </p:cNvSpPr>
          <p:nvPr>
            <p:ph type="ftr" sz="quarter" idx="4"/>
          </p:nvPr>
        </p:nvSpPr>
        <p:spPr bwMode="auto">
          <a:xfrm>
            <a:off x="0" y="9719598"/>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eaLnBrk="1" hangingPunct="1">
              <a:defRPr sz="1300" b="0"/>
            </a:lvl1pPr>
          </a:lstStyle>
          <a:p>
            <a:endParaRPr lang="it-IT" altLang="zh-CN"/>
          </a:p>
        </p:txBody>
      </p:sp>
      <p:sp>
        <p:nvSpPr>
          <p:cNvPr id="5127" name="Rectangle 7">
            <a:extLst>
              <a:ext uri="{FF2B5EF4-FFF2-40B4-BE49-F238E27FC236}">
                <a16:creationId xmlns:a16="http://schemas.microsoft.com/office/drawing/2014/main" id="{ECB73A40-3A64-4136-AB64-D2C95661865D}"/>
              </a:ext>
            </a:extLst>
          </p:cNvPr>
          <p:cNvSpPr>
            <a:spLocks noGrp="1" noChangeArrowheads="1"/>
          </p:cNvSpPr>
          <p:nvPr>
            <p:ph type="sldNum" sz="quarter" idx="5"/>
          </p:nvPr>
        </p:nvSpPr>
        <p:spPr bwMode="auto">
          <a:xfrm>
            <a:off x="4023092" y="9719598"/>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eaLnBrk="1" hangingPunct="1">
              <a:defRPr sz="1300" b="0" smtClean="0"/>
            </a:lvl1pPr>
          </a:lstStyle>
          <a:p>
            <a:pPr>
              <a:defRPr/>
            </a:pPr>
            <a:fld id="{E279FA39-1191-4360-AD6E-D31358136CF5}"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D91BC184-9E27-4EB4-8F4F-54C91768967B}"/>
              </a:ext>
            </a:extLst>
          </p:cNvPr>
          <p:cNvSpPr>
            <a:spLocks noGrp="1" noRot="1" noChangeAspect="1" noChangeArrowheads="1" noTextEdit="1"/>
          </p:cNvSpPr>
          <p:nvPr>
            <p:ph type="sldImg"/>
          </p:nvPr>
        </p:nvSpPr>
        <p:spPr>
          <a:ln/>
        </p:spPr>
      </p:sp>
      <p:sp>
        <p:nvSpPr>
          <p:cNvPr id="12291" name="Segnaposto note 2">
            <a:extLst>
              <a:ext uri="{FF2B5EF4-FFF2-40B4-BE49-F238E27FC236}">
                <a16:creationId xmlns:a16="http://schemas.microsoft.com/office/drawing/2014/main" id="{9A5ADA44-291F-4F93-BE5A-98A7ADAD3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12292" name="Segnaposto numero diapositiva 3">
            <a:extLst>
              <a:ext uri="{FF2B5EF4-FFF2-40B4-BE49-F238E27FC236}">
                <a16:creationId xmlns:a16="http://schemas.microsoft.com/office/drawing/2014/main" id="{2D0C15B9-C6F6-4625-BE5C-1010CA64CB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804838" indent="-309553">
              <a:defRPr b="1">
                <a:solidFill>
                  <a:schemeClr val="tx1"/>
                </a:solidFill>
                <a:latin typeface="Arial" panose="020B0604020202020204" pitchFamily="34" charset="0"/>
              </a:defRPr>
            </a:lvl2pPr>
            <a:lvl3pPr marL="1238212" indent="-247642">
              <a:defRPr b="1">
                <a:solidFill>
                  <a:schemeClr val="tx1"/>
                </a:solidFill>
                <a:latin typeface="Arial" panose="020B0604020202020204" pitchFamily="34" charset="0"/>
              </a:defRPr>
            </a:lvl3pPr>
            <a:lvl4pPr marL="1733497" indent="-247642">
              <a:defRPr b="1">
                <a:solidFill>
                  <a:schemeClr val="tx1"/>
                </a:solidFill>
                <a:latin typeface="Arial" panose="020B0604020202020204" pitchFamily="34" charset="0"/>
              </a:defRPr>
            </a:lvl4pPr>
            <a:lvl5pPr marL="2228781" indent="-247642">
              <a:defRPr b="1">
                <a:solidFill>
                  <a:schemeClr val="tx1"/>
                </a:solidFill>
                <a:latin typeface="Arial" panose="020B0604020202020204" pitchFamily="34" charset="0"/>
              </a:defRPr>
            </a:lvl5pPr>
            <a:lvl6pPr marL="2724066" indent="-247642" eaLnBrk="0" fontAlgn="base" hangingPunct="0">
              <a:spcBef>
                <a:spcPct val="0"/>
              </a:spcBef>
              <a:spcAft>
                <a:spcPct val="0"/>
              </a:spcAft>
              <a:defRPr b="1">
                <a:solidFill>
                  <a:schemeClr val="tx1"/>
                </a:solidFill>
                <a:latin typeface="Arial" panose="020B0604020202020204" pitchFamily="34" charset="0"/>
              </a:defRPr>
            </a:lvl6pPr>
            <a:lvl7pPr marL="3219351" indent="-247642" eaLnBrk="0" fontAlgn="base" hangingPunct="0">
              <a:spcBef>
                <a:spcPct val="0"/>
              </a:spcBef>
              <a:spcAft>
                <a:spcPct val="0"/>
              </a:spcAft>
              <a:defRPr b="1">
                <a:solidFill>
                  <a:schemeClr val="tx1"/>
                </a:solidFill>
                <a:latin typeface="Arial" panose="020B0604020202020204" pitchFamily="34" charset="0"/>
              </a:defRPr>
            </a:lvl7pPr>
            <a:lvl8pPr marL="3714636" indent="-247642" eaLnBrk="0" fontAlgn="base" hangingPunct="0">
              <a:spcBef>
                <a:spcPct val="0"/>
              </a:spcBef>
              <a:spcAft>
                <a:spcPct val="0"/>
              </a:spcAft>
              <a:defRPr b="1">
                <a:solidFill>
                  <a:schemeClr val="tx1"/>
                </a:solidFill>
                <a:latin typeface="Arial" panose="020B0604020202020204" pitchFamily="34" charset="0"/>
              </a:defRPr>
            </a:lvl8pPr>
            <a:lvl9pPr marL="4209920" indent="-247642" eaLnBrk="0" fontAlgn="base" hangingPunct="0">
              <a:spcBef>
                <a:spcPct val="0"/>
              </a:spcBef>
              <a:spcAft>
                <a:spcPct val="0"/>
              </a:spcAft>
              <a:defRPr b="1">
                <a:solidFill>
                  <a:schemeClr val="tx1"/>
                </a:solidFill>
                <a:latin typeface="Arial" panose="020B0604020202020204" pitchFamily="34" charset="0"/>
              </a:defRPr>
            </a:lvl9pPr>
          </a:lstStyle>
          <a:p>
            <a:fld id="{1F51877A-9FFB-4AAD-810C-E726E99B5717}" type="slidenum">
              <a:rPr lang="it-IT" altLang="it-IT" b="0"/>
              <a:pPr/>
              <a:t>1</a:t>
            </a:fld>
            <a:endParaRPr lang="it-IT" altLang="it-IT"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5BD0940D-EE47-4A91-A33B-C2FEFFB14083}"/>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64357F0F-827E-4F0A-83F7-1FE3A24E8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So first of all, what is the earth fissure. Well, earth fissure is the rupture at land surface which can be formed by natural events like earthquake. However, in this context I am refering to earth fissure that is the byproduct of land subsidence as result of excessive groundwater pumping. As I list here, this geo-hazard can cause a brunch of problems on society and ecology. Therefore, our work aims to investigate the mechanism of earth fissure by cooperating </a:t>
            </a:r>
            <a:r>
              <a:rPr lang="en-US" altLang="it-IT" noProof="0" dirty="0">
                <a:latin typeface="Arial" panose="020B0604020202020204" pitchFamily="34" charset="0"/>
              </a:rPr>
              <a:t>numerical simulation and sensitivity analysis.  </a:t>
            </a:r>
            <a:endParaRPr lang="it-IT" altLang="it-IT" dirty="0">
              <a:latin typeface="Arial" panose="020B0604020202020204" pitchFamily="34" charset="0"/>
            </a:endParaRPr>
          </a:p>
        </p:txBody>
      </p:sp>
      <p:sp>
        <p:nvSpPr>
          <p:cNvPr id="14340" name="Segnaposto numero diapositiva 3">
            <a:extLst>
              <a:ext uri="{FF2B5EF4-FFF2-40B4-BE49-F238E27FC236}">
                <a16:creationId xmlns:a16="http://schemas.microsoft.com/office/drawing/2014/main" id="{18EA5890-8C67-4FBE-AB09-14A9644C0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804838" indent="-309553">
              <a:defRPr b="1">
                <a:solidFill>
                  <a:schemeClr val="tx1"/>
                </a:solidFill>
                <a:latin typeface="Arial" panose="020B0604020202020204" pitchFamily="34" charset="0"/>
              </a:defRPr>
            </a:lvl2pPr>
            <a:lvl3pPr marL="1238212" indent="-247642">
              <a:defRPr b="1">
                <a:solidFill>
                  <a:schemeClr val="tx1"/>
                </a:solidFill>
                <a:latin typeface="Arial" panose="020B0604020202020204" pitchFamily="34" charset="0"/>
              </a:defRPr>
            </a:lvl3pPr>
            <a:lvl4pPr marL="1733497" indent="-247642">
              <a:defRPr b="1">
                <a:solidFill>
                  <a:schemeClr val="tx1"/>
                </a:solidFill>
                <a:latin typeface="Arial" panose="020B0604020202020204" pitchFamily="34" charset="0"/>
              </a:defRPr>
            </a:lvl4pPr>
            <a:lvl5pPr marL="2228781" indent="-247642">
              <a:defRPr b="1">
                <a:solidFill>
                  <a:schemeClr val="tx1"/>
                </a:solidFill>
                <a:latin typeface="Arial" panose="020B0604020202020204" pitchFamily="34" charset="0"/>
              </a:defRPr>
            </a:lvl5pPr>
            <a:lvl6pPr marL="2724066" indent="-247642" eaLnBrk="0" fontAlgn="base" hangingPunct="0">
              <a:spcBef>
                <a:spcPct val="0"/>
              </a:spcBef>
              <a:spcAft>
                <a:spcPct val="0"/>
              </a:spcAft>
              <a:defRPr b="1">
                <a:solidFill>
                  <a:schemeClr val="tx1"/>
                </a:solidFill>
                <a:latin typeface="Arial" panose="020B0604020202020204" pitchFamily="34" charset="0"/>
              </a:defRPr>
            </a:lvl6pPr>
            <a:lvl7pPr marL="3219351" indent="-247642" eaLnBrk="0" fontAlgn="base" hangingPunct="0">
              <a:spcBef>
                <a:spcPct val="0"/>
              </a:spcBef>
              <a:spcAft>
                <a:spcPct val="0"/>
              </a:spcAft>
              <a:defRPr b="1">
                <a:solidFill>
                  <a:schemeClr val="tx1"/>
                </a:solidFill>
                <a:latin typeface="Arial" panose="020B0604020202020204" pitchFamily="34" charset="0"/>
              </a:defRPr>
            </a:lvl7pPr>
            <a:lvl8pPr marL="3714636" indent="-247642" eaLnBrk="0" fontAlgn="base" hangingPunct="0">
              <a:spcBef>
                <a:spcPct val="0"/>
              </a:spcBef>
              <a:spcAft>
                <a:spcPct val="0"/>
              </a:spcAft>
              <a:defRPr b="1">
                <a:solidFill>
                  <a:schemeClr val="tx1"/>
                </a:solidFill>
                <a:latin typeface="Arial" panose="020B0604020202020204" pitchFamily="34" charset="0"/>
              </a:defRPr>
            </a:lvl8pPr>
            <a:lvl9pPr marL="4209920" indent="-247642" eaLnBrk="0" fontAlgn="base" hangingPunct="0">
              <a:spcBef>
                <a:spcPct val="0"/>
              </a:spcBef>
              <a:spcAft>
                <a:spcPct val="0"/>
              </a:spcAft>
              <a:defRPr b="1">
                <a:solidFill>
                  <a:schemeClr val="tx1"/>
                </a:solidFill>
                <a:latin typeface="Arial" panose="020B0604020202020204" pitchFamily="34" charset="0"/>
              </a:defRPr>
            </a:lvl9pPr>
          </a:lstStyle>
          <a:p>
            <a:fld id="{90284C16-A77F-474B-A706-0A178E10992E}" type="slidenum">
              <a:rPr lang="it-IT" altLang="it-IT" b="0"/>
              <a:pPr/>
              <a:t>2</a:t>
            </a:fld>
            <a:endParaRPr lang="it-IT" altLang="it-IT"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5BD0940D-EE47-4A91-A33B-C2FEFFB14083}"/>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64357F0F-827E-4F0A-83F7-1FE3A24E8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latin typeface="Arial" panose="020B0604020202020204" pitchFamily="34" charset="0"/>
              </a:rPr>
              <a:t>To this end, we first developed a conceptual model based on the field cases reported in Arizona and Yangzi delta. The common characteristic in these area is the compressible sediment layers are obstructed by a convex bedrock</a:t>
            </a:r>
            <a:r>
              <a:rPr lang="en-US" altLang="zh-CN" dirty="0">
                <a:latin typeface="Arial" panose="020B0604020202020204" pitchFamily="34" charset="0"/>
              </a:rPr>
              <a:t>. So our</a:t>
            </a:r>
            <a:r>
              <a:rPr lang="en-US" altLang="it-IT" dirty="0">
                <a:latin typeface="Arial" panose="020B0604020202020204" pitchFamily="34" charset="0"/>
              </a:rPr>
              <a:t> conceptual model includes two-layered aquifer system and a triangular prism bedrock. Besides we inserted a pair of interfaces above the bedrock ridge to represent earth fissure. Then several numerical trials are conducted by a simulator called GEPS3D which allows us to solve the discontinuous mechanism in finite element grid.</a:t>
            </a:r>
            <a:endParaRPr lang="it-IT" altLang="it-IT" dirty="0">
              <a:latin typeface="Arial" panose="020B0604020202020204" pitchFamily="34" charset="0"/>
            </a:endParaRPr>
          </a:p>
        </p:txBody>
      </p:sp>
      <p:sp>
        <p:nvSpPr>
          <p:cNvPr id="14340" name="Segnaposto numero diapositiva 3">
            <a:extLst>
              <a:ext uri="{FF2B5EF4-FFF2-40B4-BE49-F238E27FC236}">
                <a16:creationId xmlns:a16="http://schemas.microsoft.com/office/drawing/2014/main" id="{18EA5890-8C67-4FBE-AB09-14A9644C0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804838" indent="-309553">
              <a:defRPr b="1">
                <a:solidFill>
                  <a:schemeClr val="tx1"/>
                </a:solidFill>
                <a:latin typeface="Arial" panose="020B0604020202020204" pitchFamily="34" charset="0"/>
              </a:defRPr>
            </a:lvl2pPr>
            <a:lvl3pPr marL="1238212" indent="-247642">
              <a:defRPr b="1">
                <a:solidFill>
                  <a:schemeClr val="tx1"/>
                </a:solidFill>
                <a:latin typeface="Arial" panose="020B0604020202020204" pitchFamily="34" charset="0"/>
              </a:defRPr>
            </a:lvl3pPr>
            <a:lvl4pPr marL="1733497" indent="-247642">
              <a:defRPr b="1">
                <a:solidFill>
                  <a:schemeClr val="tx1"/>
                </a:solidFill>
                <a:latin typeface="Arial" panose="020B0604020202020204" pitchFamily="34" charset="0"/>
              </a:defRPr>
            </a:lvl4pPr>
            <a:lvl5pPr marL="2228781" indent="-247642">
              <a:defRPr b="1">
                <a:solidFill>
                  <a:schemeClr val="tx1"/>
                </a:solidFill>
                <a:latin typeface="Arial" panose="020B0604020202020204" pitchFamily="34" charset="0"/>
              </a:defRPr>
            </a:lvl5pPr>
            <a:lvl6pPr marL="2724066" indent="-247642" eaLnBrk="0" fontAlgn="base" hangingPunct="0">
              <a:spcBef>
                <a:spcPct val="0"/>
              </a:spcBef>
              <a:spcAft>
                <a:spcPct val="0"/>
              </a:spcAft>
              <a:defRPr b="1">
                <a:solidFill>
                  <a:schemeClr val="tx1"/>
                </a:solidFill>
                <a:latin typeface="Arial" panose="020B0604020202020204" pitchFamily="34" charset="0"/>
              </a:defRPr>
            </a:lvl6pPr>
            <a:lvl7pPr marL="3219351" indent="-247642" eaLnBrk="0" fontAlgn="base" hangingPunct="0">
              <a:spcBef>
                <a:spcPct val="0"/>
              </a:spcBef>
              <a:spcAft>
                <a:spcPct val="0"/>
              </a:spcAft>
              <a:defRPr b="1">
                <a:solidFill>
                  <a:schemeClr val="tx1"/>
                </a:solidFill>
                <a:latin typeface="Arial" panose="020B0604020202020204" pitchFamily="34" charset="0"/>
              </a:defRPr>
            </a:lvl7pPr>
            <a:lvl8pPr marL="3714636" indent="-247642" eaLnBrk="0" fontAlgn="base" hangingPunct="0">
              <a:spcBef>
                <a:spcPct val="0"/>
              </a:spcBef>
              <a:spcAft>
                <a:spcPct val="0"/>
              </a:spcAft>
              <a:defRPr b="1">
                <a:solidFill>
                  <a:schemeClr val="tx1"/>
                </a:solidFill>
                <a:latin typeface="Arial" panose="020B0604020202020204" pitchFamily="34" charset="0"/>
              </a:defRPr>
            </a:lvl8pPr>
            <a:lvl9pPr marL="4209920" indent="-247642" eaLnBrk="0" fontAlgn="base" hangingPunct="0">
              <a:spcBef>
                <a:spcPct val="0"/>
              </a:spcBef>
              <a:spcAft>
                <a:spcPct val="0"/>
              </a:spcAft>
              <a:defRPr b="1">
                <a:solidFill>
                  <a:schemeClr val="tx1"/>
                </a:solidFill>
                <a:latin typeface="Arial" panose="020B0604020202020204" pitchFamily="34" charset="0"/>
              </a:defRPr>
            </a:lvl9pPr>
          </a:lstStyle>
          <a:p>
            <a:fld id="{90284C16-A77F-474B-A706-0A178E10992E}" type="slidenum">
              <a:rPr lang="it-IT" altLang="it-IT" b="0"/>
              <a:pPr/>
              <a:t>3</a:t>
            </a:fld>
            <a:endParaRPr lang="it-IT" altLang="it-IT" b="0"/>
          </a:p>
        </p:txBody>
      </p:sp>
    </p:spTree>
    <p:extLst>
      <p:ext uri="{BB962C8B-B14F-4D97-AF65-F5344CB8AC3E}">
        <p14:creationId xmlns:p14="http://schemas.microsoft.com/office/powerpoint/2010/main" val="410212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Moving on this slide, the numerical simulations suggest the differential subsidence causes the tension accumulation above the bedrock tip after long term pore pressure depletion. At the same time, the interfaces have experienced such high tension that a rip occurs between them and enlarges as the tensile stress keeps increasing. The main point I want to make here is the behaviors of earth fissure are governed by stress field.</a:t>
            </a:r>
          </a:p>
          <a:p>
            <a:endParaRPr lang="zh-CN" altLang="en-US" dirty="0"/>
          </a:p>
        </p:txBody>
      </p:sp>
      <p:sp>
        <p:nvSpPr>
          <p:cNvPr id="4" name="灯片编号占位符 3"/>
          <p:cNvSpPr>
            <a:spLocks noGrp="1"/>
          </p:cNvSpPr>
          <p:nvPr>
            <p:ph type="sldNum" sz="quarter" idx="5"/>
          </p:nvPr>
        </p:nvSpPr>
        <p:spPr/>
        <p:txBody>
          <a:bodyPr/>
          <a:lstStyle/>
          <a:p>
            <a:pPr>
              <a:defRPr/>
            </a:pPr>
            <a:fld id="{E279FA39-1191-4360-AD6E-D31358136CF5}" type="slidenum">
              <a:rPr lang="it-IT" altLang="it-IT" smtClean="0"/>
              <a:pPr>
                <a:defRPr/>
              </a:pPr>
              <a:t>4</a:t>
            </a:fld>
            <a:endParaRPr lang="it-IT" altLang="it-IT"/>
          </a:p>
        </p:txBody>
      </p:sp>
    </p:spTree>
    <p:extLst>
      <p:ext uri="{BB962C8B-B14F-4D97-AF65-F5344CB8AC3E}">
        <p14:creationId xmlns:p14="http://schemas.microsoft.com/office/powerpoint/2010/main" val="245594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5BD0940D-EE47-4A91-A33B-C2FEFFB14083}"/>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64357F0F-827E-4F0A-83F7-1FE3A24E8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On the other hand, we found stress field is affected by four parameters including bedrock slope, aquifer thickness, pore pressure variation and aquifer compressibility. So now the problem turns to addressing how these variables influence on earth fissure behaviors. For this purpose, we assumed these four avaribles are uniform distributions and the corresponding ranges are commonly cited in the literature. </a:t>
            </a:r>
            <a:r>
              <a:rPr lang="it-IT" altLang="zh-CN" dirty="0">
                <a:latin typeface="Arial" panose="020B0604020202020204" pitchFamily="34" charset="0"/>
              </a:rPr>
              <a:t>Furthermore, </a:t>
            </a:r>
            <a:r>
              <a:rPr lang="en-US" altLang="zh-CN" sz="1900" dirty="0">
                <a:solidFill>
                  <a:srgbClr val="000000"/>
                </a:solidFill>
                <a:latin typeface="AdvP641C"/>
              </a:rPr>
              <a:t>we introduced the ratio of activated depth to sediment thickness to </a:t>
            </a:r>
            <a:r>
              <a:rPr lang="en-US" altLang="zh-CN" sz="1300" dirty="0">
                <a:solidFill>
                  <a:srgbClr val="000000"/>
                </a:solidFill>
                <a:latin typeface="AdvP641C"/>
              </a:rPr>
              <a:t>quantify the degree of earth fissure. </a:t>
            </a:r>
            <a:br>
              <a:rPr lang="en-US" altLang="zh-CN" dirty="0"/>
            </a:br>
            <a:endParaRPr lang="it-IT" altLang="it-IT" dirty="0">
              <a:latin typeface="Arial" panose="020B0604020202020204" pitchFamily="34" charset="0"/>
            </a:endParaRPr>
          </a:p>
        </p:txBody>
      </p:sp>
      <p:sp>
        <p:nvSpPr>
          <p:cNvPr id="14340" name="Segnaposto numero diapositiva 3">
            <a:extLst>
              <a:ext uri="{FF2B5EF4-FFF2-40B4-BE49-F238E27FC236}">
                <a16:creationId xmlns:a16="http://schemas.microsoft.com/office/drawing/2014/main" id="{18EA5890-8C67-4FBE-AB09-14A9644C0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804838" indent="-309553">
              <a:defRPr b="1">
                <a:solidFill>
                  <a:schemeClr val="tx1"/>
                </a:solidFill>
                <a:latin typeface="Arial" panose="020B0604020202020204" pitchFamily="34" charset="0"/>
              </a:defRPr>
            </a:lvl2pPr>
            <a:lvl3pPr marL="1238212" indent="-247642">
              <a:defRPr b="1">
                <a:solidFill>
                  <a:schemeClr val="tx1"/>
                </a:solidFill>
                <a:latin typeface="Arial" panose="020B0604020202020204" pitchFamily="34" charset="0"/>
              </a:defRPr>
            </a:lvl3pPr>
            <a:lvl4pPr marL="1733497" indent="-247642">
              <a:defRPr b="1">
                <a:solidFill>
                  <a:schemeClr val="tx1"/>
                </a:solidFill>
                <a:latin typeface="Arial" panose="020B0604020202020204" pitchFamily="34" charset="0"/>
              </a:defRPr>
            </a:lvl4pPr>
            <a:lvl5pPr marL="2228781" indent="-247642">
              <a:defRPr b="1">
                <a:solidFill>
                  <a:schemeClr val="tx1"/>
                </a:solidFill>
                <a:latin typeface="Arial" panose="020B0604020202020204" pitchFamily="34" charset="0"/>
              </a:defRPr>
            </a:lvl5pPr>
            <a:lvl6pPr marL="2724066" indent="-247642" eaLnBrk="0" fontAlgn="base" hangingPunct="0">
              <a:spcBef>
                <a:spcPct val="0"/>
              </a:spcBef>
              <a:spcAft>
                <a:spcPct val="0"/>
              </a:spcAft>
              <a:defRPr b="1">
                <a:solidFill>
                  <a:schemeClr val="tx1"/>
                </a:solidFill>
                <a:latin typeface="Arial" panose="020B0604020202020204" pitchFamily="34" charset="0"/>
              </a:defRPr>
            </a:lvl6pPr>
            <a:lvl7pPr marL="3219351" indent="-247642" eaLnBrk="0" fontAlgn="base" hangingPunct="0">
              <a:spcBef>
                <a:spcPct val="0"/>
              </a:spcBef>
              <a:spcAft>
                <a:spcPct val="0"/>
              </a:spcAft>
              <a:defRPr b="1">
                <a:solidFill>
                  <a:schemeClr val="tx1"/>
                </a:solidFill>
                <a:latin typeface="Arial" panose="020B0604020202020204" pitchFamily="34" charset="0"/>
              </a:defRPr>
            </a:lvl7pPr>
            <a:lvl8pPr marL="3714636" indent="-247642" eaLnBrk="0" fontAlgn="base" hangingPunct="0">
              <a:spcBef>
                <a:spcPct val="0"/>
              </a:spcBef>
              <a:spcAft>
                <a:spcPct val="0"/>
              </a:spcAft>
              <a:defRPr b="1">
                <a:solidFill>
                  <a:schemeClr val="tx1"/>
                </a:solidFill>
                <a:latin typeface="Arial" panose="020B0604020202020204" pitchFamily="34" charset="0"/>
              </a:defRPr>
            </a:lvl8pPr>
            <a:lvl9pPr marL="4209920" indent="-247642" eaLnBrk="0" fontAlgn="base" hangingPunct="0">
              <a:spcBef>
                <a:spcPct val="0"/>
              </a:spcBef>
              <a:spcAft>
                <a:spcPct val="0"/>
              </a:spcAft>
              <a:defRPr b="1">
                <a:solidFill>
                  <a:schemeClr val="tx1"/>
                </a:solidFill>
                <a:latin typeface="Arial" panose="020B0604020202020204" pitchFamily="34" charset="0"/>
              </a:defRPr>
            </a:lvl9pPr>
          </a:lstStyle>
          <a:p>
            <a:fld id="{90284C16-A77F-474B-A706-0A178E10992E}" type="slidenum">
              <a:rPr lang="it-IT" altLang="it-IT" b="0"/>
              <a:pPr/>
              <a:t>5</a:t>
            </a:fld>
            <a:endParaRPr lang="it-IT" altLang="it-IT" b="0"/>
          </a:p>
        </p:txBody>
      </p:sp>
    </p:spTree>
    <p:extLst>
      <p:ext uri="{BB962C8B-B14F-4D97-AF65-F5344CB8AC3E}">
        <p14:creationId xmlns:p14="http://schemas.microsoft.com/office/powerpoint/2010/main" val="120261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5BD0940D-EE47-4A91-A33B-C2FEFFB14083}"/>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64357F0F-827E-4F0A-83F7-1FE3A24E8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In this work, three different methods are employed to carry out SA of which Sobol method and GPC provide sobol indices whereas GBT gives MDA as the indicator of importance. </a:t>
            </a:r>
          </a:p>
        </p:txBody>
      </p:sp>
      <p:sp>
        <p:nvSpPr>
          <p:cNvPr id="14340" name="Segnaposto numero diapositiva 3">
            <a:extLst>
              <a:ext uri="{FF2B5EF4-FFF2-40B4-BE49-F238E27FC236}">
                <a16:creationId xmlns:a16="http://schemas.microsoft.com/office/drawing/2014/main" id="{18EA5890-8C67-4FBE-AB09-14A9644C0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804838" indent="-309553">
              <a:defRPr b="1">
                <a:solidFill>
                  <a:schemeClr val="tx1"/>
                </a:solidFill>
                <a:latin typeface="Arial" panose="020B0604020202020204" pitchFamily="34" charset="0"/>
              </a:defRPr>
            </a:lvl2pPr>
            <a:lvl3pPr marL="1238212" indent="-247642">
              <a:defRPr b="1">
                <a:solidFill>
                  <a:schemeClr val="tx1"/>
                </a:solidFill>
                <a:latin typeface="Arial" panose="020B0604020202020204" pitchFamily="34" charset="0"/>
              </a:defRPr>
            </a:lvl3pPr>
            <a:lvl4pPr marL="1733497" indent="-247642">
              <a:defRPr b="1">
                <a:solidFill>
                  <a:schemeClr val="tx1"/>
                </a:solidFill>
                <a:latin typeface="Arial" panose="020B0604020202020204" pitchFamily="34" charset="0"/>
              </a:defRPr>
            </a:lvl4pPr>
            <a:lvl5pPr marL="2228781" indent="-247642">
              <a:defRPr b="1">
                <a:solidFill>
                  <a:schemeClr val="tx1"/>
                </a:solidFill>
                <a:latin typeface="Arial" panose="020B0604020202020204" pitchFamily="34" charset="0"/>
              </a:defRPr>
            </a:lvl5pPr>
            <a:lvl6pPr marL="2724066" indent="-247642" eaLnBrk="0" fontAlgn="base" hangingPunct="0">
              <a:spcBef>
                <a:spcPct val="0"/>
              </a:spcBef>
              <a:spcAft>
                <a:spcPct val="0"/>
              </a:spcAft>
              <a:defRPr b="1">
                <a:solidFill>
                  <a:schemeClr val="tx1"/>
                </a:solidFill>
                <a:latin typeface="Arial" panose="020B0604020202020204" pitchFamily="34" charset="0"/>
              </a:defRPr>
            </a:lvl6pPr>
            <a:lvl7pPr marL="3219351" indent="-247642" eaLnBrk="0" fontAlgn="base" hangingPunct="0">
              <a:spcBef>
                <a:spcPct val="0"/>
              </a:spcBef>
              <a:spcAft>
                <a:spcPct val="0"/>
              </a:spcAft>
              <a:defRPr b="1">
                <a:solidFill>
                  <a:schemeClr val="tx1"/>
                </a:solidFill>
                <a:latin typeface="Arial" panose="020B0604020202020204" pitchFamily="34" charset="0"/>
              </a:defRPr>
            </a:lvl7pPr>
            <a:lvl8pPr marL="3714636" indent="-247642" eaLnBrk="0" fontAlgn="base" hangingPunct="0">
              <a:spcBef>
                <a:spcPct val="0"/>
              </a:spcBef>
              <a:spcAft>
                <a:spcPct val="0"/>
              </a:spcAft>
              <a:defRPr b="1">
                <a:solidFill>
                  <a:schemeClr val="tx1"/>
                </a:solidFill>
                <a:latin typeface="Arial" panose="020B0604020202020204" pitchFamily="34" charset="0"/>
              </a:defRPr>
            </a:lvl8pPr>
            <a:lvl9pPr marL="4209920" indent="-247642" eaLnBrk="0" fontAlgn="base" hangingPunct="0">
              <a:spcBef>
                <a:spcPct val="0"/>
              </a:spcBef>
              <a:spcAft>
                <a:spcPct val="0"/>
              </a:spcAft>
              <a:defRPr b="1">
                <a:solidFill>
                  <a:schemeClr val="tx1"/>
                </a:solidFill>
                <a:latin typeface="Arial" panose="020B0604020202020204" pitchFamily="34" charset="0"/>
              </a:defRPr>
            </a:lvl9pPr>
          </a:lstStyle>
          <a:p>
            <a:fld id="{90284C16-A77F-474B-A706-0A178E10992E}" type="slidenum">
              <a:rPr lang="it-IT" altLang="it-IT" b="0"/>
              <a:pPr/>
              <a:t>6</a:t>
            </a:fld>
            <a:endParaRPr lang="it-IT" altLang="it-IT" b="0"/>
          </a:p>
        </p:txBody>
      </p:sp>
    </p:spTree>
    <p:extLst>
      <p:ext uri="{BB962C8B-B14F-4D97-AF65-F5344CB8AC3E}">
        <p14:creationId xmlns:p14="http://schemas.microsoft.com/office/powerpoint/2010/main" val="211690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GPC and GBT are the surrogate models, we had to access their prediction performance. The test results show both two surrogate models are able to approximate forward model solution. Even though</a:t>
            </a:r>
            <a:r>
              <a:rPr lang="en-US" altLang="zh-CN" b="0" i="0" dirty="0">
                <a:solidFill>
                  <a:srgbClr val="2773A5"/>
                </a:solidFill>
                <a:effectLst/>
                <a:latin typeface="Segoe UI" panose="020B0502040204020203" pitchFamily="34" charset="0"/>
              </a:rPr>
              <a:t> GPC gives more non-physical solutions at these extreme cases. </a:t>
            </a:r>
            <a:endParaRPr lang="zh-CN" altLang="en-US" dirty="0"/>
          </a:p>
        </p:txBody>
      </p:sp>
      <p:sp>
        <p:nvSpPr>
          <p:cNvPr id="4" name="灯片编号占位符 3"/>
          <p:cNvSpPr>
            <a:spLocks noGrp="1"/>
          </p:cNvSpPr>
          <p:nvPr>
            <p:ph type="sldNum" sz="quarter" idx="5"/>
          </p:nvPr>
        </p:nvSpPr>
        <p:spPr/>
        <p:txBody>
          <a:bodyPr/>
          <a:lstStyle/>
          <a:p>
            <a:pPr>
              <a:defRPr/>
            </a:pPr>
            <a:fld id="{E279FA39-1191-4360-AD6E-D31358136CF5}" type="slidenum">
              <a:rPr lang="it-IT" altLang="it-IT" smtClean="0"/>
              <a:pPr>
                <a:defRPr/>
              </a:pPr>
              <a:t>7</a:t>
            </a:fld>
            <a:endParaRPr lang="it-IT" altLang="it-IT"/>
          </a:p>
        </p:txBody>
      </p:sp>
    </p:spTree>
    <p:extLst>
      <p:ext uri="{BB962C8B-B14F-4D97-AF65-F5344CB8AC3E}">
        <p14:creationId xmlns:p14="http://schemas.microsoft.com/office/powerpoint/2010/main" val="415162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lastly, we will finish by looking at the sensitivity results. If check these subplots one by one, it’s clear that the values computed by </a:t>
            </a:r>
            <a:r>
              <a:rPr lang="en-US" altLang="zh-CN" sz="1300" dirty="0">
                <a:solidFill>
                  <a:srgbClr val="000000"/>
                </a:solidFill>
                <a:latin typeface="Helvetica" panose="020B0604020202020204" pitchFamily="34" charset="0"/>
              </a:rPr>
              <a:t>each method are</a:t>
            </a:r>
            <a:r>
              <a:rPr lang="en-US" altLang="zh-CN" dirty="0"/>
              <a:t> pretty much </a:t>
            </a:r>
            <a:r>
              <a:rPr lang="en-US" altLang="zh-CN" sz="1900" dirty="0">
                <a:solidFill>
                  <a:srgbClr val="000000"/>
                </a:solidFill>
                <a:latin typeface="Helvetica" panose="020B0604020202020204" pitchFamily="34" charset="0"/>
              </a:rPr>
              <a:t>in agreement in terms of proportional contributions.</a:t>
            </a:r>
            <a:r>
              <a:rPr lang="en-US" altLang="zh-CN" sz="1900" dirty="0"/>
              <a:t> In general, all three methods suggest bedrock slope is the most influential factor to earth fissure dimension. Followed by pore pressure depletion which is mandatory for earth fissure formation. By contrast, the impacts of aquifer thickness and compressibility are quite low</a:t>
            </a:r>
            <a:r>
              <a:rPr lang="en-US" altLang="zh-CN" sz="1900"/>
              <a:t>. </a:t>
            </a:r>
            <a:endParaRPr lang="zh-CN" altLang="en-US" dirty="0"/>
          </a:p>
        </p:txBody>
      </p:sp>
      <p:sp>
        <p:nvSpPr>
          <p:cNvPr id="4" name="灯片编号占位符 3"/>
          <p:cNvSpPr>
            <a:spLocks noGrp="1"/>
          </p:cNvSpPr>
          <p:nvPr>
            <p:ph type="sldNum" sz="quarter" idx="5"/>
          </p:nvPr>
        </p:nvSpPr>
        <p:spPr/>
        <p:txBody>
          <a:bodyPr/>
          <a:lstStyle/>
          <a:p>
            <a:pPr>
              <a:defRPr/>
            </a:pPr>
            <a:fld id="{E279FA39-1191-4360-AD6E-D31358136CF5}" type="slidenum">
              <a:rPr lang="it-IT" altLang="it-IT" smtClean="0"/>
              <a:pPr>
                <a:defRPr/>
              </a:pPr>
              <a:t>8</a:t>
            </a:fld>
            <a:endParaRPr lang="it-IT" altLang="it-IT"/>
          </a:p>
        </p:txBody>
      </p:sp>
    </p:spTree>
    <p:extLst>
      <p:ext uri="{BB962C8B-B14F-4D97-AF65-F5344CB8AC3E}">
        <p14:creationId xmlns:p14="http://schemas.microsoft.com/office/powerpoint/2010/main" val="2495020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B539D98-0C1A-437D-88C3-9E36B941D8F9}"/>
              </a:ext>
            </a:extLst>
          </p:cNvPr>
          <p:cNvSpPr>
            <a:spLocks noChangeArrowheads="1"/>
          </p:cNvSpPr>
          <p:nvPr userDrawn="1"/>
        </p:nvSpPr>
        <p:spPr bwMode="auto">
          <a:xfrm>
            <a:off x="0" y="0"/>
            <a:ext cx="9144000" cy="5143500"/>
          </a:xfrm>
          <a:prstGeom prst="rect">
            <a:avLst/>
          </a:prstGeom>
          <a:solidFill>
            <a:srgbClr val="B3071B"/>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3" name="Immagine 6">
            <a:extLst>
              <a:ext uri="{FF2B5EF4-FFF2-40B4-BE49-F238E27FC236}">
                <a16:creationId xmlns:a16="http://schemas.microsoft.com/office/drawing/2014/main" id="{D5F3C403-6DAB-45AE-BAF8-B7396D196F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6213" y="1701800"/>
            <a:ext cx="62499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3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0BA032B-C8FA-48C5-8AED-59624E295870}"/>
              </a:ext>
            </a:extLst>
          </p:cNvPr>
          <p:cNvSpPr>
            <a:spLocks noChangeArrowheads="1"/>
          </p:cNvSpPr>
          <p:nvPr userDrawn="1"/>
        </p:nvSpPr>
        <p:spPr bwMode="auto">
          <a:xfrm>
            <a:off x="0" y="0"/>
            <a:ext cx="9144000" cy="5143500"/>
          </a:xfrm>
          <a:prstGeom prst="rect">
            <a:avLst/>
          </a:prstGeom>
          <a:solidFill>
            <a:srgbClr val="B3071B"/>
          </a:solidFill>
          <a:ln>
            <a:noFill/>
          </a:ln>
        </p:spPr>
        <p:txBody>
          <a:bodyPr wrap="none" rIns="27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a:solidFill>
                <a:schemeClr val="bg1"/>
              </a:solidFill>
            </a:endParaRPr>
          </a:p>
        </p:txBody>
      </p:sp>
      <p:pic>
        <p:nvPicPr>
          <p:cNvPr id="5" name="Immagine 6">
            <a:extLst>
              <a:ext uri="{FF2B5EF4-FFF2-40B4-BE49-F238E27FC236}">
                <a16:creationId xmlns:a16="http://schemas.microsoft.com/office/drawing/2014/main" id="{313C87DA-5AC5-4612-B522-2BD9150D6F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700088"/>
            <a:ext cx="56165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685800" y="2549351"/>
            <a:ext cx="7772400" cy="1102519"/>
          </a:xfrm>
          <a:prstGeom prst="rect">
            <a:avLst/>
          </a:prstGeom>
        </p:spPr>
        <p:txBody>
          <a:bodyPr/>
          <a:lstStyle>
            <a:lvl1pPr>
              <a:defRPr>
                <a:solidFill>
                  <a:schemeClr val="bg1"/>
                </a:solidFill>
              </a:defRPr>
            </a:lvl1pPr>
          </a:lstStyle>
          <a:p>
            <a:r>
              <a:rPr lang="it-IT" dirty="0"/>
              <a:t>Fare clic per modificare lo stile del titolo</a:t>
            </a:r>
          </a:p>
        </p:txBody>
      </p:sp>
      <p:sp>
        <p:nvSpPr>
          <p:cNvPr id="14" name="Segnaposto testo 13"/>
          <p:cNvSpPr>
            <a:spLocks noGrp="1"/>
          </p:cNvSpPr>
          <p:nvPr>
            <p:ph type="body" sz="quarter" idx="10"/>
          </p:nvPr>
        </p:nvSpPr>
        <p:spPr>
          <a:xfrm>
            <a:off x="1871662" y="4004432"/>
            <a:ext cx="5400675" cy="647700"/>
          </a:xfrm>
        </p:spPr>
        <p:txBody>
          <a:bodyPr/>
          <a:lstStyle>
            <a:lvl1pPr marL="0" indent="0" algn="ctr">
              <a:buNone/>
              <a:defRPr>
                <a:solidFill>
                  <a:schemeClr val="bg1"/>
                </a:solidFill>
              </a:defRPr>
            </a:lvl1pPr>
          </a:lstStyle>
          <a:p>
            <a:pPr lvl="0"/>
            <a:r>
              <a:rPr lang="it-IT"/>
              <a:t>Modifica gli stili del testo dello schema</a:t>
            </a:r>
          </a:p>
        </p:txBody>
      </p:sp>
    </p:spTree>
    <p:extLst>
      <p:ext uri="{BB962C8B-B14F-4D97-AF65-F5344CB8AC3E}">
        <p14:creationId xmlns:p14="http://schemas.microsoft.com/office/powerpoint/2010/main" val="211541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AD8F35F-2C49-4020-8F6F-94EB0CFCE431}"/>
              </a:ext>
            </a:extLst>
          </p:cNvPr>
          <p:cNvSpPr>
            <a:spLocks noChangeArrowheads="1"/>
          </p:cNvSpPr>
          <p:nvPr userDrawn="1"/>
        </p:nvSpPr>
        <p:spPr bwMode="auto">
          <a:xfrm>
            <a:off x="0" y="0"/>
            <a:ext cx="9144000" cy="5143500"/>
          </a:xfrm>
          <a:prstGeom prst="rect">
            <a:avLst/>
          </a:prstGeom>
          <a:solidFill>
            <a:srgbClr val="B3071B"/>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3" name="Picture 3" descr="SigilloLogoLAST_WhiteOK">
            <a:extLst>
              <a:ext uri="{FF2B5EF4-FFF2-40B4-BE49-F238E27FC236}">
                <a16:creationId xmlns:a16="http://schemas.microsoft.com/office/drawing/2014/main" id="{3A165ABC-3AEE-4E42-BCDE-C9A5D975E2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1163" y="1279525"/>
            <a:ext cx="57816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7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D31BFC-279A-45BE-9AEA-E64945C825B0}"/>
              </a:ext>
            </a:extLst>
          </p:cNvPr>
          <p:cNvSpPr>
            <a:spLocks noChangeArrowheads="1"/>
          </p:cNvSpPr>
          <p:nvPr userDrawn="1"/>
        </p:nvSpPr>
        <p:spPr bwMode="auto">
          <a:xfrm>
            <a:off x="0" y="0"/>
            <a:ext cx="9144000" cy="5143500"/>
          </a:xfrm>
          <a:prstGeom prst="rect">
            <a:avLst/>
          </a:prstGeom>
          <a:solidFill>
            <a:srgbClr val="B3071B"/>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sp>
        <p:nvSpPr>
          <p:cNvPr id="3" name="Segnaposto testo 2"/>
          <p:cNvSpPr>
            <a:spLocks noGrp="1"/>
          </p:cNvSpPr>
          <p:nvPr>
            <p:ph type="body" sz="quarter" idx="10"/>
          </p:nvPr>
        </p:nvSpPr>
        <p:spPr>
          <a:xfrm>
            <a:off x="1763713" y="1851025"/>
            <a:ext cx="5616575" cy="1225550"/>
          </a:xfrm>
        </p:spPr>
        <p:txBody>
          <a:bodyPr/>
          <a:lstStyle>
            <a:lvl1pPr marL="0" indent="0" algn="ctr">
              <a:buNone/>
              <a:defRPr sz="2400">
                <a:solidFill>
                  <a:schemeClr val="bg1"/>
                </a:solidFill>
              </a:defRPr>
            </a:lvl1pPr>
          </a:lstStyle>
          <a:p>
            <a:pPr lvl="0"/>
            <a:r>
              <a:rPr lang="it-IT"/>
              <a:t>Modifica gli stili del testo dello schema</a:t>
            </a:r>
          </a:p>
        </p:txBody>
      </p:sp>
    </p:spTree>
    <p:extLst>
      <p:ext uri="{BB962C8B-B14F-4D97-AF65-F5344CB8AC3E}">
        <p14:creationId xmlns:p14="http://schemas.microsoft.com/office/powerpoint/2010/main" val="68097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7C599D1-1CB0-4195-94B2-36FAAD6DA93B}"/>
              </a:ext>
            </a:extLst>
          </p:cNvPr>
          <p:cNvSpPr>
            <a:spLocks noChangeArrowheads="1"/>
          </p:cNvSpPr>
          <p:nvPr userDrawn="1"/>
        </p:nvSpPr>
        <p:spPr bwMode="auto">
          <a:xfrm>
            <a:off x="-96838" y="0"/>
            <a:ext cx="9348788" cy="855663"/>
          </a:xfrm>
          <a:prstGeom prst="rect">
            <a:avLst/>
          </a:prstGeom>
          <a:solidFill>
            <a:srgbClr val="B3071B"/>
          </a:solidFill>
          <a:ln>
            <a:noFill/>
          </a:ln>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3" name="Immagine 7">
            <a:extLst>
              <a:ext uri="{FF2B5EF4-FFF2-40B4-BE49-F238E27FC236}">
                <a16:creationId xmlns:a16="http://schemas.microsoft.com/office/drawing/2014/main" id="{FEEA5F03-72BB-4AD3-B326-659662FC9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52400"/>
            <a:ext cx="214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8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D4CD4E-708C-48B4-A2CA-50FD00569358}"/>
              </a:ext>
            </a:extLst>
          </p:cNvPr>
          <p:cNvSpPr>
            <a:spLocks noChangeArrowheads="1"/>
          </p:cNvSpPr>
          <p:nvPr userDrawn="1"/>
        </p:nvSpPr>
        <p:spPr bwMode="auto">
          <a:xfrm>
            <a:off x="0" y="0"/>
            <a:ext cx="9155113" cy="576263"/>
          </a:xfrm>
          <a:prstGeom prst="rect">
            <a:avLst/>
          </a:prstGeom>
          <a:solidFill>
            <a:srgbClr val="B3071B"/>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it-IT" altLang="it-IT" sz="2400">
              <a:solidFill>
                <a:schemeClr val="bg1"/>
              </a:solidFill>
            </a:endParaRPr>
          </a:p>
        </p:txBody>
      </p:sp>
      <p:pic>
        <p:nvPicPr>
          <p:cNvPr id="3" name="Immagine 7">
            <a:extLst>
              <a:ext uri="{FF2B5EF4-FFF2-40B4-BE49-F238E27FC236}">
                <a16:creationId xmlns:a16="http://schemas.microsoft.com/office/drawing/2014/main" id="{307A40B8-5BA7-4166-9510-449CFFA3DD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 y="195263"/>
            <a:ext cx="30368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55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2" name="Immagine 6">
            <a:extLst>
              <a:ext uri="{FF2B5EF4-FFF2-40B4-BE49-F238E27FC236}">
                <a16:creationId xmlns:a16="http://schemas.microsoft.com/office/drawing/2014/main" id="{53E249F9-0A18-4932-9666-92FEF10D1E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187325"/>
            <a:ext cx="33258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5">
            <a:extLst>
              <a:ext uri="{FF2B5EF4-FFF2-40B4-BE49-F238E27FC236}">
                <a16:creationId xmlns:a16="http://schemas.microsoft.com/office/drawing/2014/main" id="{174E2C14-E68F-4069-AE87-1CC8128EEEA5}"/>
              </a:ext>
            </a:extLst>
          </p:cNvPr>
          <p:cNvCxnSpPr>
            <a:cxnSpLocks/>
          </p:cNvCxnSpPr>
          <p:nvPr userDrawn="1"/>
        </p:nvCxnSpPr>
        <p:spPr>
          <a:xfrm>
            <a:off x="0" y="576263"/>
            <a:ext cx="9180513" cy="0"/>
          </a:xfrm>
          <a:prstGeom prst="lin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27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240FD766-CA3B-4A4E-A9F4-FF4E3CF9DDF5}"/>
              </a:ext>
            </a:extLst>
          </p:cNvPr>
          <p:cNvSpPr>
            <a:spLocks noGrp="1" noChangeArrowheads="1"/>
          </p:cNvSpPr>
          <p:nvPr>
            <p:ph type="body" idx="1"/>
          </p:nvPr>
        </p:nvSpPr>
        <p:spPr bwMode="auto">
          <a:xfrm>
            <a:off x="249238" y="911225"/>
            <a:ext cx="86455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9" name="Rectangle 5">
            <a:extLst>
              <a:ext uri="{FF2B5EF4-FFF2-40B4-BE49-F238E27FC236}">
                <a16:creationId xmlns:a16="http://schemas.microsoft.com/office/drawing/2014/main" id="{5E31AF49-F21C-41EC-A04B-0C9484C92ED7}"/>
              </a:ext>
            </a:extLst>
          </p:cNvPr>
          <p:cNvSpPr>
            <a:spLocks noGrp="1" noChangeArrowheads="1"/>
          </p:cNvSpPr>
          <p:nvPr>
            <p:ph type="ftr" sz="quarter" idx="3"/>
          </p:nvPr>
        </p:nvSpPr>
        <p:spPr bwMode="auto">
          <a:xfrm>
            <a:off x="0" y="4786313"/>
            <a:ext cx="2895600" cy="35718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900" b="0">
                <a:latin typeface="Arial" charset="0"/>
              </a:defRPr>
            </a:lvl1pPr>
          </a:lstStyle>
          <a:p>
            <a:pPr>
              <a:defRPr/>
            </a:pPr>
            <a:r>
              <a:rPr lang="it-IT"/>
              <a:t>Facoltà di Economia</a:t>
            </a:r>
          </a:p>
        </p:txBody>
      </p:sp>
      <p:sp>
        <p:nvSpPr>
          <p:cNvPr id="10" name="Rectangle 6">
            <a:extLst>
              <a:ext uri="{FF2B5EF4-FFF2-40B4-BE49-F238E27FC236}">
                <a16:creationId xmlns:a16="http://schemas.microsoft.com/office/drawing/2014/main" id="{490859D6-ACB5-498B-93CB-847D9004ECB0}"/>
              </a:ext>
            </a:extLst>
          </p:cNvPr>
          <p:cNvSpPr>
            <a:spLocks noGrp="1" noChangeArrowheads="1"/>
          </p:cNvSpPr>
          <p:nvPr>
            <p:ph type="sldNum" sz="quarter" idx="4"/>
          </p:nvPr>
        </p:nvSpPr>
        <p:spPr bwMode="auto">
          <a:xfrm>
            <a:off x="4286250" y="4786313"/>
            <a:ext cx="571500" cy="35718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900" b="0" smtClean="0"/>
            </a:lvl1pPr>
          </a:lstStyle>
          <a:p>
            <a:pPr>
              <a:defRPr/>
            </a:pPr>
            <a:fld id="{AF321264-0CA9-4D3D-8421-0DCEA72F0A4A}"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Lst>
  <p:txStyles>
    <p:titleStyle>
      <a:lvl1pPr algn="ctr" rtl="0" eaLnBrk="0" fontAlgn="base" hangingPunct="0">
        <a:spcBef>
          <a:spcPct val="0"/>
        </a:spcBef>
        <a:spcAft>
          <a:spcPct val="0"/>
        </a:spcAft>
        <a:defRPr sz="3300">
          <a:solidFill>
            <a:schemeClr val="tx2"/>
          </a:solidFill>
          <a:latin typeface="Arial"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100">
          <a:solidFill>
            <a:schemeClr val="tx1"/>
          </a:solidFill>
          <a:latin typeface="Arial" charset="0"/>
          <a:ea typeface="+mn-ea"/>
          <a:cs typeface="+mn-cs"/>
        </a:defRPr>
      </a:lvl1pPr>
      <a:lvl2pPr marL="557213" indent="-214313" algn="l" rtl="0" eaLnBrk="0" fontAlgn="base" hangingPunct="0">
        <a:spcBef>
          <a:spcPct val="20000"/>
        </a:spcBef>
        <a:spcAft>
          <a:spcPct val="0"/>
        </a:spcAft>
        <a:buChar char="–"/>
        <a:defRPr sz="1900">
          <a:solidFill>
            <a:schemeClr val="tx1"/>
          </a:solidFill>
          <a:latin typeface="Arial" charset="0"/>
        </a:defRPr>
      </a:lvl2pPr>
      <a:lvl3pPr marL="857250" indent="-171450" algn="l" rtl="0" eaLnBrk="0" fontAlgn="base" hangingPunct="0">
        <a:spcBef>
          <a:spcPct val="20000"/>
        </a:spcBef>
        <a:spcAft>
          <a:spcPct val="0"/>
        </a:spcAft>
        <a:buChar char="•"/>
        <a:defRPr>
          <a:solidFill>
            <a:schemeClr val="tx1"/>
          </a:solidFill>
          <a:latin typeface="Arial" charset="0"/>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new.azwater.gov/news/articles/2017-25-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74ECF09-E262-4F8F-80D6-75F2A5CB76ED}"/>
              </a:ext>
            </a:extLst>
          </p:cNvPr>
          <p:cNvSpPr/>
          <p:nvPr/>
        </p:nvSpPr>
        <p:spPr bwMode="auto">
          <a:xfrm>
            <a:off x="851579" y="460690"/>
            <a:ext cx="7154656" cy="1849741"/>
          </a:xfrm>
          <a:prstGeom prst="rect">
            <a:avLst/>
          </a:prstGeom>
          <a:solidFill>
            <a:srgbClr val="B3071B"/>
          </a:solidFill>
          <a:ln w="9525" cap="flat" cmpd="sng" algn="ctr">
            <a:solidFill>
              <a:srgbClr val="B307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pic>
        <p:nvPicPr>
          <p:cNvPr id="3" name="图片 2">
            <a:extLst>
              <a:ext uri="{FF2B5EF4-FFF2-40B4-BE49-F238E27FC236}">
                <a16:creationId xmlns:a16="http://schemas.microsoft.com/office/drawing/2014/main" id="{625E3AF6-33F7-4165-B684-924A3D74B3EF}"/>
              </a:ext>
            </a:extLst>
          </p:cNvPr>
          <p:cNvPicPr>
            <a:picLocks noChangeAspect="1"/>
          </p:cNvPicPr>
          <p:nvPr/>
        </p:nvPicPr>
        <p:blipFill>
          <a:blip r:embed="rId3"/>
          <a:stretch>
            <a:fillRect/>
          </a:stretch>
        </p:blipFill>
        <p:spPr>
          <a:xfrm>
            <a:off x="2245284" y="310458"/>
            <a:ext cx="4192854" cy="1148393"/>
          </a:xfrm>
          <a:prstGeom prst="rect">
            <a:avLst/>
          </a:prstGeom>
        </p:spPr>
      </p:pic>
      <p:sp>
        <p:nvSpPr>
          <p:cNvPr id="11266" name="Rectangle 3">
            <a:extLst>
              <a:ext uri="{FF2B5EF4-FFF2-40B4-BE49-F238E27FC236}">
                <a16:creationId xmlns:a16="http://schemas.microsoft.com/office/drawing/2014/main" id="{A79BB1BE-DD18-4B7D-AA55-64A03D3350D2}"/>
              </a:ext>
            </a:extLst>
          </p:cNvPr>
          <p:cNvSpPr>
            <a:spLocks noChangeArrowheads="1"/>
          </p:cNvSpPr>
          <p:nvPr/>
        </p:nvSpPr>
        <p:spPr bwMode="auto">
          <a:xfrm>
            <a:off x="171595" y="2040236"/>
            <a:ext cx="890958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ts val="600"/>
              </a:spcBef>
              <a:buFontTx/>
              <a:buNone/>
            </a:pPr>
            <a:r>
              <a:rPr lang="en-US" altLang="it-IT" sz="3200" b="0" dirty="0">
                <a:solidFill>
                  <a:schemeClr val="bg1"/>
                </a:solidFill>
              </a:rPr>
              <a:t>Global sensitivity analyses to characterize the risk of earth fissures in subsiding basins</a:t>
            </a:r>
          </a:p>
          <a:p>
            <a:pPr algn="ctr" eaLnBrk="1" hangingPunct="1">
              <a:lnSpc>
                <a:spcPct val="150000"/>
              </a:lnSpc>
              <a:spcBef>
                <a:spcPts val="600"/>
              </a:spcBef>
              <a:buFontTx/>
              <a:buNone/>
            </a:pPr>
            <a:r>
              <a:rPr lang="en-US" altLang="zh-CN" sz="2400" b="0" dirty="0">
                <a:solidFill>
                  <a:schemeClr val="bg1"/>
                </a:solidFill>
              </a:rPr>
              <a:t>Yueting Li</a:t>
            </a:r>
            <a:endParaRPr lang="it-IT" altLang="it-IT" sz="2400" b="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8">
            <a:extLst>
              <a:ext uri="{FF2B5EF4-FFF2-40B4-BE49-F238E27FC236}">
                <a16:creationId xmlns:a16="http://schemas.microsoft.com/office/drawing/2014/main" id="{88F99B10-A478-4A0D-BC96-3E2C9503D24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en-US" altLang="zh-CN" sz="2800" dirty="0">
                <a:solidFill>
                  <a:schemeClr val="bg1"/>
                </a:solidFill>
              </a:rPr>
              <a:t>Introduction</a:t>
            </a:r>
            <a:endParaRPr lang="it-IT" altLang="it-IT" sz="1600" b="0" dirty="0">
              <a:solidFill>
                <a:schemeClr val="bg1"/>
              </a:solidFill>
            </a:endParaRPr>
          </a:p>
        </p:txBody>
      </p:sp>
      <p:pic>
        <p:nvPicPr>
          <p:cNvPr id="3" name="图片 2">
            <a:extLst>
              <a:ext uri="{FF2B5EF4-FFF2-40B4-BE49-F238E27FC236}">
                <a16:creationId xmlns:a16="http://schemas.microsoft.com/office/drawing/2014/main" id="{7F341ED5-D7AE-42C6-93DD-EC47D4F0E93C}"/>
              </a:ext>
            </a:extLst>
          </p:cNvPr>
          <p:cNvPicPr>
            <a:picLocks noChangeAspect="1"/>
          </p:cNvPicPr>
          <p:nvPr/>
        </p:nvPicPr>
        <p:blipFill>
          <a:blip r:embed="rId3"/>
          <a:stretch>
            <a:fillRect/>
          </a:stretch>
        </p:blipFill>
        <p:spPr>
          <a:xfrm>
            <a:off x="387568" y="1276425"/>
            <a:ext cx="2838396" cy="2994603"/>
          </a:xfrm>
          <a:prstGeom prst="rect">
            <a:avLst/>
          </a:prstGeom>
        </p:spPr>
      </p:pic>
      <p:sp>
        <p:nvSpPr>
          <p:cNvPr id="7" name="文本框 6">
            <a:extLst>
              <a:ext uri="{FF2B5EF4-FFF2-40B4-BE49-F238E27FC236}">
                <a16:creationId xmlns:a16="http://schemas.microsoft.com/office/drawing/2014/main" id="{1428ABDE-0DB3-4152-A2D7-2A8FA4360675}"/>
              </a:ext>
            </a:extLst>
          </p:cNvPr>
          <p:cNvSpPr txBox="1"/>
          <p:nvPr/>
        </p:nvSpPr>
        <p:spPr>
          <a:xfrm>
            <a:off x="320101" y="4425892"/>
            <a:ext cx="3779703" cy="461665"/>
          </a:xfrm>
          <a:prstGeom prst="rect">
            <a:avLst/>
          </a:prstGeom>
          <a:noFill/>
        </p:spPr>
        <p:txBody>
          <a:bodyPr wrap="square">
            <a:spAutoFit/>
          </a:bodyPr>
          <a:lstStyle/>
          <a:p>
            <a:r>
              <a:rPr lang="en-US" altLang="zh-CN" sz="1200" i="0" dirty="0">
                <a:solidFill>
                  <a:srgbClr val="333333"/>
                </a:solidFill>
                <a:effectLst/>
                <a:latin typeface="+mn-lt"/>
                <a:ea typeface="Microsoft YaHei Light" panose="020B0502040204020203" pitchFamily="34" charset="-122"/>
              </a:rPr>
              <a:t>Earth fissure in Arizona </a:t>
            </a:r>
            <a:r>
              <a:rPr lang="en-US" altLang="zh-CN" sz="1200" i="0" dirty="0">
                <a:solidFill>
                  <a:srgbClr val="333333"/>
                </a:solidFill>
                <a:effectLst/>
                <a:latin typeface="+mn-lt"/>
                <a:ea typeface="Microsoft YaHei Light" panose="020B0502040204020203" pitchFamily="34" charset="-122"/>
                <a:hlinkClick r:id="rId4"/>
              </a:rPr>
              <a:t>https://new.azwater.gov/news/articles/2017-25-01 </a:t>
            </a:r>
            <a:endParaRPr lang="zh-CN" altLang="en-US" sz="1200" dirty="0"/>
          </a:p>
        </p:txBody>
      </p:sp>
      <p:sp>
        <p:nvSpPr>
          <p:cNvPr id="5" name="文本框 4">
            <a:extLst>
              <a:ext uri="{FF2B5EF4-FFF2-40B4-BE49-F238E27FC236}">
                <a16:creationId xmlns:a16="http://schemas.microsoft.com/office/drawing/2014/main" id="{5AD89DBE-AD02-4456-8B34-CFD84F7AFFD3}"/>
              </a:ext>
            </a:extLst>
          </p:cNvPr>
          <p:cNvSpPr txBox="1"/>
          <p:nvPr/>
        </p:nvSpPr>
        <p:spPr>
          <a:xfrm>
            <a:off x="4099804" y="1191961"/>
            <a:ext cx="4814371" cy="3284041"/>
          </a:xfrm>
          <a:prstGeom prst="rect">
            <a:avLst/>
          </a:prstGeom>
          <a:noFill/>
        </p:spPr>
        <p:txBody>
          <a:bodyPr wrap="square" rtlCol="0">
            <a:spAutoFit/>
          </a:bodyPr>
          <a:lstStyle/>
          <a:p>
            <a:pPr>
              <a:lnSpc>
                <a:spcPct val="150000"/>
              </a:lnSpc>
            </a:pPr>
            <a:r>
              <a:rPr lang="en-US" altLang="zh-CN" sz="1400" b="0" dirty="0"/>
              <a:t>Damages:</a:t>
            </a:r>
          </a:p>
          <a:p>
            <a:pPr>
              <a:lnSpc>
                <a:spcPct val="150000"/>
              </a:lnSpc>
            </a:pPr>
            <a:r>
              <a:rPr lang="en-US" altLang="zh-CN" sz="1400" b="0" dirty="0"/>
              <a:t>Loss and injuries to human and livestock;</a:t>
            </a:r>
          </a:p>
          <a:p>
            <a:pPr>
              <a:lnSpc>
                <a:spcPct val="150000"/>
              </a:lnSpc>
            </a:pPr>
            <a:r>
              <a:rPr lang="en-US" altLang="zh-CN" sz="1400" b="0" dirty="0"/>
              <a:t>Damages to the building and infrastructures; </a:t>
            </a:r>
          </a:p>
          <a:p>
            <a:pPr>
              <a:lnSpc>
                <a:spcPct val="150000"/>
              </a:lnSpc>
            </a:pPr>
            <a:r>
              <a:rPr lang="en-US" altLang="zh-CN" sz="1400" b="0" dirty="0"/>
              <a:t>Provide the path for contaminants to the depth; </a:t>
            </a:r>
          </a:p>
          <a:p>
            <a:pPr>
              <a:lnSpc>
                <a:spcPct val="150000"/>
              </a:lnSpc>
            </a:pPr>
            <a:r>
              <a:rPr lang="en-US" altLang="zh-CN" sz="1400" b="0" dirty="0"/>
              <a:t>Retard property development and reduce property values …</a:t>
            </a:r>
          </a:p>
          <a:p>
            <a:pPr>
              <a:lnSpc>
                <a:spcPct val="150000"/>
              </a:lnSpc>
            </a:pPr>
            <a:r>
              <a:rPr lang="en-US" altLang="zh-CN" sz="1400" b="0" dirty="0"/>
              <a:t>Objective:</a:t>
            </a:r>
          </a:p>
          <a:p>
            <a:pPr>
              <a:lnSpc>
                <a:spcPct val="150000"/>
              </a:lnSpc>
            </a:pPr>
            <a:r>
              <a:rPr lang="en-US" altLang="zh-CN" sz="1400" b="0" dirty="0"/>
              <a:t>Investigation to the mechanism of pumping-induced earth fissure by cooperating numerical simulation and sensitivity analysis.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8">
            <a:extLst>
              <a:ext uri="{FF2B5EF4-FFF2-40B4-BE49-F238E27FC236}">
                <a16:creationId xmlns:a16="http://schemas.microsoft.com/office/drawing/2014/main" id="{88F99B10-A478-4A0D-BC96-3E2C9503D24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en-US" altLang="zh-CN" sz="2800" dirty="0">
                <a:solidFill>
                  <a:schemeClr val="bg1"/>
                </a:solidFill>
              </a:rPr>
              <a:t>Model Setup</a:t>
            </a:r>
            <a:endParaRPr lang="it-IT" altLang="it-IT" sz="1600" b="0" dirty="0">
              <a:solidFill>
                <a:schemeClr val="bg1"/>
              </a:solidFill>
            </a:endParaRPr>
          </a:p>
        </p:txBody>
      </p:sp>
      <p:grpSp>
        <p:nvGrpSpPr>
          <p:cNvPr id="3" name="组合 2">
            <a:extLst>
              <a:ext uri="{FF2B5EF4-FFF2-40B4-BE49-F238E27FC236}">
                <a16:creationId xmlns:a16="http://schemas.microsoft.com/office/drawing/2014/main" id="{9B694BA4-FB99-4D18-8397-F381CE351C64}"/>
              </a:ext>
            </a:extLst>
          </p:cNvPr>
          <p:cNvGrpSpPr/>
          <p:nvPr/>
        </p:nvGrpSpPr>
        <p:grpSpPr>
          <a:xfrm>
            <a:off x="102385" y="886568"/>
            <a:ext cx="4903193" cy="1827600"/>
            <a:chOff x="1553726" y="3005876"/>
            <a:chExt cx="5325279" cy="2026033"/>
          </a:xfrm>
        </p:grpSpPr>
        <p:pic>
          <p:nvPicPr>
            <p:cNvPr id="4" name="图片 3">
              <a:extLst>
                <a:ext uri="{FF2B5EF4-FFF2-40B4-BE49-F238E27FC236}">
                  <a16:creationId xmlns:a16="http://schemas.microsoft.com/office/drawing/2014/main" id="{FF4AB587-57E7-4A16-87AC-FDAF239E91AC}"/>
                </a:ext>
              </a:extLst>
            </p:cNvPr>
            <p:cNvPicPr>
              <a:picLocks noChangeAspect="1"/>
            </p:cNvPicPr>
            <p:nvPr/>
          </p:nvPicPr>
          <p:blipFill>
            <a:blip r:embed="rId3"/>
            <a:stretch>
              <a:fillRect/>
            </a:stretch>
          </p:blipFill>
          <p:spPr>
            <a:xfrm>
              <a:off x="1553726" y="3005876"/>
              <a:ext cx="5229800" cy="2026033"/>
            </a:xfrm>
            <a:prstGeom prst="rect">
              <a:avLst/>
            </a:prstGeom>
          </p:spPr>
        </p:pic>
        <p:sp>
          <p:nvSpPr>
            <p:cNvPr id="5" name="矩形 4">
              <a:extLst>
                <a:ext uri="{FF2B5EF4-FFF2-40B4-BE49-F238E27FC236}">
                  <a16:creationId xmlns:a16="http://schemas.microsoft.com/office/drawing/2014/main" id="{C7B73EF8-C8A3-4D06-88CE-B556BA6A5369}"/>
                </a:ext>
              </a:extLst>
            </p:cNvPr>
            <p:cNvSpPr/>
            <p:nvPr/>
          </p:nvSpPr>
          <p:spPr bwMode="auto">
            <a:xfrm>
              <a:off x="6423660" y="3131820"/>
              <a:ext cx="455345" cy="285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grpSp>
      <p:pic>
        <p:nvPicPr>
          <p:cNvPr id="10" name="图片 9" descr="图片包含 图表&#10;&#10;描述已自动生成">
            <a:extLst>
              <a:ext uri="{FF2B5EF4-FFF2-40B4-BE49-F238E27FC236}">
                <a16:creationId xmlns:a16="http://schemas.microsoft.com/office/drawing/2014/main" id="{23C7D187-BBD1-48A1-A58E-D5E0777873B4}"/>
              </a:ext>
            </a:extLst>
          </p:cNvPr>
          <p:cNvPicPr>
            <a:picLocks noChangeAspect="1"/>
          </p:cNvPicPr>
          <p:nvPr/>
        </p:nvPicPr>
        <p:blipFill rotWithShape="1">
          <a:blip r:embed="rId4">
            <a:extLst>
              <a:ext uri="{28A0092B-C50C-407E-A947-70E740481C1C}">
                <a14:useLocalDpi xmlns:a14="http://schemas.microsoft.com/office/drawing/2010/main" val="0"/>
              </a:ext>
            </a:extLst>
          </a:blip>
          <a:srcRect l="2498" r="4324"/>
          <a:stretch/>
        </p:blipFill>
        <p:spPr>
          <a:xfrm>
            <a:off x="102385" y="3401562"/>
            <a:ext cx="5034511" cy="1373638"/>
          </a:xfrm>
          <a:prstGeom prst="rect">
            <a:avLst/>
          </a:prstGeom>
        </p:spPr>
      </p:pic>
      <p:sp>
        <p:nvSpPr>
          <p:cNvPr id="7" name="箭头: 下 6">
            <a:extLst>
              <a:ext uri="{FF2B5EF4-FFF2-40B4-BE49-F238E27FC236}">
                <a16:creationId xmlns:a16="http://schemas.microsoft.com/office/drawing/2014/main" id="{BDB081AC-9469-4F03-A241-5E1A703FE39F}"/>
              </a:ext>
            </a:extLst>
          </p:cNvPr>
          <p:cNvSpPr/>
          <p:nvPr/>
        </p:nvSpPr>
        <p:spPr bwMode="auto">
          <a:xfrm>
            <a:off x="2815820" y="2644269"/>
            <a:ext cx="152656" cy="757293"/>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9" name="文本框 8">
            <a:extLst>
              <a:ext uri="{FF2B5EF4-FFF2-40B4-BE49-F238E27FC236}">
                <a16:creationId xmlns:a16="http://schemas.microsoft.com/office/drawing/2014/main" id="{7F1C3B5D-1BE6-4C08-9029-1AC2F06DF165}"/>
              </a:ext>
            </a:extLst>
          </p:cNvPr>
          <p:cNvSpPr txBox="1"/>
          <p:nvPr/>
        </p:nvSpPr>
        <p:spPr>
          <a:xfrm>
            <a:off x="1060808" y="2800822"/>
            <a:ext cx="1940040" cy="307777"/>
          </a:xfrm>
          <a:prstGeom prst="rect">
            <a:avLst/>
          </a:prstGeom>
          <a:noFill/>
        </p:spPr>
        <p:txBody>
          <a:bodyPr wrap="square" rtlCol="0">
            <a:spAutoFit/>
          </a:bodyPr>
          <a:lstStyle/>
          <a:p>
            <a:r>
              <a:rPr lang="en-US" altLang="zh-CN" sz="1400" dirty="0"/>
              <a:t>conceptualized</a:t>
            </a:r>
            <a:endParaRPr lang="zh-CN" altLang="en-US" sz="1400" dirty="0"/>
          </a:p>
        </p:txBody>
      </p:sp>
      <p:sp>
        <p:nvSpPr>
          <p:cNvPr id="15" name="文本框 14">
            <a:extLst>
              <a:ext uri="{FF2B5EF4-FFF2-40B4-BE49-F238E27FC236}">
                <a16:creationId xmlns:a16="http://schemas.microsoft.com/office/drawing/2014/main" id="{3AEE2041-A1BD-70E3-A630-7E1986B60311}"/>
              </a:ext>
            </a:extLst>
          </p:cNvPr>
          <p:cNvSpPr txBox="1"/>
          <p:nvPr/>
        </p:nvSpPr>
        <p:spPr>
          <a:xfrm>
            <a:off x="3552607" y="2546604"/>
            <a:ext cx="4675632" cy="276999"/>
          </a:xfrm>
          <a:prstGeom prst="rect">
            <a:avLst/>
          </a:prstGeom>
          <a:noFill/>
        </p:spPr>
        <p:txBody>
          <a:bodyPr wrap="square">
            <a:spAutoFit/>
          </a:bodyPr>
          <a:lstStyle/>
          <a:p>
            <a:r>
              <a:rPr lang="en-US" altLang="zh-CN" sz="1200" b="0" dirty="0" err="1"/>
              <a:t>Frigo</a:t>
            </a:r>
            <a:r>
              <a:rPr lang="en-US" altLang="zh-CN" sz="1200" b="0" dirty="0"/>
              <a:t> et</a:t>
            </a:r>
            <a:r>
              <a:rPr lang="zh-CN" altLang="en-US" sz="1200" b="0" dirty="0"/>
              <a:t> </a:t>
            </a:r>
            <a:r>
              <a:rPr lang="en-US" altLang="zh-CN" sz="1200" b="0" dirty="0"/>
              <a:t>al,</a:t>
            </a:r>
            <a:r>
              <a:rPr lang="zh-CN" altLang="en-US" sz="1200" b="0" dirty="0"/>
              <a:t> </a:t>
            </a:r>
            <a:r>
              <a:rPr lang="en-US" altLang="zh-CN" sz="1200" b="0" dirty="0"/>
              <a:t>2019  </a:t>
            </a:r>
            <a:endParaRPr lang="zh-CN" altLang="en-US" sz="1200" b="0" dirty="0"/>
          </a:p>
        </p:txBody>
      </p:sp>
      <p:sp>
        <p:nvSpPr>
          <p:cNvPr id="14" name="文本框 13">
            <a:extLst>
              <a:ext uri="{FF2B5EF4-FFF2-40B4-BE49-F238E27FC236}">
                <a16:creationId xmlns:a16="http://schemas.microsoft.com/office/drawing/2014/main" id="{A5D3EBD3-7706-50B9-2D7F-F36818E43E95}"/>
              </a:ext>
            </a:extLst>
          </p:cNvPr>
          <p:cNvSpPr txBox="1"/>
          <p:nvPr/>
        </p:nvSpPr>
        <p:spPr>
          <a:xfrm>
            <a:off x="5197856" y="2611173"/>
            <a:ext cx="3789942" cy="1077218"/>
          </a:xfrm>
          <a:prstGeom prst="rect">
            <a:avLst/>
          </a:prstGeom>
          <a:noFill/>
        </p:spPr>
        <p:txBody>
          <a:bodyPr wrap="square" rtlCol="0">
            <a:spAutoFit/>
          </a:bodyPr>
          <a:lstStyle/>
          <a:p>
            <a:pPr algn="just"/>
            <a:r>
              <a:rPr lang="en-US" altLang="zh-CN" sz="1600" b="0" dirty="0"/>
              <a:t>GEPS3D, a numerical simulator, integrates the FEs and IEs in the same grid to describe the continuous and discontinuous mechanics respectively.</a:t>
            </a:r>
          </a:p>
        </p:txBody>
      </p:sp>
    </p:spTree>
    <p:extLst>
      <p:ext uri="{BB962C8B-B14F-4D97-AF65-F5344CB8AC3E}">
        <p14:creationId xmlns:p14="http://schemas.microsoft.com/office/powerpoint/2010/main" val="95860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asellaDiTesto 8">
            <a:extLst>
              <a:ext uri="{FF2B5EF4-FFF2-40B4-BE49-F238E27FC236}">
                <a16:creationId xmlns:a16="http://schemas.microsoft.com/office/drawing/2014/main" id="{FE3F85E0-0904-41D8-B64F-0BF32BB39BB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it-IT" altLang="it-IT" sz="2800" dirty="0">
                <a:solidFill>
                  <a:schemeClr val="bg1"/>
                </a:solidFill>
              </a:rPr>
              <a:t>Numerical Trial</a:t>
            </a:r>
          </a:p>
        </p:txBody>
      </p:sp>
      <p:pic>
        <p:nvPicPr>
          <p:cNvPr id="4" name="图片 3">
            <a:extLst>
              <a:ext uri="{FF2B5EF4-FFF2-40B4-BE49-F238E27FC236}">
                <a16:creationId xmlns:a16="http://schemas.microsoft.com/office/drawing/2014/main" id="{E966A020-5720-4F7C-A131-9F3617BBCDEC}"/>
              </a:ext>
            </a:extLst>
          </p:cNvPr>
          <p:cNvPicPr>
            <a:picLocks noChangeAspect="1"/>
          </p:cNvPicPr>
          <p:nvPr/>
        </p:nvPicPr>
        <p:blipFill>
          <a:blip r:embed="rId3"/>
          <a:stretch>
            <a:fillRect/>
          </a:stretch>
        </p:blipFill>
        <p:spPr>
          <a:xfrm>
            <a:off x="4870286" y="1247083"/>
            <a:ext cx="4054584" cy="2590874"/>
          </a:xfrm>
          <a:prstGeom prst="rect">
            <a:avLst/>
          </a:prstGeom>
        </p:spPr>
      </p:pic>
      <p:pic>
        <p:nvPicPr>
          <p:cNvPr id="8" name="图片 7">
            <a:extLst>
              <a:ext uri="{FF2B5EF4-FFF2-40B4-BE49-F238E27FC236}">
                <a16:creationId xmlns:a16="http://schemas.microsoft.com/office/drawing/2014/main" id="{894AF923-E8AD-4AF6-A57B-A42A82AD000B}"/>
              </a:ext>
            </a:extLst>
          </p:cNvPr>
          <p:cNvPicPr>
            <a:picLocks noChangeAspect="1"/>
          </p:cNvPicPr>
          <p:nvPr/>
        </p:nvPicPr>
        <p:blipFill>
          <a:blip r:embed="rId4"/>
          <a:stretch>
            <a:fillRect/>
          </a:stretch>
        </p:blipFill>
        <p:spPr>
          <a:xfrm>
            <a:off x="457569" y="956265"/>
            <a:ext cx="4114431" cy="2881692"/>
          </a:xfrm>
          <a:prstGeom prst="rect">
            <a:avLst/>
          </a:prstGeom>
        </p:spPr>
      </p:pic>
      <p:sp>
        <p:nvSpPr>
          <p:cNvPr id="10" name="文本框 9">
            <a:extLst>
              <a:ext uri="{FF2B5EF4-FFF2-40B4-BE49-F238E27FC236}">
                <a16:creationId xmlns:a16="http://schemas.microsoft.com/office/drawing/2014/main" id="{81962454-0D0B-4CFD-A179-089E611C3280}"/>
              </a:ext>
            </a:extLst>
          </p:cNvPr>
          <p:cNvSpPr txBox="1"/>
          <p:nvPr/>
        </p:nvSpPr>
        <p:spPr>
          <a:xfrm>
            <a:off x="4959882" y="3927076"/>
            <a:ext cx="3639542" cy="276999"/>
          </a:xfrm>
          <a:prstGeom prst="rect">
            <a:avLst/>
          </a:prstGeom>
          <a:noFill/>
        </p:spPr>
        <p:txBody>
          <a:bodyPr wrap="square" rtlCol="0">
            <a:spAutoFit/>
          </a:bodyPr>
          <a:lstStyle/>
          <a:p>
            <a:pPr algn="ctr"/>
            <a:r>
              <a:rPr lang="en-US" altLang="zh-CN" sz="1200" b="0" dirty="0"/>
              <a:t>Horizontal displacement of interfaces</a:t>
            </a:r>
            <a:endParaRPr lang="zh-CN" altLang="en-US" sz="1200" b="0" dirty="0"/>
          </a:p>
        </p:txBody>
      </p:sp>
      <p:sp>
        <p:nvSpPr>
          <p:cNvPr id="11" name="文本框 10">
            <a:extLst>
              <a:ext uri="{FF2B5EF4-FFF2-40B4-BE49-F238E27FC236}">
                <a16:creationId xmlns:a16="http://schemas.microsoft.com/office/drawing/2014/main" id="{DD30A5E2-1CB9-4C12-AD3D-DA2589912495}"/>
              </a:ext>
            </a:extLst>
          </p:cNvPr>
          <p:cNvSpPr txBox="1"/>
          <p:nvPr/>
        </p:nvSpPr>
        <p:spPr>
          <a:xfrm>
            <a:off x="1588528" y="3834743"/>
            <a:ext cx="5661647" cy="461665"/>
          </a:xfrm>
          <a:prstGeom prst="rect">
            <a:avLst/>
          </a:prstGeom>
          <a:noFill/>
        </p:spPr>
        <p:txBody>
          <a:bodyPr wrap="square" rtlCol="0">
            <a:spAutoFit/>
          </a:bodyPr>
          <a:lstStyle/>
          <a:p>
            <a:r>
              <a:rPr lang="en-US" altLang="zh-CN" sz="1200" b="0" dirty="0"/>
              <a:t>Horizontal tension of continuum medium </a:t>
            </a:r>
          </a:p>
          <a:p>
            <a:r>
              <a:rPr lang="en-US" altLang="zh-CN" sz="1200" b="0" dirty="0"/>
              <a:t>during 10-year</a:t>
            </a:r>
            <a:r>
              <a:rPr lang="zh-CN" altLang="en-US" sz="1200" b="0" dirty="0"/>
              <a:t> </a:t>
            </a:r>
            <a:r>
              <a:rPr lang="en-US" altLang="zh-CN" sz="1200" b="0" dirty="0"/>
              <a:t>pore pressure depletion</a:t>
            </a:r>
            <a:endParaRPr lang="zh-CN" altLang="en-US" sz="1200" b="0" dirty="0"/>
          </a:p>
        </p:txBody>
      </p:sp>
      <p:sp>
        <p:nvSpPr>
          <p:cNvPr id="3" name="文本框 2">
            <a:extLst>
              <a:ext uri="{FF2B5EF4-FFF2-40B4-BE49-F238E27FC236}">
                <a16:creationId xmlns:a16="http://schemas.microsoft.com/office/drawing/2014/main" id="{1AA421FC-57DB-4B87-BBFF-208230245ADC}"/>
              </a:ext>
            </a:extLst>
          </p:cNvPr>
          <p:cNvSpPr txBox="1"/>
          <p:nvPr/>
        </p:nvSpPr>
        <p:spPr>
          <a:xfrm>
            <a:off x="2299906" y="4424225"/>
            <a:ext cx="5718366" cy="307777"/>
          </a:xfrm>
          <a:prstGeom prst="rect">
            <a:avLst/>
          </a:prstGeom>
          <a:noFill/>
        </p:spPr>
        <p:txBody>
          <a:bodyPr wrap="square" rtlCol="0">
            <a:spAutoFit/>
          </a:bodyPr>
          <a:lstStyle/>
          <a:p>
            <a:r>
              <a:rPr lang="en-US" altLang="zh-CN" sz="1400" dirty="0"/>
              <a:t>The behaviors of earth fissure depend on stress field.</a:t>
            </a:r>
            <a:endParaRPr lang="zh-CN" altLang="en-US" sz="14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983C3E4A-23ED-D62C-E39B-7BD3CDE06A03}"/>
                  </a:ext>
                </a:extLst>
              </p:cNvPr>
              <p:cNvSpPr txBox="1"/>
              <p:nvPr/>
            </p:nvSpPr>
            <p:spPr>
              <a:xfrm>
                <a:off x="397047" y="892956"/>
                <a:ext cx="1056640" cy="412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100" b="1" i="1" smtClean="0">
                              <a:latin typeface="Cambria Math" panose="02040503050406030204" pitchFamily="18" charset="0"/>
                            </a:rPr>
                          </m:ctrlPr>
                        </m:fPr>
                        <m:num>
                          <m:sSub>
                            <m:sSubPr>
                              <m:ctrlPr>
                                <a:rPr lang="en-US" altLang="zh-CN" sz="1100" i="1">
                                  <a:latin typeface="Cambria Math" panose="02040503050406030204" pitchFamily="18" charset="0"/>
                                </a:rPr>
                              </m:ctrlPr>
                            </m:sSubPr>
                            <m:e>
                              <m:r>
                                <a:rPr lang="zh-CN" altLang="en-US" sz="1100" i="1">
                                  <a:latin typeface="Cambria Math" panose="02040503050406030204" pitchFamily="18" charset="0"/>
                                </a:rPr>
                                <m:t>𝝈</m:t>
                              </m:r>
                            </m:e>
                            <m:sub>
                              <m:r>
                                <a:rPr lang="en-US" altLang="zh-CN" sz="1100" i="1">
                                  <a:latin typeface="Cambria Math" panose="02040503050406030204" pitchFamily="18" charset="0"/>
                                </a:rPr>
                                <m:t>𝒙𝒙</m:t>
                              </m:r>
                            </m:sub>
                          </m:sSub>
                        </m:num>
                        <m:den>
                          <m:r>
                            <a:rPr lang="en-US" altLang="zh-CN" sz="1100" b="1" i="1" smtClean="0">
                              <a:latin typeface="Cambria Math" panose="02040503050406030204" pitchFamily="18" charset="0"/>
                              <a:ea typeface="Cambria Math" panose="02040503050406030204" pitchFamily="18" charset="0"/>
                            </a:rPr>
                            <m:t>∆</m:t>
                          </m:r>
                          <m:r>
                            <a:rPr lang="en-US" altLang="zh-CN" sz="1100" b="1" i="1" smtClean="0">
                              <a:latin typeface="Cambria Math" panose="02040503050406030204" pitchFamily="18" charset="0"/>
                              <a:ea typeface="Cambria Math" panose="02040503050406030204" pitchFamily="18" charset="0"/>
                            </a:rPr>
                            <m:t>𝒑</m:t>
                          </m:r>
                        </m:den>
                      </m:f>
                    </m:oMath>
                  </m:oMathPara>
                </a14:m>
                <a:endParaRPr lang="zh-CN" altLang="en-US" sz="1100" dirty="0"/>
              </a:p>
            </p:txBody>
          </p:sp>
        </mc:Choice>
        <mc:Fallback xmlns="">
          <p:sp>
            <p:nvSpPr>
              <p:cNvPr id="2" name="文本框 1">
                <a:extLst>
                  <a:ext uri="{FF2B5EF4-FFF2-40B4-BE49-F238E27FC236}">
                    <a16:creationId xmlns:a16="http://schemas.microsoft.com/office/drawing/2014/main" id="{983C3E4A-23ED-D62C-E39B-7BD3CDE06A03}"/>
                  </a:ext>
                </a:extLst>
              </p:cNvPr>
              <p:cNvSpPr txBox="1">
                <a:spLocks noRot="1" noChangeAspect="1" noMove="1" noResize="1" noEditPoints="1" noAdjustHandles="1" noChangeArrowheads="1" noChangeShapeType="1" noTextEdit="1"/>
              </p:cNvSpPr>
              <p:nvPr/>
            </p:nvSpPr>
            <p:spPr>
              <a:xfrm>
                <a:off x="397047" y="892956"/>
                <a:ext cx="1056640" cy="412100"/>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086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E720A6-2824-6BF9-6A03-96AE86C89FED}"/>
              </a:ext>
            </a:extLst>
          </p:cNvPr>
          <p:cNvPicPr>
            <a:picLocks noChangeAspect="1"/>
          </p:cNvPicPr>
          <p:nvPr/>
        </p:nvPicPr>
        <p:blipFill>
          <a:blip r:embed="rId3"/>
          <a:stretch>
            <a:fillRect/>
          </a:stretch>
        </p:blipFill>
        <p:spPr>
          <a:xfrm>
            <a:off x="0" y="937506"/>
            <a:ext cx="5003801" cy="1555151"/>
          </a:xfrm>
          <a:prstGeom prst="rect">
            <a:avLst/>
          </a:prstGeom>
        </p:spPr>
      </p:pic>
      <p:sp>
        <p:nvSpPr>
          <p:cNvPr id="13315" name="CasellaDiTesto 8">
            <a:extLst>
              <a:ext uri="{FF2B5EF4-FFF2-40B4-BE49-F238E27FC236}">
                <a16:creationId xmlns:a16="http://schemas.microsoft.com/office/drawing/2014/main" id="{88F99B10-A478-4A0D-BC96-3E2C9503D24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en-US" altLang="zh-CN" sz="2800" dirty="0">
                <a:solidFill>
                  <a:schemeClr val="bg1"/>
                </a:solidFill>
              </a:rPr>
              <a:t>Sensitivity Analysis</a:t>
            </a:r>
            <a:endParaRPr lang="it-IT" altLang="it-IT" sz="1600" b="0" dirty="0">
              <a:solidFill>
                <a:schemeClr val="bg1"/>
              </a:solidFill>
            </a:endParaRPr>
          </a:p>
        </p:txBody>
      </p:sp>
      <mc:AlternateContent xmlns:mc="http://schemas.openxmlformats.org/markup-compatibility/2006" xmlns:a14="http://schemas.microsoft.com/office/drawing/2010/main">
        <mc:Choice Requires="a14">
          <p:graphicFrame>
            <p:nvGraphicFramePr>
              <p:cNvPr id="7" name="表格 10">
                <a:extLst>
                  <a:ext uri="{FF2B5EF4-FFF2-40B4-BE49-F238E27FC236}">
                    <a16:creationId xmlns:a16="http://schemas.microsoft.com/office/drawing/2014/main" id="{50B544B4-C2F4-49D8-8562-9F4BC2E526C4}"/>
                  </a:ext>
                </a:extLst>
              </p:cNvPr>
              <p:cNvGraphicFramePr>
                <a:graphicFrameLocks noGrp="1"/>
              </p:cNvGraphicFramePr>
              <p:nvPr>
                <p:extLst>
                  <p:ext uri="{D42A27DB-BD31-4B8C-83A1-F6EECF244321}">
                    <p14:modId xmlns:p14="http://schemas.microsoft.com/office/powerpoint/2010/main" val="1459244297"/>
                  </p:ext>
                </p:extLst>
              </p:nvPr>
            </p:nvGraphicFramePr>
            <p:xfrm>
              <a:off x="399692" y="3077279"/>
              <a:ext cx="4720948" cy="1854200"/>
            </p:xfrm>
            <a:graphic>
              <a:graphicData uri="http://schemas.openxmlformats.org/drawingml/2006/table">
                <a:tbl>
                  <a:tblPr firstRow="1" bandRow="1">
                    <a:tableStyleId>{7DF18680-E054-41AD-8BC1-D1AEF772440D}</a:tableStyleId>
                  </a:tblPr>
                  <a:tblGrid>
                    <a:gridCol w="2912125">
                      <a:extLst>
                        <a:ext uri="{9D8B030D-6E8A-4147-A177-3AD203B41FA5}">
                          <a16:colId xmlns:a16="http://schemas.microsoft.com/office/drawing/2014/main" val="1644698618"/>
                        </a:ext>
                      </a:extLst>
                    </a:gridCol>
                    <a:gridCol w="1808823">
                      <a:extLst>
                        <a:ext uri="{9D8B030D-6E8A-4147-A177-3AD203B41FA5}">
                          <a16:colId xmlns:a16="http://schemas.microsoft.com/office/drawing/2014/main" val="2119057744"/>
                        </a:ext>
                      </a:extLst>
                    </a:gridCol>
                  </a:tblGrid>
                  <a:tr h="370840">
                    <a:tc>
                      <a:txBody>
                        <a:bodyPr/>
                        <a:lstStyle/>
                        <a:p>
                          <a:pPr algn="l"/>
                          <a:r>
                            <a:rPr lang="en-US" altLang="zh-CN" sz="1200" b="1" dirty="0">
                              <a:solidFill>
                                <a:schemeClr val="bg1"/>
                              </a:solidFill>
                              <a:latin typeface="+mn-lt"/>
                            </a:rPr>
                            <a:t>Input variables  (uniform distribution)</a:t>
                          </a:r>
                          <a:endParaRPr lang="zh-CN" altLang="en-US" sz="1200" b="1" dirty="0">
                            <a:solidFill>
                              <a:schemeClr val="bg1"/>
                            </a:solidFill>
                            <a:latin typeface="+mn-lt"/>
                          </a:endParaRPr>
                        </a:p>
                      </a:txBody>
                      <a:tcPr>
                        <a:solidFill>
                          <a:srgbClr val="B3071B"/>
                        </a:solidFill>
                      </a:tcPr>
                    </a:tc>
                    <a:tc>
                      <a:txBody>
                        <a:bodyPr/>
                        <a:lstStyle/>
                        <a:p>
                          <a:pPr algn="ctr"/>
                          <a:r>
                            <a:rPr lang="en-US" altLang="zh-CN" sz="1200" b="1" dirty="0">
                              <a:solidFill>
                                <a:schemeClr val="bg1"/>
                              </a:solidFill>
                            </a:rPr>
                            <a:t> range</a:t>
                          </a:r>
                          <a:endParaRPr lang="zh-CN" altLang="en-US" sz="1200" b="1" dirty="0">
                            <a:solidFill>
                              <a:schemeClr val="bg1"/>
                            </a:solidFill>
                          </a:endParaRPr>
                        </a:p>
                      </a:txBody>
                      <a:tcPr>
                        <a:solidFill>
                          <a:srgbClr val="B3071B"/>
                        </a:solidFill>
                      </a:tcPr>
                    </a:tc>
                    <a:extLst>
                      <a:ext uri="{0D108BD9-81ED-4DB2-BD59-A6C34878D82A}">
                        <a16:rowId xmlns:a16="http://schemas.microsoft.com/office/drawing/2014/main" val="4167341461"/>
                      </a:ext>
                    </a:extLst>
                  </a:tr>
                  <a:tr h="370840">
                    <a:tc>
                      <a:txBody>
                        <a:bodyPr/>
                        <a:lstStyle/>
                        <a:p>
                          <a:pPr algn="l"/>
                          <a:r>
                            <a:rPr lang="en-US" altLang="zh-CN" sz="1200" b="0" dirty="0">
                              <a:solidFill>
                                <a:schemeClr val="tx1"/>
                              </a:solidFill>
                              <a:latin typeface="+mn-lt"/>
                            </a:rPr>
                            <a:t>slope of bedrock ridge (</a:t>
                          </a:r>
                          <a14:m>
                            <m:oMath xmlns:m="http://schemas.openxmlformats.org/officeDocument/2006/math">
                              <m:func>
                                <m:funcPr>
                                  <m:ctrlPr>
                                    <a:rPr lang="en-US" altLang="zh-CN" sz="1200" b="1" i="1" smtClean="0">
                                      <a:solidFill>
                                        <a:schemeClr val="tx1"/>
                                      </a:solidFill>
                                      <a:latin typeface="Cambria Math" panose="02040503050406030204" pitchFamily="18" charset="0"/>
                                      <a:ea typeface="等线" panose="02010600030101010101" pitchFamily="2" charset="-122"/>
                                    </a:rPr>
                                  </m:ctrlPr>
                                </m:funcPr>
                                <m:fName>
                                  <m:r>
                                    <a:rPr lang="en-US" altLang="zh-CN" sz="1200" b="1" i="0" smtClean="0">
                                      <a:solidFill>
                                        <a:schemeClr val="tx1"/>
                                      </a:solidFill>
                                      <a:latin typeface="Cambria Math" panose="02040503050406030204" pitchFamily="18" charset="0"/>
                                      <a:ea typeface="等线" panose="02010600030101010101" pitchFamily="2" charset="-122"/>
                                    </a:rPr>
                                    <m:t>𝐭𝐚𝐧</m:t>
                                  </m:r>
                                </m:fName>
                                <m:e>
                                  <m:r>
                                    <a:rPr lang="zh-CN" altLang="en-US" sz="1200" b="1" i="1" smtClean="0">
                                      <a:solidFill>
                                        <a:schemeClr val="tx1"/>
                                      </a:solidFill>
                                      <a:latin typeface="Cambria Math" panose="02040503050406030204" pitchFamily="18" charset="0"/>
                                      <a:ea typeface="等线" panose="02010600030101010101" pitchFamily="2" charset="-122"/>
                                    </a:rPr>
                                    <m:t>𝜽</m:t>
                                  </m:r>
                                </m:e>
                              </m:func>
                              <m:r>
                                <a:rPr lang="en-US" altLang="zh-CN" sz="1200" b="0" i="0" smtClean="0">
                                  <a:solidFill>
                                    <a:schemeClr val="tx1"/>
                                  </a:solidFill>
                                  <a:latin typeface="Cambria Math" panose="02040503050406030204" pitchFamily="18" charset="0"/>
                                  <a:ea typeface="等线" panose="02010600030101010101" pitchFamily="2" charset="-122"/>
                                </a:rPr>
                                <m:t>=</m:t>
                              </m:r>
                              <m:sSub>
                                <m:sSubPr>
                                  <m:ctrlPr>
                                    <a:rPr lang="en-US" altLang="zh-CN" sz="1200" b="0" i="1" smtClean="0">
                                      <a:solidFill>
                                        <a:schemeClr val="tx1"/>
                                      </a:solidFill>
                                      <a:latin typeface="Cambria Math" panose="02040503050406030204" pitchFamily="18" charset="0"/>
                                      <a:ea typeface="等线" panose="02010600030101010101" pitchFamily="2" charset="-122"/>
                                    </a:rPr>
                                  </m:ctrlPr>
                                </m:sSubPr>
                                <m:e>
                                  <m:r>
                                    <a:rPr lang="en-US" altLang="zh-CN" sz="1200" b="0" i="1" smtClean="0">
                                      <a:solidFill>
                                        <a:schemeClr val="tx1"/>
                                      </a:solidFill>
                                      <a:latin typeface="Cambria Math" panose="02040503050406030204" pitchFamily="18" charset="0"/>
                                      <a:ea typeface="等线" panose="02010600030101010101" pitchFamily="2" charset="-122"/>
                                    </a:rPr>
                                    <m:t>h</m:t>
                                  </m:r>
                                </m:e>
                                <m:sub>
                                  <m:r>
                                    <a:rPr lang="en-US" altLang="zh-CN" sz="1200" b="0" i="1" smtClean="0">
                                      <a:solidFill>
                                        <a:schemeClr val="tx1"/>
                                      </a:solidFill>
                                      <a:latin typeface="Cambria Math" panose="02040503050406030204" pitchFamily="18" charset="0"/>
                                      <a:ea typeface="等线" panose="02010600030101010101" pitchFamily="2" charset="-122"/>
                                    </a:rPr>
                                    <m:t>𝑟</m:t>
                                  </m:r>
                                </m:sub>
                              </m:sSub>
                            </m:oMath>
                          </a14:m>
                          <a:r>
                            <a:rPr lang="en-US" altLang="zh-CN" sz="1200" b="0" dirty="0">
                              <a:solidFill>
                                <a:schemeClr val="tx1"/>
                              </a:solidFill>
                              <a:latin typeface="+mn-lt"/>
                            </a:rPr>
                            <a:t>/250)</a:t>
                          </a:r>
                          <a:endParaRPr lang="zh-CN" altLang="en-US" sz="1200" b="0" dirty="0">
                            <a:solidFill>
                              <a:schemeClr val="tx1"/>
                            </a:solidFill>
                            <a:latin typeface="+mn-lt"/>
                          </a:endParaRPr>
                        </a:p>
                      </a:txBody>
                      <a:tcPr>
                        <a:solidFill>
                          <a:srgbClr val="FFFFFF"/>
                        </a:solidFill>
                      </a:tcPr>
                    </a:tc>
                    <a:tc>
                      <a:txBody>
                        <a:bodyPr/>
                        <a:lstStyle/>
                        <a:p>
                          <a:pPr algn="ctr"/>
                          <a:r>
                            <a:rPr lang="en-US" altLang="zh-CN" sz="1200" b="0" dirty="0"/>
                            <a:t>[0.5,1.9]</a:t>
                          </a:r>
                          <a:endParaRPr lang="zh-CN" altLang="en-US" sz="1200" b="0" dirty="0"/>
                        </a:p>
                      </a:txBody>
                      <a:tcPr>
                        <a:solidFill>
                          <a:srgbClr val="FFFFFF"/>
                        </a:solidFill>
                      </a:tcPr>
                    </a:tc>
                    <a:extLst>
                      <a:ext uri="{0D108BD9-81ED-4DB2-BD59-A6C34878D82A}">
                        <a16:rowId xmlns:a16="http://schemas.microsoft.com/office/drawing/2014/main" val="279963988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dirty="0"/>
                            <a:t>aquifer thickness ratio (</a:t>
                          </a:r>
                          <a14:m>
                            <m:oMath xmlns:m="http://schemas.openxmlformats.org/officeDocument/2006/math">
                              <m:r>
                                <a:rPr lang="zh-CN" altLang="en-US" sz="1200" b="1" i="1" smtClean="0">
                                  <a:latin typeface="Cambria Math" panose="02040503050406030204" pitchFamily="18" charset="0"/>
                                </a:rPr>
                                <m:t>𝜻</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h</m:t>
                              </m:r>
                              <m:r>
                                <a:rPr lang="en-US" altLang="zh-CN" sz="1200" b="0" i="1" smtClean="0">
                                  <a:latin typeface="Cambria Math" panose="02040503050406030204" pitchFamily="18" charset="0"/>
                                </a:rPr>
                                <m:t>/500</m:t>
                              </m:r>
                            </m:oMath>
                          </a14:m>
                          <a:r>
                            <a:rPr lang="en-US" altLang="zh-CN" sz="1200" b="0" dirty="0"/>
                            <a:t>)</a:t>
                          </a:r>
                          <a:endParaRPr lang="zh-CN" altLang="en-US" sz="1200" b="0" dirty="0"/>
                        </a:p>
                      </a:txBody>
                      <a:tcPr>
                        <a:solidFill>
                          <a:srgbClr val="F2F2F2"/>
                        </a:solidFill>
                      </a:tcPr>
                    </a:tc>
                    <a:tc>
                      <a:txBody>
                        <a:bodyPr/>
                        <a:lstStyle/>
                        <a:p>
                          <a:pPr algn="ctr"/>
                          <a:r>
                            <a:rPr lang="en-US" altLang="zh-CN" sz="1200" b="0" dirty="0"/>
                            <a:t>[0.4,0.9] </a:t>
                          </a:r>
                          <a:endParaRPr lang="zh-CN" altLang="en-US" sz="1200" b="0" dirty="0"/>
                        </a:p>
                      </a:txBody>
                      <a:tcPr>
                        <a:solidFill>
                          <a:srgbClr val="F2F2F2"/>
                        </a:solidFill>
                      </a:tcPr>
                    </a:tc>
                    <a:extLst>
                      <a:ext uri="{0D108BD9-81ED-4DB2-BD59-A6C34878D82A}">
                        <a16:rowId xmlns:a16="http://schemas.microsoft.com/office/drawing/2014/main" val="5808914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dirty="0"/>
                            <a:t>maximum pressure depletion (</a:t>
                          </a:r>
                          <a:r>
                            <a:rPr lang="el-GR" altLang="zh-CN" sz="1200" b="1" i="1" dirty="0">
                              <a:latin typeface="等线" panose="02010600030101010101" pitchFamily="2" charset="-122"/>
                              <a:ea typeface="等线" panose="02010600030101010101" pitchFamily="2" charset="-122"/>
                            </a:rPr>
                            <a:t>Δ</a:t>
                          </a:r>
                          <a:r>
                            <a:rPr lang="en-US" altLang="zh-CN" sz="1200" b="1" i="1" dirty="0">
                              <a:latin typeface="等线" panose="02010600030101010101" pitchFamily="2" charset="-122"/>
                              <a:ea typeface="等线" panose="02010600030101010101" pitchFamily="2" charset="-122"/>
                            </a:rPr>
                            <a:t>p</a:t>
                          </a:r>
                          <a:r>
                            <a:rPr lang="en-US" altLang="zh-CN" sz="1200" b="0" dirty="0"/>
                            <a:t>)</a:t>
                          </a:r>
                          <a:endParaRPr lang="zh-CN" altLang="en-US" sz="1200" b="0" dirty="0"/>
                        </a:p>
                      </a:txBody>
                      <a:tcPr>
                        <a:solidFill>
                          <a:schemeClr val="bg1"/>
                        </a:solidFill>
                      </a:tcPr>
                    </a:tc>
                    <a:tc>
                      <a:txBody>
                        <a:bodyPr/>
                        <a:lstStyle/>
                        <a:p>
                          <a:pPr algn="ctr"/>
                          <a:r>
                            <a:rPr lang="en-US" altLang="zh-CN" sz="1200" b="0" dirty="0"/>
                            <a:t>[-1,0] /</a:t>
                          </a:r>
                          <a:r>
                            <a:rPr lang="en-US" altLang="zh-CN" sz="1200" b="0" dirty="0" err="1"/>
                            <a:t>Mpa</a:t>
                          </a:r>
                          <a:endParaRPr lang="zh-CN" altLang="en-US" sz="1200" b="0" dirty="0"/>
                        </a:p>
                      </a:txBody>
                      <a:tcPr>
                        <a:solidFill>
                          <a:schemeClr val="bg1"/>
                        </a:solidFill>
                      </a:tcPr>
                    </a:tc>
                    <a:extLst>
                      <a:ext uri="{0D108BD9-81ED-4DB2-BD59-A6C34878D82A}">
                        <a16:rowId xmlns:a16="http://schemas.microsoft.com/office/drawing/2014/main" val="13807663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dirty="0"/>
                            <a:t>aquifer compressibility(</a:t>
                          </a:r>
                          <a14:m>
                            <m:oMath xmlns:m="http://schemas.openxmlformats.org/officeDocument/2006/math">
                              <m:sSub>
                                <m:sSubPr>
                                  <m:ctrlPr>
                                    <a:rPr lang="en-US" altLang="zh-CN" sz="1200" b="1" i="1" smtClean="0">
                                      <a:latin typeface="Cambria Math" panose="02040503050406030204" pitchFamily="18" charset="0"/>
                                    </a:rPr>
                                  </m:ctrlPr>
                                </m:sSubPr>
                                <m:e>
                                  <m:r>
                                    <a:rPr lang="en-US" altLang="zh-CN" sz="1200" b="1" i="1" smtClean="0">
                                      <a:latin typeface="Cambria Math" panose="02040503050406030204" pitchFamily="18" charset="0"/>
                                    </a:rPr>
                                    <m:t>𝑪</m:t>
                                  </m:r>
                                </m:e>
                                <m:sub>
                                  <m:r>
                                    <a:rPr lang="en-US" altLang="zh-CN" sz="1200" b="1" i="1" smtClean="0">
                                      <a:latin typeface="Cambria Math" panose="02040503050406030204" pitchFamily="18" charset="0"/>
                                    </a:rPr>
                                    <m:t>𝒎</m:t>
                                  </m:r>
                                </m:sub>
                              </m:sSub>
                            </m:oMath>
                          </a14:m>
                          <a:r>
                            <a:rPr lang="en-US" altLang="zh-CN" sz="1200" b="0" dirty="0"/>
                            <a:t>)</a:t>
                          </a:r>
                          <a:endParaRPr lang="zh-CN" altLang="en-US" sz="1200" b="0" dirty="0"/>
                        </a:p>
                      </a:txBody>
                      <a:tcPr>
                        <a:solidFill>
                          <a:schemeClr val="accent3">
                            <a:lumMod val="95000"/>
                          </a:schemeClr>
                        </a:solidFill>
                      </a:tcPr>
                    </a:tc>
                    <a:tc>
                      <a:txBody>
                        <a:bodyPr/>
                        <a:lstStyle/>
                        <a:p>
                          <a:pPr algn="ctr"/>
                          <a:r>
                            <a:rPr lang="en-US" altLang="zh-CN" sz="1200" b="0" dirty="0"/>
                            <a:t>[1e</a:t>
                          </a:r>
                          <a:r>
                            <a:rPr lang="en-US" altLang="zh-CN" sz="1200" b="0" baseline="30000" dirty="0"/>
                            <a:t>-3</a:t>
                          </a:r>
                          <a:r>
                            <a:rPr lang="en-US" altLang="zh-CN" sz="1200" b="0" dirty="0"/>
                            <a:t>,1e</a:t>
                          </a:r>
                          <a:r>
                            <a:rPr lang="en-US" altLang="zh-CN" sz="1200" b="0" baseline="30000" dirty="0"/>
                            <a:t>-2</a:t>
                          </a:r>
                          <a:r>
                            <a:rPr lang="en-US" altLang="zh-CN" sz="1200" b="0" dirty="0"/>
                            <a:t>] /Mpa</a:t>
                          </a:r>
                          <a:r>
                            <a:rPr lang="en-US" altLang="zh-CN" sz="1200" b="0" baseline="30000" dirty="0"/>
                            <a:t>-1</a:t>
                          </a:r>
                          <a:endParaRPr lang="zh-CN" altLang="en-US" sz="1200" b="0" baseline="30000" dirty="0"/>
                        </a:p>
                      </a:txBody>
                      <a:tcPr>
                        <a:solidFill>
                          <a:schemeClr val="accent3">
                            <a:lumMod val="95000"/>
                          </a:schemeClr>
                        </a:solidFill>
                      </a:tcPr>
                    </a:tc>
                    <a:extLst>
                      <a:ext uri="{0D108BD9-81ED-4DB2-BD59-A6C34878D82A}">
                        <a16:rowId xmlns:a16="http://schemas.microsoft.com/office/drawing/2014/main" val="2078405992"/>
                      </a:ext>
                    </a:extLst>
                  </a:tr>
                </a:tbl>
              </a:graphicData>
            </a:graphic>
          </p:graphicFrame>
        </mc:Choice>
        <mc:Fallback xmlns="">
          <p:graphicFrame>
            <p:nvGraphicFramePr>
              <p:cNvPr id="7" name="表格 10">
                <a:extLst>
                  <a:ext uri="{FF2B5EF4-FFF2-40B4-BE49-F238E27FC236}">
                    <a16:creationId xmlns:a16="http://schemas.microsoft.com/office/drawing/2014/main" id="{50B544B4-C2F4-49D8-8562-9F4BC2E526C4}"/>
                  </a:ext>
                </a:extLst>
              </p:cNvPr>
              <p:cNvGraphicFramePr>
                <a:graphicFrameLocks noGrp="1"/>
              </p:cNvGraphicFramePr>
              <p:nvPr>
                <p:extLst>
                  <p:ext uri="{D42A27DB-BD31-4B8C-83A1-F6EECF244321}">
                    <p14:modId xmlns:p14="http://schemas.microsoft.com/office/powerpoint/2010/main" val="1459244297"/>
                  </p:ext>
                </p:extLst>
              </p:nvPr>
            </p:nvGraphicFramePr>
            <p:xfrm>
              <a:off x="399692" y="3077279"/>
              <a:ext cx="4720948" cy="1854200"/>
            </p:xfrm>
            <a:graphic>
              <a:graphicData uri="http://schemas.openxmlformats.org/drawingml/2006/table">
                <a:tbl>
                  <a:tblPr firstRow="1" bandRow="1">
                    <a:tableStyleId>{7DF18680-E054-41AD-8BC1-D1AEF772440D}</a:tableStyleId>
                  </a:tblPr>
                  <a:tblGrid>
                    <a:gridCol w="2912125">
                      <a:extLst>
                        <a:ext uri="{9D8B030D-6E8A-4147-A177-3AD203B41FA5}">
                          <a16:colId xmlns:a16="http://schemas.microsoft.com/office/drawing/2014/main" val="1644698618"/>
                        </a:ext>
                      </a:extLst>
                    </a:gridCol>
                    <a:gridCol w="1808823">
                      <a:extLst>
                        <a:ext uri="{9D8B030D-6E8A-4147-A177-3AD203B41FA5}">
                          <a16:colId xmlns:a16="http://schemas.microsoft.com/office/drawing/2014/main" val="2119057744"/>
                        </a:ext>
                      </a:extLst>
                    </a:gridCol>
                  </a:tblGrid>
                  <a:tr h="370840">
                    <a:tc>
                      <a:txBody>
                        <a:bodyPr/>
                        <a:lstStyle/>
                        <a:p>
                          <a:pPr algn="l"/>
                          <a:r>
                            <a:rPr lang="en-US" altLang="zh-CN" sz="1200" b="1" dirty="0">
                              <a:solidFill>
                                <a:schemeClr val="bg1"/>
                              </a:solidFill>
                              <a:latin typeface="+mn-lt"/>
                            </a:rPr>
                            <a:t>Input variables  (uniform distribution)</a:t>
                          </a:r>
                          <a:endParaRPr lang="zh-CN" altLang="en-US" sz="1200" b="1" dirty="0">
                            <a:solidFill>
                              <a:schemeClr val="bg1"/>
                            </a:solidFill>
                            <a:latin typeface="+mn-lt"/>
                          </a:endParaRPr>
                        </a:p>
                      </a:txBody>
                      <a:tcPr>
                        <a:solidFill>
                          <a:srgbClr val="B3071B"/>
                        </a:solidFill>
                      </a:tcPr>
                    </a:tc>
                    <a:tc>
                      <a:txBody>
                        <a:bodyPr/>
                        <a:lstStyle/>
                        <a:p>
                          <a:pPr algn="ctr"/>
                          <a:r>
                            <a:rPr lang="en-US" altLang="zh-CN" sz="1200" b="1" dirty="0">
                              <a:solidFill>
                                <a:schemeClr val="bg1"/>
                              </a:solidFill>
                            </a:rPr>
                            <a:t> range</a:t>
                          </a:r>
                          <a:endParaRPr lang="zh-CN" altLang="en-US" sz="1200" b="1" dirty="0">
                            <a:solidFill>
                              <a:schemeClr val="bg1"/>
                            </a:solidFill>
                          </a:endParaRPr>
                        </a:p>
                      </a:txBody>
                      <a:tcPr>
                        <a:solidFill>
                          <a:srgbClr val="B3071B"/>
                        </a:solidFill>
                      </a:tcPr>
                    </a:tc>
                    <a:extLst>
                      <a:ext uri="{0D108BD9-81ED-4DB2-BD59-A6C34878D82A}">
                        <a16:rowId xmlns:a16="http://schemas.microsoft.com/office/drawing/2014/main" val="4167341461"/>
                      </a:ext>
                    </a:extLst>
                  </a:tr>
                  <a:tr h="370840">
                    <a:tc>
                      <a:txBody>
                        <a:bodyPr/>
                        <a:lstStyle/>
                        <a:p>
                          <a:endParaRPr lang="zh-CN"/>
                        </a:p>
                      </a:txBody>
                      <a:tcPr>
                        <a:blipFill>
                          <a:blip r:embed="rId4"/>
                          <a:stretch>
                            <a:fillRect l="-209" t="-101639" r="-63180" b="-304918"/>
                          </a:stretch>
                        </a:blipFill>
                      </a:tcPr>
                    </a:tc>
                    <a:tc>
                      <a:txBody>
                        <a:bodyPr/>
                        <a:lstStyle/>
                        <a:p>
                          <a:pPr algn="ctr"/>
                          <a:r>
                            <a:rPr lang="en-US" altLang="zh-CN" sz="1200" b="0" dirty="0"/>
                            <a:t>[0.5,1.9]</a:t>
                          </a:r>
                          <a:endParaRPr lang="zh-CN" altLang="en-US" sz="1200" b="0" dirty="0"/>
                        </a:p>
                      </a:txBody>
                      <a:tcPr>
                        <a:solidFill>
                          <a:srgbClr val="FFFFFF"/>
                        </a:solidFill>
                      </a:tcPr>
                    </a:tc>
                    <a:extLst>
                      <a:ext uri="{0D108BD9-81ED-4DB2-BD59-A6C34878D82A}">
                        <a16:rowId xmlns:a16="http://schemas.microsoft.com/office/drawing/2014/main" val="2799639889"/>
                      </a:ext>
                    </a:extLst>
                  </a:tr>
                  <a:tr h="370840">
                    <a:tc>
                      <a:txBody>
                        <a:bodyPr/>
                        <a:lstStyle/>
                        <a:p>
                          <a:endParaRPr lang="zh-CN"/>
                        </a:p>
                      </a:txBody>
                      <a:tcPr>
                        <a:blipFill>
                          <a:blip r:embed="rId4"/>
                          <a:stretch>
                            <a:fillRect l="-209" t="-201639" r="-63180" b="-204918"/>
                          </a:stretch>
                        </a:blipFill>
                      </a:tcPr>
                    </a:tc>
                    <a:tc>
                      <a:txBody>
                        <a:bodyPr/>
                        <a:lstStyle/>
                        <a:p>
                          <a:pPr algn="ctr"/>
                          <a:r>
                            <a:rPr lang="en-US" altLang="zh-CN" sz="1200" b="0" dirty="0"/>
                            <a:t>[0.4,0.9] </a:t>
                          </a:r>
                          <a:endParaRPr lang="zh-CN" altLang="en-US" sz="1200" b="0" dirty="0"/>
                        </a:p>
                      </a:txBody>
                      <a:tcPr>
                        <a:solidFill>
                          <a:srgbClr val="F2F2F2"/>
                        </a:solidFill>
                      </a:tcPr>
                    </a:tc>
                    <a:extLst>
                      <a:ext uri="{0D108BD9-81ED-4DB2-BD59-A6C34878D82A}">
                        <a16:rowId xmlns:a16="http://schemas.microsoft.com/office/drawing/2014/main" val="5808914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0" dirty="0"/>
                            <a:t>maximum pressure depletion (</a:t>
                          </a:r>
                          <a:r>
                            <a:rPr lang="el-GR" altLang="zh-CN" sz="1200" b="1" i="1" dirty="0">
                              <a:latin typeface="等线" panose="02010600030101010101" pitchFamily="2" charset="-122"/>
                              <a:ea typeface="等线" panose="02010600030101010101" pitchFamily="2" charset="-122"/>
                            </a:rPr>
                            <a:t>Δ</a:t>
                          </a:r>
                          <a:r>
                            <a:rPr lang="en-US" altLang="zh-CN" sz="1200" b="1" i="1" dirty="0">
                              <a:latin typeface="等线" panose="02010600030101010101" pitchFamily="2" charset="-122"/>
                              <a:ea typeface="等线" panose="02010600030101010101" pitchFamily="2" charset="-122"/>
                            </a:rPr>
                            <a:t>p</a:t>
                          </a:r>
                          <a:r>
                            <a:rPr lang="en-US" altLang="zh-CN" sz="1200" b="0" dirty="0"/>
                            <a:t>)</a:t>
                          </a:r>
                          <a:endParaRPr lang="zh-CN" altLang="en-US" sz="1200" b="0" dirty="0"/>
                        </a:p>
                      </a:txBody>
                      <a:tcPr>
                        <a:solidFill>
                          <a:schemeClr val="bg1"/>
                        </a:solidFill>
                      </a:tcPr>
                    </a:tc>
                    <a:tc>
                      <a:txBody>
                        <a:bodyPr/>
                        <a:lstStyle/>
                        <a:p>
                          <a:pPr algn="ctr"/>
                          <a:r>
                            <a:rPr lang="en-US" altLang="zh-CN" sz="1200" b="0" dirty="0"/>
                            <a:t>[-1,0] /</a:t>
                          </a:r>
                          <a:r>
                            <a:rPr lang="en-US" altLang="zh-CN" sz="1200" b="0" dirty="0" err="1"/>
                            <a:t>Mpa</a:t>
                          </a:r>
                          <a:endParaRPr lang="zh-CN" altLang="en-US" sz="1200" b="0" dirty="0"/>
                        </a:p>
                      </a:txBody>
                      <a:tcPr>
                        <a:solidFill>
                          <a:schemeClr val="bg1"/>
                        </a:solidFill>
                      </a:tcPr>
                    </a:tc>
                    <a:extLst>
                      <a:ext uri="{0D108BD9-81ED-4DB2-BD59-A6C34878D82A}">
                        <a16:rowId xmlns:a16="http://schemas.microsoft.com/office/drawing/2014/main" val="1380766313"/>
                      </a:ext>
                    </a:extLst>
                  </a:tr>
                  <a:tr h="370840">
                    <a:tc>
                      <a:txBody>
                        <a:bodyPr/>
                        <a:lstStyle/>
                        <a:p>
                          <a:endParaRPr lang="zh-CN"/>
                        </a:p>
                      </a:txBody>
                      <a:tcPr>
                        <a:blipFill>
                          <a:blip r:embed="rId4"/>
                          <a:stretch>
                            <a:fillRect l="-209" t="-401639" r="-63180" b="-4918"/>
                          </a:stretch>
                        </a:blipFill>
                      </a:tcPr>
                    </a:tc>
                    <a:tc>
                      <a:txBody>
                        <a:bodyPr/>
                        <a:lstStyle/>
                        <a:p>
                          <a:pPr algn="ctr"/>
                          <a:r>
                            <a:rPr lang="en-US" altLang="zh-CN" sz="1200" b="0" dirty="0"/>
                            <a:t>[1e</a:t>
                          </a:r>
                          <a:r>
                            <a:rPr lang="en-US" altLang="zh-CN" sz="1200" b="0" baseline="30000" dirty="0"/>
                            <a:t>-3</a:t>
                          </a:r>
                          <a:r>
                            <a:rPr lang="en-US" altLang="zh-CN" sz="1200" b="0" dirty="0"/>
                            <a:t>,1e</a:t>
                          </a:r>
                          <a:r>
                            <a:rPr lang="en-US" altLang="zh-CN" sz="1200" b="0" baseline="30000" dirty="0"/>
                            <a:t>-2</a:t>
                          </a:r>
                          <a:r>
                            <a:rPr lang="en-US" altLang="zh-CN" sz="1200" b="0" dirty="0"/>
                            <a:t>] /Mpa</a:t>
                          </a:r>
                          <a:r>
                            <a:rPr lang="en-US" altLang="zh-CN" sz="1200" b="0" baseline="30000" dirty="0"/>
                            <a:t>-1</a:t>
                          </a:r>
                          <a:endParaRPr lang="zh-CN" altLang="en-US" sz="1200" b="0" baseline="30000" dirty="0"/>
                        </a:p>
                      </a:txBody>
                      <a:tcPr>
                        <a:solidFill>
                          <a:schemeClr val="accent3">
                            <a:lumMod val="95000"/>
                          </a:schemeClr>
                        </a:solidFill>
                      </a:tcPr>
                    </a:tc>
                    <a:extLst>
                      <a:ext uri="{0D108BD9-81ED-4DB2-BD59-A6C34878D82A}">
                        <a16:rowId xmlns:a16="http://schemas.microsoft.com/office/drawing/2014/main" val="2078405992"/>
                      </a:ext>
                    </a:extLst>
                  </a:tr>
                </a:tbl>
              </a:graphicData>
            </a:graphic>
          </p:graphicFrame>
        </mc:Fallback>
      </mc:AlternateContent>
      <p:pic>
        <p:nvPicPr>
          <p:cNvPr id="11" name="图片 10">
            <a:extLst>
              <a:ext uri="{FF2B5EF4-FFF2-40B4-BE49-F238E27FC236}">
                <a16:creationId xmlns:a16="http://schemas.microsoft.com/office/drawing/2014/main" id="{F00DA540-F920-CFDD-803F-7E31A6711CA0}"/>
              </a:ext>
            </a:extLst>
          </p:cNvPr>
          <p:cNvPicPr>
            <a:picLocks noChangeAspect="1"/>
          </p:cNvPicPr>
          <p:nvPr/>
        </p:nvPicPr>
        <p:blipFill>
          <a:blip r:embed="rId5"/>
          <a:stretch>
            <a:fillRect/>
          </a:stretch>
        </p:blipFill>
        <p:spPr>
          <a:xfrm>
            <a:off x="6303535" y="1195475"/>
            <a:ext cx="1836385" cy="2541221"/>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929BF2A-9152-662F-8687-C8D15D7E2E6A}"/>
                  </a:ext>
                </a:extLst>
              </p:cNvPr>
              <p:cNvSpPr txBox="1"/>
              <p:nvPr/>
            </p:nvSpPr>
            <p:spPr>
              <a:xfrm>
                <a:off x="5237434" y="3816334"/>
                <a:ext cx="3764326" cy="1216487"/>
              </a:xfrm>
              <a:prstGeom prst="rect">
                <a:avLst/>
              </a:prstGeom>
              <a:noFill/>
            </p:spPr>
            <p:txBody>
              <a:bodyPr wrap="square" rtlCol="0">
                <a:spAutoFit/>
              </a:bodyPr>
              <a:lstStyle/>
              <a:p>
                <a:pPr>
                  <a:lnSpc>
                    <a:spcPct val="150000"/>
                  </a:lnSpc>
                </a:pPr>
                <a:r>
                  <a:rPr lang="en-US" altLang="zh-CN" sz="1600" dirty="0"/>
                  <a:t>Quantity of interest:</a:t>
                </a:r>
                <a:endParaRPr lang="en-US" altLang="zh-CN" sz="1600" b="1" dirty="0"/>
              </a:p>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𝒅</m:t>
                          </m:r>
                        </m:e>
                        <m:sub>
                          <m:r>
                            <a:rPr lang="en-US" altLang="zh-CN" sz="1600" i="1">
                              <a:latin typeface="Cambria Math" panose="02040503050406030204" pitchFamily="18" charset="0"/>
                            </a:rPr>
                            <m:t>𝒓</m:t>
                          </m:r>
                          <m:r>
                            <a:rPr lang="en-US" altLang="zh-CN" sz="1600" i="1">
                              <a:latin typeface="Cambria Math" panose="02040503050406030204" pitchFamily="18" charset="0"/>
                            </a:rPr>
                            <m:t>,</m:t>
                          </m:r>
                          <m:r>
                            <a:rPr lang="en-US" altLang="zh-CN" sz="1600" i="1">
                              <a:latin typeface="Cambria Math" panose="02040503050406030204" pitchFamily="18" charset="0"/>
                            </a:rPr>
                            <m:t>𝒂𝒄𝒕</m:t>
                          </m:r>
                        </m:sub>
                      </m:sSub>
                      <m:r>
                        <a:rPr lang="en-US" altLang="zh-CN" sz="1600" b="1" i="1" smtClean="0">
                          <a:latin typeface="Cambria Math" panose="02040503050406030204" pitchFamily="18" charset="0"/>
                        </a:rPr>
                        <m:t> </m:t>
                      </m:r>
                      <m:r>
                        <a:rPr lang="en-US" altLang="zh-CN" sz="1600" i="1">
                          <a:latin typeface="Cambria Math" panose="02040503050406030204" pitchFamily="18" charset="0"/>
                        </a:rPr>
                        <m:t>=</m:t>
                      </m:r>
                      <m:r>
                        <a:rPr lang="en-US" altLang="zh-CN" sz="1600" b="1" i="1" smtClean="0">
                          <a:latin typeface="Cambria Math" panose="02040503050406030204" pitchFamily="18" charset="0"/>
                        </a:rPr>
                        <m:t>𝒇</m:t>
                      </m:r>
                      <m:r>
                        <a:rPr lang="en-US" altLang="zh-CN" sz="1600" b="1" i="1" smtClean="0">
                          <a:latin typeface="Cambria Math" panose="02040503050406030204" pitchFamily="18" charset="0"/>
                        </a:rPr>
                        <m:t>(</m:t>
                      </m:r>
                      <m:func>
                        <m:funcPr>
                          <m:ctrlPr>
                            <a:rPr lang="en-US" altLang="zh-CN" sz="1600" b="1" i="1" smtClean="0">
                              <a:latin typeface="Cambria Math" panose="02040503050406030204" pitchFamily="18" charset="0"/>
                            </a:rPr>
                          </m:ctrlPr>
                        </m:funcPr>
                        <m:fName>
                          <m:r>
                            <m:rPr>
                              <m:sty m:val="p"/>
                            </m:rPr>
                            <a:rPr lang="en-US" altLang="zh-CN" sz="1600" b="0" i="0" smtClean="0">
                              <a:latin typeface="Cambria Math" panose="02040503050406030204" pitchFamily="18" charset="0"/>
                            </a:rPr>
                            <m:t>tan</m:t>
                          </m:r>
                        </m:fName>
                        <m:e>
                          <m:r>
                            <a:rPr lang="zh-CN" altLang="en-US" sz="1600" b="0" i="1" smtClean="0">
                              <a:latin typeface="Cambria Math" panose="02040503050406030204" pitchFamily="18" charset="0"/>
                            </a:rPr>
                            <m:t>𝜽</m:t>
                          </m:r>
                          <m:r>
                            <a:rPr lang="en-US" altLang="zh-CN" sz="1600" b="1" i="1" smtClean="0">
                              <a:latin typeface="Cambria Math" panose="02040503050406030204" pitchFamily="18" charset="0"/>
                            </a:rPr>
                            <m:t>, </m:t>
                          </m:r>
                          <m:r>
                            <a:rPr lang="zh-CN" altLang="en-US" sz="1600" b="1" i="1" smtClean="0">
                              <a:latin typeface="Cambria Math" panose="02040503050406030204" pitchFamily="18" charset="0"/>
                            </a:rPr>
                            <m:t>𝜻</m:t>
                          </m:r>
                          <m:r>
                            <a:rPr lang="en-US" altLang="zh-CN" sz="1600" b="1" i="1" smtClean="0">
                              <a:latin typeface="Cambria Math" panose="02040503050406030204" pitchFamily="18" charset="0"/>
                            </a:rPr>
                            <m:t>, </m:t>
                          </m:r>
                          <m:r>
                            <a:rPr lang="zh-CN" altLang="en-US" sz="1600" b="1" i="1" smtClean="0">
                              <a:latin typeface="Cambria Math" panose="02040503050406030204" pitchFamily="18" charset="0"/>
                            </a:rPr>
                            <m:t>𝚫</m:t>
                          </m:r>
                          <m:r>
                            <a:rPr lang="en-US" altLang="zh-CN" sz="1600" b="1" i="1" smtClean="0">
                              <a:latin typeface="Cambria Math" panose="02040503050406030204" pitchFamily="18" charset="0"/>
                            </a:rPr>
                            <m:t>𝒑</m:t>
                          </m:r>
                          <m:r>
                            <a:rPr lang="en-US" altLang="zh-CN" sz="1600" b="1" i="1" smtClean="0">
                              <a:latin typeface="Cambria Math" panose="02040503050406030204" pitchFamily="18" charset="0"/>
                            </a:rPr>
                            <m:t>, </m:t>
                          </m:r>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𝑪</m:t>
                              </m:r>
                            </m:e>
                            <m:sub>
                              <m:r>
                                <a:rPr lang="en-US" altLang="zh-CN" sz="1600" b="1" i="1" smtClean="0">
                                  <a:latin typeface="Cambria Math" panose="02040503050406030204" pitchFamily="18" charset="0"/>
                                </a:rPr>
                                <m:t>𝒎</m:t>
                              </m:r>
                            </m:sub>
                          </m:sSub>
                          <m:r>
                            <a:rPr lang="en-US" altLang="zh-CN" sz="1600" b="1" i="1" smtClean="0">
                              <a:latin typeface="Cambria Math" panose="02040503050406030204" pitchFamily="18" charset="0"/>
                            </a:rPr>
                            <m:t>)</m:t>
                          </m:r>
                        </m:e>
                      </m:func>
                    </m:oMath>
                  </m:oMathPara>
                </a14:m>
                <a:endParaRPr lang="en-US" altLang="zh-CN" sz="1600" dirty="0"/>
              </a:p>
              <a:p>
                <a:pPr algn="ctr">
                  <a:lnSpc>
                    <a:spcPct val="150000"/>
                  </a:lnSpc>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𝚪</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oMath>
                  </m:oMathPara>
                </a14:m>
                <a:endParaRPr lang="zh-CN" altLang="en-US" sz="1600" dirty="0"/>
              </a:p>
            </p:txBody>
          </p:sp>
        </mc:Choice>
        <mc:Fallback xmlns="">
          <p:sp>
            <p:nvSpPr>
              <p:cNvPr id="12" name="文本框 11">
                <a:extLst>
                  <a:ext uri="{FF2B5EF4-FFF2-40B4-BE49-F238E27FC236}">
                    <a16:creationId xmlns:a16="http://schemas.microsoft.com/office/drawing/2014/main" id="{E929BF2A-9152-662F-8687-C8D15D7E2E6A}"/>
                  </a:ext>
                </a:extLst>
              </p:cNvPr>
              <p:cNvSpPr txBox="1">
                <a:spLocks noRot="1" noChangeAspect="1" noMove="1" noResize="1" noEditPoints="1" noAdjustHandles="1" noChangeArrowheads="1" noChangeShapeType="1" noTextEdit="1"/>
              </p:cNvSpPr>
              <p:nvPr/>
            </p:nvSpPr>
            <p:spPr>
              <a:xfrm>
                <a:off x="5237434" y="3816334"/>
                <a:ext cx="3764326" cy="1216487"/>
              </a:xfrm>
              <a:prstGeom prst="rect">
                <a:avLst/>
              </a:prstGeom>
              <a:blipFill>
                <a:blip r:embed="rId6"/>
                <a:stretch>
                  <a:fillRect l="-809"/>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594E6BF8-04B6-1208-78B4-83A124BCA6C5}"/>
              </a:ext>
            </a:extLst>
          </p:cNvPr>
          <p:cNvSpPr txBox="1"/>
          <p:nvPr/>
        </p:nvSpPr>
        <p:spPr>
          <a:xfrm>
            <a:off x="233634" y="2466085"/>
            <a:ext cx="5003800" cy="461665"/>
          </a:xfrm>
          <a:prstGeom prst="rect">
            <a:avLst/>
          </a:prstGeom>
          <a:noFill/>
        </p:spPr>
        <p:txBody>
          <a:bodyPr wrap="square" rtlCol="0">
            <a:spAutoFit/>
          </a:bodyPr>
          <a:lstStyle/>
          <a:p>
            <a:pPr algn="ctr"/>
            <a:r>
              <a:rPr lang="en-US" altLang="zh-CN" sz="1200" b="0" dirty="0"/>
              <a:t>Horizontal tension of continuum medium </a:t>
            </a:r>
          </a:p>
          <a:p>
            <a:pPr algn="ctr"/>
            <a:r>
              <a:rPr lang="en-US" altLang="zh-CN" sz="1200" b="0" dirty="0"/>
              <a:t>after</a:t>
            </a:r>
            <a:r>
              <a:rPr lang="zh-CN" altLang="en-US" sz="1200" b="0" dirty="0"/>
              <a:t> </a:t>
            </a:r>
            <a:r>
              <a:rPr lang="en-US" altLang="zh-CN" sz="1200" b="0" dirty="0"/>
              <a:t>10-year</a:t>
            </a:r>
            <a:r>
              <a:rPr lang="zh-CN" altLang="en-US" sz="1200" b="0" dirty="0"/>
              <a:t> </a:t>
            </a:r>
            <a:r>
              <a:rPr lang="en-US" altLang="zh-CN" sz="1200" b="0" dirty="0"/>
              <a:t>pore pressure depletion</a:t>
            </a:r>
            <a:endParaRPr lang="zh-CN" altLang="en-US" sz="1200" b="0"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3B15F06-C91E-A0E3-9FA9-15F6C93CC45E}"/>
                  </a:ext>
                </a:extLst>
              </p:cNvPr>
              <p:cNvSpPr txBox="1"/>
              <p:nvPr/>
            </p:nvSpPr>
            <p:spPr>
              <a:xfrm>
                <a:off x="5802104" y="1580389"/>
                <a:ext cx="4675632" cy="501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1" i="1">
                              <a:latin typeface="Cambria Math" panose="02040503050406030204" pitchFamily="18" charset="0"/>
                            </a:rPr>
                            <m:t>𝒅</m:t>
                          </m:r>
                        </m:e>
                        <m:sub>
                          <m:r>
                            <a:rPr lang="en-US" altLang="zh-CN" sz="1400" b="1" i="1" smtClean="0">
                              <a:latin typeface="Cambria Math" panose="02040503050406030204" pitchFamily="18" charset="0"/>
                            </a:rPr>
                            <m:t>𝒓</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𝒂𝒄𝒕</m:t>
                          </m:r>
                        </m:sub>
                      </m:sSub>
                      <m:r>
                        <a:rPr lang="en-US" altLang="zh-CN" sz="1400" b="1" i="1" smtClean="0">
                          <a:latin typeface="Cambria Math" panose="02040503050406030204" pitchFamily="18" charset="0"/>
                        </a:rPr>
                        <m:t>=</m:t>
                      </m:r>
                      <m:f>
                        <m:fPr>
                          <m:ctrlPr>
                            <a:rPr lang="en-US" altLang="zh-CN" sz="1400" b="1" i="1" smtClean="0">
                              <a:latin typeface="Cambria Math" panose="02040503050406030204" pitchFamily="18" charset="0"/>
                            </a:rPr>
                          </m:ctrlPr>
                        </m:fPr>
                        <m:num>
                          <m:sSub>
                            <m:sSubPr>
                              <m:ctrlPr>
                                <a:rPr lang="en-US" altLang="zh-CN" sz="1400" i="1" smtClean="0">
                                  <a:latin typeface="Cambria Math" panose="02040503050406030204" pitchFamily="18" charset="0"/>
                                </a:rPr>
                              </m:ctrlPr>
                            </m:sSubPr>
                            <m:e>
                              <m:r>
                                <a:rPr lang="en-US" altLang="zh-CN" sz="1400" b="1" i="1" smtClean="0">
                                  <a:latin typeface="Cambria Math" panose="02040503050406030204" pitchFamily="18" charset="0"/>
                                </a:rPr>
                                <m:t>𝒅</m:t>
                              </m:r>
                            </m:e>
                            <m:sub>
                              <m:r>
                                <a:rPr lang="en-US" altLang="zh-CN" sz="1400" b="1" i="1" smtClean="0">
                                  <a:latin typeface="Cambria Math" panose="02040503050406030204" pitchFamily="18" charset="0"/>
                                </a:rPr>
                                <m:t>𝒂𝒄𝒕</m:t>
                              </m:r>
                            </m:sub>
                          </m:sSub>
                        </m:num>
                        <m:den>
                          <m:r>
                            <a:rPr lang="en-US" altLang="zh-CN" sz="1400" b="1" i="1" smtClean="0">
                              <a:latin typeface="Cambria Math" panose="02040503050406030204" pitchFamily="18" charset="0"/>
                            </a:rPr>
                            <m:t>𝟓𝟎𝟎</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𝒉𝒓</m:t>
                          </m:r>
                        </m:den>
                      </m:f>
                    </m:oMath>
                  </m:oMathPara>
                </a14:m>
                <a:endParaRPr lang="zh-CN" altLang="en-US" sz="1400" dirty="0"/>
              </a:p>
            </p:txBody>
          </p:sp>
        </mc:Choice>
        <mc:Fallback xmlns="">
          <p:sp>
            <p:nvSpPr>
              <p:cNvPr id="9" name="文本框 8">
                <a:extLst>
                  <a:ext uri="{FF2B5EF4-FFF2-40B4-BE49-F238E27FC236}">
                    <a16:creationId xmlns:a16="http://schemas.microsoft.com/office/drawing/2014/main" id="{43B15F06-C91E-A0E3-9FA9-15F6C93CC45E}"/>
                  </a:ext>
                </a:extLst>
              </p:cNvPr>
              <p:cNvSpPr txBox="1">
                <a:spLocks noRot="1" noChangeAspect="1" noMove="1" noResize="1" noEditPoints="1" noAdjustHandles="1" noChangeArrowheads="1" noChangeShapeType="1" noTextEdit="1"/>
              </p:cNvSpPr>
              <p:nvPr/>
            </p:nvSpPr>
            <p:spPr>
              <a:xfrm>
                <a:off x="5802104" y="1580389"/>
                <a:ext cx="4675632" cy="501548"/>
              </a:xfrm>
              <a:prstGeom prst="rect">
                <a:avLst/>
              </a:prstGeom>
              <a:blipFill>
                <a:blip r:embed="rId7"/>
                <a:stretch>
                  <a:fillRect b="-24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856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8">
            <a:extLst>
              <a:ext uri="{FF2B5EF4-FFF2-40B4-BE49-F238E27FC236}">
                <a16:creationId xmlns:a16="http://schemas.microsoft.com/office/drawing/2014/main" id="{88F99B10-A478-4A0D-BC96-3E2C9503D24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en-US" altLang="zh-CN" sz="2800" dirty="0">
                <a:solidFill>
                  <a:schemeClr val="bg1"/>
                </a:solidFill>
              </a:rPr>
              <a:t>Stochastic Methods</a:t>
            </a:r>
            <a:endParaRPr lang="it-IT" altLang="it-IT" sz="1600" dirty="0">
              <a:solidFill>
                <a:schemeClr val="bg1"/>
              </a:solidFill>
            </a:endParaRPr>
          </a:p>
        </p:txBody>
      </p:sp>
      <p:pic>
        <p:nvPicPr>
          <p:cNvPr id="3" name="图片 2">
            <a:extLst>
              <a:ext uri="{FF2B5EF4-FFF2-40B4-BE49-F238E27FC236}">
                <a16:creationId xmlns:a16="http://schemas.microsoft.com/office/drawing/2014/main" id="{C57F1BF7-4C7B-4A3E-496E-DBBA41A32550}"/>
              </a:ext>
            </a:extLst>
          </p:cNvPr>
          <p:cNvPicPr>
            <a:picLocks noChangeAspect="1"/>
          </p:cNvPicPr>
          <p:nvPr/>
        </p:nvPicPr>
        <p:blipFill>
          <a:blip r:embed="rId3"/>
          <a:stretch>
            <a:fillRect/>
          </a:stretch>
        </p:blipFill>
        <p:spPr>
          <a:xfrm>
            <a:off x="284622" y="1034827"/>
            <a:ext cx="8574756" cy="3187669"/>
          </a:xfrm>
          <a:prstGeom prst="rect">
            <a:avLst/>
          </a:prstGeom>
        </p:spPr>
      </p:pic>
      <p:sp>
        <p:nvSpPr>
          <p:cNvPr id="6" name="矩形: 圆角 5">
            <a:extLst>
              <a:ext uri="{FF2B5EF4-FFF2-40B4-BE49-F238E27FC236}">
                <a16:creationId xmlns:a16="http://schemas.microsoft.com/office/drawing/2014/main" id="{92DC7453-C693-621A-9917-EC0ECE812EF0}"/>
              </a:ext>
            </a:extLst>
          </p:cNvPr>
          <p:cNvSpPr/>
          <p:nvPr/>
        </p:nvSpPr>
        <p:spPr bwMode="auto">
          <a:xfrm>
            <a:off x="751840" y="3767327"/>
            <a:ext cx="7554976" cy="341345"/>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a:ln>
                <a:solidFill>
                  <a:srgbClr val="F9DFE1"/>
                </a:solidFill>
              </a:ln>
              <a:noFill/>
              <a:effectLst/>
              <a:latin typeface="Arial" charset="0"/>
            </a:endParaRPr>
          </a:p>
        </p:txBody>
      </p:sp>
      <p:sp>
        <p:nvSpPr>
          <p:cNvPr id="7" name="文本框 6">
            <a:extLst>
              <a:ext uri="{FF2B5EF4-FFF2-40B4-BE49-F238E27FC236}">
                <a16:creationId xmlns:a16="http://schemas.microsoft.com/office/drawing/2014/main" id="{F79E787B-B61D-DAF2-F2FA-D2CE65BBA682}"/>
              </a:ext>
            </a:extLst>
          </p:cNvPr>
          <p:cNvSpPr txBox="1"/>
          <p:nvPr/>
        </p:nvSpPr>
        <p:spPr>
          <a:xfrm>
            <a:off x="7697216" y="4171942"/>
            <a:ext cx="2418080" cy="369332"/>
          </a:xfrm>
          <a:prstGeom prst="rect">
            <a:avLst/>
          </a:prstGeom>
          <a:noFill/>
        </p:spPr>
        <p:txBody>
          <a:bodyPr wrap="square" rtlCol="0">
            <a:spAutoFit/>
          </a:bodyPr>
          <a:lstStyle/>
          <a:p>
            <a:r>
              <a:rPr lang="en-US" altLang="zh-CN" dirty="0"/>
              <a:t>drawbacks</a:t>
            </a:r>
          </a:p>
        </p:txBody>
      </p:sp>
    </p:spTree>
    <p:extLst>
      <p:ext uri="{BB962C8B-B14F-4D97-AF65-F5344CB8AC3E}">
        <p14:creationId xmlns:p14="http://schemas.microsoft.com/office/powerpoint/2010/main" val="129726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asellaDiTesto 8">
            <a:extLst>
              <a:ext uri="{FF2B5EF4-FFF2-40B4-BE49-F238E27FC236}">
                <a16:creationId xmlns:a16="http://schemas.microsoft.com/office/drawing/2014/main" id="{FE3F85E0-0904-41D8-B64F-0BF32BB39BB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it-IT" altLang="it-IT" sz="2800" dirty="0">
                <a:solidFill>
                  <a:schemeClr val="bg1"/>
                </a:solidFill>
              </a:rPr>
              <a:t>Prediction Performance</a:t>
            </a:r>
          </a:p>
        </p:txBody>
      </p:sp>
      <p:pic>
        <p:nvPicPr>
          <p:cNvPr id="6" name="图片 5" descr="图表&#10;&#10;中度可信度描述已自动生成">
            <a:extLst>
              <a:ext uri="{FF2B5EF4-FFF2-40B4-BE49-F238E27FC236}">
                <a16:creationId xmlns:a16="http://schemas.microsoft.com/office/drawing/2014/main" id="{22B2F593-8ECB-4328-AEC8-BC9CC75502C8}"/>
              </a:ext>
            </a:extLst>
          </p:cNvPr>
          <p:cNvPicPr>
            <a:picLocks noChangeAspect="1"/>
          </p:cNvPicPr>
          <p:nvPr/>
        </p:nvPicPr>
        <p:blipFill rotWithShape="1">
          <a:blip r:embed="rId3">
            <a:extLst>
              <a:ext uri="{28A0092B-C50C-407E-A947-70E740481C1C}">
                <a14:useLocalDpi xmlns:a14="http://schemas.microsoft.com/office/drawing/2010/main" val="0"/>
              </a:ext>
            </a:extLst>
          </a:blip>
          <a:srcRect b="50770"/>
          <a:stretch/>
        </p:blipFill>
        <p:spPr>
          <a:xfrm>
            <a:off x="75592" y="1081946"/>
            <a:ext cx="4312793" cy="2123181"/>
          </a:xfrm>
          <a:prstGeom prst="rect">
            <a:avLst/>
          </a:prstGeom>
        </p:spPr>
      </p:pic>
      <p:pic>
        <p:nvPicPr>
          <p:cNvPr id="12" name="图片 11" descr="图表&#10;&#10;中度可信度描述已自动生成">
            <a:extLst>
              <a:ext uri="{FF2B5EF4-FFF2-40B4-BE49-F238E27FC236}">
                <a16:creationId xmlns:a16="http://schemas.microsoft.com/office/drawing/2014/main" id="{D09C1CB6-3D7D-430A-81D2-50664ABB2078}"/>
              </a:ext>
            </a:extLst>
          </p:cNvPr>
          <p:cNvPicPr>
            <a:picLocks noChangeAspect="1"/>
          </p:cNvPicPr>
          <p:nvPr/>
        </p:nvPicPr>
        <p:blipFill rotWithShape="1">
          <a:blip r:embed="rId3">
            <a:extLst>
              <a:ext uri="{28A0092B-C50C-407E-A947-70E740481C1C}">
                <a14:useLocalDpi xmlns:a14="http://schemas.microsoft.com/office/drawing/2010/main" val="0"/>
              </a:ext>
            </a:extLst>
          </a:blip>
          <a:srcRect t="47893"/>
          <a:stretch/>
        </p:blipFill>
        <p:spPr>
          <a:xfrm>
            <a:off x="4572000" y="1042336"/>
            <a:ext cx="4381726" cy="2283192"/>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A7C41B2-F491-496F-9132-9D44D37F1B13}"/>
                  </a:ext>
                </a:extLst>
              </p:cNvPr>
              <p:cNvSpPr txBox="1"/>
              <p:nvPr/>
            </p:nvSpPr>
            <p:spPr>
              <a:xfrm>
                <a:off x="810718" y="3325528"/>
                <a:ext cx="8391181" cy="322652"/>
              </a:xfrm>
              <a:prstGeom prst="rect">
                <a:avLst/>
              </a:prstGeom>
              <a:noFill/>
            </p:spPr>
            <p:txBody>
              <a:bodyPr wrap="square" rtlCol="0">
                <a:spAutoFit/>
              </a:bodyPr>
              <a:lstStyle/>
              <a:p>
                <a:r>
                  <a:rPr lang="en-US" altLang="zh-CN" sz="1200" dirty="0"/>
                  <a:t>Coefficient of determination: </a:t>
                </a:r>
                <a14:m>
                  <m:oMath xmlns:m="http://schemas.openxmlformats.org/officeDocument/2006/math">
                    <m:sSubSup>
                      <m:sSubSupPr>
                        <m:ctrlPr>
                          <a:rPr lang="en-US" altLang="zh-CN" sz="1400" i="1" smtClean="0">
                            <a:latin typeface="Cambria Math" panose="02040503050406030204" pitchFamily="18" charset="0"/>
                          </a:rPr>
                        </m:ctrlPr>
                      </m:sSubSupPr>
                      <m:e>
                        <m:r>
                          <m:rPr>
                            <m:sty m:val="p"/>
                          </m:rPr>
                          <a:rPr lang="en-US" altLang="zh-CN" sz="1400" i="1">
                            <a:latin typeface="Cambria Math" panose="02040503050406030204" pitchFamily="18" charset="0"/>
                          </a:rPr>
                          <m:t>R</m:t>
                        </m:r>
                      </m:e>
                      <m:sub>
                        <m:r>
                          <a:rPr lang="en-US" altLang="zh-CN" sz="1400" b="1" i="1" smtClean="0">
                            <a:latin typeface="Cambria Math" panose="02040503050406030204" pitchFamily="18" charset="0"/>
                          </a:rPr>
                          <m:t>𝑮𝑷𝑪</m:t>
                        </m:r>
                      </m:sub>
                      <m:sup>
                        <m:r>
                          <a:rPr lang="en-US" altLang="zh-CN" sz="1400" b="1" i="1" smtClean="0">
                            <a:latin typeface="Cambria Math" panose="02040503050406030204" pitchFamily="18" charset="0"/>
                          </a:rPr>
                          <m:t>𝟐</m:t>
                        </m:r>
                      </m:sup>
                    </m:sSubSup>
                  </m:oMath>
                </a14:m>
                <a:r>
                  <a:rPr lang="en-US" altLang="zh-CN" sz="1400" dirty="0">
                    <a:latin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 0.79	                                     </a:t>
                </a:r>
                <a14:m>
                  <m:oMath xmlns:m="http://schemas.openxmlformats.org/officeDocument/2006/math">
                    <m:sSubSup>
                      <m:sSubSupPr>
                        <m:ctrlPr>
                          <a:rPr lang="en-US" altLang="zh-CN" sz="1400" i="1">
                            <a:latin typeface="Cambria Math" panose="02040503050406030204" pitchFamily="18" charset="0"/>
                          </a:rPr>
                        </m:ctrlPr>
                      </m:sSubSupPr>
                      <m:e>
                        <m:r>
                          <m:rPr>
                            <m:sty m:val="p"/>
                          </m:rPr>
                          <a:rPr lang="en-US" altLang="zh-CN" sz="1400" i="1">
                            <a:latin typeface="Cambria Math" panose="02040503050406030204" pitchFamily="18" charset="0"/>
                          </a:rPr>
                          <m:t>R</m:t>
                        </m:r>
                      </m:e>
                      <m:sub>
                        <m:r>
                          <a:rPr lang="en-US" altLang="zh-CN" sz="1400" i="1">
                            <a:latin typeface="Cambria Math" panose="02040503050406030204" pitchFamily="18" charset="0"/>
                          </a:rPr>
                          <m:t>𝑮</m:t>
                        </m:r>
                        <m:r>
                          <a:rPr lang="en-US" altLang="zh-CN" sz="1400" b="1" i="1" smtClean="0">
                            <a:latin typeface="Cambria Math" panose="02040503050406030204" pitchFamily="18" charset="0"/>
                          </a:rPr>
                          <m:t>𝑩𝑻</m:t>
                        </m:r>
                      </m:sub>
                      <m:sup>
                        <m:r>
                          <a:rPr lang="en-US" altLang="zh-CN" sz="1400" i="1">
                            <a:latin typeface="Cambria Math" panose="02040503050406030204" pitchFamily="18" charset="0"/>
                          </a:rPr>
                          <m:t>𝟐</m:t>
                        </m:r>
                      </m:sup>
                    </m:sSubSup>
                  </m:oMath>
                </a14:m>
                <a:r>
                  <a:rPr lang="en-US" altLang="zh-CN" sz="1400" dirty="0">
                    <a:latin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 0.96</a:t>
                </a:r>
                <a:endParaRPr lang="zh-CN" altLang="en-US" sz="1400" dirty="0">
                  <a:latin typeface="微软雅黑" panose="020B0503020204020204" pitchFamily="34" charset="-122"/>
                  <a:ea typeface="微软雅黑" panose="020B0503020204020204" pitchFamily="34" charset="-122"/>
                </a:endParaRPr>
              </a:p>
            </p:txBody>
          </p:sp>
        </mc:Choice>
        <mc:Fallback xmlns="">
          <p:sp>
            <p:nvSpPr>
              <p:cNvPr id="4" name="文本框 3">
                <a:extLst>
                  <a:ext uri="{FF2B5EF4-FFF2-40B4-BE49-F238E27FC236}">
                    <a16:creationId xmlns:a16="http://schemas.microsoft.com/office/drawing/2014/main" id="{CA7C41B2-F491-496F-9132-9D44D37F1B13}"/>
                  </a:ext>
                </a:extLst>
              </p:cNvPr>
              <p:cNvSpPr txBox="1">
                <a:spLocks noRot="1" noChangeAspect="1" noMove="1" noResize="1" noEditPoints="1" noAdjustHandles="1" noChangeArrowheads="1" noChangeShapeType="1" noTextEdit="1"/>
              </p:cNvSpPr>
              <p:nvPr/>
            </p:nvSpPr>
            <p:spPr>
              <a:xfrm>
                <a:off x="810718" y="3325528"/>
                <a:ext cx="8391181" cy="322652"/>
              </a:xfrm>
              <a:prstGeom prst="rect">
                <a:avLst/>
              </a:prstGeom>
              <a:blipFill>
                <a:blip r:embed="rId4"/>
                <a:stretch>
                  <a:fillRect l="-73" b="-19231"/>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E8D330DD-DD67-769A-2952-3EC3935D6E55}"/>
              </a:ext>
            </a:extLst>
          </p:cNvPr>
          <p:cNvSpPr txBox="1"/>
          <p:nvPr/>
        </p:nvSpPr>
        <p:spPr>
          <a:xfrm>
            <a:off x="1447224" y="4015820"/>
            <a:ext cx="8042314" cy="307777"/>
          </a:xfrm>
          <a:prstGeom prst="rect">
            <a:avLst/>
          </a:prstGeom>
          <a:noFill/>
        </p:spPr>
        <p:txBody>
          <a:bodyPr wrap="square" rtlCol="0">
            <a:spAutoFit/>
          </a:bodyPr>
          <a:lstStyle/>
          <a:p>
            <a:r>
              <a:rPr lang="en-US" altLang="zh-CN" sz="1400" dirty="0"/>
              <a:t>Both surrogate models are able to approximate the forward model solutions</a:t>
            </a:r>
          </a:p>
        </p:txBody>
      </p:sp>
    </p:spTree>
    <p:extLst>
      <p:ext uri="{BB962C8B-B14F-4D97-AF65-F5344CB8AC3E}">
        <p14:creationId xmlns:p14="http://schemas.microsoft.com/office/powerpoint/2010/main" val="325951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asellaDiTesto 8">
            <a:extLst>
              <a:ext uri="{FF2B5EF4-FFF2-40B4-BE49-F238E27FC236}">
                <a16:creationId xmlns:a16="http://schemas.microsoft.com/office/drawing/2014/main" id="{FE3F85E0-0904-41D8-B64F-0BF32BB39BBE}"/>
              </a:ext>
            </a:extLst>
          </p:cNvPr>
          <p:cNvSpPr txBox="1">
            <a:spLocks noChangeArrowheads="1"/>
          </p:cNvSpPr>
          <p:nvPr/>
        </p:nvSpPr>
        <p:spPr bwMode="auto">
          <a:xfrm>
            <a:off x="4140200" y="0"/>
            <a:ext cx="5003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216000" anchor="ct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FontTx/>
              <a:buNone/>
            </a:pPr>
            <a:r>
              <a:rPr lang="it-IT" altLang="it-IT" sz="2800" dirty="0">
                <a:solidFill>
                  <a:schemeClr val="bg1"/>
                </a:solidFill>
              </a:rPr>
              <a:t>Importance Metrics</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742845E-3B85-D36E-2D10-1B18CC2F91AE}"/>
                  </a:ext>
                </a:extLst>
              </p:cNvPr>
              <p:cNvSpPr txBox="1"/>
              <p:nvPr/>
            </p:nvSpPr>
            <p:spPr>
              <a:xfrm>
                <a:off x="4572000" y="1368998"/>
                <a:ext cx="4694459" cy="328404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zh-CN" sz="1400" b="0" dirty="0"/>
                  <a:t>In agreement in terms of the proportional contributions.</a:t>
                </a:r>
              </a:p>
              <a:p>
                <a:pPr marL="171450" indent="-171450">
                  <a:lnSpc>
                    <a:spcPct val="150000"/>
                  </a:lnSpc>
                  <a:buFont typeface="Arial" panose="020B0604020202020204" pitchFamily="34" charset="0"/>
                  <a:buChar char="•"/>
                </a:pPr>
                <a:r>
                  <a:rPr lang="en-US" altLang="zh-CN" sz="1400" b="0" dirty="0"/>
                  <a:t>Importance rank: </a:t>
                </a:r>
                <a14:m>
                  <m:oMath xmlns:m="http://schemas.openxmlformats.org/officeDocument/2006/math">
                    <m:func>
                      <m:funcPr>
                        <m:ctrlPr>
                          <a:rPr lang="en-US" altLang="zh-CN" sz="1400" b="0" i="1" smtClean="0">
                            <a:latin typeface="Cambria Math" panose="02040503050406030204" pitchFamily="18" charset="0"/>
                          </a:rPr>
                        </m:ctrlPr>
                      </m:funcPr>
                      <m:fName>
                        <m:r>
                          <m:rPr>
                            <m:sty m:val="p"/>
                          </m:rPr>
                          <a:rPr lang="en-US" altLang="zh-CN" sz="1400" b="0" i="0" smtClean="0">
                            <a:latin typeface="Cambria Math" panose="02040503050406030204" pitchFamily="18" charset="0"/>
                          </a:rPr>
                          <m:t>tan</m:t>
                        </m:r>
                      </m:fName>
                      <m:e>
                        <m:r>
                          <a:rPr lang="zh-CN" altLang="en-US" sz="1400" b="0" i="1" smtClean="0">
                            <a:latin typeface="Cambria Math" panose="02040503050406030204" pitchFamily="18" charset="0"/>
                          </a:rPr>
                          <m:t>𝜃</m:t>
                        </m:r>
                        <m:r>
                          <a:rPr lang="en-US" altLang="zh-CN" sz="1400" b="0" i="1" smtClean="0">
                            <a:latin typeface="Cambria Math" panose="02040503050406030204" pitchFamily="18" charset="0"/>
                          </a:rPr>
                          <m:t>&gt; </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𝑝</m:t>
                        </m:r>
                        <m:r>
                          <a:rPr lang="en-US" altLang="zh-CN" sz="1400" b="0" i="1" smtClean="0">
                            <a:latin typeface="Cambria Math" panose="02040503050406030204" pitchFamily="18" charset="0"/>
                            <a:ea typeface="Cambria Math" panose="02040503050406030204" pitchFamily="18" charset="0"/>
                          </a:rPr>
                          <m:t>&gt;</m:t>
                        </m:r>
                        <m:r>
                          <a:rPr lang="zh-CN" altLang="en-US" sz="1400" b="0" i="1" smtClean="0">
                            <a:latin typeface="Cambria Math" panose="02040503050406030204" pitchFamily="18" charset="0"/>
                            <a:ea typeface="Cambria Math" panose="02040503050406030204" pitchFamily="18" charset="0"/>
                          </a:rPr>
                          <m:t>𝜉</m:t>
                        </m:r>
                        <m:r>
                          <a:rPr lang="en-US" altLang="zh-CN" sz="1400" b="0" i="1" smtClean="0">
                            <a:latin typeface="Cambria Math" panose="02040503050406030204" pitchFamily="18" charset="0"/>
                            <a:ea typeface="Cambria Math" panose="02040503050406030204" pitchFamily="18" charset="0"/>
                          </a:rPr>
                          <m:t>&gt;</m:t>
                        </m:r>
                        <m:sSub>
                          <m:sSubPr>
                            <m:ctrlPr>
                              <a:rPr lang="en-US" altLang="zh-CN" sz="1400" b="0" i="1" smtClean="0">
                                <a:latin typeface="Cambria Math" panose="02040503050406030204" pitchFamily="18" charset="0"/>
                                <a:ea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rPr>
                              <m:t>𝐶</m:t>
                            </m:r>
                          </m:e>
                          <m:sub>
                            <m:r>
                              <a:rPr lang="en-US" altLang="zh-CN" sz="1400" b="0" i="1" smtClean="0">
                                <a:latin typeface="Cambria Math" panose="02040503050406030204" pitchFamily="18" charset="0"/>
                                <a:ea typeface="Cambria Math" panose="02040503050406030204" pitchFamily="18" charset="0"/>
                              </a:rPr>
                              <m:t>𝑚</m:t>
                            </m:r>
                          </m:sub>
                        </m:sSub>
                      </m:e>
                    </m:func>
                  </m:oMath>
                </a14:m>
                <a:r>
                  <a:rPr lang="en-US" altLang="zh-CN" sz="1400" b="0" dirty="0"/>
                  <a:t>  </a:t>
                </a:r>
              </a:p>
              <a:p>
                <a:pPr>
                  <a:lnSpc>
                    <a:spcPct val="150000"/>
                  </a:lnSpc>
                </a:pPr>
                <a:endParaRPr lang="en-US" altLang="zh-CN" sz="1400" b="0" dirty="0"/>
              </a:p>
              <a:p>
                <a:pPr>
                  <a:lnSpc>
                    <a:spcPct val="150000"/>
                  </a:lnSpc>
                </a:pPr>
                <a:r>
                  <a:rPr lang="en-US" altLang="zh-CN" sz="1400" b="0" dirty="0"/>
                  <a:t>Bedrock ridge slope is the most influential factor controlling the earth fissure dimension</a:t>
                </a:r>
              </a:p>
              <a:p>
                <a:pPr>
                  <a:lnSpc>
                    <a:spcPct val="150000"/>
                  </a:lnSpc>
                </a:pPr>
                <a:r>
                  <a:rPr lang="en-US" altLang="zh-CN" sz="1400" b="0" dirty="0"/>
                  <a:t>Pore pressure decline is secondary variable which is mandatory for earth fissure formation.</a:t>
                </a:r>
              </a:p>
              <a:p>
                <a:pPr>
                  <a:lnSpc>
                    <a:spcPct val="150000"/>
                  </a:lnSpc>
                </a:pPr>
                <a:r>
                  <a:rPr lang="en-US" altLang="zh-CN" sz="1400" b="0" dirty="0"/>
                  <a:t>Aquifer thickness and compressibility have little impacts on earth fissure behaviors. </a:t>
                </a:r>
              </a:p>
              <a:p>
                <a:pPr>
                  <a:lnSpc>
                    <a:spcPct val="150000"/>
                  </a:lnSpc>
                </a:pPr>
                <a:endParaRPr lang="en-US" altLang="zh-CN" sz="1400" b="0" dirty="0"/>
              </a:p>
            </p:txBody>
          </p:sp>
        </mc:Choice>
        <mc:Fallback xmlns="">
          <p:sp>
            <p:nvSpPr>
              <p:cNvPr id="17" name="文本框 16">
                <a:extLst>
                  <a:ext uri="{FF2B5EF4-FFF2-40B4-BE49-F238E27FC236}">
                    <a16:creationId xmlns:a16="http://schemas.microsoft.com/office/drawing/2014/main" id="{5742845E-3B85-D36E-2D10-1B18CC2F91AE}"/>
                  </a:ext>
                </a:extLst>
              </p:cNvPr>
              <p:cNvSpPr txBox="1">
                <a:spLocks noRot="1" noChangeAspect="1" noMove="1" noResize="1" noEditPoints="1" noAdjustHandles="1" noChangeArrowheads="1" noChangeShapeType="1" noTextEdit="1"/>
              </p:cNvSpPr>
              <p:nvPr/>
            </p:nvSpPr>
            <p:spPr>
              <a:xfrm>
                <a:off x="4572000" y="1368998"/>
                <a:ext cx="4694459" cy="3284041"/>
              </a:xfrm>
              <a:prstGeom prst="rect">
                <a:avLst/>
              </a:prstGeom>
              <a:blipFill>
                <a:blip r:embed="rId3"/>
                <a:stretch>
                  <a:fillRect l="-390"/>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33004CB0-B166-2DAF-2B94-2E1476B91890}"/>
              </a:ext>
            </a:extLst>
          </p:cNvPr>
          <p:cNvSpPr txBox="1"/>
          <p:nvPr/>
        </p:nvSpPr>
        <p:spPr>
          <a:xfrm>
            <a:off x="582557" y="4677878"/>
            <a:ext cx="3960995" cy="461665"/>
          </a:xfrm>
          <a:prstGeom prst="rect">
            <a:avLst/>
          </a:prstGeom>
          <a:noFill/>
        </p:spPr>
        <p:txBody>
          <a:bodyPr wrap="square" rtlCol="0">
            <a:spAutoFit/>
          </a:bodyPr>
          <a:lstStyle/>
          <a:p>
            <a:r>
              <a:rPr lang="en-US" altLang="zh-CN" sz="1200" b="0" dirty="0"/>
              <a:t>Shaded area presents 95% confidence intervals</a:t>
            </a:r>
          </a:p>
          <a:p>
            <a:pPr marL="285750" indent="-285750">
              <a:buFont typeface="Arial" panose="020B0604020202020204" pitchFamily="34" charset="0"/>
              <a:buChar char="•"/>
            </a:pPr>
            <a:endParaRPr lang="zh-CN" altLang="en-US" sz="1200" b="0" dirty="0"/>
          </a:p>
        </p:txBody>
      </p:sp>
      <p:pic>
        <p:nvPicPr>
          <p:cNvPr id="3" name="图片 2">
            <a:extLst>
              <a:ext uri="{FF2B5EF4-FFF2-40B4-BE49-F238E27FC236}">
                <a16:creationId xmlns:a16="http://schemas.microsoft.com/office/drawing/2014/main" id="{4CE012C7-563E-BF37-CD29-6BC929F8DBC7}"/>
              </a:ext>
            </a:extLst>
          </p:cNvPr>
          <p:cNvPicPr>
            <a:picLocks noChangeAspect="1"/>
          </p:cNvPicPr>
          <p:nvPr/>
        </p:nvPicPr>
        <p:blipFill rotWithShape="1">
          <a:blip r:embed="rId4"/>
          <a:srcRect l="4461" r="3705"/>
          <a:stretch/>
        </p:blipFill>
        <p:spPr>
          <a:xfrm>
            <a:off x="89407" y="950236"/>
            <a:ext cx="4360673" cy="3731599"/>
          </a:xfrm>
          <a:prstGeom prst="rect">
            <a:avLst/>
          </a:prstGeom>
        </p:spPr>
      </p:pic>
    </p:spTree>
    <p:extLst>
      <p:ext uri="{BB962C8B-B14F-4D97-AF65-F5344CB8AC3E}">
        <p14:creationId xmlns:p14="http://schemas.microsoft.com/office/powerpoint/2010/main" val="265162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truttura predefinit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6800</TotalTime>
  <Words>842</Words>
  <Application>Microsoft Office PowerPoint</Application>
  <PresentationFormat>全屏显示(16:9)</PresentationFormat>
  <Paragraphs>66</Paragraphs>
  <Slides>9</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AdvP641C</vt:lpstr>
      <vt:lpstr>微软雅黑</vt:lpstr>
      <vt:lpstr>等线</vt:lpstr>
      <vt:lpstr>Arial</vt:lpstr>
      <vt:lpstr>Cambria Math</vt:lpstr>
      <vt:lpstr>Helvetica</vt:lpstr>
      <vt:lpstr>Segoe UI</vt:lpstr>
      <vt:lpstr>5_Struttura predefinita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Università degli Studi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utentecia1</dc:creator>
  <cp:lastModifiedBy>Li Yueting</cp:lastModifiedBy>
  <cp:revision>308</cp:revision>
  <cp:lastPrinted>2022-05-20T10:02:56Z</cp:lastPrinted>
  <dcterms:created xsi:type="dcterms:W3CDTF">2007-03-01T10:31:45Z</dcterms:created>
  <dcterms:modified xsi:type="dcterms:W3CDTF">2022-05-22T14:15:20Z</dcterms:modified>
</cp:coreProperties>
</file>