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258" r:id="rId3"/>
    <p:sldId id="273" r:id="rId4"/>
    <p:sldId id="269" r:id="rId5"/>
    <p:sldId id="275" r:id="rId6"/>
    <p:sldId id="270" r:id="rId7"/>
    <p:sldId id="271" r:id="rId8"/>
    <p:sldId id="272" r:id="rId9"/>
    <p:sldId id="279" r:id="rId10"/>
    <p:sldId id="277" r:id="rId11"/>
  </p:sldIdLst>
  <p:sldSz cx="12188825" cy="6858000"/>
  <p:notesSz cx="6797675" cy="9926638"/>
  <p:embeddedFontLst>
    <p:embeddedFont>
      <p:font typeface="Wingdings 3" panose="05040102010807070707" pitchFamily="18" charset="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U Passata Light" panose="020B0303030902030804" pitchFamily="34" charset="0"/>
      <p:regular r:id="rId19"/>
      <p:bold r:id="rId20"/>
    </p:embeddedFont>
    <p:embeddedFont>
      <p:font typeface="AU Passata" panose="020B0503030502030804" pitchFamily="34" charset="0"/>
      <p:regular r:id="rId21"/>
      <p:bold r:id="rId22"/>
    </p:embeddedFont>
    <p:embeddedFont>
      <p:font typeface="AU Peto" panose="040C0B07020602020301" pitchFamily="82" charset="0"/>
      <p:regular r:id="rId23"/>
      <p:bold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BCD5"/>
    <a:srgbClr val="F5A27A"/>
    <a:srgbClr val="F4F4F4"/>
    <a:srgbClr val="7D3E15"/>
    <a:srgbClr val="A6C634"/>
    <a:srgbClr val="362410"/>
    <a:srgbClr val="543718"/>
    <a:srgbClr val="0025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979" autoAdjust="0"/>
  </p:normalViewPr>
  <p:slideViewPr>
    <p:cSldViewPr snapToObjects="1" showGuides="1">
      <p:cViewPr varScale="1">
        <p:scale>
          <a:sx n="61" d="100"/>
          <a:sy n="61" d="100"/>
        </p:scale>
        <p:origin x="780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35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4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20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/>
              <a:t>The grass had the highest AMF. </a:t>
            </a:r>
          </a:p>
          <a:p>
            <a:endParaRPr lang="en-GB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/>
              <a:t>No correlation between </a:t>
            </a:r>
            <a:r>
              <a:rPr lang="en-GB" sz="1600" dirty="0" err="1" smtClean="0"/>
              <a:t>fungal:bacteria</a:t>
            </a:r>
            <a:r>
              <a:rPr lang="en-GB" sz="1600" dirty="0" smtClean="0"/>
              <a:t> ratio and tea mass loss</a:t>
            </a:r>
          </a:p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67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409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79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smtClean="0">
                <a:solidFill>
                  <a:schemeClr val="bg1"/>
                </a:solidFill>
                <a:latin typeface="+mn-lt"/>
              </a:rPr>
              <a:t>23 May 2022</a:t>
            </a: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PhD Student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smtClean="0">
                <a:solidFill>
                  <a:schemeClr val="bg1"/>
                </a:solidFill>
                <a:latin typeface="+mn-lt"/>
              </a:rPr>
              <a:t>EGU, Vienna</a:t>
            </a: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Yuting Fu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016985962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4C61-7734-4398-B376-45162CB7C67E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0209E1-EF8C-44E6-9188-23F1F680AB9E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3A8296-3DD2-48E1-9E63-579DFAA07045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095C577-B054-4C7A-9971-975FE0725CEC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2635275-F0D5-4DE9-954D-F61BDA6C5946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8E153C2-8A04-486E-9547-77E33D66280E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DE301BC-7E5D-46E1-B44B-DE2D6DF299CF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0BCF-F8E3-46F0-8A28-2F39B16A93F1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361F-A3E3-4BE6-993E-B78F367AF847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6A90-9989-456E-A386-2B3A7388474B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CA11696E-CFAD-4908-93D7-D1592EF5299F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smtClean="0">
                <a:solidFill>
                  <a:schemeClr val="bg1"/>
                </a:solidFill>
                <a:latin typeface="+mn-lt"/>
              </a:rPr>
              <a:t>23 May 2022</a:t>
            </a: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PhD Student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smtClean="0">
                <a:solidFill>
                  <a:schemeClr val="bg1"/>
                </a:solidFill>
                <a:latin typeface="+mn-lt"/>
              </a:rPr>
              <a:t>EGU, Vienna</a:t>
            </a: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Yuting Fu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849566881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3FBA20-D50D-440E-8E59-77A7137E63E2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2599327B-28F9-42DB-A257-08A321444A43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smtClean="0">
                <a:solidFill>
                  <a:schemeClr val="bg1"/>
                </a:solidFill>
                <a:latin typeface="+mn-lt"/>
              </a:rPr>
              <a:t>23 May 2022</a:t>
            </a: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PhD Student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smtClean="0">
                <a:solidFill>
                  <a:schemeClr val="bg1"/>
                </a:solidFill>
                <a:latin typeface="+mn-lt"/>
              </a:rPr>
              <a:t>EGU, Vienna</a:t>
            </a: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Yuting Fu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798250701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8331-3157-4C83-B445-B970D8E993DB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EE94-1307-410E-93FF-A00FE0F54C83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E274-4234-48E8-8A11-3858156229F7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861097-E341-41CC-9747-764BA033EE66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92E156A-C262-4449-9EF4-E7088C061F72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2E52276-9531-474E-88DB-D4FB4EAF3CF8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DB138C0-57B1-486A-99B9-E8890E7671F5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pic>
        <p:nvPicPr>
          <p:cNvPr id="172235311" name="SecondaryLogo_sort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smtClean="0">
                <a:solidFill>
                  <a:schemeClr val="tx1"/>
                </a:solidFill>
                <a:latin typeface="+mn-lt"/>
              </a:rPr>
              <a:t>EGU, Vienna</a:t>
            </a: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Yuting Fu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smtClean="0">
                <a:solidFill>
                  <a:schemeClr val="tx1"/>
                </a:solidFill>
                <a:latin typeface="+mn-lt"/>
              </a:rPr>
              <a:t>23 May 2022</a:t>
            </a: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PhD Student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1EA3DF5E-BC1F-4A53-8A98-452A62318268}" type="datetime1">
              <a:rPr lang="en-GB" smtClean="0"/>
              <a:t>24/05/2022</a:t>
            </a:fld>
            <a:r>
              <a:rPr lang="en-GB" smtClean="0"/>
              <a:t>11/04/2022</a:t>
            </a:r>
            <a:endParaRPr lang="en-GB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hdr="0" ftr="0" dt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9836" y="1060115"/>
            <a:ext cx="10365158" cy="18687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Linking litter decomposition characterized by the Tea Bag Index to soil microbial characteristics under long term manure and crop rotation management</a:t>
            </a:r>
          </a:p>
        </p:txBody>
      </p:sp>
      <p:sp>
        <p:nvSpPr>
          <p:cNvPr id="4" name="Tekstfelt 3"/>
          <p:cNvSpPr txBox="1">
            <a:spLocks/>
          </p:cNvSpPr>
          <p:nvPr/>
        </p:nvSpPr>
        <p:spPr>
          <a:xfrm>
            <a:off x="980574" y="3645024"/>
            <a:ext cx="1046404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1pPr>
            <a:lvl2pPr marL="609493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2pPr>
            <a:lvl3pPr marL="1218987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3pPr>
            <a:lvl4pPr marL="1828480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4pPr>
            <a:lvl5pPr marL="2437973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</a:rPr>
              <a:t>Yuting </a:t>
            </a:r>
            <a:r>
              <a:rPr lang="en-US" sz="2000" b="1" dirty="0" err="1">
                <a:solidFill>
                  <a:schemeClr val="bg1"/>
                </a:solidFill>
              </a:rPr>
              <a:t>Fu</a:t>
            </a:r>
            <a:r>
              <a:rPr lang="en-US" sz="2000" b="1" baseline="30000" dirty="0" err="1">
                <a:solidFill>
                  <a:schemeClr val="bg1"/>
                </a:solidFill>
              </a:rPr>
              <a:t>a</a:t>
            </a:r>
            <a:r>
              <a:rPr lang="en-US" sz="2000" dirty="0">
                <a:solidFill>
                  <a:schemeClr val="bg1"/>
                </a:solidFill>
              </a:rPr>
              <a:t>, Marcos </a:t>
            </a:r>
            <a:r>
              <a:rPr lang="en-US" sz="2000" dirty="0" err="1">
                <a:solidFill>
                  <a:schemeClr val="bg1"/>
                </a:solidFill>
              </a:rPr>
              <a:t>Paradelo</a:t>
            </a:r>
            <a:r>
              <a:rPr lang="en-US" sz="2000" baseline="30000" dirty="0" err="1">
                <a:solidFill>
                  <a:schemeClr val="bg1"/>
                </a:solidFill>
              </a:rPr>
              <a:t>b</a:t>
            </a:r>
            <a:r>
              <a:rPr lang="en-US" sz="2000" dirty="0">
                <a:solidFill>
                  <a:schemeClr val="bg1"/>
                </a:solidFill>
              </a:rPr>
              <a:t>, Sabine </a:t>
            </a:r>
            <a:r>
              <a:rPr lang="en-US" sz="2000" dirty="0" err="1">
                <a:solidFill>
                  <a:schemeClr val="bg1"/>
                </a:solidFill>
              </a:rPr>
              <a:t>Ravnskov</a:t>
            </a:r>
            <a:r>
              <a:rPr lang="en-US" sz="2000" baseline="30000" dirty="0" err="1">
                <a:solidFill>
                  <a:schemeClr val="bg1"/>
                </a:solidFill>
              </a:rPr>
              <a:t>a</a:t>
            </a:r>
            <a:r>
              <a:rPr lang="en-US" sz="2000" dirty="0">
                <a:solidFill>
                  <a:schemeClr val="bg1"/>
                </a:solidFill>
              </a:rPr>
              <a:t>, Lis W. de </a:t>
            </a:r>
            <a:r>
              <a:rPr lang="en-US" sz="2000" dirty="0" err="1">
                <a:solidFill>
                  <a:schemeClr val="bg1"/>
                </a:solidFill>
              </a:rPr>
              <a:t>Jonge</a:t>
            </a:r>
            <a:r>
              <a:rPr lang="en-US" sz="2000" baseline="30000" dirty="0" err="1">
                <a:solidFill>
                  <a:schemeClr val="bg1"/>
                </a:solidFill>
              </a:rPr>
              <a:t>a</a:t>
            </a:r>
            <a:r>
              <a:rPr lang="en-US" sz="2000" dirty="0">
                <a:solidFill>
                  <a:schemeClr val="bg1"/>
                </a:solidFill>
              </a:rPr>
              <a:t>, Emmanuel </a:t>
            </a:r>
            <a:r>
              <a:rPr lang="en-US" sz="2000" dirty="0" err="1" smtClean="0">
                <a:solidFill>
                  <a:schemeClr val="bg1"/>
                </a:solidFill>
              </a:rPr>
              <a:t>Arthur</a:t>
            </a:r>
            <a:r>
              <a:rPr lang="en-US" sz="2000" baseline="30000" dirty="0" err="1" smtClean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en-US" sz="2000" i="1" baseline="30000" dirty="0" err="1">
                <a:solidFill>
                  <a:schemeClr val="bg1"/>
                </a:solidFill>
              </a:rPr>
              <a:t>a</a:t>
            </a:r>
            <a:r>
              <a:rPr lang="en-US" sz="2000" i="1" dirty="0" err="1">
                <a:solidFill>
                  <a:schemeClr val="bg1"/>
                </a:solidFill>
              </a:rPr>
              <a:t>Department</a:t>
            </a:r>
            <a:r>
              <a:rPr lang="en-US" sz="2000" i="1" dirty="0">
                <a:solidFill>
                  <a:schemeClr val="bg1"/>
                </a:solidFill>
              </a:rPr>
              <a:t> of </a:t>
            </a:r>
            <a:r>
              <a:rPr lang="en-US" sz="2000" i="1" dirty="0" err="1">
                <a:solidFill>
                  <a:schemeClr val="bg1"/>
                </a:solidFill>
              </a:rPr>
              <a:t>Agroecology</a:t>
            </a:r>
            <a:r>
              <a:rPr lang="en-US" sz="2000" i="1" dirty="0">
                <a:solidFill>
                  <a:schemeClr val="bg1"/>
                </a:solidFill>
              </a:rPr>
              <a:t>, Faculty of Technical Sciences, Aarhus University, Denmark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en-US" sz="2000" i="1" baseline="30000" dirty="0" err="1">
                <a:solidFill>
                  <a:schemeClr val="bg1"/>
                </a:solidFill>
              </a:rPr>
              <a:t>b</a:t>
            </a:r>
            <a:r>
              <a:rPr lang="en-US" sz="2000" i="1" dirty="0" err="1">
                <a:solidFill>
                  <a:schemeClr val="bg1"/>
                </a:solidFill>
              </a:rPr>
              <a:t>Natural</a:t>
            </a:r>
            <a:r>
              <a:rPr lang="en-US" sz="2000" i="1" dirty="0">
                <a:solidFill>
                  <a:schemeClr val="bg1"/>
                </a:solidFill>
              </a:rPr>
              <a:t> Resources Institute, University of Greenwich, Kent, United Kingdom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404664"/>
            <a:ext cx="11556000" cy="752101"/>
          </a:xfrm>
        </p:spPr>
        <p:txBody>
          <a:bodyPr/>
          <a:lstStyle/>
          <a:p>
            <a:r>
              <a:rPr lang="en-US" sz="3200" dirty="0" smtClean="0"/>
              <a:t>Acknowledgement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852" y="1311619"/>
            <a:ext cx="9860285" cy="2980049"/>
          </a:xfrm>
          <a:solidFill>
            <a:srgbClr val="FABCD5">
              <a:alpha val="20000"/>
            </a:srgbClr>
          </a:solidFill>
        </p:spPr>
        <p:txBody>
          <a:bodyPr/>
          <a:lstStyle/>
          <a:p>
            <a:pPr marL="457200"/>
            <a:r>
              <a:rPr lang="da-DK" b="1" dirty="0"/>
              <a:t>Lanna station (SLU)</a:t>
            </a:r>
          </a:p>
          <a:p>
            <a:pPr marL="457200"/>
            <a:r>
              <a:rPr lang="da-DK" dirty="0"/>
              <a:t>Sofia </a:t>
            </a:r>
            <a:r>
              <a:rPr lang="da-DK" dirty="0" smtClean="0"/>
              <a:t>Delin</a:t>
            </a:r>
            <a:endParaRPr lang="da-DK" b="1" dirty="0" smtClean="0"/>
          </a:p>
          <a:p>
            <a:pPr marL="457200"/>
            <a:r>
              <a:rPr lang="da-DK" b="1" dirty="0" smtClean="0"/>
              <a:t>Bad </a:t>
            </a:r>
            <a:r>
              <a:rPr lang="da-DK" b="1" dirty="0" err="1"/>
              <a:t>Lauchstädt</a:t>
            </a:r>
            <a:r>
              <a:rPr lang="da-DK" b="1" dirty="0"/>
              <a:t> station (UFZ)</a:t>
            </a:r>
          </a:p>
          <a:p>
            <a:pPr marL="457200"/>
            <a:r>
              <a:rPr lang="da-DK" dirty="0"/>
              <a:t>Ines Merbach, Thomas Reitz and </a:t>
            </a:r>
            <a:r>
              <a:rPr lang="da-DK" dirty="0" smtClean="0"/>
              <a:t>the </a:t>
            </a:r>
            <a:r>
              <a:rPr lang="da-DK" dirty="0" err="1" smtClean="0"/>
              <a:t>staff</a:t>
            </a:r>
            <a:endParaRPr lang="da-DK" b="1" dirty="0"/>
          </a:p>
          <a:p>
            <a:pPr marL="457200"/>
            <a:r>
              <a:rPr lang="da-DK" b="1" dirty="0"/>
              <a:t>Askov station (AU)</a:t>
            </a:r>
          </a:p>
          <a:p>
            <a:pPr marL="457200"/>
            <a:r>
              <a:rPr lang="da-DK" dirty="0" smtClean="0"/>
              <a:t>Bent Christensen, Pia Andersen, Henning Thomsen</a:t>
            </a:r>
          </a:p>
          <a:p>
            <a:pPr marL="457200"/>
            <a:r>
              <a:rPr lang="da-DK" b="1" dirty="0" smtClean="0"/>
              <a:t>AU Flakkebjerg (AU) </a:t>
            </a:r>
          </a:p>
          <a:p>
            <a:pPr marL="457200"/>
            <a:r>
              <a:rPr lang="da-DK" dirty="0" smtClean="0"/>
              <a:t>Bente Laursen</a:t>
            </a:r>
            <a:endParaRPr lang="da-DK" dirty="0"/>
          </a:p>
          <a:p>
            <a:pPr marL="457200"/>
            <a:endParaRPr lang="da-DK" b="1" dirty="0"/>
          </a:p>
          <a:p>
            <a:pPr marL="457200"/>
            <a:endParaRPr lang="da-DK" dirty="0"/>
          </a:p>
          <a:p>
            <a:pPr marL="45720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57309" y="4653136"/>
            <a:ext cx="10873208" cy="33829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Calibri" panose="020F0502020204030204" pitchFamily="34" charset="0"/>
              <a:buNone/>
            </a:pPr>
            <a:r>
              <a:rPr lang="en-US" sz="2800" b="1" kern="0" dirty="0" smtClean="0"/>
              <a:t>Thank you for your attention!</a:t>
            </a:r>
          </a:p>
          <a:p>
            <a:pPr algn="ctr">
              <a:buFont typeface="Calibri" panose="020F0502020204030204" pitchFamily="34" charset="0"/>
              <a:buNone/>
            </a:pPr>
            <a:endParaRPr lang="en-US" sz="2800" b="1" kern="0" dirty="0" smtClean="0"/>
          </a:p>
          <a:p>
            <a:pPr algn="ctr">
              <a:buFont typeface="Calibri" panose="020F0502020204030204" pitchFamily="34" charset="0"/>
              <a:buNone/>
            </a:pPr>
            <a:r>
              <a:rPr lang="en-US" sz="2800" b="1" kern="0" dirty="0" smtClean="0"/>
              <a:t>yuting.fu@agro.au.dk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35318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476672"/>
            <a:ext cx="11556000" cy="752101"/>
          </a:xfrm>
        </p:spPr>
        <p:txBody>
          <a:bodyPr/>
          <a:lstStyle/>
          <a:p>
            <a:r>
              <a:rPr lang="en-GB" sz="3200" dirty="0" smtClean="0"/>
              <a:t>objectives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7909" y="2074579"/>
            <a:ext cx="5750640" cy="358169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Two research questions:</a:t>
            </a:r>
          </a:p>
          <a:p>
            <a:pPr>
              <a:buNone/>
            </a:pPr>
            <a:endParaRPr lang="en-GB" dirty="0" smtClean="0"/>
          </a:p>
          <a:p>
            <a:pPr marL="457200" indent="-457200">
              <a:buAutoNum type="arabicPeriod"/>
            </a:pPr>
            <a:r>
              <a:rPr lang="en-GB" dirty="0" smtClean="0"/>
              <a:t>How do manure and crop types affect plant litter decomposition and microbial characteristics?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r>
              <a:rPr lang="en-GB" dirty="0" smtClean="0"/>
              <a:t>How are microbial characteristics correlated to plant litter decomposition?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937" r="20892" b="-937"/>
          <a:stretch/>
        </p:blipFill>
        <p:spPr>
          <a:xfrm>
            <a:off x="6314690" y="1160002"/>
            <a:ext cx="5108314" cy="483249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533072" y="5213052"/>
            <a:ext cx="4453045" cy="443217"/>
            <a:chOff x="726231" y="-145388"/>
            <a:chExt cx="2783274" cy="493635"/>
          </a:xfrm>
        </p:grpSpPr>
        <p:sp>
          <p:nvSpPr>
            <p:cNvPr id="8" name="文本框 2"/>
            <p:cNvSpPr txBox="1">
              <a:spLocks noChangeArrowheads="1"/>
            </p:cNvSpPr>
            <p:nvPr/>
          </p:nvSpPr>
          <p:spPr bwMode="auto">
            <a:xfrm>
              <a:off x="726231" y="-145388"/>
              <a:ext cx="1616118" cy="484435"/>
            </a:xfrm>
            <a:prstGeom prst="roundRect">
              <a:avLst/>
            </a:prstGeom>
            <a:solidFill>
              <a:srgbClr val="B6DF8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45720" tIns="0" rIns="45720" bIns="0" anchor="ctr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a-DK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Grass/</a:t>
              </a:r>
              <a:r>
                <a:rPr lang="da-DK" sz="1600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clover</a:t>
              </a:r>
              <a:r>
                <a:rPr lang="da-DK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da-DK" sz="1600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arable</a:t>
              </a:r>
              <a:r>
                <a:rPr lang="da-DK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rotation 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2"/>
            <p:cNvSpPr txBox="1">
              <a:spLocks noChangeArrowheads="1"/>
            </p:cNvSpPr>
            <p:nvPr/>
          </p:nvSpPr>
          <p:spPr bwMode="auto">
            <a:xfrm>
              <a:off x="2615414" y="-145388"/>
              <a:ext cx="894091" cy="493635"/>
            </a:xfrm>
            <a:prstGeom prst="roundRect">
              <a:avLst/>
            </a:prstGeom>
            <a:solidFill>
              <a:srgbClr val="FFD03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45720" tIns="45720" rIns="45720" bIns="45720" anchor="ctr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a-DK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Arable</a:t>
              </a:r>
              <a:r>
                <a:rPr lang="da-DK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rotation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62991" y="1693945"/>
            <a:ext cx="1351034" cy="644236"/>
            <a:chOff x="3366437" y="1735282"/>
            <a:chExt cx="1351034" cy="644236"/>
          </a:xfrm>
        </p:grpSpPr>
        <p:sp>
          <p:nvSpPr>
            <p:cNvPr id="12" name="Freeform 11"/>
            <p:cNvSpPr/>
            <p:nvPr/>
          </p:nvSpPr>
          <p:spPr bwMode="auto">
            <a:xfrm>
              <a:off x="3381026" y="1735282"/>
              <a:ext cx="1336445" cy="644236"/>
            </a:xfrm>
            <a:custGeom>
              <a:avLst/>
              <a:gdLst>
                <a:gd name="connsiteX0" fmla="*/ 114300 w 1579418"/>
                <a:gd name="connsiteY0" fmla="*/ 0 h 550718"/>
                <a:gd name="connsiteX1" fmla="*/ 0 w 1579418"/>
                <a:gd name="connsiteY1" fmla="*/ 280554 h 550718"/>
                <a:gd name="connsiteX2" fmla="*/ 1028700 w 1579418"/>
                <a:gd name="connsiteY2" fmla="*/ 280554 h 550718"/>
                <a:gd name="connsiteX3" fmla="*/ 1236518 w 1579418"/>
                <a:gd name="connsiteY3" fmla="*/ 426027 h 550718"/>
                <a:gd name="connsiteX4" fmla="*/ 1111827 w 1579418"/>
                <a:gd name="connsiteY4" fmla="*/ 550718 h 550718"/>
                <a:gd name="connsiteX5" fmla="*/ 1579418 w 1579418"/>
                <a:gd name="connsiteY5" fmla="*/ 550718 h 550718"/>
                <a:gd name="connsiteX6" fmla="*/ 1485900 w 1579418"/>
                <a:gd name="connsiteY6" fmla="*/ 228600 h 550718"/>
                <a:gd name="connsiteX7" fmla="*/ 1361209 w 1579418"/>
                <a:gd name="connsiteY7" fmla="*/ 332509 h 550718"/>
                <a:gd name="connsiteX8" fmla="*/ 1215737 w 1579418"/>
                <a:gd name="connsiteY8" fmla="*/ 176645 h 550718"/>
                <a:gd name="connsiteX9" fmla="*/ 1143000 w 1579418"/>
                <a:gd name="connsiteY9" fmla="*/ 93518 h 550718"/>
                <a:gd name="connsiteX10" fmla="*/ 114300 w 1579418"/>
                <a:gd name="connsiteY10" fmla="*/ 0 h 550718"/>
                <a:gd name="connsiteX0" fmla="*/ 114300 w 1531779"/>
                <a:gd name="connsiteY0" fmla="*/ 0 h 644236"/>
                <a:gd name="connsiteX1" fmla="*/ 0 w 1531779"/>
                <a:gd name="connsiteY1" fmla="*/ 280554 h 644236"/>
                <a:gd name="connsiteX2" fmla="*/ 1028700 w 1531779"/>
                <a:gd name="connsiteY2" fmla="*/ 280554 h 644236"/>
                <a:gd name="connsiteX3" fmla="*/ 1236518 w 1531779"/>
                <a:gd name="connsiteY3" fmla="*/ 426027 h 644236"/>
                <a:gd name="connsiteX4" fmla="*/ 1111827 w 1531779"/>
                <a:gd name="connsiteY4" fmla="*/ 550718 h 644236"/>
                <a:gd name="connsiteX5" fmla="*/ 1531779 w 1531779"/>
                <a:gd name="connsiteY5" fmla="*/ 644236 h 644236"/>
                <a:gd name="connsiteX6" fmla="*/ 1485900 w 1531779"/>
                <a:gd name="connsiteY6" fmla="*/ 228600 h 644236"/>
                <a:gd name="connsiteX7" fmla="*/ 1361209 w 1531779"/>
                <a:gd name="connsiteY7" fmla="*/ 332509 h 644236"/>
                <a:gd name="connsiteX8" fmla="*/ 1215737 w 1531779"/>
                <a:gd name="connsiteY8" fmla="*/ 176645 h 644236"/>
                <a:gd name="connsiteX9" fmla="*/ 1143000 w 1531779"/>
                <a:gd name="connsiteY9" fmla="*/ 93518 h 644236"/>
                <a:gd name="connsiteX10" fmla="*/ 114300 w 1531779"/>
                <a:gd name="connsiteY10" fmla="*/ 0 h 64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1779" h="644236">
                  <a:moveTo>
                    <a:pt x="114300" y="0"/>
                  </a:moveTo>
                  <a:lnTo>
                    <a:pt x="0" y="280554"/>
                  </a:lnTo>
                  <a:lnTo>
                    <a:pt x="1028700" y="280554"/>
                  </a:lnTo>
                  <a:lnTo>
                    <a:pt x="1236518" y="426027"/>
                  </a:lnTo>
                  <a:lnTo>
                    <a:pt x="1111827" y="550718"/>
                  </a:lnTo>
                  <a:lnTo>
                    <a:pt x="1531779" y="644236"/>
                  </a:lnTo>
                  <a:lnTo>
                    <a:pt x="1485900" y="228600"/>
                  </a:lnTo>
                  <a:lnTo>
                    <a:pt x="1361209" y="332509"/>
                  </a:lnTo>
                  <a:lnTo>
                    <a:pt x="1215737" y="176645"/>
                  </a:lnTo>
                  <a:lnTo>
                    <a:pt x="1143000" y="93518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rgbClr val="64040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66437" y="1759517"/>
              <a:ext cx="905620" cy="258794"/>
            </a:xfrm>
            <a:prstGeom prst="roundRect">
              <a:avLst/>
            </a:prstGeom>
            <a:noFill/>
            <a:ln w="19050">
              <a:noFill/>
            </a:ln>
          </p:spPr>
          <p:txBody>
            <a:bodyPr wrap="square" lIns="9144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a-DK" sz="1600" dirty="0" err="1" smtClean="0">
                  <a:latin typeface="+mn-lt"/>
                </a:rPr>
                <a:t>manure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26296" y="3933056"/>
            <a:ext cx="5112569" cy="409985"/>
            <a:chOff x="593405" y="4075074"/>
            <a:chExt cx="6772005" cy="40998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593405" y="4075074"/>
              <a:ext cx="6737806" cy="409985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8421" y="4143374"/>
              <a:ext cx="1266989" cy="233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a-DK" sz="1600" b="1" dirty="0" smtClean="0">
                  <a:solidFill>
                    <a:schemeClr val="bg1"/>
                  </a:solidFill>
                  <a:latin typeface="+mn-lt"/>
                </a:rPr>
                <a:t>     </a:t>
              </a:r>
              <a:r>
                <a:rPr lang="da-DK" sz="1600" b="1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+mn-lt"/>
                </a:rPr>
                <a:t>Topsoil</a:t>
              </a:r>
              <a:endPara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26242" y="3518997"/>
            <a:ext cx="3037128" cy="866114"/>
            <a:chOff x="4094352" y="3838579"/>
            <a:chExt cx="3037128" cy="86611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CEC8"/>
                </a:clrFrom>
                <a:clrTo>
                  <a:srgbClr val="FFCEC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352" y="3895832"/>
              <a:ext cx="957040" cy="80886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CEC8"/>
                </a:clrFrom>
                <a:clrTo>
                  <a:srgbClr val="FFCEC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440" y="3838579"/>
              <a:ext cx="957040" cy="808861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07" y="343607"/>
            <a:ext cx="3403816" cy="605123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920067" y="480899"/>
            <a:ext cx="2450548" cy="1681777"/>
            <a:chOff x="505951" y="1502047"/>
            <a:chExt cx="2956100" cy="190773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5" t="8939"/>
            <a:stretch/>
          </p:blipFill>
          <p:spPr>
            <a:xfrm>
              <a:off x="505951" y="1502047"/>
              <a:ext cx="2956100" cy="190773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TextBox 35"/>
            <p:cNvSpPr txBox="1"/>
            <p:nvPr/>
          </p:nvSpPr>
          <p:spPr>
            <a:xfrm>
              <a:off x="530129" y="1505173"/>
              <a:ext cx="2914125" cy="208271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400" b="1" dirty="0" err="1" smtClean="0">
                  <a:latin typeface="AU Passata" panose="020B0503030502030804" pitchFamily="34" charset="0"/>
                </a:rPr>
                <a:t>Lanna</a:t>
              </a:r>
              <a:r>
                <a:rPr lang="en-US" sz="1400" b="1" dirty="0" smtClean="0">
                  <a:latin typeface="AU Passata" panose="020B0503030502030804" pitchFamily="34" charset="0"/>
                </a:rPr>
                <a:t>, SE, 25 years</a:t>
              </a:r>
              <a:endParaRPr lang="en-US" sz="1400" b="1" baseline="30000" dirty="0">
                <a:latin typeface="AU Passata" panose="020B05030305020308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40727" y="2376958"/>
            <a:ext cx="2513095" cy="1752937"/>
            <a:chOff x="3608505" y="1606466"/>
            <a:chExt cx="2777171" cy="1899759"/>
          </a:xfrm>
        </p:grpSpPr>
        <p:grpSp>
          <p:nvGrpSpPr>
            <p:cNvPr id="31" name="Group 30"/>
            <p:cNvGrpSpPr/>
            <p:nvPr/>
          </p:nvGrpSpPr>
          <p:grpSpPr>
            <a:xfrm>
              <a:off x="3608505" y="1606466"/>
              <a:ext cx="2772096" cy="1899759"/>
              <a:chOff x="12971768" y="625791"/>
              <a:chExt cx="3118207" cy="241575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1768" y="625791"/>
                <a:ext cx="3027827" cy="2415753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14376017" y="2854844"/>
                <a:ext cx="1713958" cy="181324"/>
              </a:xfrm>
              <a:prstGeom prst="rect">
                <a:avLst/>
              </a:prstGeom>
              <a:noFill/>
            </p:spPr>
            <p:txBody>
              <a:bodyPr wrap="square" lIns="91440" tIns="0" rIns="0" bIns="0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sz="900" dirty="0" smtClean="0">
                    <a:solidFill>
                      <a:schemeClr val="bg1">
                        <a:lumMod val="75000"/>
                      </a:schemeClr>
                    </a:solidFill>
                  </a:rPr>
                  <a:t>Picture:</a:t>
                </a:r>
                <a:r>
                  <a:rPr lang="en-US" sz="900" dirty="0" smtClean="0">
                    <a:solidFill>
                      <a:schemeClr val="bg1">
                        <a:lumMod val="75000"/>
                      </a:schemeClr>
                    </a:solidFill>
                    <a:latin typeface="+mn-lt"/>
                  </a:rPr>
                  <a:t> Ines Merbach</a:t>
                </a:r>
                <a:endParaRPr lang="en-US" sz="900" dirty="0">
                  <a:solidFill>
                    <a:schemeClr val="bg1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624521" y="1641016"/>
              <a:ext cx="2761155" cy="20467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400" b="1" dirty="0" smtClean="0">
                  <a:latin typeface="AU Passata" panose="020B0503030502030804" pitchFamily="34" charset="0"/>
                </a:rPr>
                <a:t>Bad </a:t>
              </a:r>
              <a:r>
                <a:rPr lang="en-US" sz="1400" b="1" dirty="0" err="1" smtClean="0">
                  <a:latin typeface="AU Passata" panose="020B0503030502030804" pitchFamily="34" charset="0"/>
                </a:rPr>
                <a:t>Lauchstädt</a:t>
              </a:r>
              <a:r>
                <a:rPr lang="en-US" sz="1400" b="1" dirty="0" smtClean="0">
                  <a:latin typeface="AU Passata" panose="020B0503030502030804" pitchFamily="34" charset="0"/>
                </a:rPr>
                <a:t>, DE, 119 years</a:t>
              </a:r>
              <a:endParaRPr lang="da-DK" sz="1400" b="1" dirty="0">
                <a:latin typeface="AU Passata" panose="020B0503030502030804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435846" y="775823"/>
            <a:ext cx="3802647" cy="495520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400" b="1" dirty="0" smtClean="0"/>
              <a:t>Silty clay – Clayey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400" b="1" dirty="0" smtClean="0"/>
              <a:t>Unfertilized (UNF), 38t farmyard manure 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Wheat  </a:t>
            </a:r>
            <a:endParaRPr lang="en-US" sz="1400" b="1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400" dirty="0" smtClean="0">
              <a:latin typeface="AU Passata" panose="020B05030305020308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4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4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400" b="1" dirty="0" smtClean="0"/>
              <a:t>Silty loam – Silty</a:t>
            </a:r>
            <a:endParaRPr lang="en-US" sz="1400" b="1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400" b="1" dirty="0" smtClean="0"/>
              <a:t>UNF, 30t farmyard manure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400" b="1" dirty="0" smtClean="0"/>
              <a:t>Barley</a:t>
            </a:r>
            <a:r>
              <a:rPr lang="en-US" sz="1400" b="1" dirty="0"/>
              <a:t>, maize</a:t>
            </a:r>
            <a:r>
              <a:rPr lang="en-US" sz="1400" b="1" dirty="0" smtClean="0"/>
              <a:t>                      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400" dirty="0" smtClean="0">
              <a:latin typeface="AU Passata" panose="020B05030305020308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4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400" b="1" dirty="0" smtClean="0"/>
              <a:t>Sandy loam – Sandy</a:t>
            </a:r>
            <a:endParaRPr lang="en-US" sz="1400" b="1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400" b="1" dirty="0" smtClean="0"/>
              <a:t>UNF, 37.5t cattle slurry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400" b="1" dirty="0" smtClean="0"/>
              <a:t>Wheat</a:t>
            </a:r>
            <a:r>
              <a:rPr lang="en-US" sz="1400" b="1" dirty="0"/>
              <a:t>, </a:t>
            </a:r>
            <a:r>
              <a:rPr lang="en-US" sz="1400" b="1" dirty="0" smtClean="0"/>
              <a:t>maize, barley, </a:t>
            </a:r>
            <a:r>
              <a:rPr lang="en-US" sz="1400" b="1" dirty="0"/>
              <a:t>grass/clover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934821" y="4340276"/>
            <a:ext cx="2435794" cy="1754675"/>
            <a:chOff x="413723" y="4121080"/>
            <a:chExt cx="2435794" cy="175467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03" t="4161" r="-39" b="993"/>
            <a:stretch/>
          </p:blipFill>
          <p:spPr>
            <a:xfrm>
              <a:off x="413723" y="4124981"/>
              <a:ext cx="2435794" cy="175077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416271" y="4121080"/>
              <a:ext cx="2418494" cy="20467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400" b="1" dirty="0" smtClean="0">
                  <a:latin typeface="AU Passata" panose="020B0503030502030804" pitchFamily="34" charset="0"/>
                </a:rPr>
                <a:t> Askov, DK, 127 years</a:t>
              </a:r>
              <a:endParaRPr lang="en-US" sz="1400" b="1" baseline="30000" dirty="0">
                <a:latin typeface="AU Passata" panose="020B05030305020308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281072" y="3010444"/>
            <a:ext cx="828473" cy="256153"/>
            <a:chOff x="10847995" y="3367587"/>
            <a:chExt cx="828473" cy="256153"/>
          </a:xfrm>
        </p:grpSpPr>
        <p:sp>
          <p:nvSpPr>
            <p:cNvPr id="48" name="Sun 47"/>
            <p:cNvSpPr/>
            <p:nvPr/>
          </p:nvSpPr>
          <p:spPr bwMode="auto">
            <a:xfrm>
              <a:off x="11117980" y="3371066"/>
              <a:ext cx="271110" cy="236176"/>
            </a:xfrm>
            <a:prstGeom prst="sun">
              <a:avLst/>
            </a:prstGeom>
            <a:solidFill>
              <a:srgbClr val="FFC000"/>
            </a:solidFill>
            <a:ln w="1778" cap="flat" cmpd="sng" algn="ctr">
              <a:solidFill>
                <a:srgbClr val="AF7A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97501" flipH="1">
              <a:off x="11409919" y="3367587"/>
              <a:ext cx="266549" cy="256153"/>
            </a:xfrm>
            <a:prstGeom prst="rect">
              <a:avLst/>
            </a:prstGeom>
          </p:spPr>
        </p:pic>
        <p:sp>
          <p:nvSpPr>
            <p:cNvPr id="50" name="Sun 49"/>
            <p:cNvSpPr/>
            <p:nvPr/>
          </p:nvSpPr>
          <p:spPr bwMode="auto">
            <a:xfrm>
              <a:off x="10847995" y="3371066"/>
              <a:ext cx="271110" cy="236176"/>
            </a:xfrm>
            <a:prstGeom prst="sun">
              <a:avLst/>
            </a:prstGeom>
            <a:solidFill>
              <a:srgbClr val="FFC000"/>
            </a:solidFill>
            <a:ln w="1778" cap="flat" cmpd="sng" algn="ctr">
              <a:solidFill>
                <a:srgbClr val="AF7A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237731" y="5104081"/>
            <a:ext cx="790815" cy="268622"/>
            <a:chOff x="10858651" y="2882263"/>
            <a:chExt cx="790815" cy="26862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97501" flipH="1">
              <a:off x="11091217" y="2883514"/>
              <a:ext cx="266549" cy="25615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97501" flipH="1">
              <a:off x="11235233" y="2889340"/>
              <a:ext cx="266549" cy="25615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97501" flipH="1">
              <a:off x="11382917" y="2894732"/>
              <a:ext cx="266549" cy="256153"/>
            </a:xfrm>
            <a:prstGeom prst="rect">
              <a:avLst/>
            </a:prstGeom>
          </p:spPr>
        </p:pic>
        <p:sp>
          <p:nvSpPr>
            <p:cNvPr id="55" name="Sun 54"/>
            <p:cNvSpPr/>
            <p:nvPr/>
          </p:nvSpPr>
          <p:spPr bwMode="auto">
            <a:xfrm>
              <a:off x="10858651" y="2882263"/>
              <a:ext cx="271110" cy="236176"/>
            </a:xfrm>
            <a:prstGeom prst="sun">
              <a:avLst/>
            </a:prstGeom>
            <a:solidFill>
              <a:srgbClr val="FFC000"/>
            </a:solidFill>
            <a:ln w="1778" cap="flat" cmpd="sng" algn="ctr">
              <a:solidFill>
                <a:srgbClr val="AF7A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241692" y="1398245"/>
            <a:ext cx="658236" cy="265983"/>
            <a:chOff x="10866068" y="2367240"/>
            <a:chExt cx="658236" cy="26598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97501" flipH="1">
              <a:off x="11124241" y="2367240"/>
              <a:ext cx="266549" cy="25615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97501" flipH="1">
              <a:off x="11257755" y="2372328"/>
              <a:ext cx="266549" cy="25615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7"/>
            <a:srcRect r="32503" b="-5681"/>
            <a:stretch/>
          </p:blipFill>
          <p:spPr>
            <a:xfrm>
              <a:off x="10866068" y="2375508"/>
              <a:ext cx="189289" cy="257715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8398668" y="2348880"/>
            <a:ext cx="205268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>
                <a:latin typeface="+mn-lt"/>
              </a:rPr>
              <a:t>*</a:t>
            </a:r>
            <a:endParaRPr lang="en-US" sz="1600" dirty="0"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610384" y="6585344"/>
            <a:ext cx="3383422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 smtClean="0">
                <a:latin typeface="+mn-lt"/>
              </a:rPr>
              <a:t>*DWD – </a:t>
            </a:r>
            <a:r>
              <a:rPr lang="en-US" sz="1000" dirty="0" err="1" smtClean="0">
                <a:latin typeface="+mn-lt"/>
              </a:rPr>
              <a:t>Deutscher</a:t>
            </a:r>
            <a:r>
              <a:rPr lang="en-US" sz="1000" dirty="0" smtClean="0">
                <a:latin typeface="+mn-lt"/>
              </a:rPr>
              <a:t> </a:t>
            </a:r>
            <a:r>
              <a:rPr lang="en-US" sz="1000" dirty="0" err="1" smtClean="0">
                <a:latin typeface="+mn-lt"/>
              </a:rPr>
              <a:t>Wetterdienst</a:t>
            </a:r>
            <a:endParaRPr lang="en-US" sz="1000" dirty="0">
              <a:latin typeface="+mn-lt"/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2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476672"/>
            <a:ext cx="11556000" cy="752101"/>
          </a:xfrm>
        </p:spPr>
        <p:txBody>
          <a:bodyPr/>
          <a:lstStyle/>
          <a:p>
            <a:r>
              <a:rPr lang="en-GB" sz="3200" dirty="0" smtClean="0"/>
              <a:t>Lab analysis</a:t>
            </a:r>
            <a:endParaRPr lang="en-GB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81" t="14517" r="24314" b="13813"/>
          <a:stretch/>
        </p:blipFill>
        <p:spPr>
          <a:xfrm>
            <a:off x="1491874" y="2876456"/>
            <a:ext cx="1785325" cy="174149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8747" y="1762906"/>
            <a:ext cx="3070500" cy="8863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 smtClean="0">
                <a:latin typeface="AU Passata" panose="020B0503030502030804" pitchFamily="34" charset="0"/>
              </a:rPr>
              <a:t>Enzyme activity</a:t>
            </a:r>
          </a:p>
          <a:p>
            <a:pPr algn="ctr">
              <a:lnSpc>
                <a:spcPct val="95000"/>
              </a:lnSpc>
            </a:pPr>
            <a:r>
              <a:rPr lang="en-US" sz="1600" b="1" dirty="0" smtClean="0">
                <a:latin typeface="AU Passata" panose="020B0503030502030804" pitchFamily="34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1600" dirty="0" smtClean="0">
                <a:latin typeface="AU Passata" panose="020B0503030502030804" pitchFamily="34" charset="0"/>
              </a:rPr>
              <a:t>Fluorescein diacetate hydrolysis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70" y="2833626"/>
            <a:ext cx="2322900" cy="1741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0447" y="1762906"/>
            <a:ext cx="4838922" cy="8863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 smtClean="0"/>
              <a:t>Biomarkers</a:t>
            </a:r>
          </a:p>
          <a:p>
            <a:pPr algn="ctr">
              <a:lnSpc>
                <a:spcPct val="95000"/>
              </a:lnSpc>
            </a:pPr>
            <a:r>
              <a:rPr lang="en-US" sz="1600" dirty="0" smtClean="0"/>
              <a:t>Phospholipid fatty acids (PLFA) and neutral lipid fatty acids for </a:t>
            </a:r>
            <a:r>
              <a:rPr lang="en-US" sz="1600" dirty="0" err="1"/>
              <a:t>a</a:t>
            </a:r>
            <a:r>
              <a:rPr lang="en-US" sz="1600" dirty="0" err="1" smtClean="0"/>
              <a:t>rbuscular</a:t>
            </a:r>
            <a:r>
              <a:rPr lang="en-US" sz="1600" dirty="0" smtClean="0"/>
              <a:t> </a:t>
            </a:r>
            <a:r>
              <a:rPr lang="en-US" sz="1600" dirty="0" err="1" smtClean="0"/>
              <a:t>mycorrihzal</a:t>
            </a:r>
            <a:r>
              <a:rPr lang="en-US" sz="1600" dirty="0" smtClean="0"/>
              <a:t> fungi (AMF) </a:t>
            </a:r>
            <a:endParaRPr lang="en-US" sz="1600" dirty="0" smtClean="0">
              <a:latin typeface="AU Passata" panose="020B05030305020308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0569" y="1762906"/>
            <a:ext cx="2903565" cy="8863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 smtClean="0"/>
              <a:t>DNA sequencing</a:t>
            </a:r>
          </a:p>
          <a:p>
            <a:pPr algn="ctr">
              <a:lnSpc>
                <a:spcPct val="95000"/>
              </a:lnSpc>
            </a:pPr>
            <a:endParaRPr lang="en-US" sz="1600" dirty="0" smtClean="0"/>
          </a:p>
          <a:p>
            <a:pPr algn="ctr">
              <a:lnSpc>
                <a:spcPct val="95000"/>
              </a:lnSpc>
            </a:pPr>
            <a:r>
              <a:rPr lang="en-US" sz="1600" dirty="0" smtClean="0"/>
              <a:t>16S </a:t>
            </a:r>
            <a:r>
              <a:rPr lang="en-US" sz="1600" dirty="0" err="1" smtClean="0"/>
              <a:t>rRNA</a:t>
            </a:r>
            <a:r>
              <a:rPr lang="en-US" sz="1600" dirty="0" smtClean="0"/>
              <a:t> and ITS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8447" t="22107" r="7912" b="16083"/>
          <a:stretch/>
        </p:blipFill>
        <p:spPr>
          <a:xfrm>
            <a:off x="9246247" y="2926476"/>
            <a:ext cx="1872208" cy="936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8222" y="3999053"/>
            <a:ext cx="2748257" cy="57606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5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64" y="476672"/>
            <a:ext cx="11556000" cy="752101"/>
          </a:xfrm>
        </p:spPr>
        <p:txBody>
          <a:bodyPr/>
          <a:lstStyle/>
          <a:p>
            <a:r>
              <a:rPr lang="en-US" sz="2000" dirty="0" smtClean="0"/>
              <a:t>litter decomposition varied with tea type, crop type and soil type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053852" y="5562788"/>
            <a:ext cx="9591157" cy="553998"/>
          </a:xfrm>
          <a:prstGeom prst="rect">
            <a:avLst/>
          </a:prstGeom>
          <a:solidFill>
            <a:srgbClr val="F4F4F4">
              <a:alpha val="60000"/>
            </a:srgb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000" dirty="0"/>
              <a:t>E</a:t>
            </a:r>
            <a:r>
              <a:rPr lang="en-GB" sz="2000" dirty="0" smtClean="0"/>
              <a:t>ffect </a:t>
            </a:r>
            <a:r>
              <a:rPr lang="en-GB" sz="2000" dirty="0"/>
              <a:t>of manure on </a:t>
            </a:r>
            <a:r>
              <a:rPr lang="en-GB" sz="2000" dirty="0" smtClean="0"/>
              <a:t>plant litter </a:t>
            </a:r>
            <a:r>
              <a:rPr lang="en-GB" sz="2000" dirty="0"/>
              <a:t>decomposition </a:t>
            </a:r>
            <a:r>
              <a:rPr lang="en-GB" sz="2000" dirty="0" smtClean="0"/>
              <a:t>varied with litter type and </a:t>
            </a:r>
            <a:r>
              <a:rPr lang="en-GB" sz="2000" dirty="0"/>
              <a:t>crop </a:t>
            </a:r>
            <a:r>
              <a:rPr lang="en-GB" sz="2000" dirty="0" smtClean="0"/>
              <a:t>type.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151985"/>
            <a:ext cx="10058400" cy="4190999"/>
          </a:xfrm>
          <a:prstGeom prst="rect">
            <a:avLst/>
          </a:prstGeom>
        </p:spPr>
      </p:pic>
      <p:pic>
        <p:nvPicPr>
          <p:cNvPr id="8" name="Picture 2" descr="EGU22 - EGU General Assembly rules of condu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004" y="116632"/>
            <a:ext cx="636988" cy="89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89756" y="5949280"/>
            <a:ext cx="11744236" cy="70916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6"/>
          <a:stretch/>
        </p:blipFill>
        <p:spPr>
          <a:xfrm>
            <a:off x="117748" y="1265945"/>
            <a:ext cx="7663731" cy="55066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809" y="476672"/>
            <a:ext cx="11556000" cy="752101"/>
          </a:xfrm>
        </p:spPr>
        <p:txBody>
          <a:bodyPr/>
          <a:lstStyle/>
          <a:p>
            <a:r>
              <a:rPr lang="en-GB" sz="2000" dirty="0" smtClean="0"/>
              <a:t>Manure increased fungal and bacterial PLFA in silty and sandy soils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35958" y="1077619"/>
            <a:ext cx="3604140" cy="263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 dirty="0" smtClean="0">
                <a:solidFill>
                  <a:srgbClr val="0070C0"/>
                </a:solidFill>
                <a:latin typeface="+mn-lt"/>
              </a:rPr>
              <a:t>Clayey                                   Silty</a:t>
            </a:r>
            <a:endParaRPr lang="en-US" sz="1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958" y="3940365"/>
            <a:ext cx="1800200" cy="263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 dirty="0" smtClean="0">
                <a:solidFill>
                  <a:srgbClr val="0070C0"/>
                </a:solidFill>
                <a:latin typeface="+mn-lt"/>
              </a:rPr>
              <a:t>Sandy</a:t>
            </a:r>
            <a:endParaRPr lang="en-US" sz="1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57" y="1077619"/>
            <a:ext cx="4036752" cy="5382336"/>
          </a:xfrm>
          <a:prstGeom prst="rect">
            <a:avLst/>
          </a:prstGeom>
        </p:spPr>
      </p:pic>
      <p:pic>
        <p:nvPicPr>
          <p:cNvPr id="10" name="Picture 2" descr="EGU22 - EGU General Assembly rules of conduc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004" y="116632"/>
            <a:ext cx="636988" cy="89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4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7676" y="476672"/>
            <a:ext cx="11556000" cy="752101"/>
          </a:xfrm>
        </p:spPr>
        <p:txBody>
          <a:bodyPr/>
          <a:lstStyle/>
          <a:p>
            <a:r>
              <a:rPr lang="en-GB" sz="2000" dirty="0" smtClean="0"/>
              <a:t>Manure and crop type impacted bacterial composition, not Fungal</a:t>
            </a:r>
            <a:endParaRPr lang="en-GB" sz="20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961360" y="5559137"/>
            <a:ext cx="9813572" cy="707886"/>
          </a:xfrm>
          <a:prstGeom prst="rect">
            <a:avLst/>
          </a:prstGeom>
          <a:solidFill>
            <a:srgbClr val="F4F4F4">
              <a:alpha val="69804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Soil type has impact on microbial composition.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No </a:t>
            </a:r>
            <a:r>
              <a:rPr lang="en-GB" sz="2000" dirty="0"/>
              <a:t>clear correlations between tea mass loss and </a:t>
            </a:r>
            <a:r>
              <a:rPr lang="en-GB" sz="2000" dirty="0" smtClean="0"/>
              <a:t>bacterial and fungal richness.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5"/>
          <a:stretch/>
        </p:blipFill>
        <p:spPr>
          <a:xfrm>
            <a:off x="9491276" y="1417938"/>
            <a:ext cx="2622812" cy="398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1457196"/>
            <a:ext cx="8923548" cy="3657917"/>
          </a:xfrm>
          <a:prstGeom prst="rect">
            <a:avLst/>
          </a:prstGeom>
        </p:spPr>
      </p:pic>
      <p:pic>
        <p:nvPicPr>
          <p:cNvPr id="8" name="Picture 2" descr="EGU22 - EGU General Assembly rules of conduc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004" y="116632"/>
            <a:ext cx="636988" cy="89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58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476461"/>
            <a:ext cx="9732188" cy="4460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476672"/>
            <a:ext cx="11247960" cy="752101"/>
          </a:xfrm>
        </p:spPr>
        <p:txBody>
          <a:bodyPr/>
          <a:lstStyle/>
          <a:p>
            <a:pPr algn="ctr"/>
            <a:r>
              <a:rPr lang="en-GB" sz="2000" dirty="0"/>
              <a:t>High enzyme activity could lead to lower green tea mass loss, but not for red </a:t>
            </a:r>
            <a:r>
              <a:rPr lang="en-GB" sz="2000" dirty="0" smtClean="0"/>
              <a:t>tea in sandy soil </a:t>
            </a:r>
            <a:r>
              <a:rPr lang="en-GB" sz="2000" dirty="0"/>
              <a:t/>
            </a:r>
            <a:br>
              <a:rPr lang="en-GB" sz="2000" dirty="0"/>
            </a:br>
            <a:endParaRPr lang="en-US" sz="2000" dirty="0"/>
          </a:p>
        </p:txBody>
      </p:sp>
      <p:pic>
        <p:nvPicPr>
          <p:cNvPr id="5" name="Picture 2" descr="EGU22 - EGU General Assembly rules of condu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004" y="852722"/>
            <a:ext cx="636988" cy="89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0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7828" y="1340768"/>
            <a:ext cx="105131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How do manure and crop types affect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plant litter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decomposition and microbial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characteristics?</a:t>
            </a:r>
          </a:p>
          <a:p>
            <a:pPr>
              <a:lnSpc>
                <a:spcPct val="100000"/>
              </a:lnSpc>
            </a:pPr>
            <a:r>
              <a:rPr lang="en-GB" sz="2000" dirty="0" smtClean="0"/>
              <a:t>      </a:t>
            </a:r>
          </a:p>
          <a:p>
            <a:pPr marL="571500" indent="-342900">
              <a:lnSpc>
                <a:spcPct val="100000"/>
              </a:lnSpc>
              <a:buFontTx/>
              <a:buChar char="-"/>
            </a:pPr>
            <a:r>
              <a:rPr lang="en-GB" sz="2000" dirty="0" smtClean="0"/>
              <a:t>Manure effect on litter decomposition depends on litter type, soil type and crop type. </a:t>
            </a:r>
          </a:p>
          <a:p>
            <a:pPr marL="571500" indent="-342900">
              <a:lnSpc>
                <a:spcPct val="100000"/>
              </a:lnSpc>
              <a:buFontTx/>
              <a:buChar char="-"/>
            </a:pPr>
            <a:r>
              <a:rPr lang="en-GB" sz="2000" dirty="0" smtClean="0"/>
              <a:t>Manure increased bacterial and fungal PLFA for sandy and silty soils; decreased it for the clayey soil. The change in AMF varied with crop type and soil type. </a:t>
            </a:r>
            <a:endParaRPr lang="en-GB" sz="2000" dirty="0"/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GB" sz="2000" dirty="0"/>
          </a:p>
          <a:p>
            <a:pPr marL="457200" indent="-457200">
              <a:lnSpc>
                <a:spcPct val="100000"/>
              </a:lnSpc>
              <a:buAutoNum type="arabicPeriod" startAt="2"/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How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are microbial characteristics correlated with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plant litter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decomposition? </a:t>
            </a:r>
            <a:endParaRPr lang="en-GB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2763" indent="-284163">
              <a:lnSpc>
                <a:spcPct val="100000"/>
              </a:lnSpc>
              <a:buFontTx/>
              <a:buChar char="-"/>
            </a:pPr>
            <a:r>
              <a:rPr lang="en-GB" sz="2000" dirty="0" smtClean="0"/>
              <a:t>No general correlation between tea mass loss and microbial richness and </a:t>
            </a:r>
            <a:r>
              <a:rPr lang="en-GB" sz="2000" dirty="0" err="1" smtClean="0"/>
              <a:t>fungal:bacterial</a:t>
            </a:r>
            <a:r>
              <a:rPr lang="en-GB" sz="2000" dirty="0" smtClean="0"/>
              <a:t> ratio. </a:t>
            </a:r>
          </a:p>
          <a:p>
            <a:pPr marL="512763" indent="-284163">
              <a:lnSpc>
                <a:spcPct val="100000"/>
              </a:lnSpc>
              <a:buFontTx/>
              <a:buChar char="-"/>
            </a:pPr>
            <a:endParaRPr lang="en-GB" sz="2000" dirty="0" smtClean="0"/>
          </a:p>
          <a:p>
            <a:pPr marL="512763" indent="-284163">
              <a:lnSpc>
                <a:spcPct val="100000"/>
              </a:lnSpc>
              <a:buFontTx/>
              <a:buChar char="-"/>
            </a:pPr>
            <a:r>
              <a:rPr lang="en-GB" sz="2000" dirty="0" smtClean="0"/>
              <a:t>In the sandy soil, high enzyme activity, high fungal and bacterial PLFA could lead to lower mass loss of more labile litter.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18000" y="476672"/>
            <a:ext cx="11556000" cy="752101"/>
          </a:xfrm>
        </p:spPr>
        <p:txBody>
          <a:bodyPr/>
          <a:lstStyle/>
          <a:p>
            <a:r>
              <a:rPr lang="en-GB" sz="3200" dirty="0" smtClean="0"/>
              <a:t>summary</a:t>
            </a:r>
            <a:endParaRPr lang="en-GB" sz="3200" dirty="0"/>
          </a:p>
        </p:txBody>
      </p:sp>
      <p:pic>
        <p:nvPicPr>
          <p:cNvPr id="6" name="Picture 2" descr="EGU22 - EGU General Assembly rules of condu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004" y="116632"/>
            <a:ext cx="636988" cy="89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414352119757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Custom</PresentationFormat>
  <Paragraphs>96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Wingdings 3</vt:lpstr>
      <vt:lpstr>Arial</vt:lpstr>
      <vt:lpstr>Calibri</vt:lpstr>
      <vt:lpstr>AU Passata Light</vt:lpstr>
      <vt:lpstr>AU Passata</vt:lpstr>
      <vt:lpstr>AU Peto</vt:lpstr>
      <vt:lpstr>Times New Roman</vt:lpstr>
      <vt:lpstr>Georgia</vt:lpstr>
      <vt:lpstr>AU 16:9</vt:lpstr>
      <vt:lpstr>Linking litter decomposition characterized by the Tea Bag Index to soil microbial characteristics under long term manure and crop rotation management</vt:lpstr>
      <vt:lpstr>objectives</vt:lpstr>
      <vt:lpstr>PowerPoint Presentation</vt:lpstr>
      <vt:lpstr>Lab analysis</vt:lpstr>
      <vt:lpstr>litter decomposition varied with tea type, crop type and soil type</vt:lpstr>
      <vt:lpstr>Manure increased fungal and bacterial PLFA in silty and sandy soils</vt:lpstr>
      <vt:lpstr>Manure and crop type impacted bacterial composition, not Fungal</vt:lpstr>
      <vt:lpstr>High enzyme activity could lead to lower green tea mass loss, but not for red tea in sandy soil  </vt:lpstr>
      <vt:lpstr>summary</vt:lpstr>
      <vt:lpstr>Acknowledgement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2022-05-24T08:15:24Z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637108782416686713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1115</vt:lpwstr>
  </property>
  <property fmtid="{D5CDD505-2E9C-101B-9397-08002B2CF9AE}" pid="62" name="colorthemechange">
    <vt:lpwstr>True</vt:lpwstr>
  </property>
</Properties>
</file>