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3" r:id="rId4"/>
    <p:sldId id="257" r:id="rId5"/>
    <p:sldId id="259" r:id="rId6"/>
    <p:sldId id="267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FA4"/>
    <a:srgbClr val="274374"/>
    <a:srgbClr val="698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12157F-1410-4171-B951-445180654432}" v="437" dt="2022-05-23T11:54:16.1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7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83F97-40A7-4189-B863-62BADE64849D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61470-B8EF-4CF0-8C72-B199E9729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37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atGeoMap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b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en-GB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 rtl="0"/>
            <a:r>
              <a:rPr lang="en-GB" b="0" i="0">
                <a:solidFill>
                  <a:srgbClr val="FFFFFF"/>
                </a:solidFill>
                <a:effectLst/>
                <a:latin typeface="inherit"/>
              </a:rPr>
              <a:t>27</a:t>
            </a:r>
            <a:endParaRPr lang="en-GB" b="0" i="0">
              <a:solidFill>
                <a:srgbClr val="FFFFFF"/>
              </a:solidFill>
              <a:effectLst/>
              <a:latin typeface="TwitterChirp"/>
            </a:endParaRPr>
          </a:p>
          <a:p>
            <a:pPr algn="l" rtl="0"/>
            <a:r>
              <a:rPr lang="en-GB" b="0" i="0">
                <a:solidFill>
                  <a:srgbClr val="FFFFFF"/>
                </a:solidFill>
                <a:effectLst/>
                <a:latin typeface="inherit"/>
              </a:rPr>
              <a:t>63</a:t>
            </a:r>
            <a:endParaRPr lang="en-GB" b="0" i="0">
              <a:solidFill>
                <a:srgbClr val="FFFFFF"/>
              </a:solidFill>
              <a:effectLst/>
              <a:latin typeface="TwitterChirp"/>
            </a:endParaRPr>
          </a:p>
          <a:p>
            <a:pPr algn="l"/>
            <a:r>
              <a:rPr lang="en-GB" b="1" i="0" u="none" strike="noStrike">
                <a:solidFill>
                  <a:srgbClr val="000000"/>
                </a:solidFill>
                <a:effectLst/>
                <a:latin typeface="-apple-system"/>
              </a:rPr>
              <a:t>Conversation</a:t>
            </a:r>
          </a:p>
          <a:p>
            <a:pPr algn="l"/>
            <a:r>
              <a:rPr lang="en-GB" b="1" i="0" u="none" strike="noStrike" err="1">
                <a:solidFill>
                  <a:srgbClr val="0F1419"/>
                </a:solidFill>
                <a:effectLst/>
                <a:latin typeface="TwitterChirp"/>
                <a:hlinkClick r:id="rId3"/>
              </a:rPr>
              <a:t>NatGeoMaps</a:t>
            </a:r>
            <a:endParaRPr lang="en-GB" b="1" i="0" u="none" strike="noStrike">
              <a:solidFill>
                <a:srgbClr val="0F1419"/>
              </a:solidFill>
              <a:effectLst/>
              <a:latin typeface="TwitterChirp"/>
              <a:hlinkClick r:id="rId3"/>
            </a:endParaRPr>
          </a:p>
          <a:p>
            <a:pPr algn="l" rtl="0"/>
            <a:r>
              <a:rPr lang="en-GB" b="0" i="0" u="none" strike="noStrike">
                <a:solidFill>
                  <a:srgbClr val="536471"/>
                </a:solidFill>
                <a:effectLst/>
                <a:latin typeface="TwitterChirp"/>
                <a:hlinkClick r:id="rId3"/>
              </a:rPr>
              <a:t>@NatGeoMaps</a:t>
            </a:r>
          </a:p>
          <a:p>
            <a:pPr algn="l"/>
            <a:r>
              <a:rPr lang="en-GB" b="0" i="0">
                <a:solidFill>
                  <a:srgbClr val="0F1419"/>
                </a:solidFill>
                <a:effectLst/>
                <a:latin typeface="TwitterChirp"/>
              </a:rPr>
              <a:t>Map of the Day: Painted by William H. Bond, this map details Antarctica's panhandle, the 800-mile-long Antarctic Peninsula, in November 1971.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61470-B8EF-4CF0-8C72-B199E9729F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082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/>
              <a:t>Data availability – </a:t>
            </a:r>
            <a:r>
              <a:rPr lang="en-GB" sz="1200" err="1"/>
              <a:t>datagaps</a:t>
            </a:r>
            <a:endParaRPr lang="en-GB" sz="1200"/>
          </a:p>
          <a:p>
            <a:r>
              <a:rPr lang="en-GB" sz="1200"/>
              <a:t>Difference between MR/WACCM (zonal wind only – no time for meridional).</a:t>
            </a:r>
          </a:p>
          <a:p>
            <a:r>
              <a:rPr lang="en-GB" sz="1200"/>
              <a:t>Also there is interannual variability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61470-B8EF-4CF0-8C72-B199E9729FA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18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3F2A0-4DDE-436A-9466-76D661894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2425A1-C8CC-459A-8600-6C9D9980C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35062-26E8-437E-8818-2AA7D6029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7279-A0AA-4D51-AA5E-CB44A47786D5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26B1F-8080-4EA3-AC22-2A589999C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BFBEB-00E6-4603-BF95-90C9452CA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AC8C-0C10-45F5-8EE3-F496F7B4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11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B15AE-AFAA-46E5-810D-2D20178B8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33193F-392F-430D-925A-F236AF5EA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1519C-25C0-4973-976D-B32F1E62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7279-A0AA-4D51-AA5E-CB44A47786D5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BC6AC-8EDD-4C2A-8830-844A42838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EBBCD-C608-4025-9F30-67378A296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AC8C-0C10-45F5-8EE3-F496F7B4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9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A8F7A4-E79F-4C30-9606-6D7ACB8643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DFA10F-A16F-458C-B071-472823F9F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10295-AED8-49AA-95CA-99AF4F943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7279-A0AA-4D51-AA5E-CB44A47786D5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C3FCC-9B89-4C8B-B350-5C7582CE3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CBDEE-0F8C-448A-9F57-3E0E2243F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AC8C-0C10-45F5-8EE3-F496F7B4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00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D39E-274F-4FEC-A2C1-DA81281AE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3951A-E6EE-45A0-9CB9-BF04909F6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62B83-A61B-455B-97D3-6E4A5E64B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7279-A0AA-4D51-AA5E-CB44A47786D5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FC540-DD51-4B3C-9587-24CCF3DA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1B499-E3FC-4F27-9926-7A736A4B3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AC8C-0C10-45F5-8EE3-F496F7B4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0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756F9-3F3C-4C97-8799-00CBBA7CB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54E5F-619E-4BCF-AA33-E72EAD3D2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42A36-C214-4DFD-98D3-79F6C526F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7279-A0AA-4D51-AA5E-CB44A47786D5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FD6D3-5FE1-4DDA-8CC7-A0D3C0BD5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107FC-78E7-4FC6-8A33-14C0986A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AC8C-0C10-45F5-8EE3-F496F7B4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62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DC47-1A5C-412E-9397-2DAF39D4D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5F9F6-97F4-4CC7-802A-68CB40566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DE43D-34CC-4E08-8D2C-EB48926BC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93C26-6BE7-4E0E-BEC4-13D3752CE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7279-A0AA-4D51-AA5E-CB44A47786D5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79CF3-7347-495A-AF28-ECFDCEC1D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41550-6A0B-48A2-AA02-FB799A7E3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AC8C-0C10-45F5-8EE3-F496F7B4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8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33CF3-1710-4307-B2ED-2E8B4EE61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9FDB4-37DE-4EA6-A015-E5F0BABE1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EF460-0290-48F5-9991-CCD92B2FE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D15D37-1751-4E28-B579-81BBA8CAB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4E9797-7532-46F6-BC7C-30FA0C2DD9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E6C2AA-67DA-4C6A-822D-AEA85C67A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7279-A0AA-4D51-AA5E-CB44A47786D5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DFB501-6053-451A-AA98-19E393DD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A7147C-D798-44D0-A20A-60132A58C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AC8C-0C10-45F5-8EE3-F496F7B4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54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8BD9C-D7DD-4DF3-8011-1D199A074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357CF-0C98-42F8-A2C3-39935D9E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7279-A0AA-4D51-AA5E-CB44A47786D5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244EE-D596-4B44-B45C-5C80083A0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B7F98-64BE-4848-809B-CE6641D28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AC8C-0C10-45F5-8EE3-F496F7B4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70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89D1FA-35B2-4078-8488-468889EE2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7279-A0AA-4D51-AA5E-CB44A47786D5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34B33E-C7E6-473D-A8EF-752270302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804B0-CC06-4A09-A01B-D203ADE7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AC8C-0C10-45F5-8EE3-F496F7B4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80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C84C0-8EDC-4990-8BFA-5BA7C201B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272DB-A90C-478C-B653-2F46FB32D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6EBF9-9D45-46CF-83AB-8212EEBD6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993E0-9874-45DA-B61F-E35730442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7279-A0AA-4D51-AA5E-CB44A47786D5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F1683-1BE4-4CBC-862E-7C6E999FF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92202-4BB0-4724-87C8-3ABB26937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AC8C-0C10-45F5-8EE3-F496F7B4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72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EB413-ACC9-47A9-8FAE-04C5461FE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07CE84-4F8A-4596-B74D-4E07AA0E16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3FC65-57FE-4620-B8C5-88E7555D8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016ED-BF19-4B35-AE13-37F27E98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7279-A0AA-4D51-AA5E-CB44A47786D5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3971D-C934-4695-AD12-A50FD18C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B078A-9860-4AD3-AF2C-FCDF32942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AC8C-0C10-45F5-8EE3-F496F7B4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68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69DB7D-46B3-4089-8518-CC84748B7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D33EB-4C2B-4F61-AF44-8425E93ED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C7F57-AD27-4142-A508-320B72DB8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47279-A0AA-4D51-AA5E-CB44A47786D5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D5426-4C29-4B47-95CE-C24CCFB50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4334A-A608-4CD9-A554-F8147BB8B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AC8C-0C10-45F5-8EE3-F496F7B4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84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1A76974C-7767-4B78-B4E4-8334DE157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9480C8-E05D-4AF6-8245-3ACAFFA62692}"/>
              </a:ext>
            </a:extLst>
          </p:cNvPr>
          <p:cNvSpPr txBox="1"/>
          <p:nvPr/>
        </p:nvSpPr>
        <p:spPr>
          <a:xfrm>
            <a:off x="4343399" y="4831257"/>
            <a:ext cx="6434805" cy="20497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b="1" u="sng" dirty="0"/>
              <a:t>Phoebe E Noble</a:t>
            </a:r>
            <a:r>
              <a:rPr lang="en-GB" b="1" baseline="30000" dirty="0"/>
              <a:t>1,2</a:t>
            </a:r>
            <a:r>
              <a:rPr lang="en-GB" dirty="0"/>
              <a:t>, C J Wright</a:t>
            </a:r>
            <a:r>
              <a:rPr lang="en-GB" baseline="30000" dirty="0"/>
              <a:t>1</a:t>
            </a:r>
            <a:r>
              <a:rPr lang="en-GB" dirty="0"/>
              <a:t>, N J Hindley</a:t>
            </a:r>
            <a:r>
              <a:rPr lang="en-GB" baseline="30000" dirty="0"/>
              <a:t>1</a:t>
            </a:r>
            <a:r>
              <a:rPr lang="en-GB" dirty="0"/>
              <a:t>, C Cullens</a:t>
            </a:r>
            <a:r>
              <a:rPr lang="en-GB" baseline="30000" dirty="0"/>
              <a:t>3</a:t>
            </a:r>
            <a:r>
              <a:rPr lang="en-GB" dirty="0"/>
              <a:t>, S England</a:t>
            </a:r>
            <a:r>
              <a:rPr lang="en-GB" baseline="30000" dirty="0"/>
              <a:t>4</a:t>
            </a:r>
            <a:r>
              <a:rPr lang="en-GB" dirty="0"/>
              <a:t>, </a:t>
            </a:r>
          </a:p>
          <a:p>
            <a:pPr algn="l">
              <a:lnSpc>
                <a:spcPct val="120000"/>
              </a:lnSpc>
            </a:pPr>
            <a:r>
              <a:rPr lang="en-GB" dirty="0"/>
              <a:t>N Pedatella</a:t>
            </a:r>
            <a:r>
              <a:rPr lang="en-GB" baseline="30000" dirty="0"/>
              <a:t>5</a:t>
            </a:r>
            <a:r>
              <a:rPr lang="en-GB" dirty="0"/>
              <a:t>, N J Mitchell</a:t>
            </a:r>
            <a:r>
              <a:rPr lang="en-GB" baseline="30000" dirty="0"/>
              <a:t>1,2 </a:t>
            </a:r>
            <a:r>
              <a:rPr lang="en-GB" dirty="0"/>
              <a:t>&amp; T Moffat-Griffin</a:t>
            </a:r>
            <a:r>
              <a:rPr lang="en-GB" baseline="30000" dirty="0"/>
              <a:t>2</a:t>
            </a:r>
            <a:r>
              <a:rPr lang="en-GB" dirty="0"/>
              <a:t> </a:t>
            </a:r>
          </a:p>
          <a:p>
            <a:pPr algn="l"/>
            <a:r>
              <a:rPr lang="en-GB" sz="1200" b="0" i="0" baseline="30000" dirty="0">
                <a:effectLst/>
              </a:rPr>
              <a:t>1</a:t>
            </a:r>
            <a:r>
              <a:rPr lang="en-GB" sz="1200" b="0" i="0" dirty="0">
                <a:effectLst/>
              </a:rPr>
              <a:t>Centre for Space, Atmospheric and Oceanic Sciences, Department of Electronic Engineering, University of Bath, Bath, UK</a:t>
            </a:r>
            <a:br>
              <a:rPr lang="en-GB" sz="1200" dirty="0"/>
            </a:br>
            <a:r>
              <a:rPr lang="en-GB" sz="1200" baseline="30000" dirty="0"/>
              <a:t>2</a:t>
            </a:r>
            <a:r>
              <a:rPr lang="en-GB" sz="1200" b="0" i="0" dirty="0">
                <a:effectLst/>
              </a:rPr>
              <a:t>Atmosphere, Ice and Climate Team, British Antarctic Survey, Cambridge, UK</a:t>
            </a:r>
            <a:br>
              <a:rPr lang="en-GB" sz="1200" dirty="0"/>
            </a:br>
            <a:r>
              <a:rPr lang="en-GB" sz="1200" baseline="30000" dirty="0"/>
              <a:t>3</a:t>
            </a:r>
            <a:r>
              <a:rPr lang="en-GB" sz="1200" b="0" i="0" dirty="0">
                <a:effectLst/>
              </a:rPr>
              <a:t>Laboratory for Atmospheric and Space Physics, University of Colorado, Boulder, CO, USA</a:t>
            </a:r>
            <a:br>
              <a:rPr lang="en-GB" sz="1200" dirty="0"/>
            </a:br>
            <a:r>
              <a:rPr lang="en-GB" sz="1200" baseline="30000" dirty="0"/>
              <a:t>4</a:t>
            </a:r>
            <a:r>
              <a:rPr lang="en-GB" sz="1200" b="0" i="0" dirty="0">
                <a:effectLst/>
              </a:rPr>
              <a:t>Virginia Polytechnic Institute and State University, Blacksburg, VA, USA</a:t>
            </a:r>
            <a:br>
              <a:rPr lang="en-GB" sz="1200" dirty="0"/>
            </a:br>
            <a:r>
              <a:rPr lang="en-GB" sz="1200" baseline="30000" dirty="0"/>
              <a:t>5</a:t>
            </a:r>
            <a:r>
              <a:rPr lang="en-GB" sz="1200" b="0" i="0" dirty="0">
                <a:effectLst/>
              </a:rPr>
              <a:t>High Altitude Observatory, National </a:t>
            </a:r>
            <a:r>
              <a:rPr lang="en-GB" sz="1200" b="0" i="0" dirty="0" err="1">
                <a:effectLst/>
              </a:rPr>
              <a:t>Center</a:t>
            </a:r>
            <a:r>
              <a:rPr lang="en-GB" sz="1200" b="0" i="0" dirty="0">
                <a:effectLst/>
              </a:rPr>
              <a:t> for Atmospheric Research, Boulder, CO, USA</a:t>
            </a:r>
          </a:p>
          <a:p>
            <a:pPr algn="l"/>
            <a:endParaRPr lang="en-GB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C45711-2D58-4BEB-A622-F3892930089A}"/>
              </a:ext>
            </a:extLst>
          </p:cNvPr>
          <p:cNvSpPr txBox="1"/>
          <p:nvPr/>
        </p:nvSpPr>
        <p:spPr>
          <a:xfrm>
            <a:off x="4767311" y="1310668"/>
            <a:ext cx="7424689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i="0" dirty="0">
                <a:effectLst/>
                <a:latin typeface="+mj-lt"/>
              </a:rPr>
              <a:t>Interannual variability of winds in </a:t>
            </a:r>
            <a:r>
              <a:rPr lang="en-GB" sz="4800" b="1" dirty="0">
                <a:latin typeface="+mj-lt"/>
                <a:ea typeface="+mj-ea"/>
                <a:cs typeface="+mj-cs"/>
              </a:rPr>
              <a:t>Antarctic</a:t>
            </a:r>
            <a:r>
              <a:rPr lang="en-GB" sz="4800" b="1" i="0" dirty="0">
                <a:effectLst/>
                <a:latin typeface="+mj-lt"/>
              </a:rPr>
              <a:t> </a:t>
            </a:r>
            <a:r>
              <a:rPr lang="en-GB" sz="4800" b="1" dirty="0">
                <a:latin typeface="+mj-lt"/>
                <a:ea typeface="+mj-ea"/>
                <a:cs typeface="+mj-cs"/>
              </a:rPr>
              <a:t>MLT</a:t>
            </a:r>
          </a:p>
          <a:p>
            <a:r>
              <a:rPr lang="en-GB" sz="4400" dirty="0">
                <a:latin typeface="+mj-lt"/>
                <a:ea typeface="+mj-ea"/>
                <a:cs typeface="+mj-cs"/>
              </a:rPr>
              <a:t>F</a:t>
            </a:r>
            <a:r>
              <a:rPr lang="en-GB" sz="4400" b="0" i="0" dirty="0">
                <a:effectLst/>
                <a:latin typeface="+mj-lt"/>
              </a:rPr>
              <a:t>rom meteor radar observations and WACCM-X</a:t>
            </a:r>
            <a:endParaRPr lang="en-GB" sz="4400" dirty="0">
              <a:latin typeface="+mj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23955FF-5F1C-4FD4-848A-433DABEA3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942" y="4831257"/>
            <a:ext cx="1536058" cy="205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592C37-67D5-4145-A0C1-5455473CA7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7568" y="85512"/>
            <a:ext cx="1709798" cy="6144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C0EE1E-C1CD-4557-939C-E0042D850F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4467" y="129973"/>
            <a:ext cx="2485828" cy="5535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EE9E6B-59D5-46F3-87A6-073E174E174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9471" b="19683"/>
          <a:stretch/>
        </p:blipFill>
        <p:spPr>
          <a:xfrm>
            <a:off x="8132682" y="73402"/>
            <a:ext cx="1392889" cy="59993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8EE6DB6-C5CA-4EE9-935A-1C4AA32994AF}"/>
              </a:ext>
            </a:extLst>
          </p:cNvPr>
          <p:cNvGrpSpPr/>
          <p:nvPr/>
        </p:nvGrpSpPr>
        <p:grpSpPr>
          <a:xfrm>
            <a:off x="1757124" y="5580766"/>
            <a:ext cx="943400" cy="797957"/>
            <a:chOff x="1757124" y="5553075"/>
            <a:chExt cx="943400" cy="79795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A9B05BF-11F3-46E0-A085-B7FB6BCD26EE}"/>
                </a:ext>
              </a:extLst>
            </p:cNvPr>
            <p:cNvSpPr/>
            <p:nvPr/>
          </p:nvSpPr>
          <p:spPr>
            <a:xfrm>
              <a:off x="1966912" y="5553075"/>
              <a:ext cx="409575" cy="428625"/>
            </a:xfrm>
            <a:prstGeom prst="ellipse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8FF8447-7E1B-45CE-A8F1-40E41B6D96D0}"/>
                </a:ext>
              </a:extLst>
            </p:cNvPr>
            <p:cNvSpPr txBox="1"/>
            <p:nvPr/>
          </p:nvSpPr>
          <p:spPr>
            <a:xfrm>
              <a:off x="1757124" y="5981700"/>
              <a:ext cx="943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4"/>
                  </a:solidFill>
                </a:rPr>
                <a:t>Rothera</a:t>
              </a: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00720D98-9435-4C1C-BFBA-BE581813DF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2" b="18926"/>
          <a:stretch/>
        </p:blipFill>
        <p:spPr bwMode="auto">
          <a:xfrm>
            <a:off x="6265523" y="77815"/>
            <a:ext cx="1927749" cy="61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133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C264F38F-AD18-4A46-9B45-25A4F129C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57" y="0"/>
            <a:ext cx="4343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15162D-7E01-4C8D-A485-1AA9CB653850}"/>
              </a:ext>
            </a:extLst>
          </p:cNvPr>
          <p:cNvSpPr txBox="1"/>
          <p:nvPr/>
        </p:nvSpPr>
        <p:spPr>
          <a:xfrm>
            <a:off x="379718" y="366573"/>
            <a:ext cx="3548849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The meteor radar at Rothera measures winds at 80-100km altitude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WACCM-X version 2.1 extended runs (specified dynamics version)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Average year of zonal winds from 2005-2020</a:t>
            </a:r>
            <a:endParaRPr lang="en-GB" sz="180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We find large biases between meteor radar observations and WACCM-X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69FC2B-D025-4726-8C7D-F9641133E691}"/>
              </a:ext>
            </a:extLst>
          </p:cNvPr>
          <p:cNvGrpSpPr/>
          <p:nvPr/>
        </p:nvGrpSpPr>
        <p:grpSpPr>
          <a:xfrm>
            <a:off x="4353104" y="1139780"/>
            <a:ext cx="7230348" cy="3288663"/>
            <a:chOff x="6227908" y="2282274"/>
            <a:chExt cx="5540389" cy="2321384"/>
          </a:xfrm>
        </p:grpSpPr>
        <p:pic>
          <p:nvPicPr>
            <p:cNvPr id="8" name="Picture 7" descr="Diagram&#10;&#10;Description automatically generated">
              <a:extLst>
                <a:ext uri="{FF2B5EF4-FFF2-40B4-BE49-F238E27FC236}">
                  <a16:creationId xmlns:a16="http://schemas.microsoft.com/office/drawing/2014/main" id="{23240E99-D33B-4EE2-B2AF-0B5AD40C92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38" r="12939" b="62721"/>
            <a:stretch/>
          </p:blipFill>
          <p:spPr>
            <a:xfrm>
              <a:off x="6432170" y="2282274"/>
              <a:ext cx="5336127" cy="2321384"/>
            </a:xfrm>
            <a:prstGeom prst="rect">
              <a:avLst/>
            </a:prstGeom>
          </p:spPr>
        </p:pic>
        <p:pic>
          <p:nvPicPr>
            <p:cNvPr id="9" name="Picture 8" descr="Diagram&#10;&#10;Description automatically generated">
              <a:extLst>
                <a:ext uri="{FF2B5EF4-FFF2-40B4-BE49-F238E27FC236}">
                  <a16:creationId xmlns:a16="http://schemas.microsoft.com/office/drawing/2014/main" id="{90205E0C-69A9-4EB1-89C1-76196493B8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2" t="39411" r="90703" b="41270"/>
            <a:stretch/>
          </p:blipFill>
          <p:spPr>
            <a:xfrm>
              <a:off x="6227908" y="3170312"/>
              <a:ext cx="296984" cy="1102154"/>
            </a:xfrm>
            <a:prstGeom prst="rect">
              <a:avLst/>
            </a:prstGeom>
          </p:spPr>
        </p:pic>
      </p:grpSp>
      <p:pic>
        <p:nvPicPr>
          <p:cNvPr id="1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50E6869-BAA1-4BF4-B4EE-3324A80D6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23" t="15869" r="1126"/>
          <a:stretch/>
        </p:blipFill>
        <p:spPr>
          <a:xfrm>
            <a:off x="11408994" y="1552823"/>
            <a:ext cx="689771" cy="3941518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DFCBCE1-4805-4F07-AB9A-80676D4966B2}"/>
              </a:ext>
            </a:extLst>
          </p:cNvPr>
          <p:cNvSpPr txBox="1"/>
          <p:nvPr/>
        </p:nvSpPr>
        <p:spPr>
          <a:xfrm>
            <a:off x="4325844" y="982791"/>
            <a:ext cx="786615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b="1" i="0" dirty="0">
                <a:effectLst/>
                <a:latin typeface="+mj-lt"/>
              </a:rPr>
              <a:t>Zonal winds</a:t>
            </a:r>
            <a:endParaRPr lang="en-GB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9211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C264F38F-AD18-4A46-9B45-25A4F129C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57" y="0"/>
            <a:ext cx="4343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15162D-7E01-4C8D-A485-1AA9CB653850}"/>
              </a:ext>
            </a:extLst>
          </p:cNvPr>
          <p:cNvSpPr txBox="1"/>
          <p:nvPr/>
        </p:nvSpPr>
        <p:spPr>
          <a:xfrm>
            <a:off x="379718" y="366573"/>
            <a:ext cx="3548849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The meteor radar at Rothera measures winds at 80-100km altitude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WACCM-X version 2.1 extended runs (specified dynamics version)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Average year of zonal winds from 2005-2020</a:t>
            </a:r>
            <a:endParaRPr lang="en-GB" sz="180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We find large biases between meteor radar observations and WACCM-X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69FC2B-D025-4726-8C7D-F9641133E691}"/>
              </a:ext>
            </a:extLst>
          </p:cNvPr>
          <p:cNvGrpSpPr/>
          <p:nvPr/>
        </p:nvGrpSpPr>
        <p:grpSpPr>
          <a:xfrm>
            <a:off x="4353104" y="1139780"/>
            <a:ext cx="7230348" cy="3288663"/>
            <a:chOff x="6227908" y="2282274"/>
            <a:chExt cx="5540389" cy="2321384"/>
          </a:xfrm>
        </p:grpSpPr>
        <p:pic>
          <p:nvPicPr>
            <p:cNvPr id="8" name="Picture 7" descr="Diagram&#10;&#10;Description automatically generated">
              <a:extLst>
                <a:ext uri="{FF2B5EF4-FFF2-40B4-BE49-F238E27FC236}">
                  <a16:creationId xmlns:a16="http://schemas.microsoft.com/office/drawing/2014/main" id="{23240E99-D33B-4EE2-B2AF-0B5AD40C92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38" r="12939" b="62721"/>
            <a:stretch/>
          </p:blipFill>
          <p:spPr>
            <a:xfrm>
              <a:off x="6432170" y="2282274"/>
              <a:ext cx="5336127" cy="2321384"/>
            </a:xfrm>
            <a:prstGeom prst="rect">
              <a:avLst/>
            </a:prstGeom>
          </p:spPr>
        </p:pic>
        <p:pic>
          <p:nvPicPr>
            <p:cNvPr id="9" name="Picture 8" descr="Diagram&#10;&#10;Description automatically generated">
              <a:extLst>
                <a:ext uri="{FF2B5EF4-FFF2-40B4-BE49-F238E27FC236}">
                  <a16:creationId xmlns:a16="http://schemas.microsoft.com/office/drawing/2014/main" id="{90205E0C-69A9-4EB1-89C1-76196493B8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2" t="39411" r="90703" b="41270"/>
            <a:stretch/>
          </p:blipFill>
          <p:spPr>
            <a:xfrm>
              <a:off x="6227908" y="3170312"/>
              <a:ext cx="296984" cy="110215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72B1B2-46B0-4FB9-A3F2-6608914D08DC}"/>
              </a:ext>
            </a:extLst>
          </p:cNvPr>
          <p:cNvGrpSpPr/>
          <p:nvPr/>
        </p:nvGrpSpPr>
        <p:grpSpPr>
          <a:xfrm>
            <a:off x="5335479" y="2274104"/>
            <a:ext cx="5982951" cy="3959117"/>
            <a:chOff x="5335479" y="1661541"/>
            <a:chExt cx="5982951" cy="395911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EBD2AE-B353-41B2-9445-430CD55DF3B4}"/>
                </a:ext>
              </a:extLst>
            </p:cNvPr>
            <p:cNvSpPr/>
            <p:nvPr/>
          </p:nvSpPr>
          <p:spPr>
            <a:xfrm>
              <a:off x="9210063" y="1669919"/>
              <a:ext cx="1525384" cy="1375122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321F9C-2FDF-42A7-A3DF-76BA0A1C2A6B}"/>
                </a:ext>
              </a:extLst>
            </p:cNvPr>
            <p:cNvSpPr/>
            <p:nvPr/>
          </p:nvSpPr>
          <p:spPr>
            <a:xfrm>
              <a:off x="5816449" y="1661541"/>
              <a:ext cx="1525385" cy="137512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Content Placeholder 5">
              <a:extLst>
                <a:ext uri="{FF2B5EF4-FFF2-40B4-BE49-F238E27FC236}">
                  <a16:creationId xmlns:a16="http://schemas.microsoft.com/office/drawing/2014/main" id="{39C86335-9937-4A66-9578-553FB08BE525}"/>
                </a:ext>
              </a:extLst>
            </p:cNvPr>
            <p:cNvSpPr txBox="1">
              <a:spLocks/>
            </p:cNvSpPr>
            <p:nvPr/>
          </p:nvSpPr>
          <p:spPr>
            <a:xfrm>
              <a:off x="5335479" y="4573013"/>
              <a:ext cx="5982951" cy="10476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dirty="0"/>
                <a:t>In Antarctic winter at heights of 85-100km, WACCM predicts </a:t>
              </a:r>
              <a:r>
                <a:rPr lang="en-US" sz="2400" b="1" dirty="0">
                  <a:solidFill>
                    <a:srgbClr val="0070C0"/>
                  </a:solidFill>
                </a:rPr>
                <a:t>westwards winds</a:t>
              </a:r>
              <a:r>
                <a:rPr lang="en-US" sz="2400" dirty="0"/>
                <a:t>, whilst the radar observations show </a:t>
              </a:r>
              <a:r>
                <a:rPr lang="en-US" sz="2400" b="1" dirty="0">
                  <a:solidFill>
                    <a:srgbClr val="FF0000"/>
                  </a:solidFill>
                </a:rPr>
                <a:t>eastwards winds</a:t>
              </a:r>
            </a:p>
          </p:txBody>
        </p:sp>
      </p:grpSp>
      <p:pic>
        <p:nvPicPr>
          <p:cNvPr id="1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50E6869-BAA1-4BF4-B4EE-3324A80D6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23" t="15869" r="1126"/>
          <a:stretch/>
        </p:blipFill>
        <p:spPr>
          <a:xfrm>
            <a:off x="11408994" y="1552823"/>
            <a:ext cx="689771" cy="3941518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DFCBCE1-4805-4F07-AB9A-80676D4966B2}"/>
              </a:ext>
            </a:extLst>
          </p:cNvPr>
          <p:cNvSpPr txBox="1"/>
          <p:nvPr/>
        </p:nvSpPr>
        <p:spPr>
          <a:xfrm>
            <a:off x="4325844" y="982791"/>
            <a:ext cx="786615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b="1" i="0" dirty="0">
                <a:effectLst/>
                <a:latin typeface="+mj-lt"/>
              </a:rPr>
              <a:t>Zonal winds</a:t>
            </a:r>
            <a:endParaRPr lang="en-GB" sz="40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F9A313-C95F-40A2-AD49-00535520AB02}"/>
              </a:ext>
            </a:extLst>
          </p:cNvPr>
          <p:cNvSpPr/>
          <p:nvPr/>
        </p:nvSpPr>
        <p:spPr>
          <a:xfrm>
            <a:off x="479394" y="4564964"/>
            <a:ext cx="4660777" cy="1791448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We propose that the bias here is due to the lack of secondary gravity wave modelling in GCMs</a:t>
            </a:r>
          </a:p>
        </p:txBody>
      </p:sp>
    </p:spTree>
    <p:extLst>
      <p:ext uri="{BB962C8B-B14F-4D97-AF65-F5344CB8AC3E}">
        <p14:creationId xmlns:p14="http://schemas.microsoft.com/office/powerpoint/2010/main" val="571331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453A6E3-C03D-40BE-A214-8246B13D94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3" t="37329" r="12963" b="34795"/>
          <a:stretch/>
        </p:blipFill>
        <p:spPr>
          <a:xfrm>
            <a:off x="4667553" y="852956"/>
            <a:ext cx="6710722" cy="2175121"/>
          </a:xfrm>
          <a:prstGeom prst="rect">
            <a:avLst/>
          </a:prstGeom>
        </p:spPr>
      </p:pic>
      <p:pic>
        <p:nvPicPr>
          <p:cNvPr id="8" name="Picture 2" descr="Image">
            <a:extLst>
              <a:ext uri="{FF2B5EF4-FFF2-40B4-BE49-F238E27FC236}">
                <a16:creationId xmlns:a16="http://schemas.microsoft.com/office/drawing/2014/main" id="{EFBDF075-FD73-40C9-BB59-A321DA525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1C4FED-4072-423D-8EE2-D3DA2BF1EDB5}"/>
              </a:ext>
            </a:extLst>
          </p:cNvPr>
          <p:cNvSpPr txBox="1"/>
          <p:nvPr/>
        </p:nvSpPr>
        <p:spPr>
          <a:xfrm>
            <a:off x="6215947" y="622123"/>
            <a:ext cx="406027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+mj-lt"/>
              </a:rPr>
              <a:t>Zonal wind – radar observations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A1C8E5-44EB-4BA2-A6CA-0C207E019283}"/>
              </a:ext>
            </a:extLst>
          </p:cNvPr>
          <p:cNvSpPr txBox="1"/>
          <p:nvPr/>
        </p:nvSpPr>
        <p:spPr>
          <a:xfrm>
            <a:off x="411763" y="711583"/>
            <a:ext cx="3456844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Time series of monthly winds from 2005-2020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We can see the biases between the model and observations occurring </a:t>
            </a:r>
            <a:r>
              <a:rPr lang="en-GB" sz="2000" b="1" dirty="0"/>
              <a:t>every year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/>
              <a:t>Interannual variability </a:t>
            </a:r>
            <a:r>
              <a:rPr lang="en-GB" sz="2000" dirty="0"/>
              <a:t>in both meteor radar observed winds and WACCM-X simulated winds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/>
              <a:t>Cullens et al (2016) </a:t>
            </a:r>
            <a:r>
              <a:rPr lang="en-GB" sz="2000" dirty="0"/>
              <a:t>found evidence to suggest that the 11-year solar cycle influences the winds in the MLT</a:t>
            </a:r>
          </a:p>
        </p:txBody>
      </p:sp>
      <p:pic>
        <p:nvPicPr>
          <p:cNvPr id="12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ED4B8A1-8A8E-4AAA-9C6E-2F79A8F860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3" t="64693" r="12963" b="-1"/>
          <a:stretch/>
        </p:blipFill>
        <p:spPr>
          <a:xfrm>
            <a:off x="4732912" y="3400543"/>
            <a:ext cx="6578181" cy="27005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FD18E9-FEC3-47F5-8442-CEB5E1C019E5}"/>
              </a:ext>
            </a:extLst>
          </p:cNvPr>
          <p:cNvSpPr txBox="1"/>
          <p:nvPr/>
        </p:nvSpPr>
        <p:spPr>
          <a:xfrm>
            <a:off x="6971960" y="3284011"/>
            <a:ext cx="30089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>
                <a:latin typeface="+mj-lt"/>
              </a:rPr>
              <a:t>Zonal</a:t>
            </a:r>
            <a:r>
              <a:rPr lang="en-GB"/>
              <a:t> </a:t>
            </a:r>
            <a:r>
              <a:rPr lang="en-GB">
                <a:latin typeface="+mj-lt"/>
              </a:rPr>
              <a:t>wind – WACCM-X model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49C513A-3752-4E54-BBB6-0439B73CA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23" t="15869" r="1126"/>
          <a:stretch/>
        </p:blipFill>
        <p:spPr>
          <a:xfrm>
            <a:off x="11212471" y="1049734"/>
            <a:ext cx="949178" cy="5423836"/>
          </a:xfrm>
        </p:spPr>
      </p:pic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57E67B2-2BEF-433F-B922-656C3C2009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" t="37329" r="89731" b="40364"/>
          <a:stretch/>
        </p:blipFill>
        <p:spPr>
          <a:xfrm>
            <a:off x="4347943" y="2178189"/>
            <a:ext cx="486701" cy="1954868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49E26333-2116-4557-BD8A-8EEF0B7D1F5E}"/>
              </a:ext>
            </a:extLst>
          </p:cNvPr>
          <p:cNvGrpSpPr/>
          <p:nvPr/>
        </p:nvGrpSpPr>
        <p:grpSpPr>
          <a:xfrm>
            <a:off x="6940800" y="997154"/>
            <a:ext cx="3921159" cy="1809380"/>
            <a:chOff x="6940800" y="997154"/>
            <a:chExt cx="3921159" cy="180938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ABE95D8-7E10-4E3D-8666-ABA6E3B7054E}"/>
                </a:ext>
              </a:extLst>
            </p:cNvPr>
            <p:cNvSpPr/>
            <p:nvPr/>
          </p:nvSpPr>
          <p:spPr>
            <a:xfrm>
              <a:off x="6940800" y="997154"/>
              <a:ext cx="835577" cy="819600"/>
            </a:xfrm>
            <a:prstGeom prst="ellipse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72B8EFB-B52F-4389-B46F-EFDCBFD018D7}"/>
                </a:ext>
              </a:extLst>
            </p:cNvPr>
            <p:cNvSpPr/>
            <p:nvPr/>
          </p:nvSpPr>
          <p:spPr>
            <a:xfrm>
              <a:off x="10026382" y="1986934"/>
              <a:ext cx="835577" cy="819600"/>
            </a:xfrm>
            <a:prstGeom prst="ellipse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F3E317A-2A95-422E-9A26-6252BA2E1D13}"/>
              </a:ext>
            </a:extLst>
          </p:cNvPr>
          <p:cNvSpPr txBox="1"/>
          <p:nvPr/>
        </p:nvSpPr>
        <p:spPr>
          <a:xfrm>
            <a:off x="6484187" y="3181491"/>
            <a:ext cx="387772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+mj-lt"/>
              </a:rPr>
              <a:t>Zonal wind – WACCM-X model</a:t>
            </a:r>
          </a:p>
        </p:txBody>
      </p:sp>
    </p:spTree>
    <p:extLst>
      <p:ext uri="{BB962C8B-B14F-4D97-AF65-F5344CB8AC3E}">
        <p14:creationId xmlns:p14="http://schemas.microsoft.com/office/powerpoint/2010/main" val="1532521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">
            <a:extLst>
              <a:ext uri="{FF2B5EF4-FFF2-40B4-BE49-F238E27FC236}">
                <a16:creationId xmlns:a16="http://schemas.microsoft.com/office/drawing/2014/main" id="{D601AD6F-DCB4-4C0E-9BB7-61FB093A5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81" y="-1712"/>
            <a:ext cx="4343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9297464-2A5E-4E3C-AD3E-F29EE7FA32BF}"/>
                  </a:ext>
                </a:extLst>
              </p:cNvPr>
              <p:cNvSpPr/>
              <p:nvPr/>
            </p:nvSpPr>
            <p:spPr>
              <a:xfrm>
                <a:off x="116291" y="1336551"/>
                <a:ext cx="4071288" cy="132556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762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0" smtClean="0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𝐔</m:t>
                      </m:r>
                      <m:r>
                        <a:rPr lang="en-GB" sz="2800" b="1" i="0" smtClean="0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= </m:t>
                      </m:r>
                      <m:sSub>
                        <m:sSubPr>
                          <m:ctrlPr>
                            <a:rPr lang="en-GB" sz="2800" b="1" i="1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𝜷</m:t>
                          </m:r>
                        </m:e>
                        <m:sub>
                          <m:r>
                            <a:rPr lang="en-GB" sz="2800" b="1" i="1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𝟎</m:t>
                          </m:r>
                        </m:sub>
                      </m:sSub>
                      <m:r>
                        <a:rPr lang="en-GB" sz="2800" b="1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+</m:t>
                      </m:r>
                      <m:r>
                        <m:rPr>
                          <m:nor/>
                        </m:rPr>
                        <a:rPr lang="en-GB" sz="2800" b="1">
                          <a:ea typeface="+mj-ea"/>
                          <a:cs typeface="+mj-cs"/>
                        </a:rPr>
                        <m:t> </m:t>
                      </m:r>
                      <m:sSub>
                        <m:sSubPr>
                          <m:ctrlPr>
                            <a:rPr lang="en-GB" sz="2800" b="1" i="1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𝜷</m:t>
                          </m:r>
                        </m:e>
                        <m:sub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GB" sz="2800" b="1" i="1" smtClean="0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𝒙</m:t>
                          </m:r>
                        </m:e>
                        <m:sub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𝟏</m:t>
                          </m:r>
                        </m:sub>
                      </m:sSub>
                      <m:r>
                        <a:rPr lang="en-GB" sz="2800" b="1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+</m:t>
                      </m:r>
                      <m:r>
                        <m:rPr>
                          <m:nor/>
                        </m:rPr>
                        <a:rPr lang="en-GB" sz="2800" b="1">
                          <a:ea typeface="+mj-ea"/>
                          <a:cs typeface="+mj-cs"/>
                        </a:rPr>
                        <m:t> </m:t>
                      </m:r>
                      <m:sSub>
                        <m:sSubPr>
                          <m:ctrlPr>
                            <a:rPr lang="en-GB" sz="2800" b="1" i="1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𝜷</m:t>
                          </m:r>
                        </m:e>
                        <m:sub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sz="2800" b="1" i="0" dirty="0">
                  <a:latin typeface="Cambria Math" panose="02040503050406030204" pitchFamily="18" charset="0"/>
                  <a:ea typeface="+mj-ea"/>
                  <a:cs typeface="+mj-cs"/>
                </a:endParaRPr>
              </a:p>
              <a:p>
                <a:pPr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+</m:t>
                      </m:r>
                      <m:r>
                        <m:rPr>
                          <m:nor/>
                        </m:rPr>
                        <a:rPr lang="en-GB" sz="2800" b="1">
                          <a:ea typeface="+mj-ea"/>
                          <a:cs typeface="+mj-cs"/>
                        </a:rPr>
                        <m:t> </m:t>
                      </m:r>
                      <m:sSub>
                        <m:sSubPr>
                          <m:ctrlPr>
                            <a:rPr lang="en-GB" sz="2800" b="1" i="1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𝜷</m:t>
                          </m:r>
                        </m:e>
                        <m:sub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800" b="1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+ </m:t>
                      </m:r>
                      <m:sSub>
                        <m:sSubPr>
                          <m:ctrlPr>
                            <a:rPr lang="en-GB" sz="2800" b="1" i="1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𝜷</m:t>
                          </m:r>
                        </m:e>
                        <m:sub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𝟒</m:t>
                          </m:r>
                        </m:sub>
                      </m:sSub>
                      <m:sSub>
                        <m:sSub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GB" sz="2800" b="1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+ </m:t>
                      </m:r>
                      <m:sSub>
                        <m:sSubPr>
                          <m:ctrlPr>
                            <a:rPr lang="en-GB" sz="2800" b="1" i="1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𝜷</m:t>
                          </m:r>
                        </m:e>
                        <m:sub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𝟓</m:t>
                          </m:r>
                        </m:sub>
                      </m:sSub>
                      <m:sSub>
                        <m:sSub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GB" sz="2800" b="1" dirty="0">
                  <a:ea typeface="+mj-ea"/>
                  <a:cs typeface="+mj-cs"/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9297464-2A5E-4E3C-AD3E-F29EE7FA32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91" y="1336551"/>
                <a:ext cx="4071288" cy="13255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Table 20">
                <a:extLst>
                  <a:ext uri="{FF2B5EF4-FFF2-40B4-BE49-F238E27FC236}">
                    <a16:creationId xmlns:a16="http://schemas.microsoft.com/office/drawing/2014/main" id="{92AD2154-43E9-4754-821A-FF9110BBA1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2938442"/>
                  </p:ext>
                </p:extLst>
              </p:nvPr>
            </p:nvGraphicFramePr>
            <p:xfrm>
              <a:off x="68601" y="3479449"/>
              <a:ext cx="4133366" cy="2779844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961521">
                      <a:extLst>
                        <a:ext uri="{9D8B030D-6E8A-4147-A177-3AD203B41FA5}">
                          <a16:colId xmlns:a16="http://schemas.microsoft.com/office/drawing/2014/main" val="385393587"/>
                        </a:ext>
                      </a:extLst>
                    </a:gridCol>
                    <a:gridCol w="3171845">
                      <a:extLst>
                        <a:ext uri="{9D8B030D-6E8A-4147-A177-3AD203B41FA5}">
                          <a16:colId xmlns:a16="http://schemas.microsoft.com/office/drawing/2014/main" val="1269992270"/>
                        </a:ext>
                      </a:extLst>
                    </a:gridCol>
                  </a:tblGrid>
                  <a:tr h="411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Term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Index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034625"/>
                      </a:ext>
                    </a:extLst>
                  </a:tr>
                  <a:tr h="5760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1800" b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Solar Cycle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1298061"/>
                      </a:ext>
                    </a:extLst>
                  </a:tr>
                  <a:tr h="5760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18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El Nino Southern Oscillation (ENSO)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0794788"/>
                      </a:ext>
                    </a:extLst>
                  </a:tr>
                  <a:tr h="5760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80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 b="0" i="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1800" b="0" i="0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 &amp;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80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 b="0" i="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Quasi-Biennial Oscillation (QBO)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9598223"/>
                      </a:ext>
                    </a:extLst>
                  </a:tr>
                  <a:tr h="5760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18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Southern Annular Mode (SAM)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24133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0" name="Table 20">
                <a:extLst>
                  <a:ext uri="{FF2B5EF4-FFF2-40B4-BE49-F238E27FC236}">
                    <a16:creationId xmlns:a16="http://schemas.microsoft.com/office/drawing/2014/main" id="{92AD2154-43E9-4754-821A-FF9110BBA1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2938442"/>
                  </p:ext>
                </p:extLst>
              </p:nvPr>
            </p:nvGraphicFramePr>
            <p:xfrm>
              <a:off x="68601" y="3479449"/>
              <a:ext cx="4133366" cy="2779844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961521">
                      <a:extLst>
                        <a:ext uri="{9D8B030D-6E8A-4147-A177-3AD203B41FA5}">
                          <a16:colId xmlns:a16="http://schemas.microsoft.com/office/drawing/2014/main" val="385393587"/>
                        </a:ext>
                      </a:extLst>
                    </a:gridCol>
                    <a:gridCol w="3171845">
                      <a:extLst>
                        <a:ext uri="{9D8B030D-6E8A-4147-A177-3AD203B41FA5}">
                          <a16:colId xmlns:a16="http://schemas.microsoft.com/office/drawing/2014/main" val="1269992270"/>
                        </a:ext>
                      </a:extLst>
                    </a:gridCol>
                  </a:tblGrid>
                  <a:tr h="411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Term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Index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034625"/>
                      </a:ext>
                    </a:extLst>
                  </a:tr>
                  <a:tr h="576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33" t="-77660" r="-332278" b="-315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Solar Cycle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129806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33" t="-157547" r="-332278" b="-180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El Nino Southern Oscillation (ENSO)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0794788"/>
                      </a:ext>
                    </a:extLst>
                  </a:tr>
                  <a:tr h="576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33" t="-290426" r="-332278" b="-10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Quasi-Biennial Oscillation (QBO)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9598223"/>
                      </a:ext>
                    </a:extLst>
                  </a:tr>
                  <a:tr h="576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33" t="-386316" r="-332278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Southern Annular Mode (SAM)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2413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230EB18-FB59-439D-B983-DE11D1DCA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343400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Multilinear Regression</a:t>
            </a:r>
          </a:p>
        </p:txBody>
      </p:sp>
    </p:spTree>
    <p:extLst>
      <p:ext uri="{BB962C8B-B14F-4D97-AF65-F5344CB8AC3E}">
        <p14:creationId xmlns:p14="http://schemas.microsoft.com/office/powerpoint/2010/main" val="4135181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Diagram&#10;&#10;Description automatically generated">
            <a:extLst>
              <a:ext uri="{FF2B5EF4-FFF2-40B4-BE49-F238E27FC236}">
                <a16:creationId xmlns:a16="http://schemas.microsoft.com/office/drawing/2014/main" id="{A85CBE30-2DD7-45A6-A0FF-D7F10DDDE6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t="33778" r="12939" b="62721"/>
          <a:stretch/>
        </p:blipFill>
        <p:spPr>
          <a:xfrm>
            <a:off x="4581008" y="5078789"/>
            <a:ext cx="6628929" cy="294006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8BCEB9B-9E22-4E56-86C9-4E91442838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6" t="5793" r="24795" b="72452"/>
          <a:stretch/>
        </p:blipFill>
        <p:spPr>
          <a:xfrm>
            <a:off x="4453558" y="1787589"/>
            <a:ext cx="6600510" cy="1787544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5E7348E-40A7-4908-BEB2-95081CE6D7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1" t="10849" r="25318" b="72430"/>
          <a:stretch/>
        </p:blipFill>
        <p:spPr>
          <a:xfrm>
            <a:off x="4364580" y="3732489"/>
            <a:ext cx="6628928" cy="1374952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06AA8F-0D5E-4EED-B3D6-596A7CA99331}"/>
              </a:ext>
            </a:extLst>
          </p:cNvPr>
          <p:cNvSpPr txBox="1">
            <a:spLocks/>
          </p:cNvSpPr>
          <p:nvPr/>
        </p:nvSpPr>
        <p:spPr>
          <a:xfrm rot="16200000">
            <a:off x="3585298" y="4027881"/>
            <a:ext cx="2160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Meridional </a:t>
            </a:r>
          </a:p>
          <a:p>
            <a:pPr marL="0" indent="0" algn="ctr">
              <a:buNone/>
            </a:pPr>
            <a:endParaRPr lang="en-GB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D7AB66-1558-477D-BAB3-940932B1F75C}"/>
              </a:ext>
            </a:extLst>
          </p:cNvPr>
          <p:cNvGrpSpPr/>
          <p:nvPr/>
        </p:nvGrpSpPr>
        <p:grpSpPr>
          <a:xfrm>
            <a:off x="4482129" y="6259293"/>
            <a:ext cx="5447043" cy="461402"/>
            <a:chOff x="5093957" y="5832723"/>
            <a:chExt cx="5111986" cy="66640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29517A7-D352-4721-8123-D06237ECD40B}"/>
                </a:ext>
              </a:extLst>
            </p:cNvPr>
            <p:cNvSpPr/>
            <p:nvPr/>
          </p:nvSpPr>
          <p:spPr>
            <a:xfrm>
              <a:off x="5095982" y="5835721"/>
              <a:ext cx="626724" cy="6571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0D22A8C-E1BC-4F81-9605-876B0F0298C4}"/>
                </a:ext>
              </a:extLst>
            </p:cNvPr>
            <p:cNvCxnSpPr/>
            <p:nvPr/>
          </p:nvCxnSpPr>
          <p:spPr>
            <a:xfrm flipV="1">
              <a:off x="5095982" y="5835721"/>
              <a:ext cx="176523" cy="1934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96A3075-4B19-4F6C-BAA2-57742D745629}"/>
                </a:ext>
              </a:extLst>
            </p:cNvPr>
            <p:cNvCxnSpPr>
              <a:cxnSpLocks/>
              <a:stCxn id="5" idx="1"/>
              <a:endCxn id="5" idx="0"/>
            </p:cNvCxnSpPr>
            <p:nvPr/>
          </p:nvCxnSpPr>
          <p:spPr>
            <a:xfrm flipV="1">
              <a:off x="5095982" y="5835721"/>
              <a:ext cx="313362" cy="3285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4026223-3BED-452D-A480-6C646CC12B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93957" y="5837412"/>
              <a:ext cx="478064" cy="4854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888B510-A4B6-432A-B1C9-BBC8E2979A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93957" y="5832723"/>
              <a:ext cx="634745" cy="6571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258FE43-0E4F-4CCF-9850-E1782EF089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40361" y="6003306"/>
              <a:ext cx="482345" cy="4899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0817DFE-423B-4EF5-B0B5-88762BFBE9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09344" y="6170554"/>
              <a:ext cx="313362" cy="3285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D30F5E7-A90B-430B-8820-44A68870C9AA}"/>
                </a:ext>
              </a:extLst>
            </p:cNvPr>
            <p:cNvCxnSpPr/>
            <p:nvPr/>
          </p:nvCxnSpPr>
          <p:spPr>
            <a:xfrm flipV="1">
              <a:off x="5549181" y="6305334"/>
              <a:ext cx="176523" cy="1934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8EC2DDE-6279-4E53-B867-ABE2A219E684}"/>
                </a:ext>
              </a:extLst>
            </p:cNvPr>
            <p:cNvSpPr txBox="1"/>
            <p:nvPr/>
          </p:nvSpPr>
          <p:spPr>
            <a:xfrm>
              <a:off x="5862543" y="5985887"/>
              <a:ext cx="434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= statistically significant at the 90% level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DFD9CD0-743C-42C5-818F-5C45EF66B4E8}"/>
              </a:ext>
            </a:extLst>
          </p:cNvPr>
          <p:cNvSpPr txBox="1"/>
          <p:nvPr/>
        </p:nvSpPr>
        <p:spPr>
          <a:xfrm>
            <a:off x="4543031" y="326528"/>
            <a:ext cx="7327473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b="1" i="0" dirty="0">
                <a:effectLst/>
                <a:latin typeface="+mj-lt"/>
              </a:rPr>
              <a:t>The 11-year solar cycle</a:t>
            </a:r>
            <a:endParaRPr lang="en-GB" sz="4000" dirty="0">
              <a:latin typeface="+mj-lt"/>
            </a:endParaRPr>
          </a:p>
        </p:txBody>
      </p:sp>
      <p:pic>
        <p:nvPicPr>
          <p:cNvPr id="30" name="Picture 29" descr="Diagram&#10;&#10;Description automatically generated">
            <a:extLst>
              <a:ext uri="{FF2B5EF4-FFF2-40B4-BE49-F238E27FC236}">
                <a16:creationId xmlns:a16="http://schemas.microsoft.com/office/drawing/2014/main" id="{3C5C3141-2FD8-4267-B12C-4A0F7E2AF4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0" t="15543" r="3797" b="15234"/>
          <a:stretch/>
        </p:blipFill>
        <p:spPr>
          <a:xfrm>
            <a:off x="11054854" y="1943817"/>
            <a:ext cx="1072501" cy="342600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D52D1BA-0C11-4778-8E97-E6C8143C9D56}"/>
              </a:ext>
            </a:extLst>
          </p:cNvPr>
          <p:cNvSpPr txBox="1"/>
          <p:nvPr/>
        </p:nvSpPr>
        <p:spPr>
          <a:xfrm rot="16200000">
            <a:off x="3432800" y="2693549"/>
            <a:ext cx="216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400" dirty="0"/>
              <a:t>Zonal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9A2D60-3017-413A-8B47-2F722D5FD62E}"/>
              </a:ext>
            </a:extLst>
          </p:cNvPr>
          <p:cNvSpPr txBox="1"/>
          <p:nvPr/>
        </p:nvSpPr>
        <p:spPr>
          <a:xfrm rot="16200000">
            <a:off x="10579798" y="3491153"/>
            <a:ext cx="258141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400" dirty="0"/>
              <a:t>ms</a:t>
            </a:r>
            <a:r>
              <a:rPr lang="en-GB" sz="2400" baseline="30000" dirty="0"/>
              <a:t>-1</a:t>
            </a:r>
            <a:r>
              <a:rPr lang="en-GB" sz="2400" dirty="0"/>
              <a:t> per 70 </a:t>
            </a:r>
            <a:r>
              <a:rPr lang="en-GB" sz="2400" dirty="0" err="1"/>
              <a:t>sfu</a:t>
            </a:r>
            <a:endParaRPr lang="en-GB" sz="2400" dirty="0"/>
          </a:p>
        </p:txBody>
      </p:sp>
      <p:pic>
        <p:nvPicPr>
          <p:cNvPr id="8" name="Picture 2" descr="Image">
            <a:extLst>
              <a:ext uri="{FF2B5EF4-FFF2-40B4-BE49-F238E27FC236}">
                <a16:creationId xmlns:a16="http://schemas.microsoft.com/office/drawing/2014/main" id="{D601AD6F-DCB4-4C0E-9BB7-61FB093A5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81" y="-1712"/>
            <a:ext cx="4343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9297464-2A5E-4E3C-AD3E-F29EE7FA32BF}"/>
                  </a:ext>
                </a:extLst>
              </p:cNvPr>
              <p:cNvSpPr/>
              <p:nvPr/>
            </p:nvSpPr>
            <p:spPr>
              <a:xfrm>
                <a:off x="116291" y="1336551"/>
                <a:ext cx="4071288" cy="132556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762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0" smtClean="0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𝐔</m:t>
                      </m:r>
                      <m:r>
                        <a:rPr lang="en-GB" sz="2800" b="1" i="0" smtClean="0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= </m:t>
                      </m:r>
                      <m:sSub>
                        <m:sSubPr>
                          <m:ctrlPr>
                            <a:rPr lang="en-GB" sz="2800" b="1" i="1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𝜷</m:t>
                          </m:r>
                        </m:e>
                        <m:sub>
                          <m:r>
                            <a:rPr lang="en-GB" sz="2800" b="1" i="1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𝟎</m:t>
                          </m:r>
                        </m:sub>
                      </m:sSub>
                      <m:r>
                        <a:rPr lang="en-GB" sz="2800" b="1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+</m:t>
                      </m:r>
                      <m:r>
                        <m:rPr>
                          <m:nor/>
                        </m:rPr>
                        <a:rPr lang="en-GB" sz="2800" b="1">
                          <a:ea typeface="+mj-ea"/>
                          <a:cs typeface="+mj-cs"/>
                        </a:rPr>
                        <m:t> </m:t>
                      </m:r>
                      <m:sSub>
                        <m:sSubPr>
                          <m:ctrlPr>
                            <a:rPr lang="en-GB" sz="2800" b="1" i="1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𝜷</m:t>
                          </m:r>
                        </m:e>
                        <m:sub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GB" sz="2800" b="1" i="1" smtClean="0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𝒙</m:t>
                          </m:r>
                        </m:e>
                        <m:sub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𝟏</m:t>
                          </m:r>
                        </m:sub>
                      </m:sSub>
                      <m:r>
                        <a:rPr lang="en-GB" sz="2800" b="1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+</m:t>
                      </m:r>
                      <m:r>
                        <m:rPr>
                          <m:nor/>
                        </m:rPr>
                        <a:rPr lang="en-GB" sz="2800" b="1">
                          <a:ea typeface="+mj-ea"/>
                          <a:cs typeface="+mj-cs"/>
                        </a:rPr>
                        <m:t> </m:t>
                      </m:r>
                      <m:sSub>
                        <m:sSubPr>
                          <m:ctrlPr>
                            <a:rPr lang="en-GB" sz="2800" b="1" i="1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𝜷</m:t>
                          </m:r>
                        </m:e>
                        <m:sub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sz="2800" b="1" i="0" dirty="0">
                  <a:latin typeface="Cambria Math" panose="02040503050406030204" pitchFamily="18" charset="0"/>
                  <a:ea typeface="+mj-ea"/>
                  <a:cs typeface="+mj-cs"/>
                </a:endParaRPr>
              </a:p>
              <a:p>
                <a:pPr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+</m:t>
                      </m:r>
                      <m:r>
                        <m:rPr>
                          <m:nor/>
                        </m:rPr>
                        <a:rPr lang="en-GB" sz="2800" b="1">
                          <a:ea typeface="+mj-ea"/>
                          <a:cs typeface="+mj-cs"/>
                        </a:rPr>
                        <m:t> </m:t>
                      </m:r>
                      <m:sSub>
                        <m:sSubPr>
                          <m:ctrlPr>
                            <a:rPr lang="en-GB" sz="2800" b="1" i="1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𝜷</m:t>
                          </m:r>
                        </m:e>
                        <m:sub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800" b="1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+ </m:t>
                      </m:r>
                      <m:sSub>
                        <m:sSubPr>
                          <m:ctrlPr>
                            <a:rPr lang="en-GB" sz="2800" b="1" i="1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𝜷</m:t>
                          </m:r>
                        </m:e>
                        <m:sub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𝟒</m:t>
                          </m:r>
                        </m:sub>
                      </m:sSub>
                      <m:sSub>
                        <m:sSub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GB" sz="2800" b="1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+ </m:t>
                      </m:r>
                      <m:sSub>
                        <m:sSubPr>
                          <m:ctrlPr>
                            <a:rPr lang="en-GB" sz="2800" b="1" i="1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𝜷</m:t>
                          </m:r>
                        </m:e>
                        <m:sub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𝟓</m:t>
                          </m:r>
                        </m:sub>
                      </m:sSub>
                      <m:sSub>
                        <m:sSub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GB" sz="2800" b="1" dirty="0">
                  <a:ea typeface="+mj-ea"/>
                  <a:cs typeface="+mj-cs"/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9297464-2A5E-4E3C-AD3E-F29EE7FA32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91" y="1336551"/>
                <a:ext cx="4071288" cy="13255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762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Table 20">
                <a:extLst>
                  <a:ext uri="{FF2B5EF4-FFF2-40B4-BE49-F238E27FC236}">
                    <a16:creationId xmlns:a16="http://schemas.microsoft.com/office/drawing/2014/main" id="{92AD2154-43E9-4754-821A-FF9110BBA12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8601" y="3479449"/>
              <a:ext cx="4133366" cy="2779844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961521">
                      <a:extLst>
                        <a:ext uri="{9D8B030D-6E8A-4147-A177-3AD203B41FA5}">
                          <a16:colId xmlns:a16="http://schemas.microsoft.com/office/drawing/2014/main" val="385393587"/>
                        </a:ext>
                      </a:extLst>
                    </a:gridCol>
                    <a:gridCol w="3171845">
                      <a:extLst>
                        <a:ext uri="{9D8B030D-6E8A-4147-A177-3AD203B41FA5}">
                          <a16:colId xmlns:a16="http://schemas.microsoft.com/office/drawing/2014/main" val="1269992270"/>
                        </a:ext>
                      </a:extLst>
                    </a:gridCol>
                  </a:tblGrid>
                  <a:tr h="411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Term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Index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034625"/>
                      </a:ext>
                    </a:extLst>
                  </a:tr>
                  <a:tr h="5760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1800" b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Solar Cycle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1298061"/>
                      </a:ext>
                    </a:extLst>
                  </a:tr>
                  <a:tr h="5760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18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El Nino Southern Oscillation (ENSO)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0794788"/>
                      </a:ext>
                    </a:extLst>
                  </a:tr>
                  <a:tr h="5760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80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 b="0" i="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1800" b="0" i="0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 &amp;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80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 b="0" i="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Quasi-Biennial Oscillation (QBO)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9598223"/>
                      </a:ext>
                    </a:extLst>
                  </a:tr>
                  <a:tr h="5760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18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Southern Annular Mode (SAM)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24133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0" name="Table 20">
                <a:extLst>
                  <a:ext uri="{FF2B5EF4-FFF2-40B4-BE49-F238E27FC236}">
                    <a16:creationId xmlns:a16="http://schemas.microsoft.com/office/drawing/2014/main" id="{92AD2154-43E9-4754-821A-FF9110BBA12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8601" y="3479449"/>
              <a:ext cx="4133366" cy="2779844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961521">
                      <a:extLst>
                        <a:ext uri="{9D8B030D-6E8A-4147-A177-3AD203B41FA5}">
                          <a16:colId xmlns:a16="http://schemas.microsoft.com/office/drawing/2014/main" val="385393587"/>
                        </a:ext>
                      </a:extLst>
                    </a:gridCol>
                    <a:gridCol w="3171845">
                      <a:extLst>
                        <a:ext uri="{9D8B030D-6E8A-4147-A177-3AD203B41FA5}">
                          <a16:colId xmlns:a16="http://schemas.microsoft.com/office/drawing/2014/main" val="1269992270"/>
                        </a:ext>
                      </a:extLst>
                    </a:gridCol>
                  </a:tblGrid>
                  <a:tr h="411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Term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Index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034625"/>
                      </a:ext>
                    </a:extLst>
                  </a:tr>
                  <a:tr h="576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33" t="-77660" r="-332278" b="-315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Solar Cycle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129806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33" t="-157547" r="-332278" b="-180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El Nino Southern Oscillation (ENSO)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0794788"/>
                      </a:ext>
                    </a:extLst>
                  </a:tr>
                  <a:tr h="576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33" t="-290426" r="-332278" b="-10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Quasi-Biennial Oscillation (QBO)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9598223"/>
                      </a:ext>
                    </a:extLst>
                  </a:tr>
                  <a:tr h="576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33" t="-386316" r="-332278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Southern Annular Mode (SAM)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2413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230EB18-FB59-439D-B983-DE11D1DCA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343400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Multilinear Regression</a:t>
            </a:r>
          </a:p>
        </p:txBody>
      </p:sp>
      <p:pic>
        <p:nvPicPr>
          <p:cNvPr id="18" name="Picture 17" descr="Chart, histogram&#10;&#10;Description automatically generated">
            <a:extLst>
              <a:ext uri="{FF2B5EF4-FFF2-40B4-BE49-F238E27FC236}">
                <a16:creationId xmlns:a16="http://schemas.microsoft.com/office/drawing/2014/main" id="{13BC4592-79F2-4F62-9F0B-8249222205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0" y="179953"/>
            <a:ext cx="4119937" cy="292834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B18AE96-BC1D-4ED5-B778-45AF416F9864}"/>
              </a:ext>
            </a:extLst>
          </p:cNvPr>
          <p:cNvSpPr/>
          <p:nvPr/>
        </p:nvSpPr>
        <p:spPr>
          <a:xfrm>
            <a:off x="7144642" y="2447843"/>
            <a:ext cx="720000" cy="1086061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842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A962C-C99A-4301-BE9C-7CE4196D3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-9700"/>
            <a:ext cx="6357594" cy="1325563"/>
          </a:xfrm>
        </p:spPr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4FD7D-77F6-4FA8-8FF0-BD2636DCF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187" y="915408"/>
            <a:ext cx="7304868" cy="1760281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/>
              <a:t>We </a:t>
            </a:r>
            <a:r>
              <a:rPr lang="en-GB" dirty="0"/>
              <a:t>compared</a:t>
            </a:r>
          </a:p>
          <a:p>
            <a:pPr lvl="1"/>
            <a:r>
              <a:rPr lang="en-GB" dirty="0"/>
              <a:t>Data from the meteor radar at Rothera </a:t>
            </a:r>
          </a:p>
          <a:p>
            <a:pPr lvl="1"/>
            <a:r>
              <a:rPr lang="en-GB" dirty="0"/>
              <a:t>WACCM-X 2.1</a:t>
            </a:r>
          </a:p>
          <a:p>
            <a:r>
              <a:rPr lang="en-GB" dirty="0"/>
              <a:t>Used a multilinear regression method to explore drivers of interannual variability.</a:t>
            </a:r>
          </a:p>
        </p:txBody>
      </p:sp>
      <p:pic>
        <p:nvPicPr>
          <p:cNvPr id="7" name="Picture 2" descr="Image">
            <a:extLst>
              <a:ext uri="{FF2B5EF4-FFF2-40B4-BE49-F238E27FC236}">
                <a16:creationId xmlns:a16="http://schemas.microsoft.com/office/drawing/2014/main" id="{3126CA8F-5CEE-4C2B-80CB-F1753C673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9CE438-FF9B-4357-A0C8-1272CA1C56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"/>
          <a:stretch/>
        </p:blipFill>
        <p:spPr>
          <a:xfrm>
            <a:off x="188945" y="347496"/>
            <a:ext cx="3965510" cy="263728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847ED31-900A-42C9-900B-CC627299AA2E}"/>
              </a:ext>
            </a:extLst>
          </p:cNvPr>
          <p:cNvGrpSpPr/>
          <p:nvPr/>
        </p:nvGrpSpPr>
        <p:grpSpPr>
          <a:xfrm>
            <a:off x="-540349" y="4344603"/>
            <a:ext cx="12647908" cy="4835277"/>
            <a:chOff x="-506709" y="4354907"/>
            <a:chExt cx="12647908" cy="48352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ADEE4BB-B6E0-4778-86D7-F65903E2A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973417">
              <a:off x="-506709" y="4354907"/>
              <a:ext cx="6630769" cy="48352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8E87EB-C0D5-43EF-ACF6-1FE0F6A06D79}"/>
                </a:ext>
              </a:extLst>
            </p:cNvPr>
            <p:cNvSpPr/>
            <p:nvPr/>
          </p:nvSpPr>
          <p:spPr>
            <a:xfrm>
              <a:off x="10073388" y="4768900"/>
              <a:ext cx="2067811" cy="205099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 descr="Qr code&#10;&#10;Description automatically generated">
              <a:extLst>
                <a:ext uri="{FF2B5EF4-FFF2-40B4-BE49-F238E27FC236}">
                  <a16:creationId xmlns:a16="http://schemas.microsoft.com/office/drawing/2014/main" id="{194C855C-39ED-4794-924D-73372E557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9999" y="4848487"/>
              <a:ext cx="1889767" cy="1889767"/>
            </a:xfrm>
            <a:prstGeom prst="rect">
              <a:avLst/>
            </a:prstGeom>
          </p:spPr>
        </p:pic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41EA3106-B36F-4796-821C-CD05ECF2FA79}"/>
                </a:ext>
              </a:extLst>
            </p:cNvPr>
            <p:cNvSpPr/>
            <p:nvPr/>
          </p:nvSpPr>
          <p:spPr>
            <a:xfrm flipH="1">
              <a:off x="7011537" y="5360567"/>
              <a:ext cx="2590800" cy="685800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3B8D37C-5CA5-488F-9EB0-B936BF8BC898}"/>
              </a:ext>
            </a:extLst>
          </p:cNvPr>
          <p:cNvSpPr txBox="1"/>
          <p:nvPr/>
        </p:nvSpPr>
        <p:spPr>
          <a:xfrm>
            <a:off x="4496827" y="2658953"/>
            <a:ext cx="7552940" cy="2000548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/>
              <a:t>Key results:</a:t>
            </a:r>
          </a:p>
          <a:p>
            <a:pPr lvl="1"/>
            <a:r>
              <a:rPr lang="en-GB" sz="2400" dirty="0"/>
              <a:t>1) Large biases between modelled and observed winds</a:t>
            </a:r>
          </a:p>
          <a:p>
            <a:pPr lvl="1"/>
            <a:r>
              <a:rPr lang="en-GB" sz="2400" dirty="0"/>
              <a:t>2) Zonal wind in both observations and models correlates with the solar cycle (but meridional results do not agree!)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F22860-73E5-4822-B0C2-03697E5C18D8}"/>
              </a:ext>
            </a:extLst>
          </p:cNvPr>
          <p:cNvSpPr txBox="1"/>
          <p:nvPr/>
        </p:nvSpPr>
        <p:spPr>
          <a:xfrm rot="955399">
            <a:off x="573873" y="6069439"/>
            <a:ext cx="1905049" cy="246221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17959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539</Words>
  <Application>Microsoft Office PowerPoint</Application>
  <PresentationFormat>Widescreen</PresentationFormat>
  <Paragraphs>76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-apple-system</vt:lpstr>
      <vt:lpstr>Arial</vt:lpstr>
      <vt:lpstr>Calibri</vt:lpstr>
      <vt:lpstr>Calibri Light</vt:lpstr>
      <vt:lpstr>Cambria Math</vt:lpstr>
      <vt:lpstr>inherit</vt:lpstr>
      <vt:lpstr>Times New Roman</vt:lpstr>
      <vt:lpstr>TwitterChirp</vt:lpstr>
      <vt:lpstr>Office Theme</vt:lpstr>
      <vt:lpstr>PowerPoint Presentation</vt:lpstr>
      <vt:lpstr>PowerPoint Presentation</vt:lpstr>
      <vt:lpstr>PowerPoint Presentation</vt:lpstr>
      <vt:lpstr>PowerPoint Presentation</vt:lpstr>
      <vt:lpstr>Multilinear Regression</vt:lpstr>
      <vt:lpstr>Multilinear Regression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Phoebe Noble</dc:creator>
  <cp:lastModifiedBy>Phoebe Noble</cp:lastModifiedBy>
  <cp:revision>2</cp:revision>
  <dcterms:created xsi:type="dcterms:W3CDTF">2022-04-26T10:00:27Z</dcterms:created>
  <dcterms:modified xsi:type="dcterms:W3CDTF">2022-05-23T12:52:01Z</dcterms:modified>
</cp:coreProperties>
</file>