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16"/>
  </p:notesMasterIdLst>
  <p:handoutMasterIdLst>
    <p:handoutMasterId r:id="rId17"/>
  </p:handoutMasterIdLst>
  <p:sldIdLst>
    <p:sldId id="336" r:id="rId2"/>
    <p:sldId id="337" r:id="rId3"/>
    <p:sldId id="315" r:id="rId4"/>
    <p:sldId id="318" r:id="rId5"/>
    <p:sldId id="321" r:id="rId6"/>
    <p:sldId id="335" r:id="rId7"/>
    <p:sldId id="312" r:id="rId8"/>
    <p:sldId id="260" r:id="rId9"/>
    <p:sldId id="271" r:id="rId10"/>
    <p:sldId id="283" r:id="rId11"/>
    <p:sldId id="262" r:id="rId12"/>
    <p:sldId id="330" r:id="rId13"/>
    <p:sldId id="311" r:id="rId14"/>
    <p:sldId id="268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566">
          <p15:clr>
            <a:srgbClr val="A4A3A4"/>
          </p15:clr>
        </p15:guide>
        <p15:guide id="3" pos="2880">
          <p15:clr>
            <a:srgbClr val="A4A3A4"/>
          </p15:clr>
        </p15:guide>
        <p15:guide id="4" pos="53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3" autoAdjust="0"/>
    <p:restoredTop sz="86618" autoAdjust="0"/>
  </p:normalViewPr>
  <p:slideViewPr>
    <p:cSldViewPr snapToGrid="0">
      <p:cViewPr varScale="1">
        <p:scale>
          <a:sx n="101" d="100"/>
          <a:sy n="101" d="100"/>
        </p:scale>
        <p:origin x="2072" y="192"/>
      </p:cViewPr>
      <p:guideLst>
        <p:guide orient="horz" pos="2160"/>
        <p:guide orient="horz" pos="3566"/>
        <p:guide pos="2880"/>
        <p:guide pos="53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3A966-D8BE-5448-9444-FAA23E867E8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7856A-49F5-0648-890B-8862DDBB3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63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2T14:24:20.145"/>
    </inkml:context>
    <inkml:brush xml:id="br0">
      <inkml:brushProperty name="width" value="0.05" units="cm"/>
      <inkml:brushProperty name="height" value="0.05" units="cm"/>
      <inkml:brushProperty name="color" value="#0062C7"/>
    </inkml:brush>
  </inkml:definitions>
  <inkml:trace contextRef="#ctx0" brushRef="#br0">0 225 24575,'10'-24'0,"-2"3"0,-1 18 0,-4-3 0,-1 5 0,-2-3 0,3 2 0,-3-1 0,3 1 0,0 1 0,-2-2 0,3 3 0,-2-3 0,0 0 0,1 2 0,-3-2 0,6 1 0,-6-2 0,5 1 0,-1 0 0,-1-1 0,3 3 0,-6-2 0,2 1 0,1 0 0,-1-1 0,3 3 0,-5-4 0,3 3 0,0-1 0,-2-1 0,5 2 0,-6-2 0,5 3 0,-5-3 0,6 1 0,-2-1 0,1 0 0,1 0 0,1-1 0,-4 1 0,2 0 0,-2 1 0,4 0 0,-2-2 0,1 3 0,-1-2 0,2 1 0,-1 0 0,-3-1 0,2 3 0,-1-3 0,2 1 0,-1 0 0,1-1 0,1 3 0,-5-3 0,4 3 0,-2-4 0,2 4 0,-2-3 0,0 3 0,0-2 0,-1 1 0,2 0 0,0 0 0,0-1 0,1 2 0,-1-2 0,2 2 0,-4-1 0,2 1 0,-2-2 0,3 2 0,1 0 0,-2-2 0,1 2 0,1-1 0,-2 1 0,1 0 0,1 0 0,-5-2 0,4 2 0,-2-2 0,2 2 0,-1 0 0,1 0 0,1 0 0,-2 0 0,1 0 0,0 0 0,0 0 0,0 0 0,-1 0 0,2 0 0,-1 0 0,-1 0 0,1 0 0,-1 0 0,2 0 0,-1 0 0,-1 0 0,1 0 0,-1 0 0,1 0 0,-1 0 0,2 0 0,-1 0 0,-1 0 0,1 0 0,-1 0 0,2 0 0,-1 0 0,-1 0 0,1 0 0,-1 0 0,2 0 0,-4 2 0,3-2 0,-4 2 0,4-1 0,1 1 0,-2 0 0,1 1 0,-1-3 0,-2 3 0,3-3 0,-5 3 0,5-2 0,-4 2 0,4-3 0,-2 3 0,0-3 0,-2 3 0,3-2 0,-2 2 0,4-3 0,-5 3 0,4-2 0,-6 1 0,6-1 0,-5 2 0,4-3 0,-2 1 0,0 1 0,3-1 0,-5 2 0,4-3 0,-2 3 0,3-3 0,1 3 0,-2-2 0,-2 1 0,2-1 0,-2 2 0,3-3 0,-2 3 0,1-3 0,-2 2 0,0-1 0,3 0 0,-4 2 0,5-3 0,-4 3 0,3-3 0,-4 2 0,4-2 0,-2 1 0,0 0 0,0 2 0,2-3 0,-1 3 0,2-3 0,-1 2 0,-3 0 0,2-2 0,-1 1 0,2-1 0,-4 2 0,4-2 0,-3 2 0,2-2 0,-1 2 0,1-2 0,-1 1 0,-1 1 0,2-2 0,-2 1 0,2-1 0,0 2 0,-1-1 0,0 0 0,1-1 0,1 1 0,-1 0 0,1 0 0,-1-1 0,1 2 0,1-2 0,-2 1 0,1-1 0,0 0 0,-1 2 0,1-2 0,-1 1 0,-1 1 0,0-2 0,1 1 0,0-1 0,1 0 0,-1 0 0,1 0 0,-1 0 0,1 0 0,1 0 0,-2 0 0,1 0 0,-4 2 0,4-1 0,-3 0 0,4-1 0,-2 0 0,1 0 0,-1 0 0,1 0 0,-1 0 0,2 0 0,-1 0 0,-1 0 0,1 0 0,-1 0 0,1 0 0,-1 0 0,1 0 0,0 0 0,0 0 0,0 0 0,-1 0 0,1 0 0,0 0 0,-1 0 0,2 0 0,-1 0 0,-1 0 0,1 0 0,-1 0 0,2 0 0,-1 0 0,-1 0 0,-2-1 0,2 1 0,-2-2 0,3 1 0,-1 1 0,-1-3 0,1 2 0,-1 0 0,-2-1 0,4 2 0,-3-3 0,2 3 0,-1-3 0,1 3 0,-4-4 0,4 4 0,-2-1 0,0-1 0,3 2 0,-4-4 0,5 4 0,-4-3 0,1 3 0,-2-3 0,3 2 0,-2-1 0,2 1 0,-1-1 0,1 1 0,-1 0 0,-1 0 0,2 0 0,-5-2 0,6 3 0,-4-2 0,3 1 0,-1 0 0,0-1 0,1 1 0,-2-1 0,3 1 0,-4-2 0,4 1 0,-1 1 0,-2-2 0,3 3 0,-6-4 0,5 4 0,-3-3 0,2 3 0,0-3 0,2 3 0,-4-3 0,4 1 0,-3 0 0,-1-1 0,1 2 0,0-1 0,0-1 0,2 1 0,1 1 0,-2-2 0,0 3 0,-3-3 0,4 3 0,-4-3 0,3 3 0,-3-4 0,4 4 0,-4-3 0,3 3 0,-2-3 0,3 2 0,-5-1 0,6 1 0,-6-1 0,5 1 0,-5-2 0,6 3 0,-6-3 0,2 1 0,1 0 0,-3 0 0,3 0 0,0 0 0,-3 0 0,5 1 0,-5 0 0,3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2T14:25:19.40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0 225 24575,'10'-24'0,"-2"3"0,-1 18 0,-4-3 0,-1 5 0,-2-3 0,3 2 0,-3-1 0,3 1 0,0 1 0,-2-2 0,3 3 0,-2-3 0,0 0 0,1 2 0,-3-2 0,6 1 0,-6-2 0,5 1 0,-1 0 0,-1-1 0,3 3 0,-6-2 0,2 1 0,1 0 0,-1-1 0,3 3 0,-5-4 0,3 3 0,0-1 0,-2-1 0,5 2 0,-6-2 0,5 3 0,-5-3 0,6 1 0,-2-1 0,1 0 0,1 0 0,1-1 0,-4 1 0,2 0 0,-2 1 0,4 0 0,-2-2 0,1 3 0,-1-2 0,2 1 0,-1 0 0,-3-1 0,2 3 0,-1-3 0,2 1 0,-1 0 0,1-1 0,1 3 0,-5-3 0,4 3 0,-2-4 0,2 4 0,-2-3 0,0 3 0,0-2 0,-1 1 0,2 0 0,0 0 0,0-1 0,1 2 0,-1-2 0,2 2 0,-4-1 0,2 1 0,-2-2 0,3 2 0,1 0 0,-2-2 0,1 2 0,1-1 0,-2 1 0,1 0 0,1 0 0,-5-2 0,4 2 0,-2-2 0,2 2 0,-1 0 0,1 0 0,1 0 0,-2 0 0,1 0 0,0 0 0,0 0 0,0 0 0,-1 0 0,2 0 0,-1 0 0,-1 0 0,1 0 0,-1 0 0,2 0 0,-1 0 0,-1 0 0,1 0 0,-1 0 0,1 0 0,-1 0 0,2 0 0,-1 0 0,-1 0 0,1 0 0,-1 0 0,2 0 0,-1 0 0,-1 0 0,1 0 0,-1 0 0,2 0 0,-4 2 0,3-2 0,-4 2 0,4-1 0,1 1 0,-2 0 0,1 1 0,-1-3 0,-2 3 0,3-3 0,-5 3 0,5-2 0,-4 2 0,4-3 0,-2 3 0,0-3 0,-2 3 0,3-2 0,-2 2 0,4-3 0,-5 3 0,4-2 0,-6 1 0,6-1 0,-5 2 0,4-3 0,-2 1 0,0 1 0,3-1 0,-5 2 0,4-3 0,-2 3 0,3-3 0,1 3 0,-2-2 0,-2 1 0,2-1 0,-2 2 0,3-3 0,-2 3 0,1-3 0,-2 2 0,0-1 0,3 0 0,-4 2 0,5-3 0,-4 3 0,3-3 0,-4 2 0,4-2 0,-2 1 0,0 0 0,0 2 0,2-3 0,-1 3 0,2-3 0,-1 2 0,-3 0 0,2-2 0,-1 1 0,2-1 0,-4 2 0,4-2 0,-3 2 0,2-2 0,-1 2 0,1-2 0,-1 1 0,-1 1 0,2-2 0,-2 1 0,2-1 0,0 2 0,-1-1 0,0 0 0,1-1 0,1 1 0,-1 0 0,1 0 0,-1-1 0,1 2 0,1-2 0,-2 1 0,1-1 0,0 0 0,-1 2 0,1-2 0,-1 1 0,-1 1 0,0-2 0,1 1 0,0-1 0,1 0 0,-1 0 0,1 0 0,-1 0 0,1 0 0,1 0 0,-2 0 0,1 0 0,-4 2 0,4-1 0,-3 0 0,4-1 0,-2 0 0,1 0 0,-1 0 0,1 0 0,-1 0 0,2 0 0,-1 0 0,-1 0 0,1 0 0,-1 0 0,1 0 0,-1 0 0,1 0 0,0 0 0,0 0 0,0 0 0,-1 0 0,1 0 0,0 0 0,-1 0 0,2 0 0,-1 0 0,-1 0 0,1 0 0,-1 0 0,2 0 0,-1 0 0,-1 0 0,-2-1 0,2 1 0,-2-2 0,3 1 0,-1 1 0,-1-3 0,1 2 0,-1 0 0,-2-1 0,4 2 0,-3-3 0,2 3 0,-1-3 0,1 3 0,-4-4 0,4 4 0,-2-1 0,0-1 0,3 2 0,-4-4 0,5 4 0,-4-3 0,1 3 0,-2-3 0,3 2 0,-2-1 0,2 1 0,-1-1 0,1 1 0,-1 0 0,-1 0 0,2 0 0,-5-2 0,6 3 0,-4-2 0,3 1 0,-1 0 0,0-1 0,1 1 0,-2-1 0,3 1 0,-4-2 0,4 1 0,-1 1 0,-2-2 0,3 3 0,-6-4 0,5 4 0,-3-3 0,2 3 0,0-3 0,2 3 0,-4-3 0,4 1 0,-3 0 0,-1-1 0,1 2 0,0-1 0,0-1 0,2 1 0,1 1 0,-2-2 0,0 3 0,-3-3 0,4 3 0,-4-3 0,3 3 0,-3-4 0,4 4 0,-4-3 0,3 3 0,-2-3 0,3 2 0,-5-1 0,6 1 0,-6-1 0,5 1 0,-5-2 0,6 3 0,-6-3 0,2 1 0,1 0 0,-3 0 0,3 0 0,0 0 0,-3 0 0,5 1 0,-5 0 0,3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2T14:28:22.1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0 225 24575,'10'-24'0,"-2"3"0,-1 18 0,-4-3 0,-1 5 0,-2-3 0,3 2 0,-3-1 0,3 1 0,0 1 0,-2-2 0,3 3 0,-2-3 0,0 0 0,1 2 0,-3-2 0,6 1 0,-6-2 0,5 1 0,-1 0 0,-1-1 0,3 3 0,-6-2 0,2 1 0,1 0 0,-1-1 0,3 3 0,-5-4 0,3 3 0,0-1 0,-2-1 0,5 2 0,-6-2 0,5 3 0,-5-3 0,6 1 0,-2-1 0,1 0 0,1 0 0,1-1 0,-4 1 0,2 0 0,-2 1 0,4 0 0,-2-2 0,1 3 0,-1-2 0,2 1 0,-1 0 0,-3-1 0,2 3 0,-1-3 0,2 1 0,-1 0 0,1-1 0,1 3 0,-5-3 0,4 3 0,-2-4 0,2 4 0,-2-3 0,0 3 0,0-2 0,-1 1 0,2 0 0,0 0 0,0-1 0,1 2 0,-1-2 0,2 2 0,-4-1 0,2 1 0,-2-2 0,3 2 0,1 0 0,-2-2 0,1 2 0,1-1 0,-2 1 0,1 0 0,1 0 0,-5-2 0,4 2 0,-2-2 0,2 2 0,-1 0 0,1 0 0,1 0 0,-2 0 0,1 0 0,0 0 0,0 0 0,0 0 0,-1 0 0,2 0 0,-1 0 0,-1 0 0,1 0 0,-1 0 0,2 0 0,-1 0 0,-1 0 0,1 0 0,-1 0 0,1 0 0,-1 0 0,2 0 0,-1 0 0,-1 0 0,1 0 0,-1 0 0,2 0 0,-1 0 0,-1 0 0,1 0 0,-1 0 0,2 0 0,-4 2 0,3-2 0,-4 2 0,4-1 0,1 1 0,-2 0 0,1 1 0,-1-3 0,-2 3 0,3-3 0,-5 3 0,5-2 0,-4 2 0,4-3 0,-2 3 0,0-3 0,-2 3 0,3-2 0,-2 2 0,4-3 0,-5 3 0,4-2 0,-6 1 0,6-1 0,-5 2 0,4-3 0,-2 1 0,0 1 0,3-1 0,-5 2 0,4-3 0,-2 3 0,3-3 0,1 3 0,-2-2 0,-2 1 0,2-1 0,-2 2 0,3-3 0,-2 3 0,1-3 0,-2 2 0,0-1 0,3 0 0,-4 2 0,5-3 0,-4 3 0,3-3 0,-4 2 0,4-2 0,-2 1 0,0 0 0,0 2 0,2-3 0,-1 3 0,2-3 0,-1 2 0,-3 0 0,2-2 0,-1 1 0,2-1 0,-4 2 0,4-2 0,-3 2 0,2-2 0,-1 2 0,1-2 0,-1 1 0,-1 1 0,2-2 0,-2 1 0,2-1 0,0 2 0,-1-1 0,0 0 0,1-1 0,1 1 0,-1 0 0,1 0 0,-1-1 0,1 2 0,1-2 0,-2 1 0,1-1 0,0 0 0,-1 2 0,1-2 0,-1 1 0,-1 1 0,0-2 0,1 1 0,0-1 0,1 0 0,-1 0 0,1 0 0,-1 0 0,1 0 0,1 0 0,-2 0 0,1 0 0,-4 2 0,4-1 0,-3 0 0,4-1 0,-2 0 0,1 0 0,-1 0 0,1 0 0,-1 0 0,2 0 0,-1 0 0,-1 0 0,1 0 0,-1 0 0,1 0 0,-1 0 0,1 0 0,0 0 0,0 0 0,0 0 0,-1 0 0,1 0 0,0 0 0,-1 0 0,2 0 0,-1 0 0,-1 0 0,1 0 0,-1 0 0,2 0 0,-1 0 0,-1 0 0,-2-1 0,2 1 0,-2-2 0,3 1 0,-1 1 0,-1-3 0,1 2 0,-1 0 0,-2-1 0,4 2 0,-3-3 0,2 3 0,-1-3 0,1 3 0,-4-4 0,4 4 0,-2-1 0,0-1 0,3 2 0,-4-4 0,5 4 0,-4-3 0,1 3 0,-2-3 0,3 2 0,-2-1 0,2 1 0,-1-1 0,1 1 0,-1 0 0,-1 0 0,2 0 0,-5-2 0,6 3 0,-4-2 0,3 1 0,-1 0 0,0-1 0,1 1 0,-2-1 0,3 1 0,-4-2 0,4 1 0,-1 1 0,-2-2 0,3 3 0,-6-4 0,5 4 0,-3-3 0,2 3 0,0-3 0,2 3 0,-4-3 0,4 1 0,-3 0 0,-1-1 0,1 2 0,0-1 0,0-1 0,2 1 0,1 1 0,-2-2 0,0 3 0,-3-3 0,4 3 0,-4-3 0,3 3 0,-3-4 0,4 4 0,-4-3 0,3 3 0,-2-3 0,3 2 0,-5-1 0,6 1 0,-6-1 0,5 1 0,-5-2 0,6 3 0,-6-3 0,2 1 0,1 0 0,-3 0 0,3 0 0,0 0 0,-3 0 0,5 1 0,-5 0 0,3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2022-05-25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147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SEB  = energy flow within the Earth system, influenced by moist intrusions. Driver of surface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75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Transient climatology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70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760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63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558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A39E7-41CD-408D-91BA-20E120222A2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254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638112"/>
            <a:ext cx="9143999" cy="122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30000"/>
          </a:blip>
          <a:srcRect l="1746"/>
          <a:stretch>
            <a:fillRect/>
          </a:stretch>
        </p:blipFill>
        <p:spPr bwMode="auto">
          <a:xfrm>
            <a:off x="1588" y="317500"/>
            <a:ext cx="6881812" cy="65405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2533756" y="5638112"/>
            <a:ext cx="6610243" cy="122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SU_logo_CMYK_ENGELS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16" y="5909019"/>
            <a:ext cx="754784" cy="719975"/>
          </a:xfrm>
          <a:prstGeom prst="rect">
            <a:avLst/>
          </a:prstGeom>
          <a:ln w="3175" cmpd="sng">
            <a:noFill/>
          </a:ln>
        </p:spPr>
      </p:pic>
      <p:sp>
        <p:nvSpPr>
          <p:cNvPr id="2" name="Rubrik 1"/>
          <p:cNvSpPr>
            <a:spLocks noGrp="1"/>
          </p:cNvSpPr>
          <p:nvPr userDrawn="1">
            <p:ph type="ctrTitle"/>
          </p:nvPr>
        </p:nvSpPr>
        <p:spPr>
          <a:xfrm>
            <a:off x="597600" y="2437200"/>
            <a:ext cx="66312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 userDrawn="1">
            <p:ph type="subTitle" idx="1"/>
          </p:nvPr>
        </p:nvSpPr>
        <p:spPr>
          <a:xfrm>
            <a:off x="597600" y="3859200"/>
            <a:ext cx="66312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sv-SE" dirty="0"/>
          </a:p>
        </p:txBody>
      </p:sp>
      <p:pic>
        <p:nvPicPr>
          <p:cNvPr id="4" name="Picture 3" descr="SMHI logotype svart 70mmA4_300dp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7" y="6377878"/>
            <a:ext cx="533228" cy="215999"/>
          </a:xfrm>
          <a:prstGeom prst="rect">
            <a:avLst/>
          </a:prstGeom>
        </p:spPr>
      </p:pic>
      <p:pic>
        <p:nvPicPr>
          <p:cNvPr id="5" name="Picture 4" descr="KTH_Logotyp_CMYK_2013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9" y="6263828"/>
            <a:ext cx="325822" cy="32582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207791" y="6389754"/>
            <a:ext cx="2728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ecilia Com 55 Roman"/>
                <a:cs typeface="Caecilia Com 55 Roman"/>
              </a:rPr>
              <a:t>Bolin Centre</a:t>
            </a:r>
            <a:r>
              <a:rPr lang="en-GB" sz="1200" baseline="0" dirty="0">
                <a:latin typeface="Caecilia Com 55 Roman"/>
                <a:cs typeface="Caecilia Com 55 Roman"/>
              </a:rPr>
              <a:t> for Climate Research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ext and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 userDrawn="1"/>
        </p:nvSpPr>
        <p:spPr>
          <a:xfrm>
            <a:off x="251520" y="0"/>
            <a:ext cx="5256584" cy="6093296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396000" y="403200"/>
            <a:ext cx="5832184" cy="503999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rgbClr val="002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10"/>
          <p:cNvSpPr>
            <a:spLocks noGrp="1"/>
          </p:cNvSpPr>
          <p:nvPr>
            <p:ph sz="quarter" idx="10"/>
          </p:nvPr>
        </p:nvSpPr>
        <p:spPr>
          <a:xfrm>
            <a:off x="396000" y="1051200"/>
            <a:ext cx="4965700" cy="2881312"/>
          </a:xfrm>
          <a:prstGeom prst="rect">
            <a:avLst/>
          </a:prstGeom>
        </p:spPr>
        <p:txBody>
          <a:bodyPr/>
          <a:lstStyle>
            <a:lvl1pPr marL="230400" indent="-230400" algn="l" rtl="0" fontAlgn="base">
              <a:lnSpc>
                <a:spcPct val="110000"/>
              </a:lnSpc>
              <a:spcBef>
                <a:spcPts val="500"/>
              </a:spcBef>
              <a:spcAft>
                <a:spcPct val="0"/>
              </a:spcAft>
              <a:defRPr lang="sv-SE" sz="1400" b="1" kern="1200" smtClean="0">
                <a:solidFill>
                  <a:srgbClr val="002F5F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62000" indent="-230400">
              <a:spcBef>
                <a:spcPts val="500"/>
              </a:spcBef>
              <a:defRPr lang="sv-SE" sz="1200" kern="1200" dirty="0" smtClean="0">
                <a:solidFill>
                  <a:srgbClr val="002F5F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62000" indent="-230400">
              <a:spcBef>
                <a:spcPts val="500"/>
              </a:spcBef>
              <a:defRPr sz="1300" b="1" i="1">
                <a:solidFill>
                  <a:srgbClr val="002F5F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2000" indent="-230400">
              <a:spcBef>
                <a:spcPts val="500"/>
              </a:spcBef>
              <a:defRPr lang="sv-SE" sz="1200" kern="1200" dirty="0" smtClean="0">
                <a:solidFill>
                  <a:srgbClr val="002F5F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62000" indent="-230400">
              <a:spcBef>
                <a:spcPts val="500"/>
              </a:spcBef>
              <a:buFont typeface="Arial" charset="0"/>
              <a:buChar char="•"/>
              <a:defRPr lang="sv-SE" sz="1200" kern="1200" dirty="0">
                <a:solidFill>
                  <a:srgbClr val="002F5F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52088133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7600" y="388800"/>
            <a:ext cx="79488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7600" y="1310400"/>
            <a:ext cx="79488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7600" y="388800"/>
            <a:ext cx="79488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97600" y="1310400"/>
            <a:ext cx="38988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7600" y="1310400"/>
            <a:ext cx="38988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7600" y="388800"/>
            <a:ext cx="79488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7600" y="1310400"/>
            <a:ext cx="7948800" cy="4316400"/>
          </a:xfrm>
          <a:prstGeom prst="rect">
            <a:avLst/>
          </a:prstGeom>
        </p:spPr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7600" y="388800"/>
            <a:ext cx="46908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97600" y="1310400"/>
            <a:ext cx="46908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487852" y="388800"/>
            <a:ext cx="3060000" cy="523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7600" y="1310400"/>
            <a:ext cx="79488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7600" y="388800"/>
            <a:ext cx="46908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97600" y="1310400"/>
            <a:ext cx="46908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487852" y="388800"/>
            <a:ext cx="3060000" cy="523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7600" y="1310400"/>
            <a:ext cx="79488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97600" y="388800"/>
            <a:ext cx="7948800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97600" y="1310400"/>
            <a:ext cx="79488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 dirty="0"/>
          </a:p>
        </p:txBody>
      </p:sp>
      <p:pic>
        <p:nvPicPr>
          <p:cNvPr id="11" name="Picture 10" descr="logo-org-engelsk_rg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16400" y="5655600"/>
            <a:ext cx="972000" cy="9733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5638112"/>
            <a:ext cx="9143999" cy="1223999"/>
            <a:chOff x="0" y="5638112"/>
            <a:chExt cx="9143999" cy="1223999"/>
          </a:xfrm>
        </p:grpSpPr>
        <p:sp>
          <p:nvSpPr>
            <p:cNvPr id="29" name="Rectangle 28"/>
            <p:cNvSpPr/>
            <p:nvPr userDrawn="1"/>
          </p:nvSpPr>
          <p:spPr>
            <a:xfrm>
              <a:off x="0" y="5638112"/>
              <a:ext cx="9143999" cy="1223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9" descr="SU_logo_CMYK_ENGELSK.eps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616" y="5909019"/>
              <a:ext cx="754784" cy="7199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 userDrawn="1"/>
          </p:nvSpPr>
          <p:spPr>
            <a:xfrm>
              <a:off x="164043" y="6262754"/>
              <a:ext cx="5083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Caecilia Com 55 Roman"/>
                  <a:cs typeface="Caecilia Com 55 Roman"/>
                </a:rPr>
                <a:t>Bolin Centre</a:t>
              </a:r>
              <a:r>
                <a:rPr lang="en-GB" sz="1200" baseline="0" dirty="0">
                  <a:latin typeface="Caecilia Com 55 Roman"/>
                  <a:cs typeface="Caecilia Com 55 Roman"/>
                </a:rPr>
                <a:t> for Climate Research</a:t>
              </a:r>
            </a:p>
            <a:p>
              <a:r>
                <a:rPr lang="en-GB" sz="800" baseline="0" dirty="0">
                  <a:latin typeface="TheSansB W4 SemiLight"/>
                  <a:cs typeface="TheSansB W4 SemiLight"/>
                </a:rPr>
                <a:t>A collaboration between Stockholm University, KTH and the Swedish Meteorological and Hydrological Institute </a:t>
              </a:r>
              <a:endParaRPr lang="en-GB" sz="800" dirty="0">
                <a:latin typeface="TheSansB W4 SemiLight"/>
                <a:cs typeface="TheSansB W4 SemiLigh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53" r:id="rId8"/>
    <p:sldLayoutId id="2147483661" r:id="rId9"/>
    <p:sldLayoutId id="2147483694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45.emf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47.emf"/><Relationship Id="rId7" Type="http://schemas.openxmlformats.org/officeDocument/2006/relationships/image" Target="../media/image67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44.emf"/><Relationship Id="rId10" Type="http://schemas.openxmlformats.org/officeDocument/2006/relationships/image" Target="../media/image16.emf"/><Relationship Id="rId4" Type="http://schemas.openxmlformats.org/officeDocument/2006/relationships/image" Target="../media/image65.png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JCLI-D-21-0387.1" TargetMode="External"/><Relationship Id="rId3" Type="http://schemas.openxmlformats.org/officeDocument/2006/relationships/hyperlink" Target="https://doi.org/10.1002/2017GL075375" TargetMode="External"/><Relationship Id="rId7" Type="http://schemas.openxmlformats.org/officeDocument/2006/relationships/hyperlink" Target="https://doi.org/10.1002/grl.50912" TargetMode="External"/><Relationship Id="rId2" Type="http://schemas.openxmlformats.org/officeDocument/2006/relationships/hyperlink" Target="https://doi.org/10.1175/MWR-D-16-0234.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5/JCLI-D-15-0773.1" TargetMode="External"/><Relationship Id="rId5" Type="http://schemas.openxmlformats.org/officeDocument/2006/relationships/hyperlink" Target="https://doi.org/10.1175/JCLI-D-15-0074.1" TargetMode="External"/><Relationship Id="rId4" Type="http://schemas.openxmlformats.org/officeDocument/2006/relationships/hyperlink" Target="https://doi.org/10.1175/JCLI-D-11-00711.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2.xml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ubrik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93159" y="156349"/>
                <a:ext cx="6794500" cy="297027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sv-SE" sz="3200" b="1" dirty="0"/>
                  <a:t>Extreme </a:t>
                </a:r>
                <a:r>
                  <a:rPr lang="sv-SE" sz="3200" b="1" dirty="0" err="1">
                    <a:solidFill>
                      <a:srgbClr val="C00000"/>
                    </a:solidFill>
                  </a:rPr>
                  <a:t>surface</a:t>
                </a:r>
                <a:r>
                  <a:rPr lang="sv-SE" sz="3200" b="1" dirty="0">
                    <a:solidFill>
                      <a:srgbClr val="C00000"/>
                    </a:solidFill>
                  </a:rPr>
                  <a:t> </a:t>
                </a:r>
                <a:r>
                  <a:rPr lang="sv-SE" sz="3200" b="1" dirty="0" err="1">
                    <a:solidFill>
                      <a:srgbClr val="C00000"/>
                    </a:solidFill>
                  </a:rPr>
                  <a:t>energy</a:t>
                </a:r>
                <a:r>
                  <a:rPr lang="sv-SE" sz="3200" b="1" dirty="0">
                    <a:solidFill>
                      <a:srgbClr val="C00000"/>
                    </a:solidFill>
                  </a:rPr>
                  <a:t> budget </a:t>
                </a:r>
                <a:r>
                  <a:rPr lang="sv-SE" sz="3200" b="1" dirty="0" err="1">
                    <a:solidFill>
                      <a:srgbClr val="C00000"/>
                    </a:solidFill>
                  </a:rPr>
                  <a:t>anomalies</a:t>
                </a:r>
                <a:r>
                  <a:rPr lang="sv-SE" sz="3200" b="1" dirty="0"/>
                  <a:t> </a:t>
                </a:r>
                <a:r>
                  <a:rPr lang="sv-SE" sz="3200" b="1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sv-SE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sv-SE" sz="3200" b="1" dirty="0">
                    <a:solidFill>
                      <a:srgbClr val="C00000"/>
                    </a:solidFill>
                  </a:rPr>
                  <a:t>SEB)</a:t>
                </a:r>
                <a:r>
                  <a:rPr lang="sv-SE" sz="3200" b="1" dirty="0"/>
                  <a:t> in the </a:t>
                </a:r>
                <a:r>
                  <a:rPr lang="sv-SE" sz="3200" b="1" dirty="0" err="1"/>
                  <a:t>high</a:t>
                </a:r>
                <a:r>
                  <a:rPr lang="sv-SE" sz="3200" b="1" dirty="0"/>
                  <a:t> Arctic in </a:t>
                </a:r>
                <a:r>
                  <a:rPr lang="sv-SE" sz="3200" b="1" dirty="0" err="1"/>
                  <a:t>winter</a:t>
                </a:r>
                <a:r>
                  <a:rPr lang="sv-SE" sz="3200" b="1" dirty="0"/>
                  <a:t> - </a:t>
                </a:r>
                <a:r>
                  <a:rPr lang="sv-SE" sz="3200" b="1" dirty="0" err="1"/>
                  <a:t>control</a:t>
                </a:r>
                <a:r>
                  <a:rPr lang="sv-SE" sz="3200" b="1" dirty="0"/>
                  <a:t> </a:t>
                </a:r>
                <a:r>
                  <a:rPr lang="sv-SE" sz="3200" b="1" dirty="0" err="1"/>
                  <a:t>of</a:t>
                </a:r>
                <a:r>
                  <a:rPr lang="sv-SE" sz="3200" b="1" dirty="0"/>
                  <a:t> </a:t>
                </a:r>
                <a:r>
                  <a:rPr lang="sv-SE" sz="3200" b="1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sv-S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sv-SE" sz="3200" b="1" dirty="0">
                    <a:solidFill>
                      <a:srgbClr val="C00000"/>
                    </a:solidFill>
                  </a:rPr>
                  <a:t>SEB) </a:t>
                </a:r>
                <a:r>
                  <a:rPr lang="sv-SE" sz="3200" b="1" dirty="0"/>
                  <a:t>and </a:t>
                </a:r>
                <a:r>
                  <a:rPr lang="sv-SE" sz="3200" b="1" dirty="0" err="1"/>
                  <a:t>temperature</a:t>
                </a:r>
                <a:r>
                  <a:rPr lang="sv-SE" sz="3200" b="1" dirty="0"/>
                  <a:t> </a:t>
                </a:r>
                <a:r>
                  <a:rPr lang="sv-SE" sz="3200" b="1" dirty="0" err="1"/>
                  <a:t>response</a:t>
                </a:r>
                <a:r>
                  <a:rPr lang="sv-SE" sz="3200" b="1" dirty="0"/>
                  <a:t> over Arctic </a:t>
                </a:r>
                <a:r>
                  <a:rPr lang="sv-SE" sz="3200" b="1" dirty="0" err="1"/>
                  <a:t>sea</a:t>
                </a:r>
                <a:r>
                  <a:rPr lang="sv-SE" sz="3200" b="1" dirty="0"/>
                  <a:t> </a:t>
                </a:r>
                <a:r>
                  <a:rPr lang="sv-SE" sz="3200" b="1" dirty="0" err="1"/>
                  <a:t>ice</a:t>
                </a:r>
                <a:endParaRPr lang="sv-SE" sz="3200" b="1" dirty="0"/>
              </a:p>
            </p:txBody>
          </p:sp>
        </mc:Choice>
        <mc:Fallback xmlns="">
          <p:sp>
            <p:nvSpPr>
              <p:cNvPr id="2" name="Rubrik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93159" y="156349"/>
                <a:ext cx="6794500" cy="2970271"/>
              </a:xfrm>
              <a:blipFill>
                <a:blip r:embed="rId2"/>
                <a:stretch>
                  <a:fillRect l="-187" t="-3404" r="-2239" b="-7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91203D7-FC75-B2B3-2D76-1AEFD6069B1E}"/>
              </a:ext>
            </a:extLst>
          </p:cNvPr>
          <p:cNvSpPr/>
          <p:nvPr/>
        </p:nvSpPr>
        <p:spPr>
          <a:xfrm>
            <a:off x="48126" y="6113187"/>
            <a:ext cx="1299411" cy="56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831" y="3255116"/>
            <a:ext cx="7519736" cy="2995863"/>
          </a:xfrm>
        </p:spPr>
        <p:txBody>
          <a:bodyPr>
            <a:normAutofit/>
          </a:bodyPr>
          <a:lstStyle/>
          <a:p>
            <a:r>
              <a:rPr lang="en-GB" sz="1800" b="1" dirty="0"/>
              <a:t>Sonja Murto</a:t>
            </a:r>
            <a:r>
              <a:rPr lang="en-GB" sz="1800" baseline="30000" dirty="0"/>
              <a:t>1,2</a:t>
            </a:r>
            <a:r>
              <a:rPr lang="en-GB" sz="1800" dirty="0"/>
              <a:t>,</a:t>
            </a:r>
            <a:r>
              <a:rPr lang="en-GB" sz="1800" baseline="30000" dirty="0"/>
              <a:t> </a:t>
            </a:r>
            <a:r>
              <a:rPr lang="en-GB" sz="1800" dirty="0"/>
              <a:t>Lukas Papritz</a:t>
            </a:r>
            <a:r>
              <a:rPr lang="en-GB" sz="1800" baseline="30000" dirty="0"/>
              <a:t>3</a:t>
            </a:r>
            <a:r>
              <a:rPr lang="en-GB" sz="1800" dirty="0"/>
              <a:t>, Gabriele Messori</a:t>
            </a:r>
            <a:r>
              <a:rPr lang="en-GB" sz="1800" baseline="30000" dirty="0"/>
              <a:t>2,4</a:t>
            </a:r>
            <a:r>
              <a:rPr lang="en-GB" sz="1800" dirty="0"/>
              <a:t>, Heini Wernli</a:t>
            </a:r>
            <a:r>
              <a:rPr lang="en-GB" sz="1800" baseline="30000" dirty="0"/>
              <a:t>3</a:t>
            </a:r>
            <a:r>
              <a:rPr lang="en-GB" sz="1800" dirty="0"/>
              <a:t>, Rodrigo Caballero</a:t>
            </a:r>
            <a:r>
              <a:rPr lang="en-GB" sz="1800" baseline="30000" dirty="0"/>
              <a:t>1,2</a:t>
            </a:r>
            <a:r>
              <a:rPr lang="en-GB" sz="1800" dirty="0"/>
              <a:t>, Gunilla Svensson</a:t>
            </a:r>
            <a:r>
              <a:rPr lang="en-GB" sz="1800" baseline="30000" dirty="0"/>
              <a:t>1,2</a:t>
            </a:r>
            <a:endParaRPr lang="en-GB" sz="1800" dirty="0"/>
          </a:p>
          <a:p>
            <a:r>
              <a:rPr lang="en-GB" sz="1200" baseline="30000" dirty="0"/>
              <a:t>1</a:t>
            </a:r>
            <a:r>
              <a:rPr lang="en-GB" sz="1100" baseline="30000" dirty="0"/>
              <a:t> </a:t>
            </a:r>
            <a:r>
              <a:rPr lang="en-GB" sz="1100" i="1" dirty="0"/>
              <a:t>Department of Meteorology, Stockholm University, Stockholm, Sweden</a:t>
            </a:r>
          </a:p>
          <a:p>
            <a:r>
              <a:rPr lang="en-GB" sz="1200" baseline="30000" dirty="0"/>
              <a:t>2</a:t>
            </a:r>
            <a:r>
              <a:rPr lang="en-GB" sz="1100" dirty="0"/>
              <a:t> </a:t>
            </a:r>
            <a:r>
              <a:rPr lang="en-GB" sz="1100" i="1" dirty="0"/>
              <a:t>Bolin Centre for Climate Research, Stockholm University, Stockholm, Sweden</a:t>
            </a:r>
          </a:p>
          <a:p>
            <a:r>
              <a:rPr lang="en-GB" sz="1200" baseline="30000" dirty="0"/>
              <a:t>3</a:t>
            </a:r>
            <a:r>
              <a:rPr lang="en-GB" sz="1200" dirty="0"/>
              <a:t> </a:t>
            </a:r>
            <a:r>
              <a:rPr lang="en-GB" sz="1100" i="1" dirty="0"/>
              <a:t>Institute for Atmospheric and Climate Science, ETH Zürich, Zürich, Switzerland</a:t>
            </a:r>
          </a:p>
          <a:p>
            <a:r>
              <a:rPr lang="en-GB" sz="1200" baseline="30000" dirty="0"/>
              <a:t>4</a:t>
            </a:r>
            <a:r>
              <a:rPr lang="en-GB" sz="1100" dirty="0"/>
              <a:t> </a:t>
            </a:r>
            <a:r>
              <a:rPr lang="en-GB" sz="1100" i="1" dirty="0"/>
              <a:t>Department of Earth Sciences and Centre of Natural Hazards and Disaster Science, Uppsala University, Uppsala, Sweden</a:t>
            </a:r>
            <a:endParaRPr lang="en-GB" sz="1100" i="1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F6D13-DAD7-3256-4073-BA0B986CE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59" y="156349"/>
            <a:ext cx="1812666" cy="2413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4BDE51-C0ED-A775-3432-0FDD39240F92}"/>
              </a:ext>
            </a:extLst>
          </p:cNvPr>
          <p:cNvSpPr txBox="1"/>
          <p:nvPr/>
        </p:nvSpPr>
        <p:spPr>
          <a:xfrm>
            <a:off x="5633510" y="2885784"/>
            <a:ext cx="336841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In review </a:t>
            </a:r>
            <a:r>
              <a:rPr lang="en-GB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Journal of Climate</a:t>
            </a:r>
            <a:endParaRPr lang="en-GB" b="1" dirty="0">
              <a:solidFill>
                <a:srgbClr val="C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E597A-DC7C-3E97-3B6C-EA04BB0890EF}"/>
              </a:ext>
            </a:extLst>
          </p:cNvPr>
          <p:cNvSpPr txBox="1"/>
          <p:nvPr/>
        </p:nvSpPr>
        <p:spPr>
          <a:xfrm rot="20490393">
            <a:off x="33376" y="2900091"/>
            <a:ext cx="1933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Extended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D7457-DB95-63CF-6AE2-7FCCA23EDF86}"/>
              </a:ext>
            </a:extLst>
          </p:cNvPr>
          <p:cNvSpPr txBox="1"/>
          <p:nvPr/>
        </p:nvSpPr>
        <p:spPr>
          <a:xfrm>
            <a:off x="4401143" y="5812068"/>
            <a:ext cx="3816424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sonja.murto@misu.su.se</a:t>
            </a:r>
            <a:endParaRPr lang="en-GB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95BCAD-CAA1-FD0A-F2FB-1692CD75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7395"/>
          <a:stretch/>
        </p:blipFill>
        <p:spPr>
          <a:xfrm>
            <a:off x="7393955" y="3624448"/>
            <a:ext cx="1647224" cy="21074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66C52F-6947-DAA3-653A-0F5D47B59B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7600" y="388800"/>
                <a:ext cx="8267620" cy="7956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/>
                  <a:t>Scatterplots between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SEB (left)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T</a:t>
                </a:r>
                <a:r>
                  <a:rPr lang="en-GB" baseline="-25000" dirty="0"/>
                  <a:t>s</a:t>
                </a:r>
                <a:r>
                  <a:rPr lang="en-GB" dirty="0"/>
                  <a:t> (right) and their components – correlation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66C52F-6947-DAA3-653A-0F5D47B59B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7600" y="388800"/>
                <a:ext cx="8267620" cy="795600"/>
              </a:xfrm>
              <a:blipFill>
                <a:blip r:embed="rId3"/>
                <a:stretch>
                  <a:fillRect l="-1229" t="-4688" b="-1562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FAFC5-350C-F7B8-3AD2-B285E9863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0" y="1741604"/>
            <a:ext cx="7950200" cy="293962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196261-476E-014C-ADCC-C84B3DED362C}"/>
                  </a:ext>
                </a:extLst>
              </p:cNvPr>
              <p:cNvSpPr txBox="1"/>
              <p:nvPr/>
            </p:nvSpPr>
            <p:spPr>
              <a:xfrm>
                <a:off x="1008175" y="5001351"/>
                <a:ext cx="75382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à"/>
                </a:pPr>
                <a:r>
                  <a:rPr lang="en-GB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itchFamily="2" charset="2"/>
                  </a:rPr>
                  <a:t>Variations in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</a:t>
                </a:r>
                <a:r>
                  <a:rPr lang="en-GB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linked to variations in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SHF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(and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LHF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), only partly contributed by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b="1" i="1" baseline="-25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GB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GB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Variations in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GB" b="1" baseline="-25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reflect variations in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b="1" i="1" baseline="-25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GB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196261-476E-014C-ADCC-C84B3DED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75" y="5001351"/>
                <a:ext cx="7538225" cy="923330"/>
              </a:xfrm>
              <a:prstGeom prst="rect">
                <a:avLst/>
              </a:prstGeom>
              <a:blipFill>
                <a:blip r:embed="rId5"/>
                <a:stretch>
                  <a:fillRect l="-505" t="-2703" b="-945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63B07AD2-94CC-11F0-FF73-AB9D135D0757}"/>
              </a:ext>
            </a:extLst>
          </p:cNvPr>
          <p:cNvSpPr/>
          <p:nvPr/>
        </p:nvSpPr>
        <p:spPr>
          <a:xfrm>
            <a:off x="2985634" y="3697152"/>
            <a:ext cx="1486005" cy="762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C25F4B-19A6-83B3-CC30-B9497C8C8736}"/>
              </a:ext>
            </a:extLst>
          </p:cNvPr>
          <p:cNvSpPr/>
          <p:nvPr/>
        </p:nvSpPr>
        <p:spPr>
          <a:xfrm>
            <a:off x="5479790" y="3902927"/>
            <a:ext cx="1486005" cy="223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36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8DDA41EF-63E1-891B-C3D6-57895B518E2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7600" y="221531"/>
                <a:ext cx="7948800" cy="7956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/>
                  <a:t>Patches with anomalously low / high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SEB</a:t>
                </a:r>
                <a:br>
                  <a:rPr lang="en-GB" dirty="0"/>
                </a:br>
                <a:r>
                  <a:rPr lang="en-GB" sz="2200" dirty="0"/>
                  <a:t>- 10</a:t>
                </a:r>
                <a:r>
                  <a:rPr lang="en-GB" sz="2200" baseline="30000" dirty="0"/>
                  <a:t>th</a:t>
                </a:r>
                <a:r>
                  <a:rPr lang="en-GB" sz="2200" dirty="0"/>
                  <a:t> and 90</a:t>
                </a:r>
                <a:r>
                  <a:rPr lang="en-GB" sz="2200" baseline="30000" dirty="0"/>
                  <a:t>th</a:t>
                </a:r>
                <a:r>
                  <a:rPr lang="en-GB" sz="2200" dirty="0"/>
                  <a:t> percentile of daily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2200" dirty="0"/>
                  <a:t>SEB for all LCEs -</a:t>
                </a:r>
                <a:endParaRPr lang="en-GB" dirty="0"/>
              </a:p>
            </p:txBody>
          </p:sp>
        </mc:Choice>
        <mc:Fallback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8DDA41EF-63E1-891B-C3D6-57895B518E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7600" y="221531"/>
                <a:ext cx="7948800" cy="795600"/>
              </a:xfrm>
              <a:blipFill>
                <a:blip r:embed="rId2"/>
                <a:stretch>
                  <a:fillRect l="-1278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213EE92-1376-5456-A313-9FFFBD693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b="1382"/>
          <a:stretch/>
        </p:blipFill>
        <p:spPr>
          <a:xfrm>
            <a:off x="2820965" y="1354564"/>
            <a:ext cx="4728411" cy="4148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017D7-F42F-547E-4174-A62F63A29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79708" r="59563" b="5005"/>
          <a:stretch/>
        </p:blipFill>
        <p:spPr>
          <a:xfrm>
            <a:off x="682131" y="2294142"/>
            <a:ext cx="1624264" cy="6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79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BD15-CD61-5A15-E6CC-C56AED29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67" y="231319"/>
            <a:ext cx="7948800" cy="795600"/>
          </a:xfrm>
        </p:spPr>
        <p:txBody>
          <a:bodyPr>
            <a:normAutofit/>
          </a:bodyPr>
          <a:lstStyle/>
          <a:p>
            <a:r>
              <a:rPr lang="en-GB" dirty="0"/>
              <a:t>Time evolution &amp; LCE pathways</a:t>
            </a:r>
            <a:br>
              <a:rPr lang="en-GB" dirty="0"/>
            </a:br>
            <a:r>
              <a:rPr lang="en-GB" sz="1800" dirty="0"/>
              <a:t>- composite over </a:t>
            </a:r>
            <a:r>
              <a:rPr lang="en-GB" sz="1800" dirty="0">
                <a:solidFill>
                  <a:srgbClr val="FF40FF"/>
                </a:solidFill>
              </a:rPr>
              <a:t>Atlantic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00B0F0"/>
                </a:solidFill>
              </a:rPr>
              <a:t>Pacific</a:t>
            </a:r>
            <a:r>
              <a:rPr lang="en-GB" sz="1800" dirty="0"/>
              <a:t> LCEs -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3C486-A7E5-578B-B3A4-E393078CF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" y="1385745"/>
            <a:ext cx="5643487" cy="367990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75AE154-0095-D4EF-BFA7-0CDA061DE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75" y="1665586"/>
            <a:ext cx="3535125" cy="35268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9F8EFD-2CB0-E806-1CC6-24BFDB02848F}"/>
              </a:ext>
            </a:extLst>
          </p:cNvPr>
          <p:cNvCxnSpPr>
            <a:cxnSpLocks/>
          </p:cNvCxnSpPr>
          <p:nvPr/>
        </p:nvCxnSpPr>
        <p:spPr>
          <a:xfrm>
            <a:off x="980053" y="1603773"/>
            <a:ext cx="1768421" cy="36586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A281C9-E69B-EDB9-1D0E-931A34C20C40}"/>
                  </a:ext>
                </a:extLst>
              </p:cNvPr>
              <p:cNvSpPr txBox="1"/>
              <p:nvPr/>
            </p:nvSpPr>
            <p:spPr>
              <a:xfrm rot="757079">
                <a:off x="1737092" y="1599222"/>
                <a:ext cx="519480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200" dirty="0">
                    <a:solidFill>
                      <a:srgbClr val="000000"/>
                    </a:solidFill>
                  </a:rPr>
                  <a:t>SEB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A281C9-E69B-EDB9-1D0E-931A34C20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57079">
                <a:off x="1737092" y="1599222"/>
                <a:ext cx="519480" cy="276999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2F5A60-5272-841E-0DE1-2DD40F4E8384}"/>
              </a:ext>
            </a:extLst>
          </p:cNvPr>
          <p:cNvCxnSpPr>
            <a:cxnSpLocks/>
          </p:cNvCxnSpPr>
          <p:nvPr/>
        </p:nvCxnSpPr>
        <p:spPr>
          <a:xfrm>
            <a:off x="980053" y="3139256"/>
            <a:ext cx="1768421" cy="27101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526D4E-7ED3-BE81-4B0D-83CDEAF83778}"/>
                  </a:ext>
                </a:extLst>
              </p:cNvPr>
              <p:cNvSpPr txBox="1"/>
              <p:nvPr/>
            </p:nvSpPr>
            <p:spPr>
              <a:xfrm rot="757079">
                <a:off x="1737093" y="3076758"/>
                <a:ext cx="519480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200" dirty="0">
                    <a:solidFill>
                      <a:srgbClr val="000000"/>
                    </a:solidFill>
                  </a:rPr>
                  <a:t>SEB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526D4E-7ED3-BE81-4B0D-83CDEAF83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57079">
                <a:off x="1737093" y="3076758"/>
                <a:ext cx="519480" cy="276999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09D3ECF-8C52-2ED6-743C-82A8F81E0C4E}"/>
              </a:ext>
            </a:extLst>
          </p:cNvPr>
          <p:cNvGrpSpPr/>
          <p:nvPr/>
        </p:nvGrpSpPr>
        <p:grpSpPr>
          <a:xfrm>
            <a:off x="3283564" y="3166045"/>
            <a:ext cx="1933952" cy="303379"/>
            <a:chOff x="3283564" y="3166045"/>
            <a:chExt cx="1933952" cy="303379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017608-A647-3CAD-B8FE-9ABE7F19ECF7}"/>
                </a:ext>
              </a:extLst>
            </p:cNvPr>
            <p:cNvCxnSpPr>
              <a:cxnSpLocks/>
            </p:cNvCxnSpPr>
            <p:nvPr/>
          </p:nvCxnSpPr>
          <p:spPr>
            <a:xfrm rot="21448857" flipV="1">
              <a:off x="3283564" y="3407153"/>
              <a:ext cx="1933952" cy="62271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FBD99D-A021-7560-BF90-6ACF6E18370D}"/>
                    </a:ext>
                  </a:extLst>
                </p:cNvPr>
                <p:cNvSpPr txBox="1"/>
                <p:nvPr/>
              </p:nvSpPr>
              <p:spPr>
                <a:xfrm>
                  <a:off x="3911504" y="3166045"/>
                  <a:ext cx="519480" cy="276999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sz="1200" dirty="0">
                      <a:solidFill>
                        <a:srgbClr val="000000"/>
                      </a:solidFill>
                    </a:rPr>
                    <a:t>T</a:t>
                  </a:r>
                  <a:r>
                    <a:rPr lang="en-GB" sz="1200" baseline="-25000" dirty="0">
                      <a:solidFill>
                        <a:srgbClr val="000000"/>
                      </a:solidFill>
                    </a:rPr>
                    <a:t>s</a:t>
                  </a:r>
                  <a:endParaRPr lang="en-GB" sz="1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FBD99D-A021-7560-BF90-6ACF6E1837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504" y="3166045"/>
                  <a:ext cx="519480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145285-E98F-AA62-D667-DE718E5F55AD}"/>
              </a:ext>
            </a:extLst>
          </p:cNvPr>
          <p:cNvGrpSpPr/>
          <p:nvPr/>
        </p:nvGrpSpPr>
        <p:grpSpPr>
          <a:xfrm>
            <a:off x="3461674" y="1665296"/>
            <a:ext cx="1791622" cy="396663"/>
            <a:chOff x="3461674" y="1665296"/>
            <a:chExt cx="1791622" cy="39666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FAA3B3D-D70B-FFE0-70E7-6E043050A826}"/>
                </a:ext>
              </a:extLst>
            </p:cNvPr>
            <p:cNvCxnSpPr>
              <a:cxnSpLocks/>
            </p:cNvCxnSpPr>
            <p:nvPr/>
          </p:nvCxnSpPr>
          <p:spPr>
            <a:xfrm>
              <a:off x="4338160" y="1931842"/>
              <a:ext cx="879791" cy="42553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E2C59A4-DD5F-C226-1766-C07B9D6A4677}"/>
                    </a:ext>
                  </a:extLst>
                </p:cNvPr>
                <p:cNvSpPr txBox="1"/>
                <p:nvPr/>
              </p:nvSpPr>
              <p:spPr>
                <a:xfrm rot="331488">
                  <a:off x="4733816" y="1665296"/>
                  <a:ext cx="519480" cy="276999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sz="1200" dirty="0">
                      <a:solidFill>
                        <a:srgbClr val="000000"/>
                      </a:solidFill>
                    </a:rPr>
                    <a:t>T</a:t>
                  </a:r>
                  <a:r>
                    <a:rPr lang="en-GB" sz="1200" baseline="-25000" dirty="0">
                      <a:solidFill>
                        <a:srgbClr val="000000"/>
                      </a:solidFill>
                    </a:rPr>
                    <a:t>s</a:t>
                  </a:r>
                  <a:endParaRPr lang="en-GB" sz="1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E2C59A4-DD5F-C226-1766-C07B9D6A4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31488">
                  <a:off x="4733816" y="1665296"/>
                  <a:ext cx="519480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B867A3-1671-A61D-6B8F-701794B65A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1674" y="1940527"/>
              <a:ext cx="883073" cy="121432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4A3EDF-9712-9E49-167A-A42F056336C2}"/>
              </a:ext>
            </a:extLst>
          </p:cNvPr>
          <p:cNvCxnSpPr>
            <a:cxnSpLocks/>
          </p:cNvCxnSpPr>
          <p:nvPr/>
        </p:nvCxnSpPr>
        <p:spPr>
          <a:xfrm flipV="1">
            <a:off x="7291385" y="2787805"/>
            <a:ext cx="189131" cy="1260088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7075C6-DCDB-9CB7-101D-D97EDF2BC4A1}"/>
              </a:ext>
            </a:extLst>
          </p:cNvPr>
          <p:cNvCxnSpPr>
            <a:cxnSpLocks/>
          </p:cNvCxnSpPr>
          <p:nvPr/>
        </p:nvCxnSpPr>
        <p:spPr>
          <a:xfrm flipV="1">
            <a:off x="7306971" y="3486946"/>
            <a:ext cx="733058" cy="372639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9B0E9C-6A02-2853-5B6D-C867120192B2}"/>
              </a:ext>
            </a:extLst>
          </p:cNvPr>
          <p:cNvCxnSpPr>
            <a:cxnSpLocks/>
          </p:cNvCxnSpPr>
          <p:nvPr/>
        </p:nvCxnSpPr>
        <p:spPr>
          <a:xfrm flipH="1">
            <a:off x="6609920" y="2277307"/>
            <a:ext cx="589927" cy="695092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4E344BB-D0ED-D983-E8C2-B74F343ECBF8}"/>
              </a:ext>
            </a:extLst>
          </p:cNvPr>
          <p:cNvCxnSpPr>
            <a:cxnSpLocks/>
          </p:cNvCxnSpPr>
          <p:nvPr/>
        </p:nvCxnSpPr>
        <p:spPr>
          <a:xfrm>
            <a:off x="7199847" y="2288217"/>
            <a:ext cx="536778" cy="336636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845A2640-C1AF-72A0-4A56-3500C78C0B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950442" y="172784"/>
            <a:ext cx="2871016" cy="1874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86ED7C-332D-BD39-7B9B-262193FCF8C0}"/>
                  </a:ext>
                </a:extLst>
              </p:cNvPr>
              <p:cNvSpPr txBox="1"/>
              <p:nvPr/>
            </p:nvSpPr>
            <p:spPr>
              <a:xfrm>
                <a:off x="53435" y="5239543"/>
                <a:ext cx="8009619" cy="14773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</a:t>
                </a:r>
                <a:r>
                  <a:rPr lang="en-GB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peaks earlier than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GB" b="1" baseline="-250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(strong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⇏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itchFamily="2" charset="2"/>
                  </a:rPr>
                  <a:t> strong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?)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chemeClr val="accent4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SHF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LHF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strongest at onset (largest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at the ice edge, weakening when moving into the Arctic interior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GB" b="1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LW</m:t>
                    </m:r>
                  </m:oMath>
                </a14:m>
                <a:r>
                  <a:rPr lang="en-GB" b="1" baseline="-250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net </a:t>
                </a:r>
                <a:r>
                  <a:rPr lang="en-GB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constant through LCEs (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b="1" i="1" baseline="-25000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↑</m:t>
                    </m:r>
                  </m:oMath>
                </a14:m>
                <a:r>
                  <a:rPr lang="en-GB" dirty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compensates for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b="1" i="1" baseline="-25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GB" b="1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tracks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b="1" i="1" baseline="-25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strongest at peak, increased low cloud cover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86ED7C-332D-BD39-7B9B-262193FCF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5" y="5239543"/>
                <a:ext cx="8009619" cy="1477328"/>
              </a:xfrm>
              <a:prstGeom prst="rect">
                <a:avLst/>
              </a:prstGeom>
              <a:blipFill>
                <a:blip r:embed="rId10"/>
                <a:stretch>
                  <a:fillRect l="-474" t="-1695" b="-5085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Arrow 41">
            <a:extLst>
              <a:ext uri="{FF2B5EF4-FFF2-40B4-BE49-F238E27FC236}">
                <a16:creationId xmlns:a16="http://schemas.microsoft.com/office/drawing/2014/main" id="{A7656B06-1616-DF01-8705-EF59F7542EBE}"/>
              </a:ext>
            </a:extLst>
          </p:cNvPr>
          <p:cNvSpPr/>
          <p:nvPr/>
        </p:nvSpPr>
        <p:spPr>
          <a:xfrm rot="16200000">
            <a:off x="4292397" y="1269549"/>
            <a:ext cx="277175" cy="1230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A392888C-B1BF-A07F-7D59-8E318B64305F}"/>
              </a:ext>
            </a:extLst>
          </p:cNvPr>
          <p:cNvSpPr/>
          <p:nvPr/>
        </p:nvSpPr>
        <p:spPr>
          <a:xfrm rot="16200000">
            <a:off x="997618" y="1269549"/>
            <a:ext cx="277175" cy="1230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DF7E4E-97C9-2CE1-77FF-3B844D5C596C}"/>
              </a:ext>
            </a:extLst>
          </p:cNvPr>
          <p:cNvCxnSpPr>
            <a:cxnSpLocks/>
          </p:cNvCxnSpPr>
          <p:nvPr/>
        </p:nvCxnSpPr>
        <p:spPr>
          <a:xfrm flipV="1">
            <a:off x="6609920" y="701868"/>
            <a:ext cx="1764669" cy="48522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CBC9679-B24B-F65C-79BA-FC73B1E0F232}"/>
              </a:ext>
            </a:extLst>
          </p:cNvPr>
          <p:cNvSpPr txBox="1"/>
          <p:nvPr/>
        </p:nvSpPr>
        <p:spPr>
          <a:xfrm rot="20657512">
            <a:off x="6545852" y="717751"/>
            <a:ext cx="1548618" cy="338554"/>
          </a:xfrm>
          <a:prstGeom prst="rect">
            <a:avLst/>
          </a:prstGeom>
          <a:solidFill>
            <a:schemeClr val="bg1">
              <a:alpha val="60005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Low cloud cover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D43C6F8-FEAD-12B9-F714-8E46F44087A6}"/>
              </a:ext>
            </a:extLst>
          </p:cNvPr>
          <p:cNvCxnSpPr>
            <a:cxnSpLocks/>
          </p:cNvCxnSpPr>
          <p:nvPr/>
        </p:nvCxnSpPr>
        <p:spPr>
          <a:xfrm flipV="1">
            <a:off x="7736625" y="1144637"/>
            <a:ext cx="932928" cy="44842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D153EF8-2DFD-F29D-E8ED-82F478150FB0}"/>
              </a:ext>
            </a:extLst>
          </p:cNvPr>
          <p:cNvSpPr txBox="1"/>
          <p:nvPr/>
        </p:nvSpPr>
        <p:spPr>
          <a:xfrm rot="20215118">
            <a:off x="7004760" y="1222932"/>
            <a:ext cx="1548618" cy="338554"/>
          </a:xfrm>
          <a:prstGeom prst="rect">
            <a:avLst/>
          </a:prstGeom>
          <a:solidFill>
            <a:schemeClr val="bg1">
              <a:alpha val="60005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Low cloud cover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FC1563C-E1C3-F3E3-B439-DD9947A76805}"/>
              </a:ext>
            </a:extLst>
          </p:cNvPr>
          <p:cNvSpPr/>
          <p:nvPr/>
        </p:nvSpPr>
        <p:spPr>
          <a:xfrm>
            <a:off x="6642948" y="3527254"/>
            <a:ext cx="1397082" cy="738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820BBA8-72BC-B7AC-1B16-AA9BBF66CA23}"/>
              </a:ext>
            </a:extLst>
          </p:cNvPr>
          <p:cNvSpPr/>
          <p:nvPr/>
        </p:nvSpPr>
        <p:spPr>
          <a:xfrm>
            <a:off x="6528940" y="2020128"/>
            <a:ext cx="1397082" cy="738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DA61178-05F4-3D6A-DCBF-C00AEC9C37CD}"/>
              </a:ext>
            </a:extLst>
          </p:cNvPr>
          <p:cNvSpPr/>
          <p:nvPr/>
        </p:nvSpPr>
        <p:spPr>
          <a:xfrm>
            <a:off x="390293" y="1385745"/>
            <a:ext cx="883073" cy="15866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112F9C7-FAC2-9725-059F-43A815263829}"/>
              </a:ext>
            </a:extLst>
          </p:cNvPr>
          <p:cNvSpPr/>
          <p:nvPr/>
        </p:nvSpPr>
        <p:spPr>
          <a:xfrm>
            <a:off x="398112" y="2835997"/>
            <a:ext cx="883073" cy="15866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5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AE5668-3BD6-C146-A624-A97B1AAE220D}"/>
              </a:ext>
            </a:extLst>
          </p:cNvPr>
          <p:cNvSpPr/>
          <p:nvPr/>
        </p:nvSpPr>
        <p:spPr>
          <a:xfrm>
            <a:off x="-17022" y="6187691"/>
            <a:ext cx="5447623" cy="6846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3114D28C-8202-FC52-1263-843D26522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2" r="15341" b="40833"/>
          <a:stretch/>
        </p:blipFill>
        <p:spPr>
          <a:xfrm>
            <a:off x="1842958" y="430178"/>
            <a:ext cx="5535301" cy="46124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C02685-61C8-C84E-A34C-4D0A1B01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73522"/>
            <a:ext cx="1956902" cy="667183"/>
          </a:xfrm>
        </p:spPr>
        <p:txBody>
          <a:bodyPr/>
          <a:lstStyle/>
          <a:p>
            <a:r>
              <a:rPr lang="en-SE" sz="2400" dirty="0"/>
              <a:t>Summary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0A9FBEB-79F2-854C-BC33-E4773809298F}"/>
              </a:ext>
            </a:extLst>
          </p:cNvPr>
          <p:cNvSpPr/>
          <p:nvPr/>
        </p:nvSpPr>
        <p:spPr>
          <a:xfrm>
            <a:off x="6622151" y="2595313"/>
            <a:ext cx="830207" cy="3343787"/>
          </a:xfrm>
          <a:prstGeom prst="leftBrace">
            <a:avLst>
              <a:gd name="adj1" fmla="val 8333"/>
              <a:gd name="adj2" fmla="val 1666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ektangel med rundade hörn 33">
            <a:extLst>
              <a:ext uri="{FF2B5EF4-FFF2-40B4-BE49-F238E27FC236}">
                <a16:creationId xmlns:a16="http://schemas.microsoft.com/office/drawing/2014/main" id="{ECE98830-14CD-2943-8EC1-F809C328409A}"/>
              </a:ext>
            </a:extLst>
          </p:cNvPr>
          <p:cNvSpPr/>
          <p:nvPr/>
        </p:nvSpPr>
        <p:spPr>
          <a:xfrm>
            <a:off x="50627" y="731300"/>
            <a:ext cx="2013778" cy="43011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D7FFF812-F075-5041-9FE7-11BA3F2AC849}"/>
              </a:ext>
            </a:extLst>
          </p:cNvPr>
          <p:cNvSpPr/>
          <p:nvPr/>
        </p:nvSpPr>
        <p:spPr>
          <a:xfrm rot="16200000">
            <a:off x="3184076" y="1760224"/>
            <a:ext cx="679284" cy="6832423"/>
          </a:xfrm>
          <a:prstGeom prst="rightBrace">
            <a:avLst>
              <a:gd name="adj1" fmla="val 8333"/>
              <a:gd name="adj2" fmla="val 78165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729BD-CF0E-F342-BF83-9944EDE4B9FE}"/>
                  </a:ext>
                </a:extLst>
              </p:cNvPr>
              <p:cNvSpPr txBox="1"/>
              <p:nvPr/>
            </p:nvSpPr>
            <p:spPr>
              <a:xfrm>
                <a:off x="4299863" y="5248385"/>
                <a:ext cx="276209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SE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SE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</a:t>
                </a:r>
                <a:r>
                  <a:rPr lang="en-SE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S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</m:oMath>
                </a14:m>
                <a:r>
                  <a:rPr lang="en-SE" b="1" i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SE" b="1" i="1" baseline="-25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r>
                  <a:rPr lang="en-SE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peak in </a:t>
                </a:r>
                <a14:m>
                  <m:oMath xmlns:m="http://schemas.openxmlformats.org/officeDocument/2006/math">
                    <m:r>
                      <a:rPr lang="en-S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SE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preceding strongest surface temperature anomaly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729BD-CF0E-F342-BF83-9944EDE4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863" y="5248385"/>
                <a:ext cx="2762098" cy="1477328"/>
              </a:xfrm>
              <a:prstGeom prst="rect">
                <a:avLst/>
              </a:prstGeom>
              <a:blipFill>
                <a:blip r:embed="rId4"/>
                <a:stretch>
                  <a:fillRect l="-1376" t="-2564" b="-598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F4DF3032-0A35-D7E2-16AA-C4415FF0BCE0}"/>
              </a:ext>
            </a:extLst>
          </p:cNvPr>
          <p:cNvSpPr/>
          <p:nvPr/>
        </p:nvSpPr>
        <p:spPr>
          <a:xfrm>
            <a:off x="4860758" y="3477745"/>
            <a:ext cx="1262805" cy="6497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E504ABD-4F42-9FB8-5734-BAE37F5AA619}"/>
              </a:ext>
            </a:extLst>
          </p:cNvPr>
          <p:cNvSpPr/>
          <p:nvPr/>
        </p:nvSpPr>
        <p:spPr>
          <a:xfrm rot="16200000">
            <a:off x="5382443" y="4138015"/>
            <a:ext cx="513180" cy="11539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E8C62E-12A5-2C35-5B29-CB60815DF5F0}"/>
              </a:ext>
            </a:extLst>
          </p:cNvPr>
          <p:cNvCxnSpPr>
            <a:cxnSpLocks/>
          </p:cNvCxnSpPr>
          <p:nvPr/>
        </p:nvCxnSpPr>
        <p:spPr>
          <a:xfrm flipV="1">
            <a:off x="2074327" y="1708484"/>
            <a:ext cx="632463" cy="675254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06875F-7C82-57B6-02C0-237929B8306F}"/>
              </a:ext>
            </a:extLst>
          </p:cNvPr>
          <p:cNvSpPr txBox="1"/>
          <p:nvPr/>
        </p:nvSpPr>
        <p:spPr>
          <a:xfrm>
            <a:off x="5430601" y="3780459"/>
            <a:ext cx="341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?</a:t>
            </a:r>
            <a:endParaRPr lang="en-GB" sz="2800" b="1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251DD6-9729-BC62-544C-C916E97821D6}"/>
              </a:ext>
            </a:extLst>
          </p:cNvPr>
          <p:cNvGrpSpPr/>
          <p:nvPr/>
        </p:nvGrpSpPr>
        <p:grpSpPr>
          <a:xfrm>
            <a:off x="188127" y="5193481"/>
            <a:ext cx="4338064" cy="1529218"/>
            <a:chOff x="188127" y="5193481"/>
            <a:chExt cx="4338064" cy="1529218"/>
          </a:xfrm>
        </p:grpSpPr>
        <p:pic>
          <p:nvPicPr>
            <p:cNvPr id="42" name="Content Placeholder 4">
              <a:extLst>
                <a:ext uri="{FF2B5EF4-FFF2-40B4-BE49-F238E27FC236}">
                  <a16:creationId xmlns:a16="http://schemas.microsoft.com/office/drawing/2014/main" id="{6C4CFB61-772F-5159-E358-45B3F7982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067" b="58280"/>
            <a:stretch/>
          </p:blipFill>
          <p:spPr>
            <a:xfrm>
              <a:off x="188127" y="5399261"/>
              <a:ext cx="4338064" cy="13234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40D5BA1-A8F4-A579-6323-5593A212C6D8}"/>
                    </a:ext>
                  </a:extLst>
                </p:cNvPr>
                <p:cNvSpPr txBox="1"/>
                <p:nvPr/>
              </p:nvSpPr>
              <p:spPr>
                <a:xfrm>
                  <a:off x="1099984" y="5193481"/>
                  <a:ext cx="673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SE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SE" b="1" dirty="0">
                      <a:solidFill>
                        <a:srgbClr val="000000"/>
                      </a:solidFill>
                    </a:rPr>
                    <a:t>SEB</a:t>
                  </a:r>
                  <a:endParaRPr lang="en-GB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40D5BA1-A8F4-A579-6323-5593A212C6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84" y="5193481"/>
                  <a:ext cx="673582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452" r="-7407" b="-2258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346FDF6-755A-F7A6-75B7-D7A1970B643E}"/>
                    </a:ext>
                  </a:extLst>
                </p:cNvPr>
                <p:cNvSpPr txBox="1"/>
                <p:nvPr/>
              </p:nvSpPr>
              <p:spPr>
                <a:xfrm>
                  <a:off x="3163535" y="5214595"/>
                  <a:ext cx="8302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SE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∆</m:t>
                      </m:r>
                    </m:oMath>
                  </a14:m>
                  <a:r>
                    <a:rPr lang="en-SE" sz="1800" b="1" i="1" dirty="0">
                      <a:solidFill>
                        <a:srgbClr val="000000"/>
                      </a:solidFill>
                    </a:rPr>
                    <a:t>T</a:t>
                  </a:r>
                  <a:r>
                    <a:rPr lang="en-SE" sz="1800" b="1" i="1" baseline="-25000" dirty="0">
                      <a:solidFill>
                        <a:srgbClr val="000000"/>
                      </a:solidFill>
                    </a:rPr>
                    <a:t>s </a:t>
                  </a:r>
                  <a:endParaRPr lang="en-GB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346FDF6-755A-F7A6-75B7-D7A1970B64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3535" y="5214595"/>
                  <a:ext cx="830207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7968304-EB56-4335-45F5-93F742A02D28}"/>
              </a:ext>
            </a:extLst>
          </p:cNvPr>
          <p:cNvSpPr txBox="1"/>
          <p:nvPr/>
        </p:nvSpPr>
        <p:spPr>
          <a:xfrm>
            <a:off x="-4641" y="2046111"/>
            <a:ext cx="2145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Majority of LCEs associated with inflow from </a:t>
            </a:r>
            <a:r>
              <a:rPr lang="en-SE" sz="1600" b="1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Atlantic</a:t>
            </a:r>
            <a:r>
              <a:rPr lang="en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SE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Pacific </a:t>
            </a:r>
            <a:r>
              <a:rPr lang="en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sectors</a:t>
            </a:r>
          </a:p>
        </p:txBody>
      </p:sp>
      <p:pic>
        <p:nvPicPr>
          <p:cNvPr id="48" name="Content Placeholder 4">
            <a:extLst>
              <a:ext uri="{FF2B5EF4-FFF2-40B4-BE49-F238E27FC236}">
                <a16:creationId xmlns:a16="http://schemas.microsoft.com/office/drawing/2014/main" id="{0E4C215F-C525-C2DA-63AE-9B7FAB83B7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9" r="50283" b="31597"/>
          <a:stretch/>
        </p:blipFill>
        <p:spPr>
          <a:xfrm>
            <a:off x="74938" y="3349896"/>
            <a:ext cx="1961312" cy="1630568"/>
          </a:xfrm>
          <a:prstGeom prst="roundRect">
            <a:avLst/>
          </a:prstGeom>
        </p:spPr>
      </p:pic>
      <p:pic>
        <p:nvPicPr>
          <p:cNvPr id="49" name="Content Placeholder 4">
            <a:extLst>
              <a:ext uri="{FF2B5EF4-FFF2-40B4-BE49-F238E27FC236}">
                <a16:creationId xmlns:a16="http://schemas.microsoft.com/office/drawing/2014/main" id="{ECCE7A53-71E7-D67F-2C01-9785CE9A3E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5" r="51683"/>
          <a:stretch/>
        </p:blipFill>
        <p:spPr>
          <a:xfrm>
            <a:off x="134114" y="912886"/>
            <a:ext cx="1897648" cy="1131604"/>
          </a:xfrm>
          <a:prstGeom prst="roundRect">
            <a:avLst/>
          </a:prstGeom>
        </p:spPr>
      </p:pic>
      <p:sp>
        <p:nvSpPr>
          <p:cNvPr id="50" name="Left Arrow 49">
            <a:extLst>
              <a:ext uri="{FF2B5EF4-FFF2-40B4-BE49-F238E27FC236}">
                <a16:creationId xmlns:a16="http://schemas.microsoft.com/office/drawing/2014/main" id="{782C1467-2B15-AE4E-9920-120DD467E39B}"/>
              </a:ext>
            </a:extLst>
          </p:cNvPr>
          <p:cNvSpPr/>
          <p:nvPr/>
        </p:nvSpPr>
        <p:spPr>
          <a:xfrm rot="16200000">
            <a:off x="3436461" y="5723423"/>
            <a:ext cx="277175" cy="1230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Left Arrow 50">
            <a:extLst>
              <a:ext uri="{FF2B5EF4-FFF2-40B4-BE49-F238E27FC236}">
                <a16:creationId xmlns:a16="http://schemas.microsoft.com/office/drawing/2014/main" id="{9C8AD2CD-581A-2E98-C682-D08D9F58A75A}"/>
              </a:ext>
            </a:extLst>
          </p:cNvPr>
          <p:cNvSpPr/>
          <p:nvPr/>
        </p:nvSpPr>
        <p:spPr>
          <a:xfrm rot="16200000">
            <a:off x="929356" y="5517620"/>
            <a:ext cx="277175" cy="1230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Content Placeholder 4">
            <a:extLst>
              <a:ext uri="{FF2B5EF4-FFF2-40B4-BE49-F238E27FC236}">
                <a16:creationId xmlns:a16="http://schemas.microsoft.com/office/drawing/2014/main" id="{CA74E5D5-1308-AD3E-BFA8-C9FF9AE732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3" t="13024" r="3272" b="55771"/>
          <a:stretch/>
        </p:blipFill>
        <p:spPr>
          <a:xfrm>
            <a:off x="7201609" y="968653"/>
            <a:ext cx="1808277" cy="1460330"/>
          </a:xfrm>
          <a:prstGeom prst="flowChartConnector">
            <a:avLst/>
          </a:prstGeom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7CDB69D-6DE8-56B5-6FA8-0C89728B5512}"/>
              </a:ext>
            </a:extLst>
          </p:cNvPr>
          <p:cNvSpPr txBox="1"/>
          <p:nvPr/>
        </p:nvSpPr>
        <p:spPr>
          <a:xfrm>
            <a:off x="6550639" y="129650"/>
            <a:ext cx="2536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Extreme positive </a:t>
            </a:r>
            <a:r>
              <a:rPr lang="en-GB" b="1" dirty="0">
                <a:solidFill>
                  <a:srgbClr val="000000"/>
                </a:solidFill>
              </a:rPr>
              <a:t>SEB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anomaly life-cycle events</a:t>
            </a:r>
          </a:p>
          <a:p>
            <a:pPr algn="ctr"/>
            <a:r>
              <a:rPr lang="en-GB" dirty="0"/>
              <a:t>in high Arctic in winter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578D58E-7273-CD8F-6709-5D56E56CCEC6}"/>
                  </a:ext>
                </a:extLst>
              </p:cNvPr>
              <p:cNvSpPr txBox="1"/>
              <p:nvPr/>
            </p:nvSpPr>
            <p:spPr>
              <a:xfrm>
                <a:off x="7061961" y="2661337"/>
                <a:ext cx="215826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SEB </a:t>
                </a:r>
                <a:r>
                  <a:rPr lang="en-GB" sz="1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linked to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accent6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SHF 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(and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LHF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), partly linked to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sz="1600" b="1" i="1" baseline="-250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sz="16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GB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GB" sz="1600" b="1" baseline="-25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1600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sz="1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reflects variations in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LW</a:t>
                </a:r>
                <a14:m>
                  <m:oMath xmlns:m="http://schemas.openxmlformats.org/officeDocument/2006/math">
                    <m:r>
                      <a:rPr lang="en-GB" sz="1600" b="1" i="1" baseline="-2500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↓</m:t>
                    </m:r>
                  </m:oMath>
                </a14:m>
                <a:r>
                  <a:rPr lang="en-GB" sz="16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GB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578D58E-7273-CD8F-6709-5D56E56C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961" y="2661337"/>
                <a:ext cx="2158264" cy="1815882"/>
              </a:xfrm>
              <a:prstGeom prst="rect">
                <a:avLst/>
              </a:prstGeom>
              <a:blipFill>
                <a:blip r:embed="rId11"/>
                <a:stretch>
                  <a:fillRect l="-1163" t="-694" b="-347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Content Placeholder 4">
            <a:extLst>
              <a:ext uri="{FF2B5EF4-FFF2-40B4-BE49-F238E27FC236}">
                <a16:creationId xmlns:a16="http://schemas.microsoft.com/office/drawing/2014/main" id="{2C32CF9F-BCBC-F6D4-7291-5CE4235823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2"/>
          <a:stretch/>
        </p:blipFill>
        <p:spPr>
          <a:xfrm>
            <a:off x="7197691" y="4476061"/>
            <a:ext cx="1793747" cy="12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38840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E297-79E3-14A7-E831-43A73A9D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99" y="202982"/>
            <a:ext cx="7948800" cy="498600"/>
          </a:xfrm>
        </p:spPr>
        <p:txBody>
          <a:bodyPr/>
          <a:lstStyle/>
          <a:p>
            <a:r>
              <a:rPr lang="en-SE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DC892-2564-3A68-1177-F5BEE827C68F}"/>
              </a:ext>
            </a:extLst>
          </p:cNvPr>
          <p:cNvSpPr txBox="1"/>
          <p:nvPr/>
        </p:nvSpPr>
        <p:spPr>
          <a:xfrm>
            <a:off x="316799" y="1074987"/>
            <a:ext cx="8229601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Boisvert, L. N., A. A. Petty, and J. C. Stroeve, 2016: The impact of the extreme winter 2015/16 Arctic cyclone on the Barents–Kara Seas. 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Mon. Weather Rev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144, 4279–4287,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https://doi.org/10.1175/MWR-D-16-0234.1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Lee, S., T. Gong, S. B. Feldstein, J. A. Screen, and I. Simmonds, 2017: Revisiting the cause of the 1989–2009 Arctic surface warming using the surface energy budget: Downward infrared radiation dominates the surface fluxes. </a:t>
            </a:r>
            <a:r>
              <a:rPr lang="en-GB" sz="105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Geophys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Res. Lett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44 (20), 10–654,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https://doi.org/10.1002/2017GL075375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Lesins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G., T. J. Duck, and J. R. Drummond, 2012: Surface energy balance framework for Arctic amplification of climate change. 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Climate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25 (23), 8277–8288,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https://doi.org/10.1175/JCLI-D-11-00711.1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Park, H.-S., S. Lee, S.-W. Son, S. B. Feldstein, and Y. </a:t>
            </a:r>
            <a:r>
              <a:rPr lang="en-GB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Kosaka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2015: The impact of poleward moisture and sensible heat flux on Arctic winter sea ice variability. 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Climate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28 (13), 5030–5040,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https://doi.org/10.1175/JCLI-D-15-0074.1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Woods, C., and R. Caballero, 2016: The role of moist intrusions in winter Arctic warming and sea ice decline. 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Climate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29 (12), 4473–4485,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https://doi.org/10.1175/JCLI-D-15-0773.1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Woods, C., R. Caballero, and G. </a:t>
            </a:r>
            <a:r>
              <a:rPr lang="en-GB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Svensson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2013: Large-scale circulation associated with moisture intrusions into the Arctic during winter. </a:t>
            </a:r>
            <a:r>
              <a:rPr lang="en-GB" sz="105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Geophys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Res. Lett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40 (17), 4717–4721,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https://doi.org/10.1002/grl.50912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Zheng, C., M. Ting, Y. Wu, N. Kurtz, C. </a:t>
            </a:r>
            <a:r>
              <a:rPr lang="en-GB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Orbe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P. Alexander, R. Seager, and M. Tedesco, 2022: Turbulent Heat Flux, Downward Longwave Radiation and Large-Scale Atmospheric Circulation Associated with Wintertime Barents-Kara Sea Extreme Sea Ice Loss Events. </a:t>
            </a:r>
            <a:r>
              <a:rPr lang="en-GB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Climate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1–55, 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https://doi.org/10.1175/JCLI-D-21-0387.1</a:t>
            </a:r>
            <a:r>
              <a:rPr lang="en-GB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SE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4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A333-533C-388B-7AA9-B9D9B0D9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Motivation – wintertime Arctic extremes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79537-1FA8-999D-0160-0F14958D8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2" r="15341" b="40833"/>
          <a:stretch/>
        </p:blipFill>
        <p:spPr>
          <a:xfrm>
            <a:off x="1428468" y="1077969"/>
            <a:ext cx="6287063" cy="5238849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A8138C-0D58-529E-7EAF-B3103CD8F11B}"/>
              </a:ext>
            </a:extLst>
          </p:cNvPr>
          <p:cNvGrpSpPr/>
          <p:nvPr/>
        </p:nvGrpSpPr>
        <p:grpSpPr>
          <a:xfrm>
            <a:off x="6964473" y="2935705"/>
            <a:ext cx="2268551" cy="1961465"/>
            <a:chOff x="4993070" y="4647889"/>
            <a:chExt cx="2268551" cy="1961465"/>
          </a:xfrm>
        </p:grpSpPr>
        <p:pic>
          <p:nvPicPr>
            <p:cNvPr id="8" name="Bild 15" descr="Förvirrad person">
              <a:extLst>
                <a:ext uri="{FF2B5EF4-FFF2-40B4-BE49-F238E27FC236}">
                  <a16:creationId xmlns:a16="http://schemas.microsoft.com/office/drawing/2014/main" id="{6519503A-D062-9FC9-123D-E126C5E3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22995" y="5498299"/>
              <a:ext cx="1111055" cy="1111055"/>
            </a:xfrm>
            <a:prstGeom prst="rect">
              <a:avLst/>
            </a:prstGeom>
          </p:spPr>
        </p:pic>
        <p:pic>
          <p:nvPicPr>
            <p:cNvPr id="9" name="Bild 16" descr="Frågetecken">
              <a:extLst>
                <a:ext uri="{FF2B5EF4-FFF2-40B4-BE49-F238E27FC236}">
                  <a16:creationId xmlns:a16="http://schemas.microsoft.com/office/drawing/2014/main" id="{26AEBBF8-B454-C11A-D26A-F43363A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47655" y="4647889"/>
              <a:ext cx="661737" cy="661737"/>
            </a:xfrm>
            <a:prstGeom prst="rect">
              <a:avLst/>
            </a:prstGeom>
          </p:spPr>
        </p:pic>
        <p:pic>
          <p:nvPicPr>
            <p:cNvPr id="10" name="Bild 17" descr="Frågetecken">
              <a:extLst>
                <a:ext uri="{FF2B5EF4-FFF2-40B4-BE49-F238E27FC236}">
                  <a16:creationId xmlns:a16="http://schemas.microsoft.com/office/drawing/2014/main" id="{21909B81-2FFB-22C1-A451-88484A134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99884" y="5796401"/>
              <a:ext cx="661737" cy="661737"/>
            </a:xfrm>
            <a:prstGeom prst="rect">
              <a:avLst/>
            </a:prstGeom>
          </p:spPr>
        </p:pic>
        <p:pic>
          <p:nvPicPr>
            <p:cNvPr id="11" name="Bild 18" descr="Frågetecken">
              <a:extLst>
                <a:ext uri="{FF2B5EF4-FFF2-40B4-BE49-F238E27FC236}">
                  <a16:creationId xmlns:a16="http://schemas.microsoft.com/office/drawing/2014/main" id="{DD9A5878-BEB9-FF65-9AB8-ABEACF724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93070" y="5665713"/>
              <a:ext cx="661737" cy="661737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4CB8B56-7A1B-0D8E-F284-2CFBA28DC09B}"/>
              </a:ext>
            </a:extLst>
          </p:cNvPr>
          <p:cNvSpPr/>
          <p:nvPr/>
        </p:nvSpPr>
        <p:spPr>
          <a:xfrm>
            <a:off x="4036250" y="3246186"/>
            <a:ext cx="3296652" cy="1111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03E54A-94D9-5A78-6B46-5324CDE56011}"/>
              </a:ext>
            </a:extLst>
          </p:cNvPr>
          <p:cNvSpPr/>
          <p:nvPr/>
        </p:nvSpPr>
        <p:spPr>
          <a:xfrm>
            <a:off x="1648327" y="1287379"/>
            <a:ext cx="2009273" cy="16483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2FDFE2-C5A7-7DA9-8450-6CEBE021F80E}"/>
              </a:ext>
            </a:extLst>
          </p:cNvPr>
          <p:cNvSpPr/>
          <p:nvPr/>
        </p:nvSpPr>
        <p:spPr>
          <a:xfrm>
            <a:off x="4636057" y="4357240"/>
            <a:ext cx="1855289" cy="1017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02DF29-DE29-D28B-9959-F3237C1DE53F}"/>
              </a:ext>
            </a:extLst>
          </p:cNvPr>
          <p:cNvSpPr/>
          <p:nvPr/>
        </p:nvSpPr>
        <p:spPr>
          <a:xfrm>
            <a:off x="4307613" y="5305765"/>
            <a:ext cx="1855289" cy="1017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6E13B0-B1BF-5749-BEEA-68BABC1615BB}"/>
              </a:ext>
            </a:extLst>
          </p:cNvPr>
          <p:cNvSpPr/>
          <p:nvPr/>
        </p:nvSpPr>
        <p:spPr>
          <a:xfrm>
            <a:off x="1571405" y="5040614"/>
            <a:ext cx="1855289" cy="1017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3B03E6-1556-556C-337E-CFBD3BA8A69B}"/>
              </a:ext>
            </a:extLst>
          </p:cNvPr>
          <p:cNvSpPr txBox="1"/>
          <p:nvPr/>
        </p:nvSpPr>
        <p:spPr>
          <a:xfrm>
            <a:off x="6254383" y="5488501"/>
            <a:ext cx="18552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Woods &amp;</a:t>
            </a:r>
          </a:p>
          <a:p>
            <a:r>
              <a:rPr lang="sv-SE" sz="14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Caballero</a:t>
            </a:r>
            <a:r>
              <a:rPr lang="sv-SE" sz="1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  <a:endParaRPr lang="en-GB" sz="1400" dirty="0">
              <a:solidFill>
                <a:schemeClr val="accent6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 et al.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16F702-4416-4F94-148B-CEC05194C24B}"/>
              </a:ext>
            </a:extLst>
          </p:cNvPr>
          <p:cNvSpPr txBox="1"/>
          <p:nvPr/>
        </p:nvSpPr>
        <p:spPr>
          <a:xfrm>
            <a:off x="30231" y="5180194"/>
            <a:ext cx="2689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 et al. 2015</a:t>
            </a:r>
          </a:p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Woods &amp; </a:t>
            </a:r>
          </a:p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Caballero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1B07A-E89F-6E5E-F92C-E1AF295ECE32}"/>
              </a:ext>
            </a:extLst>
          </p:cNvPr>
          <p:cNvSpPr txBox="1"/>
          <p:nvPr/>
        </p:nvSpPr>
        <p:spPr>
          <a:xfrm>
            <a:off x="139510" y="1323980"/>
            <a:ext cx="1870911" cy="317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Woods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CB2ACF-1205-F202-4BA8-0154AD0D97F1}"/>
              </a:ext>
            </a:extLst>
          </p:cNvPr>
          <p:cNvSpPr/>
          <p:nvPr/>
        </p:nvSpPr>
        <p:spPr>
          <a:xfrm>
            <a:off x="4636057" y="4360878"/>
            <a:ext cx="1855289" cy="1017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9A145-33EB-2785-14A6-88E4013C833E}"/>
              </a:ext>
            </a:extLst>
          </p:cNvPr>
          <p:cNvSpPr txBox="1"/>
          <p:nvPr/>
        </p:nvSpPr>
        <p:spPr>
          <a:xfrm>
            <a:off x="6477578" y="4944987"/>
            <a:ext cx="2190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Boisvert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Zheng et al. 2022</a:t>
            </a:r>
            <a:endParaRPr lang="en-GB" sz="1400" dirty="0">
              <a:solidFill>
                <a:schemeClr val="accent6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9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61AFAD-4C30-F696-DCF4-BAA30A08DB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/>
                  <a:t>Wintertime Arctic extremes events defined by positive SEB anomalies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SEB) over sea-ice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61AFAD-4C30-F696-DCF4-BAA30A08DB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78" t="-4688" b="-1562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26A42-1685-71FB-3C15-EA20F7529A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sz="1800" dirty="0">
                    <a:ea typeface="Cambria Math" panose="02040503050406030204" pitchFamily="18" charset="0"/>
                  </a:rPr>
                  <a:t>41 winters: Nov – March, 1979/80 – 2019/20, ERA5 reanalysis data</a:t>
                </a:r>
              </a:p>
              <a:p>
                <a:r>
                  <a:rPr lang="en-GB" sz="1800" dirty="0">
                    <a:ea typeface="Cambria Math" panose="02040503050406030204" pitchFamily="18" charset="0"/>
                  </a:rPr>
                  <a:t>Positive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800" dirty="0"/>
                  <a:t>SEB = net energy flux to the surface by turbulent and radiative fluxes, which need to be balanced by energy flux out of the surface to the surfaced below (ice/ocean) </a:t>
                </a:r>
                <a:r>
                  <a:rPr lang="en-GB" sz="1800" dirty="0">
                    <a:sym typeface="Wingdings" pitchFamily="2" charset="2"/>
                  </a:rPr>
                  <a:t> thus imposing local sub-surface warming and delay of sea-ice growth or ice melt</a:t>
                </a:r>
              </a:p>
              <a:p>
                <a:pPr marL="0" indent="0" algn="ctr">
                  <a:buNone/>
                </a:pPr>
                <a:r>
                  <a:rPr lang="en-GB" sz="1800" dirty="0">
                    <a:ea typeface="Cambria Math" panose="02040503050406030204" pitchFamily="18" charset="0"/>
                  </a:rPr>
                  <a:t> </a:t>
                </a:r>
                <a:endParaRPr lang="en-GB" sz="1800" dirty="0"/>
              </a:p>
              <a:p>
                <a:pPr marL="0" indent="0" algn="ctr">
                  <a:buNone/>
                </a:pPr>
                <a:endParaRPr lang="en-GB" sz="1800" dirty="0">
                  <a:sym typeface="Wingdings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</m:oMath>
                </a14:m>
                <a:r>
                  <a:rPr lang="en-GB" sz="1800" b="1" dirty="0">
                    <a:solidFill>
                      <a:srgbClr val="000000"/>
                    </a:solidFill>
                  </a:rPr>
                  <a:t>T</a:t>
                </a:r>
                <a:r>
                  <a:rPr lang="en-GB" sz="1800" b="1" baseline="-25000" dirty="0">
                    <a:solidFill>
                      <a:srgbClr val="000000"/>
                    </a:solidFill>
                  </a:rPr>
                  <a:t>s</a:t>
                </a:r>
                <a:r>
                  <a:rPr lang="en-GB" sz="1800" b="1" dirty="0">
                    <a:solidFill>
                      <a:srgbClr val="000000"/>
                    </a:solidFill>
                  </a:rPr>
                  <a:t> </a:t>
                </a:r>
                <a:r>
                  <a:rPr lang="en-GB" sz="1800" dirty="0">
                    <a:sym typeface="Wingdings" pitchFamily="2" charset="2"/>
                  </a:rPr>
                  <a:t>can be approximated from changes in </a:t>
                </a:r>
                <a:r>
                  <a:rPr lang="en-GB" sz="1800" dirty="0"/>
                  <a:t>SEB</a:t>
                </a:r>
                <a:r>
                  <a:rPr lang="en-GB" sz="1800" dirty="0">
                    <a:sym typeface="Wingdings" pitchFamily="2" charset="2"/>
                  </a:rPr>
                  <a:t> terms by LW</a:t>
                </a:r>
                <a14:m>
                  <m:oMath xmlns:m="http://schemas.openxmlformats.org/officeDocument/2006/math">
                    <m:r>
                      <a:rPr lang="en-GB" sz="18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↑</m:t>
                    </m:r>
                  </m:oMath>
                </a14:m>
                <a:r>
                  <a:rPr lang="en-GB" sz="1800" baseline="-25000" dirty="0"/>
                  <a:t> </a:t>
                </a:r>
                <a:r>
                  <a:rPr lang="en-GB" sz="1800" dirty="0"/>
                  <a:t>(=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𝜖𝜎</m:t>
                    </m:r>
                    <m:r>
                      <a:rPr lang="sv-SE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1800" i="1" baseline="-25000" dirty="0"/>
                  <a:t>s</a:t>
                </a:r>
                <a:r>
                  <a:rPr lang="en-GB" sz="1800" i="1" baseline="30000" dirty="0"/>
                  <a:t>4</a:t>
                </a:r>
                <a:r>
                  <a:rPr lang="en-GB" sz="1800" dirty="0"/>
                  <a:t>, following </a:t>
                </a:r>
                <a:r>
                  <a:rPr lang="en-GB" sz="1800" dirty="0" err="1">
                    <a:solidFill>
                      <a:schemeClr val="accent6">
                        <a:lumMod val="75000"/>
                      </a:schemeClr>
                    </a:solidFill>
                  </a:rPr>
                  <a:t>Lesins</a:t>
                </a:r>
                <a:r>
                  <a:rPr lang="en-GB" sz="1800" dirty="0">
                    <a:solidFill>
                      <a:schemeClr val="accent6">
                        <a:lumMod val="75000"/>
                      </a:schemeClr>
                    </a:solidFill>
                  </a:rPr>
                  <a:t> et al. 2012</a:t>
                </a:r>
                <a:r>
                  <a:rPr lang="en-GB" sz="1800" dirty="0"/>
                  <a:t>; </a:t>
                </a:r>
                <a:r>
                  <a:rPr lang="en-GB" sz="1800" dirty="0">
                    <a:solidFill>
                      <a:schemeClr val="accent6">
                        <a:lumMod val="75000"/>
                      </a:schemeClr>
                    </a:solidFill>
                  </a:rPr>
                  <a:t>Lee et al. 2017</a:t>
                </a:r>
                <a:r>
                  <a:rPr lang="en-GB" sz="1800" dirty="0"/>
                  <a:t>):</a:t>
                </a:r>
                <a:endParaRPr lang="en-GB" sz="1800" baseline="-25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26A42-1685-71FB-3C15-EA20F7529A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79" r="-143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B555F59-14DF-5AC5-005E-44E11CECF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8" y="4921971"/>
            <a:ext cx="4372644" cy="1062181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AD5099-8348-A4E1-FA41-009B884443AD}"/>
                  </a:ext>
                </a:extLst>
              </p:cNvPr>
              <p:cNvSpPr/>
              <p:nvPr/>
            </p:nvSpPr>
            <p:spPr>
              <a:xfrm>
                <a:off x="2363189" y="3289465"/>
                <a:ext cx="4417621" cy="80752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C =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1" dirty="0">
                    <a:solidFill>
                      <a:srgbClr val="000000"/>
                    </a:solidFill>
                  </a:rPr>
                  <a:t>SEB </a:t>
                </a:r>
                <a:r>
                  <a:rPr lang="en-GB" dirty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sym typeface="Wingdings" pitchFamily="2" charset="2"/>
                  </a:rPr>
                  <a:t>LW</a:t>
                </a:r>
                <a:r>
                  <a:rPr lang="en-GB" baseline="-25000" dirty="0">
                    <a:solidFill>
                      <a:srgbClr val="0070C0"/>
                    </a:solidFill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baseline="-25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↓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sym typeface="Wingdings" pitchFamily="2" charset="2"/>
                  </a:rPr>
                  <a:t> </a:t>
                </a:r>
                <a:r>
                  <a:rPr lang="en-GB" dirty="0">
                    <a:solidFill>
                      <a:srgbClr val="000000"/>
                    </a:solidFill>
                    <a:sym typeface="Wingdings" pitchFamily="2" charset="2"/>
                  </a:rPr>
                  <a:t>-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rgbClr val="00B0F0"/>
                    </a:solidFill>
                    <a:sym typeface="Wingdings" pitchFamily="2" charset="2"/>
                  </a:rPr>
                  <a:t>LW</a:t>
                </a:r>
                <a14:m>
                  <m:oMath xmlns:m="http://schemas.openxmlformats.org/officeDocument/2006/math">
                    <m:r>
                      <a:rPr lang="en-GB" i="1" baseline="-250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↑</m:t>
                    </m:r>
                  </m:oMath>
                </a14:m>
                <a:r>
                  <a:rPr lang="en-GB" baseline="-25000" dirty="0">
                    <a:solidFill>
                      <a:srgbClr val="000000"/>
                    </a:solidFill>
                  </a:rPr>
                  <a:t> </a:t>
                </a:r>
                <a:r>
                  <a:rPr lang="en-GB" dirty="0">
                    <a:solidFill>
                      <a:srgbClr val="000000"/>
                    </a:solidFill>
                  </a:rPr>
                  <a:t>+</a:t>
                </a:r>
                <a:r>
                  <a:rPr lang="en-GB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SHF </a:t>
                </a:r>
                <a:r>
                  <a:rPr lang="en-GB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LHF</a:t>
                </a:r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AD5099-8348-A4E1-FA41-009B88444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189" y="3289465"/>
                <a:ext cx="4417621" cy="80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92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0FA7FB-0EA6-656E-5D82-739EA7C2D10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SE" dirty="0"/>
                  <a:t>Method – identification of SEB </a:t>
                </a:r>
                <a:r>
                  <a:rPr lang="en-SE" i="1" dirty="0"/>
                  <a:t>patches</a:t>
                </a:r>
                <a:r>
                  <a:rPr lang="en-SE" dirty="0"/>
                  <a:t> </a:t>
                </a:r>
                <a:r>
                  <a:rPr lang="en-SE" sz="2200" dirty="0"/>
                  <a:t>(=coherent areas of high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2200" dirty="0"/>
                  <a:t>SEB over sea ice)</a:t>
                </a:r>
                <a:r>
                  <a:rPr lang="en-SE" sz="2200" dirty="0"/>
                  <a:t> </a:t>
                </a:r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0FA7FB-0EA6-656E-5D82-739EA7C2D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78" b="-125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2588BF6-F254-005F-21AA-FAE1EE7C9F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239" y="1310399"/>
                <a:ext cx="8150161" cy="4932745"/>
              </a:xfrm>
            </p:spPr>
            <p:txBody>
              <a:bodyPr>
                <a:normAutofit fontScale="92500"/>
              </a:bodyPr>
              <a:lstStyle/>
              <a:p>
                <a:pPr>
                  <a:buAutoNum type="arabicPeriod"/>
                </a:pPr>
                <a:r>
                  <a:rPr lang="en-GB" sz="1800" dirty="0">
                    <a:solidFill>
                      <a:schemeClr val="bg2"/>
                    </a:solidFill>
                  </a:rPr>
                  <a:t>Include only grid-points where SIC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1800" dirty="0">
                    <a:solidFill>
                      <a:schemeClr val="bg2"/>
                    </a:solidFill>
                  </a:rPr>
                  <a:t> 0.7. Exclude grid-points where SIC &lt; 0.7 for &gt; 30 % of days within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800" dirty="0">
                    <a:solidFill>
                      <a:schemeClr val="bg2"/>
                    </a:solidFill>
                  </a:rPr>
                  <a:t> 15 around the calendar day and a centred 9 year interval. </a:t>
                </a:r>
                <a:r>
                  <a:rPr lang="en-GB" sz="1800" dirty="0">
                    <a:solidFill>
                      <a:schemeClr val="bg2"/>
                    </a:solidFill>
                    <a:sym typeface="Wingdings" pitchFamily="2" charset="2"/>
                  </a:rPr>
                  <a:t> valid grid-points</a:t>
                </a:r>
              </a:p>
              <a:p>
                <a:pPr>
                  <a:buAutoNum type="arabicPeriod"/>
                </a:pPr>
                <a:r>
                  <a:rPr lang="en-GB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 Non-dimensional SEB anomalies (       ) defined from a transient climatology (SEB</a:t>
                </a:r>
                <a:r>
                  <a:rPr lang="en-GB" sz="1800" baseline="-25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50</a:t>
                </a:r>
                <a:r>
                  <a:rPr lang="en-GB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) and inter-quartile range (</a:t>
                </a:r>
                <a:r>
                  <a:rPr lang="en-GB" sz="18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SEB</a:t>
                </a:r>
                <a:r>
                  <a:rPr lang="en-GB" sz="1800" baseline="-25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iqr</a:t>
                </a:r>
                <a:r>
                  <a:rPr lang="en-GB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) of the SEB at each valid grid-point:</a:t>
                </a:r>
              </a:p>
              <a:p>
                <a:pPr>
                  <a:buAutoNum type="arabicPeriod"/>
                </a:pPr>
                <a:endParaRPr lang="en-GB" sz="1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AutoNum type="arabicPeriod"/>
                </a:pPr>
                <a:endParaRPr lang="en-GB" sz="1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AutoNum type="arabicPeriod"/>
                </a:pPr>
                <a:endParaRPr lang="en-GB" sz="1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AutoNum type="arabicPeriod"/>
                </a:pPr>
                <a:r>
                  <a:rPr lang="en-GB" sz="1800" dirty="0">
                    <a:solidFill>
                      <a:srgbClr val="FF0000"/>
                    </a:solidFill>
                  </a:rPr>
                  <a:t>SEB patches = spatially coherent grid-points where         &gt; area-weighted 95</a:t>
                </a:r>
                <a:r>
                  <a:rPr lang="en-GB" sz="1800" baseline="30000" dirty="0">
                    <a:solidFill>
                      <a:srgbClr val="FF0000"/>
                    </a:solidFill>
                  </a:rPr>
                  <a:t>th</a:t>
                </a:r>
                <a:r>
                  <a:rPr lang="en-GB" sz="1800" dirty="0">
                    <a:solidFill>
                      <a:srgbClr val="FF0000"/>
                    </a:solidFill>
                  </a:rPr>
                  <a:t> percentile of         within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800" dirty="0">
                    <a:solidFill>
                      <a:srgbClr val="FF0000"/>
                    </a:solidFill>
                  </a:rPr>
                  <a:t> 15 around the calendar day </a:t>
                </a:r>
              </a:p>
              <a:p>
                <a:pPr>
                  <a:buAutoNum type="arabicPeriod"/>
                </a:pPr>
                <a:r>
                  <a:rPr lang="en-GB" sz="1800" dirty="0">
                    <a:solidFill>
                      <a:srgbClr val="FF0000"/>
                    </a:solidFill>
                  </a:rPr>
                  <a:t>Discard patches with area &lt; 10</a:t>
                </a:r>
                <a:r>
                  <a:rPr lang="en-GB" sz="1800" baseline="30000" dirty="0">
                    <a:solidFill>
                      <a:srgbClr val="FF0000"/>
                    </a:solidFill>
                  </a:rPr>
                  <a:t>5</a:t>
                </a:r>
                <a:r>
                  <a:rPr lang="en-GB" sz="1800" dirty="0">
                    <a:solidFill>
                      <a:srgbClr val="FF0000"/>
                    </a:solidFill>
                  </a:rPr>
                  <a:t> km</a:t>
                </a:r>
                <a:r>
                  <a:rPr lang="en-GB" sz="1800" baseline="30000" dirty="0">
                    <a:solidFill>
                      <a:srgbClr val="FF0000"/>
                    </a:solidFill>
                  </a:rPr>
                  <a:t>2</a:t>
                </a:r>
                <a:endParaRPr lang="en-GB" sz="1800" dirty="0">
                  <a:solidFill>
                    <a:srgbClr val="FF0000"/>
                  </a:solidFill>
                </a:endParaRPr>
              </a:p>
              <a:p>
                <a:pPr>
                  <a:buAutoNum type="arabicPeriod"/>
                </a:pPr>
                <a:endParaRPr lang="en-GB" sz="1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2588BF6-F254-005F-21AA-FAE1EE7C9F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239" y="1310399"/>
                <a:ext cx="8150161" cy="4932745"/>
              </a:xfrm>
              <a:blipFill>
                <a:blip r:embed="rId4"/>
                <a:stretch>
                  <a:fillRect l="-467" r="-77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A3DE0-1111-EEEE-7822-4B5B595BB517}"/>
              </a:ext>
            </a:extLst>
          </p:cNvPr>
          <p:cNvGrpSpPr/>
          <p:nvPr/>
        </p:nvGrpSpPr>
        <p:grpSpPr>
          <a:xfrm>
            <a:off x="8747760" y="1310400"/>
            <a:ext cx="348715" cy="1046480"/>
            <a:chOff x="8747760" y="1310400"/>
            <a:chExt cx="348715" cy="1046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CB4471-F0A0-6900-22BA-3CDDD310F65A}"/>
                </a:ext>
              </a:extLst>
            </p:cNvPr>
            <p:cNvCxnSpPr/>
            <p:nvPr/>
          </p:nvCxnSpPr>
          <p:spPr>
            <a:xfrm>
              <a:off x="8747760" y="1310400"/>
              <a:ext cx="0" cy="104648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94FA9A-412E-6DA9-67BE-A880717DE959}"/>
                </a:ext>
              </a:extLst>
            </p:cNvPr>
            <p:cNvSpPr txBox="1"/>
            <p:nvPr/>
          </p:nvSpPr>
          <p:spPr>
            <a:xfrm rot="16200000">
              <a:off x="8426099" y="166526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Sea ice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34F8251-CD4D-EDF8-9BBF-39B394BC6327}"/>
              </a:ext>
            </a:extLst>
          </p:cNvPr>
          <p:cNvGrpSpPr/>
          <p:nvPr/>
        </p:nvGrpSpPr>
        <p:grpSpPr>
          <a:xfrm>
            <a:off x="8757920" y="2448560"/>
            <a:ext cx="386081" cy="2184603"/>
            <a:chOff x="8757920" y="2448560"/>
            <a:chExt cx="386081" cy="218460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058876-4A00-8FE2-4A41-45FB8586CA2C}"/>
                </a:ext>
              </a:extLst>
            </p:cNvPr>
            <p:cNvCxnSpPr>
              <a:cxnSpLocks/>
            </p:cNvCxnSpPr>
            <p:nvPr/>
          </p:nvCxnSpPr>
          <p:spPr>
            <a:xfrm>
              <a:off x="8757920" y="2448560"/>
              <a:ext cx="0" cy="2184603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500786-F9F8-3E97-D127-986D5A3243B6}"/>
                </a:ext>
              </a:extLst>
            </p:cNvPr>
            <p:cNvSpPr txBox="1"/>
            <p:nvPr/>
          </p:nvSpPr>
          <p:spPr>
            <a:xfrm rot="16200000">
              <a:off x="8036806" y="3415168"/>
              <a:ext cx="18758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SEB anomalies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C63B3A-482A-797C-EC61-632A1684204D}"/>
              </a:ext>
            </a:extLst>
          </p:cNvPr>
          <p:cNvGrpSpPr/>
          <p:nvPr/>
        </p:nvGrpSpPr>
        <p:grpSpPr>
          <a:xfrm>
            <a:off x="8747759" y="4694047"/>
            <a:ext cx="396241" cy="1596912"/>
            <a:chOff x="8747759" y="4694047"/>
            <a:chExt cx="396241" cy="159691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69BE28-C008-29B3-730B-56817873FFC3}"/>
                </a:ext>
              </a:extLst>
            </p:cNvPr>
            <p:cNvCxnSpPr>
              <a:cxnSpLocks/>
            </p:cNvCxnSpPr>
            <p:nvPr/>
          </p:nvCxnSpPr>
          <p:spPr>
            <a:xfrm>
              <a:off x="8747759" y="4771697"/>
              <a:ext cx="10161" cy="14193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553B01-E483-47E9-11DF-6E66B4B2570A}"/>
                </a:ext>
              </a:extLst>
            </p:cNvPr>
            <p:cNvSpPr txBox="1"/>
            <p:nvPr/>
          </p:nvSpPr>
          <p:spPr>
            <a:xfrm rot="16200000">
              <a:off x="8176267" y="5323226"/>
              <a:ext cx="15969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SEB patches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7695AA-E7DB-6EF8-4DBC-1590BEA3B0B2}"/>
              </a:ext>
            </a:extLst>
          </p:cNvPr>
          <p:cNvGrpSpPr/>
          <p:nvPr/>
        </p:nvGrpSpPr>
        <p:grpSpPr>
          <a:xfrm>
            <a:off x="1057961" y="3709833"/>
            <a:ext cx="7362748" cy="923330"/>
            <a:chOff x="1057961" y="3709833"/>
            <a:chExt cx="7362748" cy="9233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7D6CC1-5944-BD71-B0BD-C941CB83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961" y="3738844"/>
              <a:ext cx="2159453" cy="894319"/>
            </a:xfrm>
            <a:prstGeom prst="rect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5C05181-4703-DC24-2742-832E40B36270}"/>
                    </a:ext>
                  </a:extLst>
                </p:cNvPr>
                <p:cNvSpPr txBox="1"/>
                <p:nvPr/>
              </p:nvSpPr>
              <p:spPr>
                <a:xfrm>
                  <a:off x="3264939" y="3709833"/>
                  <a:ext cx="5155770" cy="877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à"/>
                  </a:pPr>
                  <a:r>
                    <a:rPr lang="en-GB" sz="17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Wingdings" pitchFamily="2" charset="2"/>
                    </a:rPr>
                    <a:t>Within </a:t>
                  </a:r>
                  <a14:m>
                    <m:oMath xmlns:m="http://schemas.openxmlformats.org/officeDocument/2006/math">
                      <m:r>
                        <a:rPr lang="en-GB" sz="1700" i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GB" sz="17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15 around the calendar day</a:t>
                  </a:r>
                </a:p>
                <a:p>
                  <a:r>
                    <a:rPr lang="en-GB" sz="17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and a centred 9 year interval</a:t>
                  </a:r>
                  <a:r>
                    <a:rPr lang="en-GB" sz="17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Wingdings" pitchFamily="2" charset="2"/>
                    </a:rPr>
                    <a:t> </a:t>
                  </a:r>
                </a:p>
                <a:p>
                  <a:r>
                    <a:rPr lang="en-GB" sz="17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Wingdings" pitchFamily="2" charset="2"/>
                    </a:rPr>
                    <a:t> Seasonality and long-time trends removed</a:t>
                  </a:r>
                  <a:endParaRPr lang="en-GB" sz="17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5C05181-4703-DC24-2742-832E40B36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4939" y="3709833"/>
                  <a:ext cx="5155770" cy="877163"/>
                </a:xfrm>
                <a:prstGeom prst="rect">
                  <a:avLst/>
                </a:prstGeom>
                <a:blipFill>
                  <a:blip r:embed="rId6"/>
                  <a:stretch>
                    <a:fillRect l="-985" t="-2899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2F0168-F814-748B-4585-0DC7BC9E54BF}"/>
              </a:ext>
            </a:extLst>
          </p:cNvPr>
          <p:cNvGrpSpPr/>
          <p:nvPr/>
        </p:nvGrpSpPr>
        <p:grpSpPr>
          <a:xfrm>
            <a:off x="4516647" y="2329037"/>
            <a:ext cx="665567" cy="646331"/>
            <a:chOff x="7987862" y="809297"/>
            <a:chExt cx="665567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5C03E76-3102-A571-E06B-47CB460B981C}"/>
                    </a:ext>
                  </a:extLst>
                </p:cNvPr>
                <p:cNvSpPr txBox="1"/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sv-SE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GB" i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SEB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5C03E76-3102-A571-E06B-47CB460B9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blipFill>
                  <a:blip r:embed="rId7"/>
                  <a:stretch>
                    <a:fillRect r="-5556" b="-15385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2135C7C-6DB2-079F-081D-256C51EB700A}"/>
                    </a:ext>
                  </a:extLst>
                </p14:cNvPr>
                <p14:cNvContentPartPr/>
                <p14:nvPr/>
              </p14:nvContentPartPr>
              <p14:xfrm>
                <a:off x="8050575" y="1103586"/>
                <a:ext cx="540140" cy="80814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2135C7C-6DB2-079F-081D-256C51EB700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41573" y="1094607"/>
                  <a:ext cx="557785" cy="9841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4E3A67-6BA8-1FD3-E39F-83C75BC26789}"/>
              </a:ext>
            </a:extLst>
          </p:cNvPr>
          <p:cNvGrpSpPr/>
          <p:nvPr/>
        </p:nvGrpSpPr>
        <p:grpSpPr>
          <a:xfrm>
            <a:off x="6443545" y="4733060"/>
            <a:ext cx="665567" cy="646331"/>
            <a:chOff x="7987862" y="809297"/>
            <a:chExt cx="665567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899CF3-B9B7-8BA1-C04E-4C69ED635ABA}"/>
                    </a:ext>
                  </a:extLst>
                </p:cNvPr>
                <p:cNvSpPr txBox="1"/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sv-SE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dirty="0">
                      <a:solidFill>
                        <a:srgbClr val="FF0000"/>
                      </a:solidFill>
                    </a:rPr>
                    <a:t>SEB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899CF3-B9B7-8BA1-C04E-4C69ED635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blipFill>
                  <a:blip r:embed="rId10"/>
                  <a:stretch>
                    <a:fillRect r="-7547" b="-15385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529AE7A-AAAB-E0AE-DE39-8C4B5478EF31}"/>
                    </a:ext>
                  </a:extLst>
                </p14:cNvPr>
                <p14:cNvContentPartPr/>
                <p14:nvPr/>
              </p14:nvContentPartPr>
              <p14:xfrm>
                <a:off x="8050575" y="1103586"/>
                <a:ext cx="540140" cy="80814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529AE7A-AAAB-E0AE-DE39-8C4B5478EF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41573" y="1094607"/>
                  <a:ext cx="557785" cy="9841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6CE17-42FC-CF01-0A58-E7F8A15990E5}"/>
              </a:ext>
            </a:extLst>
          </p:cNvPr>
          <p:cNvGrpSpPr/>
          <p:nvPr/>
        </p:nvGrpSpPr>
        <p:grpSpPr>
          <a:xfrm>
            <a:off x="3805752" y="5067756"/>
            <a:ext cx="665567" cy="646331"/>
            <a:chOff x="7987862" y="809297"/>
            <a:chExt cx="665567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34BC853-6242-AB58-26F8-1FDCD3AC6BA6}"/>
                    </a:ext>
                  </a:extLst>
                </p:cNvPr>
                <p:cNvSpPr txBox="1"/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sv-SE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dirty="0">
                      <a:solidFill>
                        <a:srgbClr val="FF0000"/>
                      </a:solidFill>
                    </a:rPr>
                    <a:t>SEB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34BC853-6242-AB58-26F8-1FDCD3AC6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7862" y="809297"/>
                  <a:ext cx="665567" cy="646331"/>
                </a:xfrm>
                <a:prstGeom prst="rect">
                  <a:avLst/>
                </a:prstGeom>
                <a:blipFill>
                  <a:blip r:embed="rId13"/>
                  <a:stretch>
                    <a:fillRect r="-7547" b="-15385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F9E890F-2E06-04C8-7359-4FBEA5126F32}"/>
                    </a:ext>
                  </a:extLst>
                </p14:cNvPr>
                <p14:cNvContentPartPr/>
                <p14:nvPr/>
              </p14:nvContentPartPr>
              <p14:xfrm>
                <a:off x="8050575" y="1103586"/>
                <a:ext cx="540140" cy="80814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F9E890F-2E06-04C8-7359-4FBEA5126F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41573" y="1094607"/>
                  <a:ext cx="557785" cy="9841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6284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70AD-772C-A5EB-CB49-7BC5A9C7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1" y="314774"/>
            <a:ext cx="8918369" cy="795600"/>
          </a:xfrm>
        </p:spPr>
        <p:txBody>
          <a:bodyPr>
            <a:noAutofit/>
          </a:bodyPr>
          <a:lstStyle/>
          <a:p>
            <a:r>
              <a:rPr lang="en-SE" dirty="0"/>
              <a:t>Method – definition of life-cycle events (LCEs)</a:t>
            </a:r>
            <a:br>
              <a:rPr lang="en-SE" dirty="0"/>
            </a:br>
            <a:r>
              <a:rPr lang="en-SE" sz="2000" dirty="0"/>
              <a:t>(=temporally connected </a:t>
            </a:r>
            <a:r>
              <a:rPr lang="en-GB" sz="2000" dirty="0"/>
              <a:t>SEB patches)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BB5E6-21CE-8C06-3338-684DAD93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63" y="1192241"/>
            <a:ext cx="2925413" cy="47994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Individual patches (forward and backward in </a:t>
            </a:r>
            <a:r>
              <a:rPr lang="en-GB" dirty="0" err="1"/>
              <a:t>timeare</a:t>
            </a:r>
            <a:r>
              <a:rPr lang="en-GB" dirty="0"/>
              <a:t> temporally connected to </a:t>
            </a:r>
            <a:r>
              <a:rPr lang="en-GB" b="1" dirty="0"/>
              <a:t>multi-day LCEs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 1. centroid of the patch at </a:t>
            </a:r>
            <a:r>
              <a:rPr lang="en-GB" i="1" dirty="0"/>
              <a:t>t+1 </a:t>
            </a:r>
            <a:r>
              <a:rPr lang="en-GB" dirty="0"/>
              <a:t>within </a:t>
            </a:r>
            <a:r>
              <a:rPr lang="en-GB" dirty="0">
                <a:solidFill>
                  <a:srgbClr val="FF0000"/>
                </a:solidFill>
              </a:rPr>
              <a:t>2 equivalent radii from patch at </a:t>
            </a:r>
            <a:r>
              <a:rPr lang="en-GB" i="1" dirty="0">
                <a:solidFill>
                  <a:srgbClr val="FF0000"/>
                </a:solidFill>
              </a:rPr>
              <a:t>t</a:t>
            </a:r>
            <a:r>
              <a:rPr lang="en-GB" i="1" dirty="0"/>
              <a:t>,</a:t>
            </a:r>
            <a:r>
              <a:rPr lang="en-GB" dirty="0"/>
              <a:t> AND</a:t>
            </a:r>
            <a:endParaRPr lang="en-GB" i="1" dirty="0"/>
          </a:p>
          <a:p>
            <a:pPr marL="0" indent="0">
              <a:buNone/>
            </a:pPr>
            <a:r>
              <a:rPr lang="en-GB" dirty="0"/>
              <a:t> 2. the </a:t>
            </a:r>
            <a:r>
              <a:rPr lang="en-GB" dirty="0">
                <a:solidFill>
                  <a:srgbClr val="FF0000"/>
                </a:solidFill>
              </a:rPr>
              <a:t>centroid trajectories </a:t>
            </a:r>
            <a:r>
              <a:rPr lang="en-GB" dirty="0"/>
              <a:t>are within </a:t>
            </a:r>
            <a:r>
              <a:rPr lang="en-GB" dirty="0">
                <a:solidFill>
                  <a:srgbClr val="FF0000"/>
                </a:solidFill>
              </a:rPr>
              <a:t>1500 km 2 days </a:t>
            </a:r>
            <a:r>
              <a:rPr lang="en-GB" dirty="0"/>
              <a:t>prior to arrival at the patches</a:t>
            </a:r>
          </a:p>
          <a:p>
            <a:endParaRPr lang="en-GB" dirty="0"/>
          </a:p>
          <a:p>
            <a:endParaRPr lang="en-SE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20448E-8DE2-B4BE-1E3D-6B6BC8411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5" b="50000"/>
          <a:stretch/>
        </p:blipFill>
        <p:spPr>
          <a:xfrm>
            <a:off x="3211832" y="1390603"/>
            <a:ext cx="2544162" cy="288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4F7308-9261-38AC-11AC-5BAAD46D19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"/>
          <a:stretch/>
        </p:blipFill>
        <p:spPr>
          <a:xfrm>
            <a:off x="6338903" y="1536338"/>
            <a:ext cx="2303053" cy="5886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EC81F0-2007-32FF-BFD4-064AE255981D}"/>
              </a:ext>
            </a:extLst>
          </p:cNvPr>
          <p:cNvSpPr txBox="1">
            <a:spLocks/>
          </p:cNvSpPr>
          <p:nvPr/>
        </p:nvSpPr>
        <p:spPr>
          <a:xfrm>
            <a:off x="5510569" y="4487973"/>
            <a:ext cx="3633431" cy="1503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 </a:t>
            </a:r>
            <a:r>
              <a:rPr lang="en-GB" sz="1800" b="1" dirty="0">
                <a:solidFill>
                  <a:srgbClr val="FF0000"/>
                </a:solidFill>
              </a:rPr>
              <a:t>Peak</a:t>
            </a:r>
            <a:r>
              <a:rPr lang="en-GB" sz="1800" b="1" dirty="0"/>
              <a:t> </a:t>
            </a:r>
            <a:r>
              <a:rPr lang="en-GB" sz="1800" b="1" dirty="0">
                <a:solidFill>
                  <a:srgbClr val="FF0000"/>
                </a:solidFill>
              </a:rPr>
              <a:t>event</a:t>
            </a:r>
            <a:r>
              <a:rPr lang="en-GB" sz="1800" b="1" dirty="0"/>
              <a:t> </a:t>
            </a:r>
            <a:r>
              <a:rPr lang="en-GB" sz="1800" dirty="0"/>
              <a:t>= SEB patch with largest </a:t>
            </a:r>
            <a:r>
              <a:rPr lang="en-GB" sz="1800" b="1" dirty="0"/>
              <a:t>intensity</a:t>
            </a:r>
          </a:p>
          <a:p>
            <a:pPr marL="0" indent="0">
              <a:buNone/>
            </a:pPr>
            <a:r>
              <a:rPr lang="en-GB" b="1" dirty="0"/>
              <a:t>ONSET – PEAK  – DECAY</a:t>
            </a:r>
            <a:endParaRPr lang="en-GB" dirty="0"/>
          </a:p>
          <a:p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5EF4EA-3637-F1A0-80AE-12C8899762E3}"/>
                  </a:ext>
                </a:extLst>
              </p:cNvPr>
              <p:cNvSpPr txBox="1"/>
              <p:nvPr/>
            </p:nvSpPr>
            <p:spPr>
              <a:xfrm>
                <a:off x="6135107" y="1035063"/>
                <a:ext cx="2694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Amplitude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Affected area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5EF4EA-3637-F1A0-80AE-12C889976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107" y="1035063"/>
                <a:ext cx="2694264" cy="369332"/>
              </a:xfrm>
              <a:prstGeom prst="rect">
                <a:avLst/>
              </a:prstGeom>
              <a:blipFill>
                <a:blip r:embed="rId5"/>
                <a:stretch>
                  <a:fillRect l="-1402" t="-6667" r="-935" b="-2666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B3E57716-6003-C0CE-A370-FE9D362EB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2" r="66476"/>
          <a:stretch/>
        </p:blipFill>
        <p:spPr>
          <a:xfrm>
            <a:off x="3495300" y="4240758"/>
            <a:ext cx="1941063" cy="21978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103F53-5AD1-5758-9530-5CC8BCD001CD}"/>
              </a:ext>
            </a:extLst>
          </p:cNvPr>
          <p:cNvSpPr txBox="1"/>
          <p:nvPr/>
        </p:nvSpPr>
        <p:spPr>
          <a:xfrm>
            <a:off x="4188439" y="4306779"/>
            <a:ext cx="65434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t+1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0CEAE13-99CA-3703-24A3-76D99EE1ACC9}"/>
              </a:ext>
            </a:extLst>
          </p:cNvPr>
          <p:cNvGrpSpPr/>
          <p:nvPr/>
        </p:nvGrpSpPr>
        <p:grpSpPr>
          <a:xfrm>
            <a:off x="4394301" y="2528844"/>
            <a:ext cx="4558836" cy="1815882"/>
            <a:chOff x="4394301" y="2528844"/>
            <a:chExt cx="4558836" cy="181588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00AD4E-757E-FFC6-0261-0E07F82C7E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4301" y="3763470"/>
              <a:ext cx="1633423" cy="231014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C7E197-C186-C1C5-ABAD-183E85F6A49F}"/>
                </a:ext>
              </a:extLst>
            </p:cNvPr>
            <p:cNvSpPr txBox="1"/>
            <p:nvPr/>
          </p:nvSpPr>
          <p:spPr>
            <a:xfrm>
              <a:off x="6027724" y="2528844"/>
              <a:ext cx="2925413" cy="181588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Sectors of air mass origin:</a:t>
              </a:r>
            </a:p>
            <a:p>
              <a:r>
                <a:rPr lang="en-GB" sz="1600" dirty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Pacific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  <a:r>
                <a:rPr lang="en-GB" sz="1600" dirty="0">
                  <a:solidFill>
                    <a:srgbClr val="FF4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1600" b="1" dirty="0">
                  <a:solidFill>
                    <a:srgbClr val="FF4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Atlantic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GB" sz="1600" dirty="0">
                  <a:solidFill>
                    <a:srgbClr val="FFC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Canada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GB" sz="1600" dirty="0">
                  <a:solidFill>
                    <a:schemeClr val="accent4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Siberia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Location </a:t>
              </a:r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days 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prior to arrival in the </a:t>
              </a:r>
              <a:r>
                <a:rPr lang="en-GB" sz="16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peak event 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determines the </a:t>
              </a:r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origin</a:t>
              </a:r>
              <a:r>
                <a: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of the LCE</a:t>
              </a:r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E9C9315-EA74-5950-3F7A-01C90267B857}"/>
              </a:ext>
            </a:extLst>
          </p:cNvPr>
          <p:cNvSpPr/>
          <p:nvPr/>
        </p:nvSpPr>
        <p:spPr>
          <a:xfrm>
            <a:off x="1258227" y="5749812"/>
            <a:ext cx="1612232" cy="601579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142 LCEs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96B715-2B51-8192-D2BB-CC74B5913112}"/>
              </a:ext>
            </a:extLst>
          </p:cNvPr>
          <p:cNvSpPr/>
          <p:nvPr/>
        </p:nvSpPr>
        <p:spPr>
          <a:xfrm>
            <a:off x="4041649" y="5110911"/>
            <a:ext cx="741506" cy="735153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A00B07-0EB1-FEEA-E6CC-1A1371D9618D}"/>
              </a:ext>
            </a:extLst>
          </p:cNvPr>
          <p:cNvCxnSpPr>
            <a:cxnSpLocks/>
          </p:cNvCxnSpPr>
          <p:nvPr/>
        </p:nvCxnSpPr>
        <p:spPr>
          <a:xfrm>
            <a:off x="1828800" y="4240758"/>
            <a:ext cx="2212849" cy="1210473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9FEF83D-04C1-8B5C-8936-0271FE68DC7B}"/>
              </a:ext>
            </a:extLst>
          </p:cNvPr>
          <p:cNvSpPr/>
          <p:nvPr/>
        </p:nvSpPr>
        <p:spPr>
          <a:xfrm>
            <a:off x="3849797" y="2458144"/>
            <a:ext cx="1047034" cy="97085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59C7E6-A862-9DA1-B366-FB2240A0EDBA}"/>
              </a:ext>
            </a:extLst>
          </p:cNvPr>
          <p:cNvCxnSpPr>
            <a:cxnSpLocks/>
          </p:cNvCxnSpPr>
          <p:nvPr/>
        </p:nvCxnSpPr>
        <p:spPr>
          <a:xfrm flipV="1">
            <a:off x="2756417" y="2991849"/>
            <a:ext cx="988946" cy="60960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7F57CA2-0874-895D-5FA2-3A51C511819D}"/>
              </a:ext>
            </a:extLst>
          </p:cNvPr>
          <p:cNvSpPr/>
          <p:nvPr/>
        </p:nvSpPr>
        <p:spPr>
          <a:xfrm>
            <a:off x="4444082" y="5181478"/>
            <a:ext cx="71530" cy="89023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138732-998C-09FF-29BE-7FB9939EAEF0}"/>
              </a:ext>
            </a:extLst>
          </p:cNvPr>
          <p:cNvSpPr/>
          <p:nvPr/>
        </p:nvSpPr>
        <p:spPr>
          <a:xfrm>
            <a:off x="4394301" y="5705301"/>
            <a:ext cx="71530" cy="89023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1EE0946-25DD-F4FF-E431-40E83E32893B}"/>
              </a:ext>
            </a:extLst>
          </p:cNvPr>
          <p:cNvCxnSpPr>
            <a:cxnSpLocks/>
          </p:cNvCxnSpPr>
          <p:nvPr/>
        </p:nvCxnSpPr>
        <p:spPr>
          <a:xfrm>
            <a:off x="4465831" y="2906486"/>
            <a:ext cx="1044738" cy="60960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Line Callout 1 13">
                <a:extLst>
                  <a:ext uri="{FF2B5EF4-FFF2-40B4-BE49-F238E27FC236}">
                    <a16:creationId xmlns:a16="http://schemas.microsoft.com/office/drawing/2014/main" id="{6334C788-9BBC-3522-5DFC-130844ABB796}"/>
                  </a:ext>
                </a:extLst>
              </p:cNvPr>
              <p:cNvSpPr/>
              <p:nvPr/>
            </p:nvSpPr>
            <p:spPr>
              <a:xfrm>
                <a:off x="5459708" y="5875616"/>
                <a:ext cx="1456267" cy="609600"/>
              </a:xfrm>
              <a:prstGeom prst="borderCallout1">
                <a:avLst>
                  <a:gd name="adj1" fmla="val 29462"/>
                  <a:gd name="adj2" fmla="val -960"/>
                  <a:gd name="adj3" fmla="val -13788"/>
                  <a:gd name="adj4" fmla="val -47459"/>
                </a:avLst>
              </a:prstGeom>
              <a:solidFill>
                <a:schemeClr val="bg1"/>
              </a:solidFill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- - SIC = 0.7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SIC = 0.15</a:t>
                </a:r>
              </a:p>
            </p:txBody>
          </p:sp>
        </mc:Choice>
        <mc:Fallback xmlns="">
          <p:sp>
            <p:nvSpPr>
              <p:cNvPr id="14" name="Line Callout 1 13">
                <a:extLst>
                  <a:ext uri="{FF2B5EF4-FFF2-40B4-BE49-F238E27FC236}">
                    <a16:creationId xmlns:a16="http://schemas.microsoft.com/office/drawing/2014/main" id="{6334C788-9BBC-3522-5DFC-130844ABB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708" y="5875616"/>
                <a:ext cx="1456267" cy="609600"/>
              </a:xfrm>
              <a:prstGeom prst="borderCallout1">
                <a:avLst>
                  <a:gd name="adj1" fmla="val 29462"/>
                  <a:gd name="adj2" fmla="val -960"/>
                  <a:gd name="adj3" fmla="val -13788"/>
                  <a:gd name="adj4" fmla="val -47459"/>
                </a:avLst>
              </a:prstGeom>
              <a:blipFill>
                <a:blip r:embed="rId6"/>
                <a:stretch>
                  <a:fillRect b="-14286"/>
                </a:stretch>
              </a:blipFill>
              <a:ln>
                <a:solidFill>
                  <a:srgbClr val="00B050"/>
                </a:solidFill>
                <a:tailEnd type="triangle"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AF3E9E6-5A2A-22E1-B8F6-B1174AA3C9BE}"/>
              </a:ext>
            </a:extLst>
          </p:cNvPr>
          <p:cNvCxnSpPr>
            <a:cxnSpLocks/>
          </p:cNvCxnSpPr>
          <p:nvPr/>
        </p:nvCxnSpPr>
        <p:spPr>
          <a:xfrm flipH="1">
            <a:off x="3581400" y="3052042"/>
            <a:ext cx="696686" cy="711428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rved Left Arrow 28">
            <a:extLst>
              <a:ext uri="{FF2B5EF4-FFF2-40B4-BE49-F238E27FC236}">
                <a16:creationId xmlns:a16="http://schemas.microsoft.com/office/drawing/2014/main" id="{AEE5DC65-4039-4A53-0CAF-ACF19A53B076}"/>
              </a:ext>
            </a:extLst>
          </p:cNvPr>
          <p:cNvSpPr/>
          <p:nvPr/>
        </p:nvSpPr>
        <p:spPr>
          <a:xfrm>
            <a:off x="4992387" y="3096132"/>
            <a:ext cx="467321" cy="1548991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65E7FE-2F98-3032-FBC2-DFEB50D50E03}"/>
              </a:ext>
            </a:extLst>
          </p:cNvPr>
          <p:cNvSpPr txBox="1"/>
          <p:nvPr/>
        </p:nvSpPr>
        <p:spPr>
          <a:xfrm>
            <a:off x="4998549" y="3008126"/>
            <a:ext cx="29046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B43DA834-50E8-23B7-1F9E-70066C7FD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6" t="49082" r="12656"/>
          <a:stretch/>
        </p:blipFill>
        <p:spPr>
          <a:xfrm>
            <a:off x="3116187" y="3805958"/>
            <a:ext cx="833484" cy="151606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29B7B77-5890-B78C-38E1-0EFE499CEA26}"/>
              </a:ext>
            </a:extLst>
          </p:cNvPr>
          <p:cNvCxnSpPr>
            <a:cxnSpLocks/>
          </p:cNvCxnSpPr>
          <p:nvPr/>
        </p:nvCxnSpPr>
        <p:spPr>
          <a:xfrm flipH="1" flipV="1">
            <a:off x="3806109" y="1864252"/>
            <a:ext cx="457381" cy="75299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237154-9BE8-71B9-05EF-8A53E497412E}"/>
              </a:ext>
            </a:extLst>
          </p:cNvPr>
          <p:cNvCxnSpPr>
            <a:cxnSpLocks/>
          </p:cNvCxnSpPr>
          <p:nvPr/>
        </p:nvCxnSpPr>
        <p:spPr>
          <a:xfrm flipV="1">
            <a:off x="4525538" y="1864252"/>
            <a:ext cx="569791" cy="79485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693E59E-81A7-376C-0FC9-8F1A868C5252}"/>
              </a:ext>
            </a:extLst>
          </p:cNvPr>
          <p:cNvSpPr/>
          <p:nvPr/>
        </p:nvSpPr>
        <p:spPr>
          <a:xfrm>
            <a:off x="3083769" y="1676862"/>
            <a:ext cx="411161" cy="396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93126A9B-6FC9-B52A-E7B3-9C8B03888CE3}"/>
              </a:ext>
            </a:extLst>
          </p:cNvPr>
          <p:cNvSpPr/>
          <p:nvPr/>
        </p:nvSpPr>
        <p:spPr>
          <a:xfrm>
            <a:off x="4718089" y="1688826"/>
            <a:ext cx="1368237" cy="969058"/>
          </a:xfrm>
          <a:prstGeom prst="borderCallout1">
            <a:avLst>
              <a:gd name="adj1" fmla="val 98677"/>
              <a:gd name="adj2" fmla="val 49107"/>
              <a:gd name="adj3" fmla="val 191107"/>
              <a:gd name="adj4" fmla="val -18653"/>
            </a:avLst>
          </a:prstGeom>
          <a:solidFill>
            <a:schemeClr val="bg1"/>
          </a:solidFill>
          <a:ln>
            <a:solidFill>
              <a:srgbClr val="0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0000"/>
                </a:solidFill>
              </a:rPr>
              <a:t>10d </a:t>
            </a:r>
            <a:r>
              <a:rPr lang="en-GB" sz="1200" dirty="0">
                <a:solidFill>
                  <a:srgbClr val="000000"/>
                </a:solidFill>
              </a:rPr>
              <a:t>Centroid of backward trajectories started at 200 </a:t>
            </a:r>
            <a:r>
              <a:rPr lang="en-GB" sz="1200" dirty="0" err="1">
                <a:solidFill>
                  <a:srgbClr val="000000"/>
                </a:solidFill>
              </a:rPr>
              <a:t>hPa</a:t>
            </a:r>
            <a:r>
              <a:rPr lang="en-GB" sz="1200" dirty="0">
                <a:solidFill>
                  <a:srgbClr val="000000"/>
                </a:solidFill>
              </a:rPr>
              <a:t> AGL from the patch</a:t>
            </a:r>
          </a:p>
        </p:txBody>
      </p:sp>
    </p:spTree>
    <p:extLst>
      <p:ext uri="{BB962C8B-B14F-4D97-AF65-F5344CB8AC3E}">
        <p14:creationId xmlns:p14="http://schemas.microsoft.com/office/powerpoint/2010/main" val="40445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A903-FBD8-F0DC-AC6B-7BCBBBA4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LCEs associated with vertically deep moist and warm air intrusions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44E3B-19F4-2F1C-B8BE-6B29085CC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00" y="1310400"/>
            <a:ext cx="6119723" cy="4316400"/>
          </a:xfrm>
        </p:spPr>
        <p:txBody>
          <a:bodyPr/>
          <a:lstStyle/>
          <a:p>
            <a:r>
              <a:rPr lang="en-SE" dirty="0"/>
              <a:t>~ 3.5 LCEs per winter season (0 – 8 LCEs) </a:t>
            </a:r>
          </a:p>
          <a:p>
            <a:r>
              <a:rPr lang="en-SE" dirty="0"/>
              <a:t>Duration ~ 5 days (2 – 12 days) </a:t>
            </a:r>
          </a:p>
          <a:p>
            <a:r>
              <a:rPr lang="en-SE" dirty="0">
                <a:solidFill>
                  <a:srgbClr val="FF40FF"/>
                </a:solidFill>
              </a:rPr>
              <a:t>Atlantic LCEs </a:t>
            </a:r>
            <a:r>
              <a:rPr lang="en-SE" dirty="0"/>
              <a:t>in Nov &amp; Dec (higher North-Atlantic cyclone activity), </a:t>
            </a:r>
            <a:r>
              <a:rPr lang="en-SE" dirty="0">
                <a:solidFill>
                  <a:srgbClr val="00B0F0"/>
                </a:solidFill>
              </a:rPr>
              <a:t>Pacific LCEs </a:t>
            </a:r>
            <a:r>
              <a:rPr lang="en-SE" dirty="0"/>
              <a:t>in Feb &amp; March (more blocks over Alaska)</a:t>
            </a:r>
          </a:p>
          <a:p>
            <a:endParaRPr lang="en-SE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902329A-E589-4A87-E718-40BF25060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5" r="51683"/>
          <a:stretch/>
        </p:blipFill>
        <p:spPr>
          <a:xfrm>
            <a:off x="226321" y="4437776"/>
            <a:ext cx="2906774" cy="1733366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81181A5-807A-DB64-B94B-3172B402B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1" t="71024" r="5229" b="14893"/>
          <a:stretch/>
        </p:blipFill>
        <p:spPr>
          <a:xfrm>
            <a:off x="1573926" y="3266921"/>
            <a:ext cx="1559169" cy="117692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8D123F9-DDDF-5EA6-207C-B70E4FD73492}"/>
              </a:ext>
            </a:extLst>
          </p:cNvPr>
          <p:cNvSpPr/>
          <p:nvPr/>
        </p:nvSpPr>
        <p:spPr>
          <a:xfrm>
            <a:off x="100900" y="3516176"/>
            <a:ext cx="1443423" cy="7956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142 LCEs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9F14D4-44D6-715C-98CE-6F598BC7454C}"/>
              </a:ext>
            </a:extLst>
          </p:cNvPr>
          <p:cNvGrpSpPr/>
          <p:nvPr/>
        </p:nvGrpSpPr>
        <p:grpSpPr>
          <a:xfrm>
            <a:off x="6684650" y="1184400"/>
            <a:ext cx="1708663" cy="4442412"/>
            <a:chOff x="6684650" y="1184400"/>
            <a:chExt cx="1708663" cy="4442412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F391D365-7132-395D-8A5B-2D601705D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34"/>
            <a:stretch/>
          </p:blipFill>
          <p:spPr>
            <a:xfrm>
              <a:off x="6776528" y="1310400"/>
              <a:ext cx="1616785" cy="4316412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555ECD5-5B7E-2E09-6F79-2C4B4A4BEE91}"/>
                </a:ext>
              </a:extLst>
            </p:cNvPr>
            <p:cNvSpPr/>
            <p:nvPr/>
          </p:nvSpPr>
          <p:spPr>
            <a:xfrm>
              <a:off x="6684650" y="1184400"/>
              <a:ext cx="411161" cy="310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9DC241A-6A21-4ABA-5213-C5AD67259F6F}"/>
              </a:ext>
            </a:extLst>
          </p:cNvPr>
          <p:cNvSpPr/>
          <p:nvPr/>
        </p:nvSpPr>
        <p:spPr>
          <a:xfrm>
            <a:off x="545106" y="4554415"/>
            <a:ext cx="411161" cy="32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71DF233-4ADA-5863-95EC-DCF6F9748489}"/>
              </a:ext>
            </a:extLst>
          </p:cNvPr>
          <p:cNvSpPr/>
          <p:nvPr/>
        </p:nvSpPr>
        <p:spPr>
          <a:xfrm>
            <a:off x="5037301" y="3468600"/>
            <a:ext cx="411161" cy="310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379B575-488E-2679-AC4A-78876799378E}"/>
              </a:ext>
            </a:extLst>
          </p:cNvPr>
          <p:cNvSpPr/>
          <p:nvPr/>
        </p:nvSpPr>
        <p:spPr>
          <a:xfrm>
            <a:off x="3479738" y="3543800"/>
            <a:ext cx="411161" cy="310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BC7DD-1F44-B25D-7841-1FC0A8B264AD}"/>
              </a:ext>
            </a:extLst>
          </p:cNvPr>
          <p:cNvSpPr txBox="1"/>
          <p:nvPr/>
        </p:nvSpPr>
        <p:spPr>
          <a:xfrm>
            <a:off x="2993005" y="5066918"/>
            <a:ext cx="2067093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solidFill>
                  <a:srgbClr val="FF0000"/>
                </a:solidFill>
                <a:sym typeface="Wingdings" pitchFamily="2" charset="2"/>
              </a:rPr>
              <a:t>More cyclones </a:t>
            </a:r>
            <a:r>
              <a:rPr lang="en-GB" sz="1600" dirty="0">
                <a:sym typeface="Wingdings" pitchFamily="2" charset="2"/>
              </a:rPr>
              <a:t>in Greenland-Iceland &amp; Central Arctic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solidFill>
                  <a:srgbClr val="FF0000"/>
                </a:solidFill>
                <a:sym typeface="Wingdings" pitchFamily="2" charset="2"/>
              </a:rPr>
              <a:t>More blocks </a:t>
            </a:r>
            <a:r>
              <a:rPr lang="en-GB" sz="1600" dirty="0">
                <a:sym typeface="Wingdings" pitchFamily="2" charset="2"/>
              </a:rPr>
              <a:t>in Northern Eurasia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20313F-2524-F789-7DDD-45D5EFE753E6}"/>
              </a:ext>
            </a:extLst>
          </p:cNvPr>
          <p:cNvSpPr txBox="1"/>
          <p:nvPr/>
        </p:nvSpPr>
        <p:spPr>
          <a:xfrm>
            <a:off x="5117449" y="5062725"/>
            <a:ext cx="1796467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solidFill>
                  <a:srgbClr val="FF0000"/>
                </a:solidFill>
                <a:sym typeface="Wingdings" pitchFamily="2" charset="2"/>
              </a:rPr>
              <a:t>More cyclones (blocks)  </a:t>
            </a:r>
            <a:r>
              <a:rPr lang="en-GB" sz="1600" dirty="0">
                <a:sym typeface="Wingdings" pitchFamily="2" charset="2"/>
              </a:rPr>
              <a:t>in western (eastern) North Pacific</a:t>
            </a:r>
            <a:endParaRPr lang="en-GB" sz="16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80726A-41FC-2461-9FDE-51459749FCB6}"/>
              </a:ext>
            </a:extLst>
          </p:cNvPr>
          <p:cNvGrpSpPr/>
          <p:nvPr/>
        </p:nvGrpSpPr>
        <p:grpSpPr>
          <a:xfrm>
            <a:off x="3303760" y="3440681"/>
            <a:ext cx="3318963" cy="1622492"/>
            <a:chOff x="3303760" y="3440681"/>
            <a:chExt cx="3318963" cy="1622492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FF04EE92-BAF9-66EF-ED55-0F3C9058F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 t="36464" r="13305" b="33177"/>
            <a:stretch/>
          </p:blipFill>
          <p:spPr>
            <a:xfrm>
              <a:off x="3504374" y="3516176"/>
              <a:ext cx="3118349" cy="149314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F6DC65-ED93-3D8F-EC0F-9E45A72A10B4}"/>
                </a:ext>
              </a:extLst>
            </p:cNvPr>
            <p:cNvSpPr txBox="1"/>
            <p:nvPr/>
          </p:nvSpPr>
          <p:spPr>
            <a:xfrm rot="20733487">
              <a:off x="3416328" y="4659637"/>
              <a:ext cx="89967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SE" dirty="0">
                  <a:solidFill>
                    <a:srgbClr val="FF40FF"/>
                  </a:solidFill>
                </a:rPr>
                <a:t>Atlantic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C700F2-2575-5679-9704-AF8ACED110AE}"/>
                </a:ext>
              </a:extLst>
            </p:cNvPr>
            <p:cNvSpPr txBox="1"/>
            <p:nvPr/>
          </p:nvSpPr>
          <p:spPr>
            <a:xfrm rot="20733487">
              <a:off x="5154798" y="4693841"/>
              <a:ext cx="78085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SE" dirty="0">
                  <a:solidFill>
                    <a:srgbClr val="00B0F0"/>
                  </a:solidFill>
                </a:rPr>
                <a:t>Pacific</a:t>
              </a:r>
              <a:endParaRPr lang="en-GB" dirty="0">
                <a:solidFill>
                  <a:srgbClr val="00B0F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2156DB-6930-3CB6-20E6-05CC4F068093}"/>
                </a:ext>
              </a:extLst>
            </p:cNvPr>
            <p:cNvSpPr txBox="1"/>
            <p:nvPr/>
          </p:nvSpPr>
          <p:spPr>
            <a:xfrm>
              <a:off x="4637421" y="3789452"/>
              <a:ext cx="9459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b="1" dirty="0"/>
                <a:t>at PEAK</a:t>
              </a:r>
              <a:endParaRPr lang="en-GB" dirty="0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1CB5536-00AE-D95C-DD8F-593E3B3EE810}"/>
                </a:ext>
              </a:extLst>
            </p:cNvPr>
            <p:cNvSpPr/>
            <p:nvPr/>
          </p:nvSpPr>
          <p:spPr>
            <a:xfrm>
              <a:off x="5051230" y="3455133"/>
              <a:ext cx="411161" cy="310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0FBEC76-C82F-4D2B-67D9-340BC81ED490}"/>
                </a:ext>
              </a:extLst>
            </p:cNvPr>
            <p:cNvSpPr/>
            <p:nvPr/>
          </p:nvSpPr>
          <p:spPr>
            <a:xfrm>
              <a:off x="3303760" y="3440681"/>
              <a:ext cx="411161" cy="310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9776E4-75B6-B323-52A9-8509E42BED98}"/>
              </a:ext>
            </a:extLst>
          </p:cNvPr>
          <p:cNvSpPr txBox="1"/>
          <p:nvPr/>
        </p:nvSpPr>
        <p:spPr>
          <a:xfrm>
            <a:off x="7273227" y="2808861"/>
            <a:ext cx="1616785" cy="147732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 Entire tropospheric column anomalously (~10K) warm</a:t>
            </a:r>
            <a:endParaRPr lang="en-GB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A7BFF0E-A060-E5B8-1197-75408486B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7" t="4971" r="23647" b="78518"/>
          <a:stretch/>
        </p:blipFill>
        <p:spPr>
          <a:xfrm>
            <a:off x="7942508" y="1540615"/>
            <a:ext cx="1207783" cy="95410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877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87C5-E392-04FF-5F83-D13C9439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8" y="333278"/>
            <a:ext cx="8731457" cy="795600"/>
          </a:xfrm>
        </p:spPr>
        <p:txBody>
          <a:bodyPr>
            <a:normAutofit fontScale="90000"/>
          </a:bodyPr>
          <a:lstStyle/>
          <a:p>
            <a:r>
              <a:rPr lang="en-SE" dirty="0"/>
              <a:t>Case study – Atlantic event LCE 44 (5days) at peak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2F99CF-6E70-7227-FE23-F63CDA8B3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26" y="1309688"/>
            <a:ext cx="6374347" cy="4316412"/>
          </a:xfrm>
        </p:spPr>
      </p:pic>
      <p:sp>
        <p:nvSpPr>
          <p:cNvPr id="9" name="Line Callout 1 8">
            <a:extLst>
              <a:ext uri="{FF2B5EF4-FFF2-40B4-BE49-F238E27FC236}">
                <a16:creationId xmlns:a16="http://schemas.microsoft.com/office/drawing/2014/main" id="{F6433E4F-02EF-C965-4808-F60B46D7226E}"/>
              </a:ext>
            </a:extLst>
          </p:cNvPr>
          <p:cNvSpPr/>
          <p:nvPr/>
        </p:nvSpPr>
        <p:spPr>
          <a:xfrm>
            <a:off x="3093156" y="5847644"/>
            <a:ext cx="1049866" cy="369332"/>
          </a:xfrm>
          <a:prstGeom prst="borderCallout1">
            <a:avLst>
              <a:gd name="adj1" fmla="val 18750"/>
              <a:gd name="adj2" fmla="val -8333"/>
              <a:gd name="adj3" fmla="val -157406"/>
              <a:gd name="adj4" fmla="val -61534"/>
            </a:avLst>
          </a:prstGeom>
          <a:noFill/>
          <a:ln>
            <a:solidFill>
              <a:srgbClr val="00FA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blocking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 Callout 1 11">
                <a:extLst>
                  <a:ext uri="{FF2B5EF4-FFF2-40B4-BE49-F238E27FC236}">
                    <a16:creationId xmlns:a16="http://schemas.microsoft.com/office/drawing/2014/main" id="{0B12B24E-1BCD-0F90-D3EA-5E8A52337DC2}"/>
                  </a:ext>
                </a:extLst>
              </p:cNvPr>
              <p:cNvSpPr/>
              <p:nvPr/>
            </p:nvSpPr>
            <p:spPr>
              <a:xfrm>
                <a:off x="364068" y="5582178"/>
                <a:ext cx="1721555" cy="574054"/>
              </a:xfrm>
              <a:prstGeom prst="borderCallout1">
                <a:avLst>
                  <a:gd name="adj1" fmla="val -4848"/>
                  <a:gd name="adj2" fmla="val 31667"/>
                  <a:gd name="adj3" fmla="val -123975"/>
                  <a:gd name="adj4" fmla="val 66991"/>
                </a:avLst>
              </a:prstGeom>
              <a:noFill/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000000"/>
                    </a:solidFill>
                  </a:rPr>
                  <a:t>SLP (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</a:rPr>
                  <a:t>P = 10hPa, solid &gt; 1000 </a:t>
                </a:r>
                <a:r>
                  <a:rPr lang="en-GB" sz="1600" dirty="0" err="1">
                    <a:solidFill>
                      <a:srgbClr val="000000"/>
                    </a:solidFill>
                  </a:rPr>
                  <a:t>hPa</a:t>
                </a:r>
                <a:r>
                  <a:rPr lang="en-GB" sz="16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Line Callout 1 11">
                <a:extLst>
                  <a:ext uri="{FF2B5EF4-FFF2-40B4-BE49-F238E27FC236}">
                    <a16:creationId xmlns:a16="http://schemas.microsoft.com/office/drawing/2014/main" id="{0B12B24E-1BCD-0F90-D3EA-5E8A52337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68" y="5582178"/>
                <a:ext cx="1721555" cy="574054"/>
              </a:xfrm>
              <a:prstGeom prst="borderCallout1">
                <a:avLst>
                  <a:gd name="adj1" fmla="val -4848"/>
                  <a:gd name="adj2" fmla="val 31667"/>
                  <a:gd name="adj3" fmla="val -123975"/>
                  <a:gd name="adj4" fmla="val 66991"/>
                </a:avLst>
              </a:prstGeom>
              <a:blipFill>
                <a:blip r:embed="rId3"/>
                <a:stretch>
                  <a:fillRect b="-4587"/>
                </a:stretch>
              </a:blipFill>
              <a:ln>
                <a:solidFill>
                  <a:srgbClr val="000000"/>
                </a:solidFill>
                <a:tailEnd type="triangle"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544A1942-327E-3EAC-ECF0-A6B1F9FBC23A}"/>
              </a:ext>
            </a:extLst>
          </p:cNvPr>
          <p:cNvSpPr/>
          <p:nvPr/>
        </p:nvSpPr>
        <p:spPr>
          <a:xfrm>
            <a:off x="200983" y="2875683"/>
            <a:ext cx="1326444" cy="369332"/>
          </a:xfrm>
          <a:prstGeom prst="borderCallout1">
            <a:avLst>
              <a:gd name="adj1" fmla="val 411"/>
              <a:gd name="adj2" fmla="val 57199"/>
              <a:gd name="adj3" fmla="val -74878"/>
              <a:gd name="adj4" fmla="val 141019"/>
            </a:avLst>
          </a:pr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SEB patch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38573-2FB7-80DA-0D44-1BECD79F2425}"/>
              </a:ext>
            </a:extLst>
          </p:cNvPr>
          <p:cNvSpPr txBox="1"/>
          <p:nvPr/>
        </p:nvSpPr>
        <p:spPr>
          <a:xfrm>
            <a:off x="864205" y="3859598"/>
            <a:ext cx="209288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Column water vapor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14E85-5809-54C1-5852-B61622A9F231}"/>
                  </a:ext>
                </a:extLst>
              </p:cNvPr>
              <p:cNvSpPr txBox="1"/>
              <p:nvPr/>
            </p:nvSpPr>
            <p:spPr>
              <a:xfrm>
                <a:off x="1910645" y="1518939"/>
                <a:ext cx="68435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LW</a:t>
                </a:r>
                <a14:m>
                  <m:oMath xmlns:m="http://schemas.openxmlformats.org/officeDocument/2006/math">
                    <m:r>
                      <a:rPr lang="en-GB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14E85-5809-54C1-5852-B61622A9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645" y="1518939"/>
                <a:ext cx="684355" cy="369332"/>
              </a:xfrm>
              <a:prstGeom prst="rect">
                <a:avLst/>
              </a:prstGeom>
              <a:blipFill>
                <a:blip r:embed="rId4"/>
                <a:stretch>
                  <a:fillRect t="-6452" b="-2258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3A9BCE-0591-D147-877A-FBF467B95FFB}"/>
                  </a:ext>
                </a:extLst>
              </p:cNvPr>
              <p:cNvSpPr txBox="1"/>
              <p:nvPr/>
            </p:nvSpPr>
            <p:spPr>
              <a:xfrm>
                <a:off x="4061178" y="1518939"/>
                <a:ext cx="66556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SEB</a:t>
                </a:r>
                <a:endParaRPr lang="en-GB" baseline="-25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3A9BCE-0591-D147-877A-FBF467B95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178" y="1518939"/>
                <a:ext cx="665567" cy="369332"/>
              </a:xfrm>
              <a:prstGeom prst="rect">
                <a:avLst/>
              </a:prstGeom>
              <a:blipFill>
                <a:blip r:embed="rId5"/>
                <a:stretch>
                  <a:fillRect t="-6452" r="-5556" b="-2258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A4C4B7-415A-6C6C-6099-B8E6D884074F}"/>
                  </a:ext>
                </a:extLst>
              </p:cNvPr>
              <p:cNvSpPr txBox="1"/>
              <p:nvPr/>
            </p:nvSpPr>
            <p:spPr>
              <a:xfrm>
                <a:off x="6168901" y="1511394"/>
                <a:ext cx="67839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SHF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A4C4B7-415A-6C6C-6099-B8E6D8840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901" y="1511394"/>
                <a:ext cx="678391" cy="369332"/>
              </a:xfrm>
              <a:prstGeom prst="rect">
                <a:avLst/>
              </a:prstGeom>
              <a:blipFill>
                <a:blip r:embed="rId6"/>
                <a:stretch>
                  <a:fillRect t="-6452" r="-5455" b="-2258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6F2D49A-9A8E-291B-A63A-CF5CA52E26E2}"/>
              </a:ext>
            </a:extLst>
          </p:cNvPr>
          <p:cNvSpPr txBox="1"/>
          <p:nvPr/>
        </p:nvSpPr>
        <p:spPr>
          <a:xfrm>
            <a:off x="3429730" y="3885018"/>
            <a:ext cx="189750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Cloud liquid 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22785-353B-7DCA-9FB2-E4A983754F34}"/>
                  </a:ext>
                </a:extLst>
              </p:cNvPr>
              <p:cNvSpPr txBox="1"/>
              <p:nvPr/>
            </p:nvSpPr>
            <p:spPr>
              <a:xfrm>
                <a:off x="6168900" y="3885018"/>
                <a:ext cx="47840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T</a:t>
                </a:r>
                <a:r>
                  <a:rPr lang="en-GB" baseline="-25000" dirty="0"/>
                  <a:t>s</a:t>
                </a:r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22785-353B-7DCA-9FB2-E4A983754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900" y="3885018"/>
                <a:ext cx="478401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682DF5E-CCA3-C73D-D5FC-756641145F49}"/>
              </a:ext>
            </a:extLst>
          </p:cNvPr>
          <p:cNvGrpSpPr/>
          <p:nvPr/>
        </p:nvGrpSpPr>
        <p:grpSpPr>
          <a:xfrm>
            <a:off x="4143022" y="1652162"/>
            <a:ext cx="5316946" cy="1830195"/>
            <a:chOff x="4143022" y="1652162"/>
            <a:chExt cx="5316946" cy="1830195"/>
          </a:xfrm>
        </p:grpSpPr>
        <p:pic>
          <p:nvPicPr>
            <p:cNvPr id="22" name="Content Placeholder 6">
              <a:extLst>
                <a:ext uri="{FF2B5EF4-FFF2-40B4-BE49-F238E27FC236}">
                  <a16:creationId xmlns:a16="http://schemas.microsoft.com/office/drawing/2014/main" id="{FA78894E-3ED4-1FEC-3F2E-126856707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6" t="50603" r="10589" b="41074"/>
            <a:stretch/>
          </p:blipFill>
          <p:spPr>
            <a:xfrm>
              <a:off x="7701844" y="2264748"/>
              <a:ext cx="1442156" cy="795601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4E6E80C-4EE9-CBBD-F931-E8D530940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1378" y="2602082"/>
              <a:ext cx="3310466" cy="54751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3AB4CB2-64D0-6AF6-3B50-F570ED51C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3022" y="2934839"/>
              <a:ext cx="3558822" cy="54751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37D636-268C-1EF2-1530-AE462BFE83CA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4572000" y="2356256"/>
              <a:ext cx="3129844" cy="396055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981FD3-4596-C707-383F-E72CF3A002B3}"/>
                </a:ext>
              </a:extLst>
            </p:cNvPr>
            <p:cNvSpPr txBox="1"/>
            <p:nvPr/>
          </p:nvSpPr>
          <p:spPr>
            <a:xfrm>
              <a:off x="7759173" y="1652163"/>
              <a:ext cx="1700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10d Backward trajectories from the peak event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200E65B-E239-38B0-444B-4FD007DDCF1C}"/>
                </a:ext>
              </a:extLst>
            </p:cNvPr>
            <p:cNvSpPr/>
            <p:nvPr/>
          </p:nvSpPr>
          <p:spPr>
            <a:xfrm>
              <a:off x="7701844" y="1652162"/>
              <a:ext cx="1442156" cy="140818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ight Arrow 37">
                <a:extLst>
                  <a:ext uri="{FF2B5EF4-FFF2-40B4-BE49-F238E27FC236}">
                    <a16:creationId xmlns:a16="http://schemas.microsoft.com/office/drawing/2014/main" id="{F6D998C5-FD85-6E86-61BC-F1A59BE3361F}"/>
                  </a:ext>
                </a:extLst>
              </p:cNvPr>
              <p:cNvSpPr/>
              <p:nvPr/>
            </p:nvSpPr>
            <p:spPr>
              <a:xfrm>
                <a:off x="4954706" y="5730274"/>
                <a:ext cx="3013166" cy="921280"/>
              </a:xfrm>
              <a:prstGeom prst="rightArrow">
                <a:avLst/>
              </a:prstGeom>
              <a:solidFill>
                <a:schemeClr val="tx1"/>
              </a:solidFill>
              <a:ln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Animation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/>
                  <a:t>10 days around the peak event  </a:t>
                </a:r>
              </a:p>
            </p:txBody>
          </p:sp>
        </mc:Choice>
        <mc:Fallback xmlns="">
          <p:sp>
            <p:nvSpPr>
              <p:cNvPr id="38" name="Right Arrow 37">
                <a:extLst>
                  <a:ext uri="{FF2B5EF4-FFF2-40B4-BE49-F238E27FC236}">
                    <a16:creationId xmlns:a16="http://schemas.microsoft.com/office/drawing/2014/main" id="{F6D998C5-FD85-6E86-61BC-F1A59BE33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706" y="5730274"/>
                <a:ext cx="3013166" cy="921280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  <a:ln cap="rnd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43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167F5-99B0-5583-82C0-04EF1C15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00" y="116657"/>
            <a:ext cx="7948800" cy="795600"/>
          </a:xfrm>
        </p:spPr>
        <p:txBody>
          <a:bodyPr>
            <a:normAutofit fontScale="90000"/>
          </a:bodyPr>
          <a:lstStyle/>
          <a:p>
            <a:pPr algn="ctr"/>
            <a:r>
              <a:rPr lang="en-SE" dirty="0"/>
              <a:t>LCE 44 (peak 12 December 1986)</a:t>
            </a:r>
            <a:br>
              <a:rPr lang="en-SE" dirty="0"/>
            </a:br>
            <a:r>
              <a:rPr lang="en-SE" dirty="0"/>
              <a:t>- animation -</a:t>
            </a:r>
          </a:p>
        </p:txBody>
      </p:sp>
      <p:pic>
        <p:nvPicPr>
          <p:cNvPr id="7" name="ASPEN_timeline_LCE44.mp4" descr="ASPEN_timeline_LCE44.mp4">
            <a:hlinkClick r:id="" action="ppaction://media"/>
            <a:extLst>
              <a:ext uri="{FF2B5EF4-FFF2-40B4-BE49-F238E27FC236}">
                <a16:creationId xmlns:a16="http://schemas.microsoft.com/office/drawing/2014/main" id="{80FB11AD-46CB-3A65-CFC1-8C07A82D41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013" y="1309688"/>
            <a:ext cx="7673975" cy="431641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62FE22-1358-2A0E-050B-AC5A150643EB}"/>
                  </a:ext>
                </a:extLst>
              </p:cNvPr>
              <p:cNvSpPr txBox="1"/>
              <p:nvPr/>
            </p:nvSpPr>
            <p:spPr>
              <a:xfrm>
                <a:off x="0" y="2150310"/>
                <a:ext cx="72878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/>
                  <a:t>SEB</a:t>
                </a:r>
              </a:p>
              <a:p>
                <a:pPr algn="ctr"/>
                <a:r>
                  <a:rPr lang="en-GB" dirty="0"/>
                  <a:t>terms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62FE22-1358-2A0E-050B-AC5A15064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50310"/>
                <a:ext cx="728789" cy="646331"/>
              </a:xfrm>
              <a:prstGeom prst="rect">
                <a:avLst/>
              </a:prstGeom>
              <a:blipFill>
                <a:blip r:embed="rId5"/>
                <a:stretch>
                  <a:fillRect l="-5000" t="-1887" r="-3333" b="-13208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BDDC07A-59E7-061A-BCC9-8371367B2C25}"/>
              </a:ext>
            </a:extLst>
          </p:cNvPr>
          <p:cNvSpPr txBox="1"/>
          <p:nvPr/>
        </p:nvSpPr>
        <p:spPr>
          <a:xfrm>
            <a:off x="2444003" y="5820432"/>
            <a:ext cx="157588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Moisture, clouds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13D1E4-A0E2-AFE0-CECE-AA0367B48A2A}"/>
                  </a:ext>
                </a:extLst>
              </p:cNvPr>
              <p:cNvSpPr txBox="1"/>
              <p:nvPr/>
            </p:nvSpPr>
            <p:spPr>
              <a:xfrm>
                <a:off x="6210615" y="5820432"/>
                <a:ext cx="443455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dirty="0"/>
                  <a:t>T</a:t>
                </a:r>
                <a:r>
                  <a:rPr lang="en-GB" sz="1600" baseline="-25000" dirty="0"/>
                  <a:t>s</a:t>
                </a:r>
                <a:endParaRPr lang="en-GB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13D1E4-A0E2-AFE0-CECE-AA0367B48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15" y="5820432"/>
                <a:ext cx="443455" cy="338554"/>
              </a:xfrm>
              <a:prstGeom prst="rect">
                <a:avLst/>
              </a:prstGeom>
              <a:blipFill>
                <a:blip r:embed="rId6"/>
                <a:stretch>
                  <a:fillRect t="-3448" b="-1724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23E6595-4343-F113-C9C1-4908F1193D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6" t="50603" r="10589" b="41074"/>
          <a:stretch/>
        </p:blipFill>
        <p:spPr>
          <a:xfrm>
            <a:off x="7711" y="279832"/>
            <a:ext cx="1442156" cy="7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2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87C5-E392-04FF-5F83-D13C9439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SE" dirty="0"/>
              <a:t>Case study – Atlantic event LCE 44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4334E82-80F8-6620-58FD-FFD7FA326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5" y="1537804"/>
            <a:ext cx="4022290" cy="3782392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2635BC-19E2-8E0B-E007-04132C6DA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r="33827" b="47497"/>
          <a:stretch/>
        </p:blipFill>
        <p:spPr>
          <a:xfrm>
            <a:off x="325655" y="1350689"/>
            <a:ext cx="2167468" cy="2292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58C614-9673-14C6-46B8-1644F539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6" r="33210" b="47949"/>
          <a:stretch/>
        </p:blipFill>
        <p:spPr>
          <a:xfrm>
            <a:off x="359521" y="3809845"/>
            <a:ext cx="2167468" cy="2242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662341-FEB0-0DEE-34A6-AAF7C520EF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0" r="33086" b="46535"/>
          <a:stretch/>
        </p:blipFill>
        <p:spPr>
          <a:xfrm>
            <a:off x="6798187" y="1379001"/>
            <a:ext cx="2131323" cy="22645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32059B-6848-8865-51BA-91D03A0E49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r="33333" b="46535"/>
          <a:stretch/>
        </p:blipFill>
        <p:spPr>
          <a:xfrm>
            <a:off x="6780114" y="3643556"/>
            <a:ext cx="2167468" cy="2371705"/>
          </a:xfrm>
          <a:prstGeom prst="rect">
            <a:avLst/>
          </a:prstGeom>
        </p:spPr>
      </p:pic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B0D76CB4-DF33-A209-B5DB-CE0287402C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6" t="50603" r="10589" b="41074"/>
          <a:stretch/>
        </p:blipFill>
        <p:spPr>
          <a:xfrm>
            <a:off x="119615" y="407349"/>
            <a:ext cx="1442156" cy="79560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65687EB-0107-DB5B-9D15-58A6DA2678F2}"/>
              </a:ext>
            </a:extLst>
          </p:cNvPr>
          <p:cNvSpPr/>
          <p:nvPr/>
        </p:nvSpPr>
        <p:spPr>
          <a:xfrm rot="19882554">
            <a:off x="76200" y="2547257"/>
            <a:ext cx="1752600" cy="696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48D8F10-A165-EBF6-5874-7A63669DF407}"/>
              </a:ext>
            </a:extLst>
          </p:cNvPr>
          <p:cNvSpPr/>
          <p:nvPr/>
        </p:nvSpPr>
        <p:spPr>
          <a:xfrm>
            <a:off x="6650878" y="1579770"/>
            <a:ext cx="392180" cy="499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C8893DA-E47F-B824-EAA3-71DB21D1EB71}"/>
              </a:ext>
            </a:extLst>
          </p:cNvPr>
          <p:cNvSpPr/>
          <p:nvPr/>
        </p:nvSpPr>
        <p:spPr>
          <a:xfrm>
            <a:off x="6765530" y="4038926"/>
            <a:ext cx="262943" cy="3156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04C539-19DE-A28F-135A-A22D8C94F0D1}"/>
              </a:ext>
            </a:extLst>
          </p:cNvPr>
          <p:cNvSpPr/>
          <p:nvPr/>
        </p:nvSpPr>
        <p:spPr>
          <a:xfrm>
            <a:off x="214491" y="4085819"/>
            <a:ext cx="427256" cy="501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0241094-9654-2246-2E56-C981F4804043}"/>
              </a:ext>
            </a:extLst>
          </p:cNvPr>
          <p:cNvSpPr/>
          <p:nvPr/>
        </p:nvSpPr>
        <p:spPr>
          <a:xfrm>
            <a:off x="214490" y="1646166"/>
            <a:ext cx="411161" cy="4950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66724E-96DD-9993-628D-70B2A74CE884}"/>
              </a:ext>
            </a:extLst>
          </p:cNvPr>
          <p:cNvSpPr/>
          <p:nvPr/>
        </p:nvSpPr>
        <p:spPr>
          <a:xfrm>
            <a:off x="3592286" y="1981200"/>
            <a:ext cx="696685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B375404-28FB-2CC6-39DD-878201756C90}"/>
                  </a:ext>
                </a:extLst>
              </p:cNvPr>
              <p:cNvSpPr txBox="1"/>
              <p:nvPr/>
            </p:nvSpPr>
            <p:spPr>
              <a:xfrm>
                <a:off x="3628683" y="2705100"/>
                <a:ext cx="623889" cy="584775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rgbClr val="000000"/>
                    </a:solidFill>
                  </a:rPr>
                  <a:t>SEB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accent6">
                        <a:lumMod val="75000"/>
                      </a:schemeClr>
                    </a:solidFill>
                  </a:rPr>
                  <a:t>SHF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B375404-28FB-2CC6-39DD-87820175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683" y="2705100"/>
                <a:ext cx="623889" cy="584775"/>
              </a:xfrm>
              <a:prstGeom prst="rect">
                <a:avLst/>
              </a:prstGeom>
              <a:blipFill>
                <a:blip r:embed="rId8"/>
                <a:stretch>
                  <a:fillRect t="-4255" r="-3922" b="-1063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B54C0875-094E-A816-0D01-4E43AA072FC9}"/>
              </a:ext>
            </a:extLst>
          </p:cNvPr>
          <p:cNvSpPr/>
          <p:nvPr/>
        </p:nvSpPr>
        <p:spPr>
          <a:xfrm>
            <a:off x="4894872" y="3796570"/>
            <a:ext cx="696685" cy="1523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484BF9-83CE-1683-C57C-F4FD8F6A5CAB}"/>
                  </a:ext>
                </a:extLst>
              </p:cNvPr>
              <p:cNvSpPr txBox="1"/>
              <p:nvPr/>
            </p:nvSpPr>
            <p:spPr>
              <a:xfrm>
                <a:off x="4931269" y="4520471"/>
                <a:ext cx="628121" cy="584775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/>
                  <a:t>T</a:t>
                </a:r>
                <a:r>
                  <a:rPr lang="en-GB" sz="1600" b="1" baseline="-25000" dirty="0"/>
                  <a:t>s</a:t>
                </a:r>
                <a:endParaRPr lang="en-GB" sz="1600" b="1" dirty="0"/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LW</a:t>
                </a:r>
                <a14:m>
                  <m:oMath xmlns:m="http://schemas.openxmlformats.org/officeDocument/2006/math">
                    <m:r>
                      <a:rPr lang="en-GB" sz="1600" b="1" i="1" baseline="-25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GB" sz="16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484BF9-83CE-1683-C57C-F4FD8F6A5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69" y="4520471"/>
                <a:ext cx="628121" cy="584775"/>
              </a:xfrm>
              <a:prstGeom prst="rect">
                <a:avLst/>
              </a:prstGeom>
              <a:blipFill>
                <a:blip r:embed="rId9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B3592A-F09F-D543-9F92-7BA54C57552C}"/>
              </a:ext>
            </a:extLst>
          </p:cNvPr>
          <p:cNvCxnSpPr>
            <a:cxnSpLocks/>
          </p:cNvCxnSpPr>
          <p:nvPr/>
        </p:nvCxnSpPr>
        <p:spPr>
          <a:xfrm>
            <a:off x="4125686" y="1981199"/>
            <a:ext cx="2068285" cy="39188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6D41EF-03AF-9D80-A4F2-4728CE07C028}"/>
                  </a:ext>
                </a:extLst>
              </p:cNvPr>
              <p:cNvSpPr txBox="1"/>
              <p:nvPr/>
            </p:nvSpPr>
            <p:spPr>
              <a:xfrm rot="757079">
                <a:off x="5182589" y="2002668"/>
                <a:ext cx="519480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200" dirty="0">
                    <a:solidFill>
                      <a:srgbClr val="000000"/>
                    </a:solidFill>
                  </a:rPr>
                  <a:t>SEB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6D41EF-03AF-9D80-A4F2-4728CE07C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57079">
                <a:off x="5182589" y="2002668"/>
                <a:ext cx="519480" cy="276999"/>
              </a:xfrm>
              <a:prstGeom prst="rect">
                <a:avLst/>
              </a:prstGeom>
              <a:blipFill>
                <a:blip r:embed="rId10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A724AD-8851-7F85-BED7-DCB6882BF86B}"/>
              </a:ext>
            </a:extLst>
          </p:cNvPr>
          <p:cNvCxnSpPr>
            <a:cxnSpLocks/>
          </p:cNvCxnSpPr>
          <p:nvPr/>
        </p:nvCxnSpPr>
        <p:spPr>
          <a:xfrm flipV="1">
            <a:off x="3431628" y="4013775"/>
            <a:ext cx="2294423" cy="164879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90184BA-DEEE-1E51-784C-F1A13018980C}"/>
                  </a:ext>
                </a:extLst>
              </p:cNvPr>
              <p:cNvSpPr txBox="1"/>
              <p:nvPr/>
            </p:nvSpPr>
            <p:spPr>
              <a:xfrm rot="21234389">
                <a:off x="4059568" y="3875275"/>
                <a:ext cx="519480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200" dirty="0">
                    <a:solidFill>
                      <a:srgbClr val="000000"/>
                    </a:solidFill>
                  </a:rPr>
                  <a:t>T</a:t>
                </a:r>
                <a:r>
                  <a:rPr lang="en-GB" sz="1200" baseline="-25000" dirty="0">
                    <a:solidFill>
                      <a:srgbClr val="000000"/>
                    </a:solidFill>
                  </a:rPr>
                  <a:t>s</a:t>
                </a:r>
                <a:endParaRPr lang="en-GB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90184BA-DEEE-1E51-784C-F1A130189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34389">
                <a:off x="4059568" y="3875275"/>
                <a:ext cx="519480" cy="276999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83727F6-3545-7C41-1334-7411FFC3E9BF}"/>
              </a:ext>
            </a:extLst>
          </p:cNvPr>
          <p:cNvSpPr txBox="1"/>
          <p:nvPr/>
        </p:nvSpPr>
        <p:spPr>
          <a:xfrm>
            <a:off x="2906973" y="5418645"/>
            <a:ext cx="343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ONSET     –      PEAK       –     DECAY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6E0107-51E0-A6CB-8994-39E14B66B31D}"/>
              </a:ext>
            </a:extLst>
          </p:cNvPr>
          <p:cNvSpPr txBox="1"/>
          <p:nvPr/>
        </p:nvSpPr>
        <p:spPr>
          <a:xfrm>
            <a:off x="3706837" y="5904970"/>
            <a:ext cx="1986393" cy="37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largest </a:t>
            </a:r>
            <a:r>
              <a:rPr lang="en-GB" sz="1800" b="1" dirty="0"/>
              <a:t>intensity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6B7FB44-85F9-4AB8-E1EB-01851F810B21}"/>
              </a:ext>
            </a:extLst>
          </p:cNvPr>
          <p:cNvCxnSpPr>
            <a:cxnSpLocks/>
          </p:cNvCxnSpPr>
          <p:nvPr/>
        </p:nvCxnSpPr>
        <p:spPr>
          <a:xfrm>
            <a:off x="4623558" y="5777937"/>
            <a:ext cx="0" cy="22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33FD8AE-C14F-C048-9001-325AFFBDE05C}"/>
              </a:ext>
            </a:extLst>
          </p:cNvPr>
          <p:cNvSpPr txBox="1"/>
          <p:nvPr/>
        </p:nvSpPr>
        <p:spPr>
          <a:xfrm>
            <a:off x="840693" y="1460138"/>
            <a:ext cx="821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before</a:t>
            </a:r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76C280-C027-D579-5695-40B9052FAD31}"/>
              </a:ext>
            </a:extLst>
          </p:cNvPr>
          <p:cNvSpPr txBox="1"/>
          <p:nvPr/>
        </p:nvSpPr>
        <p:spPr>
          <a:xfrm>
            <a:off x="7303784" y="3796570"/>
            <a:ext cx="821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after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009785-2C54-5F98-3C4B-5E00CFC590AD}"/>
              </a:ext>
            </a:extLst>
          </p:cNvPr>
          <p:cNvSpPr txBox="1"/>
          <p:nvPr/>
        </p:nvSpPr>
        <p:spPr>
          <a:xfrm>
            <a:off x="2859908" y="1348931"/>
            <a:ext cx="2229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Spatially-averaged terms</a:t>
            </a:r>
          </a:p>
        </p:txBody>
      </p:sp>
    </p:spTree>
    <p:extLst>
      <p:ext uri="{BB962C8B-B14F-4D97-AF65-F5344CB8AC3E}">
        <p14:creationId xmlns:p14="http://schemas.microsoft.com/office/powerpoint/2010/main" val="2206436133"/>
      </p:ext>
    </p:extLst>
  </p:cSld>
  <p:clrMapOvr>
    <a:masterClrMapping/>
  </p:clrMapOvr>
</p:sld>
</file>

<file path=ppt/theme/theme1.xml><?xml version="1.0" encoding="utf-8"?>
<a:theme xmlns:a="http://schemas.openxmlformats.org/drawingml/2006/main" name="BolinCentreforClimateResearch_PPT_Template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BolinCentreforClimateResearch_PPT_Template.potx</Template>
  <TotalTime>8845</TotalTime>
  <Words>1446</Words>
  <Application>Microsoft Macintosh PowerPoint</Application>
  <PresentationFormat>On-screen Show (4:3)</PresentationFormat>
  <Paragraphs>151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Caecilia Com 55 Roman</vt:lpstr>
      <vt:lpstr>Calibri</vt:lpstr>
      <vt:lpstr>Cambria Math</vt:lpstr>
      <vt:lpstr>Helvetica Neue</vt:lpstr>
      <vt:lpstr>TheSansB W4 SemiLight</vt:lpstr>
      <vt:lpstr>Verdana</vt:lpstr>
      <vt:lpstr>Wingdings</vt:lpstr>
      <vt:lpstr>BolinCentreforClimateResearch_PPT_Template</vt:lpstr>
      <vt:lpstr>Extreme surface energy budget anomalies (∆SEB) in the high Arctic in winter - control of (∆SEB) and temperature response over Arctic sea ice</vt:lpstr>
      <vt:lpstr>Motivation – wintertime Arctic extremes</vt:lpstr>
      <vt:lpstr>Wintertime Arctic extremes events defined by positive SEB anomalies (∆SEB) over sea-ice</vt:lpstr>
      <vt:lpstr>Method – identification of SEB patches (=coherent areas of high ∆SEB over sea ice) </vt:lpstr>
      <vt:lpstr>Method – definition of life-cycle events (LCEs) (=temporally connected SEB patches)</vt:lpstr>
      <vt:lpstr>LCEs associated with vertically deep moist and warm air intrusions</vt:lpstr>
      <vt:lpstr>Case study – Atlantic event LCE 44 (5days) at peak</vt:lpstr>
      <vt:lpstr>LCE 44 (peak 12 December 1986) - animation -</vt:lpstr>
      <vt:lpstr>Case study – Atlantic event LCE 44</vt:lpstr>
      <vt:lpstr>Scatterplots between ∆SEB (left) and ∆Ts (right) and their components – correlation analysis</vt:lpstr>
      <vt:lpstr>Patches with anomalously low / high ∆SEB - 10th and 90th percentile of daily ∆SEB for all LCEs -</vt:lpstr>
      <vt:lpstr>Time evolution &amp; LCE pathways - composite over Atlantic and Pacific LCEs -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</dc:creator>
  <cp:lastModifiedBy>Microsoft Office User</cp:lastModifiedBy>
  <cp:revision>109</cp:revision>
  <dcterms:created xsi:type="dcterms:W3CDTF">2010-12-13T12:58:48Z</dcterms:created>
  <dcterms:modified xsi:type="dcterms:W3CDTF">2022-05-24T22:51:47Z</dcterms:modified>
</cp:coreProperties>
</file>