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70" r:id="rId3"/>
    <p:sldId id="271" r:id="rId4"/>
    <p:sldId id="261" r:id="rId5"/>
    <p:sldId id="258" r:id="rId6"/>
    <p:sldId id="262" r:id="rId7"/>
    <p:sldId id="257" r:id="rId8"/>
    <p:sldId id="272" r:id="rId9"/>
    <p:sldId id="267" r:id="rId10"/>
    <p:sldId id="276" r:id="rId11"/>
    <p:sldId id="273" r:id="rId12"/>
    <p:sldId id="27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87671" autoAdjust="0"/>
  </p:normalViewPr>
  <p:slideViewPr>
    <p:cSldViewPr snapToGrid="0">
      <p:cViewPr varScale="1">
        <p:scale>
          <a:sx n="72" d="100"/>
          <a:sy n="72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620E2-4746-48F1-8867-7FB45B2D673F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26ED6-E60C-4C54-92F6-32148EEBB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57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runoff</a:t>
            </a:r>
            <a:r>
              <a:rPr lang="cs-CZ" dirty="0"/>
              <a:t> </a:t>
            </a:r>
            <a:r>
              <a:rPr lang="cs-CZ" dirty="0" err="1"/>
              <a:t>oefficient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seen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dryier</a:t>
            </a:r>
            <a:r>
              <a:rPr lang="cs-CZ" dirty="0"/>
              <a:t> period (2011-2012) and in </a:t>
            </a:r>
            <a:r>
              <a:rPr lang="cs-CZ" dirty="0" err="1"/>
              <a:t>summer</a:t>
            </a:r>
            <a:r>
              <a:rPr lang="cs-CZ" dirty="0"/>
              <a:t> </a:t>
            </a:r>
            <a:r>
              <a:rPr lang="cs-CZ" dirty="0" err="1"/>
              <a:t>half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absolute</a:t>
            </a:r>
            <a:r>
              <a:rPr lang="cs-CZ" dirty="0"/>
              <a:t> </a:t>
            </a:r>
            <a:r>
              <a:rPr lang="cs-CZ" dirty="0" err="1"/>
              <a:t>values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discharge</a:t>
            </a:r>
            <a:r>
              <a:rPr lang="cs-CZ" dirty="0"/>
              <a:t>,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obvious</a:t>
            </a:r>
            <a:r>
              <a:rPr lang="cs-CZ" dirty="0"/>
              <a:t> </a:t>
            </a:r>
            <a:r>
              <a:rPr lang="cs-CZ" dirty="0" err="1"/>
              <a:t>increment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spring</a:t>
            </a:r>
            <a:r>
              <a:rPr lang="cs-CZ" dirty="0"/>
              <a:t> and </a:t>
            </a:r>
            <a:r>
              <a:rPr lang="cs-CZ" dirty="0" err="1"/>
              <a:t>summer</a:t>
            </a:r>
            <a:r>
              <a:rPr lang="cs-CZ" dirty="0"/>
              <a:t> </a:t>
            </a:r>
            <a:r>
              <a:rPr lang="cs-CZ" dirty="0" err="1"/>
              <a:t>values</a:t>
            </a:r>
            <a:r>
              <a:rPr lang="cs-CZ" dirty="0"/>
              <a:t>. </a:t>
            </a:r>
            <a:r>
              <a:rPr lang="cs-CZ" dirty="0" err="1"/>
              <a:t>Nevertheless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are </a:t>
            </a:r>
            <a:r>
              <a:rPr lang="cs-CZ" dirty="0" err="1"/>
              <a:t>small</a:t>
            </a:r>
            <a:r>
              <a:rPr lang="cs-CZ" dirty="0"/>
              <a:t> (</a:t>
            </a:r>
            <a:r>
              <a:rPr lang="cs-CZ" dirty="0" err="1"/>
              <a:t>around</a:t>
            </a:r>
            <a:r>
              <a:rPr lang="cs-CZ" dirty="0"/>
              <a:t> 3%)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26ED6-E60C-4C54-92F6-32148EEBBC1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65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Calibration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Measures</a:t>
            </a:r>
            <a:r>
              <a:rPr lang="cs-CZ" dirty="0"/>
              <a:t>:</a:t>
            </a:r>
          </a:p>
          <a:p>
            <a:pPr marL="342900" indent="-342900">
              <a:buAutoNum type="arabicParenR"/>
            </a:pPr>
            <a:r>
              <a:rPr lang="cs-CZ" dirty="0" err="1"/>
              <a:t>Annual</a:t>
            </a:r>
            <a:r>
              <a:rPr lang="cs-CZ" dirty="0"/>
              <a:t> </a:t>
            </a:r>
            <a:r>
              <a:rPr lang="cs-CZ" dirty="0" err="1"/>
              <a:t>Runoff</a:t>
            </a:r>
            <a:endParaRPr lang="cs-CZ" dirty="0"/>
          </a:p>
          <a:p>
            <a:pPr marL="342900" indent="-342900">
              <a:buAutoNum type="arabicParenR"/>
            </a:pPr>
            <a:r>
              <a:rPr lang="cs-CZ" dirty="0" err="1"/>
              <a:t>Mean</a:t>
            </a:r>
            <a:r>
              <a:rPr lang="cs-CZ" dirty="0"/>
              <a:t> </a:t>
            </a:r>
            <a:r>
              <a:rPr lang="cs-CZ" dirty="0" err="1"/>
              <a:t>Monthly</a:t>
            </a:r>
            <a:r>
              <a:rPr lang="cs-CZ" dirty="0"/>
              <a:t> </a:t>
            </a:r>
            <a:r>
              <a:rPr lang="cs-CZ" dirty="0" err="1"/>
              <a:t>Discharge</a:t>
            </a: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  <a:p>
            <a:r>
              <a:rPr lang="cs-CZ" dirty="0" err="1"/>
              <a:t>Objective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NSE</a:t>
            </a:r>
          </a:p>
          <a:p>
            <a:pPr marL="342900" indent="-342900">
              <a:buAutoNum type="arabicParenR"/>
            </a:pPr>
            <a:r>
              <a:rPr lang="cs-CZ" dirty="0"/>
              <a:t>RMSE</a:t>
            </a:r>
          </a:p>
          <a:p>
            <a:pPr marL="342900" indent="-342900">
              <a:buAutoNum type="arabicParenR"/>
            </a:pPr>
            <a:r>
              <a:rPr lang="cs-CZ" dirty="0" err="1"/>
              <a:t>Correlation</a:t>
            </a:r>
            <a:r>
              <a:rPr lang="cs-CZ" dirty="0"/>
              <a:t> </a:t>
            </a:r>
            <a:r>
              <a:rPr lang="cs-CZ" dirty="0" err="1"/>
              <a:t>coefficient</a:t>
            </a: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26ED6-E60C-4C54-92F6-32148EEBBC1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7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Horní grafy poukazují na </a:t>
            </a:r>
            <a:r>
              <a:rPr lang="cs-CZ" dirty="0" err="1"/>
              <a:t>přítonost</a:t>
            </a:r>
            <a:r>
              <a:rPr lang="cs-CZ" dirty="0"/>
              <a:t> vztahu</a:t>
            </a:r>
          </a:p>
          <a:p>
            <a:r>
              <a:rPr lang="cs-CZ" dirty="0"/>
              <a:t>Dolní grafy naopak vztah nepředpokládají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26ED6-E60C-4C54-92F6-32148EEBBC1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0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26ED6-E60C-4C54-92F6-32148EEBBC1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33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E377C-F719-4B61-825A-130CEC20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967FA8-A8E5-49BF-A2C3-03C768FEC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C47C89-559A-40BC-8DFF-7BB15575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2F2073-ABE0-4E93-A521-65AE3FE3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D3F77F-B694-4DA1-A17E-D7886A3D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39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E1E30-7549-40C4-8FB5-9E8B1310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FD368E-D00F-493F-910B-F5820DCD5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986087-63AC-489E-97CC-CB9BE4F5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8252E1-1498-408A-9EB1-1625B99C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534CDB-2D36-4840-B541-EBFCA26F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9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1526C6-1981-4300-B23E-0A973900D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66DCE2-7203-46CA-989F-52BEDE8DC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84E3CF-B99D-4A5F-8F99-8C2D8D4B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9F91B1-44CD-4642-B087-8440CEF0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8AD0A1-6310-4FA4-89F1-0CF9F3CF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5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C43FB-71E3-4544-B80D-1D965F29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05AE6B-406A-4677-95DD-2BBDDAFC7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C5FB8-1AB7-4675-94F9-F1F2C0B9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5988D6-BF15-4521-94DA-B3735F21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6B6BB0-9655-4582-A9CE-5D79CAA5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31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9A260-1AF0-44B5-BA03-E43E783A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8375CFE-8029-4233-BAAC-177C916D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3CC25-17C3-4E84-B7AF-92994DF2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4B9CD8-C322-4976-A4B3-3548B8EE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068E79-D2D6-4BF9-9659-01896C8F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89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55FF1-38E4-4BB7-8408-CF8BB6BF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D8B39E-79CE-4EDE-AB85-0F9C480AD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3C0B31-A91B-418E-B630-5EF03434E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15C90F-84B4-4CEB-9915-643E50A0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01FC28-80B5-4551-AAB4-59DA6A0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8F2B3-F0B1-49A8-AC9F-C071970B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31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1E87A-511E-4C87-A613-77D7B876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B20BB39-D0FC-4B96-859B-91D823CE5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BE8C36A-117A-4026-811D-405478A38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E05EC98-09ED-462A-B05A-E2F240A72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B010848-E74E-4E8F-A74D-D39A2F57A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494956-E206-429B-BB5E-1913EC9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0F94404-DDE6-408F-815A-BF1D745E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85A718-BC31-46F7-BDB0-0B6EF35D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DE770-F0EE-4416-8974-0A35514F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B7BB1D-C545-4DCD-B739-C42466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4241AB-DE0A-4242-936C-7711F72F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8AAE18-3486-48C6-B106-CF29F4AB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40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54DFF57-82E3-4D55-9ED8-6BFB94A7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1067FC-804B-48A8-9C5E-5222CB5A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A61B6-C7FC-451B-A874-E477581B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6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6FBFB-4C0C-4ACC-BA80-637683F8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8C62CE-F399-4055-A6DE-E0D135B97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D176957-C641-4349-8123-D2F36382D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24454C-9126-4807-B17B-641B0815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7C57D0-7765-4197-A9A1-1F2D68E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E834C7-063B-412F-9E79-5DE937D0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80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03C06-CA11-4369-A8C3-27591F15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AB02E48-1C19-42F6-9C7D-B170B29C4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7DAC63B-3D79-4CE7-B8C1-ED0F0E0A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6C1972-13DB-473C-A18A-0817BDC2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5420B0-0104-4556-9873-84C76E5B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5884E4-6421-48C1-B649-1D17E542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49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85BA788-2A4B-42B6-9329-07BA44FB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A354B44-3884-4DFE-B1D3-62AD12FFC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2C4BB-73ED-4F71-B2A8-2926C8DB7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E1CFD-769A-4F48-886E-9792AE68DDE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B9B4EE-102C-4DCC-B59A-4883F6B3B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BD639A-6714-40C8-9D05-F9CC68EFD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CCEB1-08AC-4433-AB9D-52D8AA0322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71C3BF8-9CBB-494B-8641-9494BFD1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73" y="4247908"/>
            <a:ext cx="1847849" cy="1847849"/>
          </a:xfrm>
          <a:prstGeom prst="rect">
            <a:avLst/>
          </a:prstGeom>
        </p:spPr>
      </p:pic>
      <p:pic>
        <p:nvPicPr>
          <p:cNvPr id="4098" name="Picture 2" descr="prof. RNDr. Jakub Langhammer, Ph.D. — Přírodovědecká fakulta UK">
            <a:extLst>
              <a:ext uri="{FF2B5EF4-FFF2-40B4-BE49-F238E27FC236}">
                <a16:creationId xmlns:a16="http://schemas.microsoft.com/office/drawing/2014/main" id="{E4FA945A-5F21-4E51-82BC-3266B87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65" y="424790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84616CD-005D-4C47-99F0-E19EC869D054}"/>
              </a:ext>
            </a:extLst>
          </p:cNvPr>
          <p:cNvSpPr/>
          <p:nvPr/>
        </p:nvSpPr>
        <p:spPr>
          <a:xfrm>
            <a:off x="736921" y="2011023"/>
            <a:ext cx="10718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Attributing the spatial patterns of hydrological change to the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effects of climate and land use change by distributed modelling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C02E1C-1DA5-40A5-958D-F1C078DB0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239"/>
            <a:ext cx="6227180" cy="120242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89A7A28-1E04-422A-AFE0-51EA37547367}"/>
              </a:ext>
            </a:extLst>
          </p:cNvPr>
          <p:cNvSpPr/>
          <p:nvPr/>
        </p:nvSpPr>
        <p:spPr>
          <a:xfrm>
            <a:off x="3819782" y="3608936"/>
            <a:ext cx="4158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Jana Bernsteinová and Jakub </a:t>
            </a:r>
            <a:r>
              <a:rPr lang="cs-CZ" i="1" dirty="0" err="1"/>
              <a:t>Langhammer</a:t>
            </a:r>
            <a:endParaRPr lang="cs-CZ" i="1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6D3B412-6501-4A37-85AF-D5EEBE7C4DF3}"/>
              </a:ext>
            </a:extLst>
          </p:cNvPr>
          <p:cNvSpPr/>
          <p:nvPr/>
        </p:nvSpPr>
        <p:spPr>
          <a:xfrm>
            <a:off x="10955107" y="6476416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23.5.2022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FA3EB6-2D49-4F8B-A95A-03D5B0342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485" y="1"/>
            <a:ext cx="4249839" cy="1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02ECA94-9A8E-4349-99D9-70B54252BEC1}"/>
              </a:ext>
            </a:extLst>
          </p:cNvPr>
          <p:cNvSpPr txBox="1"/>
          <p:nvPr/>
        </p:nvSpPr>
        <p:spPr>
          <a:xfrm>
            <a:off x="10036524" y="107867"/>
            <a:ext cx="188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Main Findings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26BD54-B52A-4A74-A17E-2EFEA593CEAE}"/>
              </a:ext>
            </a:extLst>
          </p:cNvPr>
          <p:cNvSpPr txBox="1"/>
          <p:nvPr/>
        </p:nvSpPr>
        <p:spPr>
          <a:xfrm>
            <a:off x="265815" y="1114425"/>
            <a:ext cx="48378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Lesson</a:t>
            </a:r>
            <a:r>
              <a:rPr lang="cs-CZ" dirty="0"/>
              <a:t> </a:t>
            </a:r>
            <a:r>
              <a:rPr lang="cs-CZ" dirty="0" err="1"/>
              <a:t>learned</a:t>
            </a:r>
            <a:r>
              <a:rPr lang="cs-CZ" dirty="0"/>
              <a:t> = B</a:t>
            </a:r>
            <a:r>
              <a:rPr lang="en-US" dirty="0" err="1"/>
              <a:t>eetle</a:t>
            </a:r>
            <a:r>
              <a:rPr lang="en-US" dirty="0"/>
              <a:t> outbreak in Bohemian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Bark beetle outbreak increase runoff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spaital-temporal</a:t>
            </a:r>
            <a:r>
              <a:rPr lang="cs-CZ" dirty="0"/>
              <a:t> </a:t>
            </a:r>
            <a:r>
              <a:rPr lang="cs-CZ" dirty="0" err="1"/>
              <a:t>characteristics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impact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intensity of hydrological response on comparable impact differs with geographical and climatic conditions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of runoff coefficient is driven by annual temperature in the first year but by runoff coefficient of healthy forest in 2-5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 descr="Bialowieza_1-min">
            <a:extLst>
              <a:ext uri="{FF2B5EF4-FFF2-40B4-BE49-F238E27FC236}">
                <a16:creationId xmlns:a16="http://schemas.microsoft.com/office/drawing/2014/main" id="{4CAC0535-03EC-4978-8869-DE0B38F15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13095"/>
          <a:stretch/>
        </p:blipFill>
        <p:spPr bwMode="auto">
          <a:xfrm>
            <a:off x="5234369" y="1114425"/>
            <a:ext cx="6957631" cy="48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7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02ECA94-9A8E-4349-99D9-70B54252BEC1}"/>
              </a:ext>
            </a:extLst>
          </p:cNvPr>
          <p:cNvSpPr txBox="1"/>
          <p:nvPr/>
        </p:nvSpPr>
        <p:spPr>
          <a:xfrm>
            <a:off x="10117572" y="107867"/>
            <a:ext cx="180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steps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26BD54-B52A-4A74-A17E-2EFEA593CEAE}"/>
              </a:ext>
            </a:extLst>
          </p:cNvPr>
          <p:cNvSpPr txBox="1"/>
          <p:nvPr/>
        </p:nvSpPr>
        <p:spPr>
          <a:xfrm>
            <a:off x="1018573" y="1467123"/>
            <a:ext cx="35997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Extend</a:t>
            </a:r>
            <a:r>
              <a:rPr lang="cs-CZ" sz="2000" dirty="0"/>
              <a:t> Model </a:t>
            </a:r>
            <a:r>
              <a:rPr lang="cs-CZ" sz="2000" dirty="0" err="1"/>
              <a:t>Results</a:t>
            </a:r>
            <a:r>
              <a:rPr lang="cs-CZ" sz="2000" dirty="0"/>
              <a:t>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Include</a:t>
            </a:r>
            <a:r>
              <a:rPr lang="cs-CZ" sz="2000" dirty="0"/>
              <a:t> </a:t>
            </a:r>
            <a:r>
              <a:rPr lang="cs-CZ" sz="2000" dirty="0" err="1"/>
              <a:t>experinmental</a:t>
            </a:r>
            <a:r>
              <a:rPr lang="cs-CZ" sz="2000" dirty="0"/>
              <a:t> </a:t>
            </a:r>
            <a:r>
              <a:rPr lang="cs-CZ" sz="2000" dirty="0" err="1"/>
              <a:t>catchments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detailed</a:t>
            </a:r>
            <a:r>
              <a:rPr lang="cs-CZ" sz="2000" dirty="0"/>
              <a:t> </a:t>
            </a:r>
            <a:r>
              <a:rPr lang="cs-CZ" sz="2000" dirty="0" err="1"/>
              <a:t>observations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Prolong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 </a:t>
            </a:r>
            <a:r>
              <a:rPr lang="cs-CZ" sz="2000" dirty="0" err="1"/>
              <a:t>frame</a:t>
            </a:r>
            <a:r>
              <a:rPr lang="cs-CZ" sz="2000" dirty="0"/>
              <a:t> – </a:t>
            </a:r>
            <a:r>
              <a:rPr lang="cs-CZ" sz="2000" dirty="0" err="1"/>
              <a:t>upcoming</a:t>
            </a:r>
            <a:r>
              <a:rPr lang="cs-CZ" sz="2000" dirty="0"/>
              <a:t> 20 </a:t>
            </a:r>
            <a:r>
              <a:rPr lang="cs-CZ" sz="2000" dirty="0" err="1"/>
              <a:t>years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Include</a:t>
            </a:r>
            <a:r>
              <a:rPr lang="cs-CZ" sz="2000" dirty="0"/>
              <a:t> </a:t>
            </a:r>
            <a:r>
              <a:rPr lang="cs-CZ" sz="2000" dirty="0" err="1"/>
              <a:t>climate</a:t>
            </a:r>
            <a:r>
              <a:rPr lang="cs-CZ" sz="2000" dirty="0"/>
              <a:t> </a:t>
            </a:r>
            <a:r>
              <a:rPr lang="cs-CZ" sz="2000" dirty="0" err="1"/>
              <a:t>change</a:t>
            </a:r>
            <a:r>
              <a:rPr lang="cs-CZ" sz="2000" dirty="0"/>
              <a:t> </a:t>
            </a:r>
            <a:r>
              <a:rPr lang="cs-CZ" sz="2000" dirty="0" err="1"/>
              <a:t>effect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Test </a:t>
            </a:r>
            <a:r>
              <a:rPr lang="cs-CZ" sz="2000" dirty="0" err="1"/>
              <a:t>multiparametric</a:t>
            </a:r>
            <a:r>
              <a:rPr lang="cs-CZ" sz="2000" dirty="0"/>
              <a:t> relations</a:t>
            </a:r>
          </a:p>
        </p:txBody>
      </p:sp>
      <p:pic>
        <p:nvPicPr>
          <p:cNvPr id="3074" name="Picture 2" descr="THE VYDRA RIVER">
            <a:extLst>
              <a:ext uri="{FF2B5EF4-FFF2-40B4-BE49-F238E27FC236}">
                <a16:creationId xmlns:a16="http://schemas.microsoft.com/office/drawing/2014/main" id="{DEC8052B-42AD-4048-824A-5BE28CDD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97" y="1224205"/>
            <a:ext cx="6810103" cy="46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7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50A0E43-3231-4527-9D97-43F15F5B5D45}"/>
              </a:ext>
            </a:extLst>
          </p:cNvPr>
          <p:cNvSpPr txBox="1"/>
          <p:nvPr/>
        </p:nvSpPr>
        <p:spPr>
          <a:xfrm>
            <a:off x="428263" y="4734343"/>
            <a:ext cx="114589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sng" dirty="0" err="1"/>
              <a:t>References</a:t>
            </a:r>
            <a:r>
              <a:rPr lang="cs-CZ" sz="14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i="1" dirty="0"/>
              <a:t>Bernsteinová, J., et al., 2015. </a:t>
            </a:r>
            <a:r>
              <a:rPr lang="en-US" sz="1400" i="1" dirty="0"/>
              <a:t>Changes in runoff in two </a:t>
            </a:r>
            <a:r>
              <a:rPr lang="en-US" sz="1400" i="1" dirty="0" err="1"/>
              <a:t>neighbouring</a:t>
            </a:r>
            <a:r>
              <a:rPr lang="en-US" sz="1400" i="1" dirty="0"/>
              <a:t> catchments in the Bohemian Forest related to climate and land cover changes</a:t>
            </a:r>
            <a:r>
              <a:rPr lang="cs-CZ" sz="1400" i="1" dirty="0"/>
              <a:t>. </a:t>
            </a:r>
            <a:r>
              <a:rPr lang="en-US" sz="1400" i="1" dirty="0"/>
              <a:t>Journal of Hydrology and Hydromechanics</a:t>
            </a:r>
            <a:r>
              <a:rPr lang="cs-CZ" sz="1400" i="1" dirty="0"/>
              <a:t> 63(4): 342-352.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i="1" dirty="0" err="1"/>
              <a:t>Langhammer</a:t>
            </a:r>
            <a:r>
              <a:rPr lang="cs-CZ" sz="1400" i="1" dirty="0"/>
              <a:t>, J. and Bernsteinová, J, 2020. </a:t>
            </a:r>
            <a:r>
              <a:rPr lang="en-US" sz="1400" i="1" dirty="0"/>
              <a:t>Which Aspects of Hydrological Regime in</a:t>
            </a:r>
            <a:r>
              <a:rPr lang="cs-CZ" sz="1400" i="1" dirty="0"/>
              <a:t> </a:t>
            </a:r>
            <a:r>
              <a:rPr lang="en-US" sz="1400" i="1" dirty="0"/>
              <a:t>Mid-Latitude Montane Basins Are Affected by</a:t>
            </a:r>
            <a:r>
              <a:rPr lang="cs-CZ" sz="1400" i="1" dirty="0"/>
              <a:t> </a:t>
            </a:r>
            <a:r>
              <a:rPr lang="en-US" sz="1400" i="1" dirty="0"/>
              <a:t>Climate Change?</a:t>
            </a:r>
            <a:r>
              <a:rPr lang="cs-CZ" sz="1400" i="1" dirty="0"/>
              <a:t>. </a:t>
            </a:r>
            <a:r>
              <a:rPr lang="cs-CZ" sz="1400" i="1" dirty="0" err="1"/>
              <a:t>Water</a:t>
            </a:r>
            <a:r>
              <a:rPr lang="cs-CZ" sz="1400" i="1" dirty="0"/>
              <a:t> 2279(12): 1-22 .</a:t>
            </a:r>
          </a:p>
          <a:p>
            <a:endParaRPr lang="cs-CZ" sz="1400" i="1" dirty="0"/>
          </a:p>
          <a:p>
            <a:r>
              <a:rPr lang="cs-CZ" sz="1400" b="1" u="sng" dirty="0" err="1"/>
              <a:t>Acknowledgement</a:t>
            </a:r>
            <a:r>
              <a:rPr lang="cs-CZ" sz="1400" b="1" u="sng" dirty="0"/>
              <a:t>:</a:t>
            </a:r>
          </a:p>
          <a:p>
            <a:r>
              <a:rPr lang="en-US" sz="1400" i="1" dirty="0"/>
              <a:t>The research was funded by the Czech Science Foundation project 19-05011S “Spatial and temporal dynamics of hydrometeorological extremes in montane areas”. </a:t>
            </a:r>
            <a:endParaRPr lang="cs-CZ" sz="1400" i="1" dirty="0"/>
          </a:p>
          <a:p>
            <a:endParaRPr lang="cs-CZ" sz="1400" dirty="0"/>
          </a:p>
          <a:p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D9386D-FBFA-4804-A015-D8E68712B595}"/>
              </a:ext>
            </a:extLst>
          </p:cNvPr>
          <p:cNvSpPr txBox="1"/>
          <p:nvPr/>
        </p:nvSpPr>
        <p:spPr>
          <a:xfrm>
            <a:off x="6910912" y="94499"/>
            <a:ext cx="5052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</a:p>
        </p:txBody>
      </p:sp>
      <p:pic>
        <p:nvPicPr>
          <p:cNvPr id="2" name="20220520_150420">
            <a:hlinkClick r:id="" action="ppaction://media"/>
            <a:extLst>
              <a:ext uri="{FF2B5EF4-FFF2-40B4-BE49-F238E27FC236}">
                <a16:creationId xmlns:a16="http://schemas.microsoft.com/office/drawing/2014/main" id="{82A081E7-228F-4CBD-9135-F925D43C3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01" y="757128"/>
            <a:ext cx="6383866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017C128-B63C-4E06-8539-2149485EB9F9}"/>
              </a:ext>
            </a:extLst>
          </p:cNvPr>
          <p:cNvSpPr txBox="1"/>
          <p:nvPr/>
        </p:nvSpPr>
        <p:spPr>
          <a:xfrm>
            <a:off x="9347200" y="152400"/>
            <a:ext cx="234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cap="sm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cs-CZ" sz="3200" b="1" cap="sm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1B7808-9E68-4B01-80C2-A375B8E1F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051" y="1297172"/>
            <a:ext cx="5136519" cy="5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AB4B307-9416-4260-AB2D-7685B9A0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95" y="1297171"/>
            <a:ext cx="1607776" cy="5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4EB6EFC-5CC9-4829-924F-1959B24E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1" y="1297171"/>
            <a:ext cx="625283" cy="11270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D3829E1-2CE4-4A0B-9357-AACAF3F0769A}"/>
              </a:ext>
            </a:extLst>
          </p:cNvPr>
          <p:cNvSpPr txBox="1"/>
          <p:nvPr/>
        </p:nvSpPr>
        <p:spPr>
          <a:xfrm>
            <a:off x="7453423" y="1229805"/>
            <a:ext cx="450790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 </a:t>
            </a:r>
            <a:r>
              <a:rPr lang="cs-CZ" dirty="0" err="1"/>
              <a:t>catchment</a:t>
            </a:r>
            <a:r>
              <a:rPr lang="cs-CZ" dirty="0"/>
              <a:t> (Grosse OHE – DE, Vydra – CZ)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Bark </a:t>
            </a:r>
            <a:r>
              <a:rPr lang="cs-CZ" dirty="0" err="1"/>
              <a:t>beetle</a:t>
            </a:r>
            <a:r>
              <a:rPr lang="cs-CZ" dirty="0"/>
              <a:t> (</a:t>
            </a:r>
            <a:r>
              <a:rPr lang="cs-CZ" i="1" dirty="0" err="1"/>
              <a:t>Ips</a:t>
            </a:r>
            <a:r>
              <a:rPr lang="cs-CZ" i="1" dirty="0"/>
              <a:t> </a:t>
            </a:r>
            <a:r>
              <a:rPr lang="cs-CZ" i="1" dirty="0" err="1"/>
              <a:t>Typographus</a:t>
            </a:r>
            <a:r>
              <a:rPr lang="cs-CZ" dirty="0"/>
              <a:t>) disturbance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endParaRPr lang="cs-CZ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runoff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:</a:t>
            </a:r>
          </a:p>
          <a:p>
            <a:pPr marL="265113" lvl="1" indent="-265113">
              <a:buFont typeface="Arial" panose="020B0604020202020204" pitchFamily="34" charset="0"/>
              <a:buChar char="•"/>
            </a:pPr>
            <a:endParaRPr lang="cs-CZ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endParaRPr lang="cs-CZ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endParaRPr lang="cs-CZ" dirty="0"/>
          </a:p>
          <a:p>
            <a:pPr marL="265113" lvl="1" indent="-265113"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on </a:t>
            </a:r>
            <a:r>
              <a:rPr lang="cs-CZ" dirty="0" err="1"/>
              <a:t>impact</a:t>
            </a:r>
            <a:r>
              <a:rPr lang="cs-CZ" dirty="0"/>
              <a:t>:</a:t>
            </a:r>
          </a:p>
          <a:p>
            <a:r>
              <a:rPr lang="cs-CZ" dirty="0"/>
              <a:t> </a:t>
            </a:r>
          </a:p>
        </p:txBody>
      </p:sp>
      <p:pic>
        <p:nvPicPr>
          <p:cNvPr id="1026" name="Picture 2" descr="Lýkožrout smrkový - Ips typographus L. - PŘÍRODA.cz">
            <a:extLst>
              <a:ext uri="{FF2B5EF4-FFF2-40B4-BE49-F238E27FC236}">
                <a16:creationId xmlns:a16="http://schemas.microsoft.com/office/drawing/2014/main" id="{7605CF0E-1A12-40E2-B8BA-045F05F7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34" y="1370834"/>
            <a:ext cx="625283" cy="10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E2A2026-4A36-4E6E-9676-A0F5F49EE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813249"/>
              </p:ext>
            </p:extLst>
          </p:nvPr>
        </p:nvGraphicFramePr>
        <p:xfrm>
          <a:off x="7868093" y="1851124"/>
          <a:ext cx="3953094" cy="2103120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29070">
                  <a:extLst>
                    <a:ext uri="{9D8B030D-6E8A-4147-A177-3AD203B41FA5}">
                      <a16:colId xmlns:a16="http://schemas.microsoft.com/office/drawing/2014/main" val="3805690810"/>
                    </a:ext>
                  </a:extLst>
                </a:gridCol>
                <a:gridCol w="1306326">
                  <a:extLst>
                    <a:ext uri="{9D8B030D-6E8A-4147-A177-3AD203B41FA5}">
                      <a16:colId xmlns:a16="http://schemas.microsoft.com/office/drawing/2014/main" val="3694289352"/>
                    </a:ext>
                  </a:extLst>
                </a:gridCol>
                <a:gridCol w="1317698">
                  <a:extLst>
                    <a:ext uri="{9D8B030D-6E8A-4147-A177-3AD203B41FA5}">
                      <a16:colId xmlns:a16="http://schemas.microsoft.com/office/drawing/2014/main" val="293624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Grosse </a:t>
                      </a:r>
                      <a:r>
                        <a:rPr lang="cs-CZ" dirty="0" err="1"/>
                        <a:t>Ohe</a:t>
                      </a:r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Vydra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441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Elevation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938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Slope</a:t>
                      </a:r>
                      <a:r>
                        <a:rPr lang="cs-CZ" sz="1400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10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Forestation</a:t>
                      </a:r>
                      <a:r>
                        <a:rPr lang="cs-CZ" sz="1400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22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Dead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Wood</a:t>
                      </a:r>
                      <a:r>
                        <a:rPr lang="cs-CZ" sz="1400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763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Waterlogged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soils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39682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DE54F0F-6528-4246-A277-841EF2569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869422"/>
              </p:ext>
            </p:extLst>
          </p:nvPr>
        </p:nvGraphicFramePr>
        <p:xfrm>
          <a:off x="7868093" y="4575563"/>
          <a:ext cx="3983374" cy="60960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424763">
                  <a:extLst>
                    <a:ext uri="{9D8B030D-6E8A-4147-A177-3AD203B41FA5}">
                      <a16:colId xmlns:a16="http://schemas.microsoft.com/office/drawing/2014/main" val="4175285013"/>
                    </a:ext>
                  </a:extLst>
                </a:gridCol>
                <a:gridCol w="1240913">
                  <a:extLst>
                    <a:ext uri="{9D8B030D-6E8A-4147-A177-3AD203B41FA5}">
                      <a16:colId xmlns:a16="http://schemas.microsoft.com/office/drawing/2014/main" val="2481104070"/>
                    </a:ext>
                  </a:extLst>
                </a:gridCol>
                <a:gridCol w="1317698">
                  <a:extLst>
                    <a:ext uri="{9D8B030D-6E8A-4147-A177-3AD203B41FA5}">
                      <a16:colId xmlns:a16="http://schemas.microsoft.com/office/drawing/2014/main" val="42263209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Runoff</a:t>
                      </a:r>
                      <a:r>
                        <a:rPr lang="cs-CZ" sz="1400" dirty="0"/>
                        <a:t> (mm/</a:t>
                      </a:r>
                      <a:r>
                        <a:rPr lang="cs-CZ" sz="1400" dirty="0" err="1"/>
                        <a:t>yr</a:t>
                      </a:r>
                      <a:r>
                        <a:rPr lang="cs-CZ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427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el-GR" sz="1400" dirty="0"/>
                        <a:t>Φ</a:t>
                      </a:r>
                      <a:r>
                        <a:rPr lang="cs-CZ" sz="1400" dirty="0"/>
                        <a:t> (-) (R/P)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6202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D13F746E-B014-4710-8E3B-512AFAB6D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74409"/>
              </p:ext>
            </p:extLst>
          </p:nvPr>
        </p:nvGraphicFramePr>
        <p:xfrm>
          <a:off x="7868093" y="5726319"/>
          <a:ext cx="3953094" cy="30480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446028">
                  <a:extLst>
                    <a:ext uri="{9D8B030D-6E8A-4147-A177-3AD203B41FA5}">
                      <a16:colId xmlns:a16="http://schemas.microsoft.com/office/drawing/2014/main" val="4175285013"/>
                    </a:ext>
                  </a:extLst>
                </a:gridCol>
                <a:gridCol w="1189368">
                  <a:extLst>
                    <a:ext uri="{9D8B030D-6E8A-4147-A177-3AD203B41FA5}">
                      <a16:colId xmlns:a16="http://schemas.microsoft.com/office/drawing/2014/main" val="2481104070"/>
                    </a:ext>
                  </a:extLst>
                </a:gridCol>
                <a:gridCol w="1317698">
                  <a:extLst>
                    <a:ext uri="{9D8B030D-6E8A-4147-A177-3AD203B41FA5}">
                      <a16:colId xmlns:a16="http://schemas.microsoft.com/office/drawing/2014/main" val="42263209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/>
                      <a:r>
                        <a:rPr lang="cs-CZ" sz="1400" dirty="0" err="1"/>
                        <a:t>Change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of</a:t>
                      </a:r>
                      <a:r>
                        <a:rPr lang="cs-CZ" sz="1400" dirty="0"/>
                        <a:t> </a:t>
                      </a:r>
                      <a:r>
                        <a:rPr lang="el-GR" sz="1400" dirty="0"/>
                        <a:t>Φ</a:t>
                      </a:r>
                      <a:r>
                        <a:rPr lang="cs-CZ" sz="1400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+ 8.3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+2-3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42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19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A2DB4E1-20FF-4583-ABDC-9E69EE12BC58}"/>
              </a:ext>
            </a:extLst>
          </p:cNvPr>
          <p:cNvSpPr/>
          <p:nvPr/>
        </p:nvSpPr>
        <p:spPr>
          <a:xfrm>
            <a:off x="1881096" y="255734"/>
            <a:ext cx="84298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How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does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a </a:t>
            </a:r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catchment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react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on </a:t>
            </a:r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land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use </a:t>
            </a:r>
            <a:r>
              <a:rPr lang="cs-CZ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change</a:t>
            </a:r>
            <a:r>
              <a:rPr lang="cs-CZ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8A1FC7B-B067-45FC-B760-35E2F1D2C3D0}"/>
              </a:ext>
            </a:extLst>
          </p:cNvPr>
          <p:cNvSpPr/>
          <p:nvPr/>
        </p:nvSpPr>
        <p:spPr>
          <a:xfrm>
            <a:off x="896051" y="838271"/>
            <a:ext cx="103998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there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any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evidence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of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climatic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and/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or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geographical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3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factors</a:t>
            </a:r>
            <a:r>
              <a:rPr lang="cs-CZ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4EA53E0-1268-40C5-A34D-AE97A6B4082B}"/>
              </a:ext>
            </a:extLst>
          </p:cNvPr>
          <p:cNvSpPr/>
          <p:nvPr/>
        </p:nvSpPr>
        <p:spPr>
          <a:xfrm>
            <a:off x="4211051" y="548121"/>
            <a:ext cx="376989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cs-CZ" sz="3200" dirty="0" err="1">
                <a:ln w="0"/>
                <a:gradFill>
                  <a:gsLst>
                    <a:gs pos="0">
                      <a:srgbClr val="FF0000"/>
                    </a:gs>
                    <a:gs pos="82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Scenario</a:t>
            </a:r>
            <a:r>
              <a:rPr lang="cs-CZ" sz="3200" dirty="0">
                <a:ln w="0"/>
                <a:gradFill>
                  <a:gsLst>
                    <a:gs pos="0">
                      <a:srgbClr val="FF0000"/>
                    </a:gs>
                    <a:gs pos="82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Modelling </a:t>
            </a:r>
          </a:p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cs-CZ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4" name="Picture 6" descr="Forest destroyed by bark beetle">
            <a:extLst>
              <a:ext uri="{FF2B5EF4-FFF2-40B4-BE49-F238E27FC236}">
                <a16:creationId xmlns:a16="http://schemas.microsoft.com/office/drawing/2014/main" id="{527D71C9-F3C9-4A1C-8DBA-EC0B61F0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93" y="2407931"/>
            <a:ext cx="8726414" cy="44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11B43E3-A367-43C8-B84A-2D226693F97D}"/>
              </a:ext>
            </a:extLst>
          </p:cNvPr>
          <p:cNvSpPr txBox="1"/>
          <p:nvPr/>
        </p:nvSpPr>
        <p:spPr>
          <a:xfrm>
            <a:off x="368092" y="793913"/>
            <a:ext cx="35021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base for</a:t>
            </a:r>
            <a:r>
              <a:rPr lang="en-US" dirty="0">
                <a:sym typeface="Wingdings" panose="05000000000000000000" pitchFamily="2" charset="2"/>
              </a:rPr>
              <a:t> model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MIKE SHE integrated, distributed and </a:t>
            </a:r>
            <a:r>
              <a:rPr lang="en-US" dirty="0" err="1">
                <a:sym typeface="Wingdings" panose="05000000000000000000" pitchFamily="2" charset="2"/>
              </a:rPr>
              <a:t>physi</a:t>
            </a:r>
            <a:r>
              <a:rPr lang="cs-CZ" dirty="0" err="1">
                <a:sym typeface="Wingdings" panose="05000000000000000000" pitchFamily="2" charset="2"/>
              </a:rPr>
              <a:t>cally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based</a:t>
            </a:r>
            <a:r>
              <a:rPr lang="cs-CZ" dirty="0">
                <a:sym typeface="Wingdings" panose="05000000000000000000" pitchFamily="2" charset="2"/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Transfer to </a:t>
            </a:r>
            <a:r>
              <a:rPr lang="cs-CZ" dirty="0" err="1">
                <a:sym typeface="Wingdings" panose="05000000000000000000" pitchFamily="2" charset="2"/>
              </a:rPr>
              <a:t>other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studysites</a:t>
            </a: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ym typeface="Wingdings" panose="05000000000000000000" pitchFamily="2" charset="2"/>
              </a:rPr>
              <a:t>Consistent</a:t>
            </a:r>
            <a:r>
              <a:rPr lang="cs-CZ" dirty="0">
                <a:sym typeface="Wingdings" panose="05000000000000000000" pitchFamily="2" charset="2"/>
              </a:rPr>
              <a:t> metodology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ym typeface="Wingdings" panose="05000000000000000000" pitchFamily="2" charset="2"/>
              </a:rPr>
              <a:t>Common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publicly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avaliable</a:t>
            </a:r>
            <a:r>
              <a:rPr lang="cs-CZ" dirty="0">
                <a:sym typeface="Wingdings" panose="05000000000000000000" pitchFamily="2" charset="2"/>
              </a:rPr>
              <a:t> data </a:t>
            </a:r>
            <a:r>
              <a:rPr lang="cs-CZ" dirty="0" err="1">
                <a:sym typeface="Wingdings" panose="05000000000000000000" pitchFamily="2" charset="2"/>
              </a:rPr>
              <a:t>sources</a:t>
            </a:r>
            <a:r>
              <a:rPr lang="cs-CZ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7F152F-B3EE-4BCB-AB2C-D96D6C0C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079" y="887181"/>
            <a:ext cx="3828171" cy="32301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0DEFD0-F6D5-41CC-94B6-8574D4985AC1}"/>
              </a:ext>
            </a:extLst>
          </p:cNvPr>
          <p:cNvSpPr txBox="1"/>
          <p:nvPr/>
        </p:nvSpPr>
        <p:spPr>
          <a:xfrm>
            <a:off x="8121260" y="152400"/>
            <a:ext cx="357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/>
              <a:t>Lesson</a:t>
            </a:r>
            <a:r>
              <a:rPr lang="cs-CZ" dirty="0"/>
              <a:t> </a:t>
            </a:r>
            <a:r>
              <a:rPr lang="cs-CZ" dirty="0" err="1"/>
              <a:t>Learned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08D8F00-A0AD-4314-B64E-44DAD7524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250" y="825137"/>
            <a:ext cx="4572396" cy="26397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24E940B-38D1-4D0B-8DAA-EF55DA27E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407" y="3671972"/>
            <a:ext cx="4566300" cy="26397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B640E8-C2FE-40E9-89C4-F6CF6ED9E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364" y="4179403"/>
            <a:ext cx="4329600" cy="25738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B59F73-5E4B-481F-B009-DD6B87852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581" y="4094592"/>
            <a:ext cx="4718713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3FC1D5F-C2A6-405F-BF05-0C5C6EFF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42" y="63500"/>
            <a:ext cx="11148515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8166FE-0651-4766-820B-2B0BC38760BC}"/>
              </a:ext>
            </a:extLst>
          </p:cNvPr>
          <p:cNvSpPr txBox="1"/>
          <p:nvPr/>
        </p:nvSpPr>
        <p:spPr>
          <a:xfrm>
            <a:off x="10490200" y="152400"/>
            <a:ext cx="152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Study </a:t>
            </a:r>
            <a:r>
              <a:rPr lang="cs-CZ" dirty="0" err="1"/>
              <a:t>sites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812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BA9189-E01D-4EE6-8812-FE90F8EA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00" y="0"/>
            <a:ext cx="988827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F62923-76D6-48A9-AC61-F59F69747324}"/>
              </a:ext>
            </a:extLst>
          </p:cNvPr>
          <p:cNvSpPr txBox="1"/>
          <p:nvPr/>
        </p:nvSpPr>
        <p:spPr>
          <a:xfrm>
            <a:off x="10490200" y="152400"/>
            <a:ext cx="152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Study </a:t>
            </a:r>
            <a:r>
              <a:rPr lang="cs-CZ" dirty="0" err="1"/>
              <a:t>sites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46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4812AFE-5133-4502-ACAE-A6574A196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2431566"/>
            <a:ext cx="5413717" cy="433097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C2BD21A-11D3-4F6F-BDCD-ADD1BEB5E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261" y="3873698"/>
            <a:ext cx="5413717" cy="28165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B4FCF0-B585-4F89-9426-B656B08B5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260" y="783397"/>
            <a:ext cx="5413717" cy="28714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AF349F-0151-4E3A-ACE4-44C8E96C0E44}"/>
              </a:ext>
            </a:extLst>
          </p:cNvPr>
          <p:cNvSpPr txBox="1"/>
          <p:nvPr/>
        </p:nvSpPr>
        <p:spPr>
          <a:xfrm>
            <a:off x="8127412" y="107867"/>
            <a:ext cx="379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Model </a:t>
            </a:r>
            <a:r>
              <a:rPr lang="cs-CZ" dirty="0" err="1"/>
              <a:t>setup</a:t>
            </a:r>
            <a:r>
              <a:rPr lang="cs-CZ" dirty="0"/>
              <a:t> and </a:t>
            </a:r>
            <a:r>
              <a:rPr lang="cs-CZ" dirty="0" err="1"/>
              <a:t>verification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C3F764-45E6-46DF-8B8F-F5C564B97219}"/>
              </a:ext>
            </a:extLst>
          </p:cNvPr>
          <p:cNvSpPr txBox="1"/>
          <p:nvPr/>
        </p:nvSpPr>
        <p:spPr>
          <a:xfrm>
            <a:off x="499730" y="861237"/>
            <a:ext cx="6008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Approach</a:t>
            </a:r>
            <a:r>
              <a:rPr lang="cs-CZ" dirty="0"/>
              <a:t> = </a:t>
            </a:r>
            <a:r>
              <a:rPr lang="cs-CZ" dirty="0" err="1"/>
              <a:t>Water</a:t>
            </a:r>
            <a:r>
              <a:rPr lang="cs-CZ" dirty="0"/>
              <a:t> balance</a:t>
            </a:r>
          </a:p>
          <a:p>
            <a:r>
              <a:rPr lang="cs-CZ" dirty="0" err="1"/>
              <a:t>Resolution</a:t>
            </a:r>
            <a:r>
              <a:rPr lang="cs-CZ" dirty="0"/>
              <a:t> = 100m</a:t>
            </a:r>
          </a:p>
          <a:p>
            <a:r>
              <a:rPr lang="cs-CZ" dirty="0"/>
              <a:t>Static data (</a:t>
            </a:r>
            <a:r>
              <a:rPr lang="cs-CZ" dirty="0" err="1"/>
              <a:t>Elevation</a:t>
            </a:r>
            <a:r>
              <a:rPr lang="cs-CZ" dirty="0"/>
              <a:t>, </a:t>
            </a:r>
            <a:r>
              <a:rPr lang="cs-CZ" dirty="0" err="1"/>
              <a:t>Soils</a:t>
            </a:r>
            <a:r>
              <a:rPr lang="cs-CZ" dirty="0"/>
              <a:t>, </a:t>
            </a:r>
            <a:r>
              <a:rPr lang="cs-CZ" dirty="0" err="1"/>
              <a:t>Saturated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, River </a:t>
            </a:r>
            <a:r>
              <a:rPr lang="cs-CZ" dirty="0" err="1"/>
              <a:t>topography</a:t>
            </a:r>
            <a:r>
              <a:rPr lang="cs-CZ" dirty="0"/>
              <a:t>.)</a:t>
            </a:r>
          </a:p>
          <a:p>
            <a:r>
              <a:rPr lang="cs-CZ" dirty="0" err="1"/>
              <a:t>Dynamic</a:t>
            </a:r>
            <a:r>
              <a:rPr lang="cs-CZ" dirty="0"/>
              <a:t> data – LAI (MODIS), </a:t>
            </a:r>
            <a:r>
              <a:rPr lang="cs-CZ" dirty="0" err="1"/>
              <a:t>Climate</a:t>
            </a:r>
            <a:r>
              <a:rPr lang="cs-CZ" dirty="0"/>
              <a:t> (P, T, PET)</a:t>
            </a:r>
          </a:p>
          <a:p>
            <a:r>
              <a:rPr lang="cs-CZ" dirty="0" err="1"/>
              <a:t>Time</a:t>
            </a:r>
            <a:r>
              <a:rPr lang="cs-CZ" dirty="0"/>
              <a:t> step = 1 </a:t>
            </a:r>
            <a:r>
              <a:rPr lang="cs-CZ" dirty="0" err="1"/>
              <a:t>day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CF2BA55-E0A7-4757-A550-4F5DD1853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684" y="4920136"/>
            <a:ext cx="735737" cy="1483875"/>
          </a:xfrm>
          <a:prstGeom prst="rect">
            <a:avLst/>
          </a:prstGeom>
        </p:spPr>
      </p:pic>
      <p:pic>
        <p:nvPicPr>
          <p:cNvPr id="13" name="VideoOutput1">
            <a:hlinkClick r:id="" action="ppaction://media"/>
            <a:extLst>
              <a:ext uri="{FF2B5EF4-FFF2-40B4-BE49-F238E27FC236}">
                <a16:creationId xmlns:a16="http://schemas.microsoft.com/office/drawing/2014/main" id="{13817C67-3DB6-4589-89EE-D55C94E60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30" y="2697610"/>
            <a:ext cx="5699051" cy="37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Šipka: dolů 11">
            <a:extLst>
              <a:ext uri="{FF2B5EF4-FFF2-40B4-BE49-F238E27FC236}">
                <a16:creationId xmlns:a16="http://schemas.microsoft.com/office/drawing/2014/main" id="{BCB24F1E-DBB6-4295-A56A-3925EDB460EE}"/>
              </a:ext>
            </a:extLst>
          </p:cNvPr>
          <p:cNvSpPr/>
          <p:nvPr/>
        </p:nvSpPr>
        <p:spPr>
          <a:xfrm rot="10800000">
            <a:off x="9885513" y="4233566"/>
            <a:ext cx="620094" cy="2487384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l-GR" sz="2000" dirty="0"/>
              <a:t>Φ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healthy</a:t>
            </a:r>
            <a:r>
              <a:rPr lang="cs-CZ" sz="2000" dirty="0"/>
              <a:t> </a:t>
            </a:r>
            <a:r>
              <a:rPr lang="cs-CZ" sz="2000" dirty="0" err="1"/>
              <a:t>forest</a:t>
            </a:r>
            <a:endParaRPr lang="cs-CZ" sz="2000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1FA24A60-1663-4351-A326-101E2055479D}"/>
              </a:ext>
            </a:extLst>
          </p:cNvPr>
          <p:cNvSpPr/>
          <p:nvPr/>
        </p:nvSpPr>
        <p:spPr>
          <a:xfrm rot="10800000">
            <a:off x="11063892" y="1171793"/>
            <a:ext cx="620094" cy="2487384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000" dirty="0" err="1"/>
              <a:t>Runoff</a:t>
            </a:r>
            <a:r>
              <a:rPr lang="cs-CZ" sz="2000" dirty="0"/>
              <a:t> </a:t>
            </a:r>
            <a:r>
              <a:rPr lang="cs-CZ" sz="2000" dirty="0" err="1"/>
              <a:t>increment</a:t>
            </a:r>
            <a:endParaRPr lang="cs-CZ" sz="2000" dirty="0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8A368896-2698-427C-B549-75D92AFA2818}"/>
              </a:ext>
            </a:extLst>
          </p:cNvPr>
          <p:cNvSpPr/>
          <p:nvPr/>
        </p:nvSpPr>
        <p:spPr>
          <a:xfrm rot="10800000">
            <a:off x="10464285" y="1171793"/>
            <a:ext cx="620094" cy="2487384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000" dirty="0"/>
              <a:t>PET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4734B35-6BB8-4BFB-A1B7-BFD46876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2" y="1325669"/>
            <a:ext cx="9376461" cy="243861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13D3D2-D64C-4D3E-9DA5-BCA441B0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2" y="4233566"/>
            <a:ext cx="9419136" cy="2444708"/>
          </a:xfrm>
          <a:prstGeom prst="rect">
            <a:avLst/>
          </a:prstGeom>
        </p:spPr>
      </p:pic>
      <p:sp>
        <p:nvSpPr>
          <p:cNvPr id="19" name="Šipka: dolů 18">
            <a:extLst>
              <a:ext uri="{FF2B5EF4-FFF2-40B4-BE49-F238E27FC236}">
                <a16:creationId xmlns:a16="http://schemas.microsoft.com/office/drawing/2014/main" id="{466FEB6C-EC73-4CDC-B7E8-96855FF79AED}"/>
              </a:ext>
            </a:extLst>
          </p:cNvPr>
          <p:cNvSpPr/>
          <p:nvPr/>
        </p:nvSpPr>
        <p:spPr>
          <a:xfrm>
            <a:off x="10485120" y="4233566"/>
            <a:ext cx="620094" cy="2487384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cs-CZ" sz="2000" dirty="0" err="1"/>
              <a:t>Impact</a:t>
            </a:r>
            <a:r>
              <a:rPr lang="cs-CZ" sz="2000" dirty="0"/>
              <a:t> on </a:t>
            </a:r>
            <a:r>
              <a:rPr lang="el-GR" sz="2000" dirty="0"/>
              <a:t>Φ</a:t>
            </a:r>
            <a:r>
              <a:rPr lang="cs-CZ" sz="2000" dirty="0"/>
              <a:t>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D101FB7-AAE1-4053-9001-83D762892EB0}"/>
              </a:ext>
            </a:extLst>
          </p:cNvPr>
          <p:cNvSpPr txBox="1"/>
          <p:nvPr/>
        </p:nvSpPr>
        <p:spPr>
          <a:xfrm>
            <a:off x="234732" y="911063"/>
            <a:ext cx="107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cs-CZ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cs-CZ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23DE77-A69A-4EAC-B77C-A12F2882D55C}"/>
              </a:ext>
            </a:extLst>
          </p:cNvPr>
          <p:cNvSpPr txBox="1"/>
          <p:nvPr/>
        </p:nvSpPr>
        <p:spPr>
          <a:xfrm>
            <a:off x="219491" y="3818960"/>
            <a:ext cx="129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</a:t>
            </a:r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cs-CZ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9F95D78-8470-4128-807B-3D3D67AB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1" y="4242526"/>
            <a:ext cx="9425233" cy="251786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43D902-FD3A-4CF3-B086-6ACC382123FF}"/>
              </a:ext>
            </a:extLst>
          </p:cNvPr>
          <p:cNvSpPr txBox="1"/>
          <p:nvPr/>
        </p:nvSpPr>
        <p:spPr>
          <a:xfrm>
            <a:off x="219491" y="3837117"/>
            <a:ext cx="1949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cs-CZ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cs-CZ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cs-CZ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E91D54-9D35-441B-ADE7-04F1AD2BD562}"/>
              </a:ext>
            </a:extLst>
          </p:cNvPr>
          <p:cNvSpPr txBox="1"/>
          <p:nvPr/>
        </p:nvSpPr>
        <p:spPr>
          <a:xfrm>
            <a:off x="8311500" y="107867"/>
            <a:ext cx="361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/>
              <a:t>Results</a:t>
            </a:r>
            <a:r>
              <a:rPr lang="cs-CZ" dirty="0"/>
              <a:t> –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conditions</a:t>
            </a:r>
            <a:endParaRPr lang="cs-CZ" dirty="0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4CB1EB78-BE14-459A-A501-062AE98FEE31}"/>
              </a:ext>
            </a:extLst>
          </p:cNvPr>
          <p:cNvSpPr/>
          <p:nvPr/>
        </p:nvSpPr>
        <p:spPr>
          <a:xfrm rot="10800000">
            <a:off x="9861772" y="1164701"/>
            <a:ext cx="620094" cy="2487384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000" dirty="0" err="1"/>
              <a:t>Temperature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37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E91D54-9D35-441B-ADE7-04F1AD2BD562}"/>
              </a:ext>
            </a:extLst>
          </p:cNvPr>
          <p:cNvSpPr txBox="1"/>
          <p:nvPr/>
        </p:nvSpPr>
        <p:spPr>
          <a:xfrm>
            <a:off x="9323060" y="107867"/>
            <a:ext cx="259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 sz="3200" b="1" cap="sm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/>
              <a:t>Results</a:t>
            </a:r>
            <a:r>
              <a:rPr lang="cs-CZ" dirty="0"/>
              <a:t> - </a:t>
            </a:r>
            <a:r>
              <a:rPr lang="cs-CZ" dirty="0" err="1"/>
              <a:t>Geography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667F754-5617-4548-8F84-0B4466FCE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6" y="985803"/>
            <a:ext cx="7972425" cy="552926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8E671EEE-E3A4-46CD-87B0-14583E467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002" t="60018" r="78766" b="1201"/>
          <a:stretch/>
        </p:blipFill>
        <p:spPr>
          <a:xfrm>
            <a:off x="165952" y="4311168"/>
            <a:ext cx="1612981" cy="214430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363AF39-FACD-4B25-8D8D-F1A07EC0D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50392" t="24954" r="30368" b="30374"/>
          <a:stretch/>
        </p:blipFill>
        <p:spPr>
          <a:xfrm>
            <a:off x="4100116" y="2374292"/>
            <a:ext cx="1533895" cy="247003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19FDAC1-C9F6-4B42-BBD8-E513AF5A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73253" t="2250" r="2500" b="70871"/>
          <a:stretch/>
        </p:blipFill>
        <p:spPr>
          <a:xfrm>
            <a:off x="5949702" y="1110482"/>
            <a:ext cx="1933074" cy="148621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15A55B8-AB59-4D56-90DF-D4A26AD4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71374" t="71174" r="16648" b="1947"/>
          <a:stretch/>
        </p:blipFill>
        <p:spPr>
          <a:xfrm>
            <a:off x="5736361" y="4918538"/>
            <a:ext cx="954937" cy="14862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D3A686-294D-48DC-A3E9-EB7358C26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0" y="1080000"/>
            <a:ext cx="4304149" cy="2725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B226CC-1E1D-47CB-9C00-8A1C1B4C1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00" y="1080000"/>
            <a:ext cx="4304149" cy="27190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641546A-D90B-4FC2-A0FC-37969C6E4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000" y="1080000"/>
            <a:ext cx="4304149" cy="27251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05D977-60C8-4510-BC24-1CE3D9B80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120" y="3960000"/>
            <a:ext cx="4310246" cy="27251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39E337-4499-44ED-8393-E83047B82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000" y="3960000"/>
            <a:ext cx="4304149" cy="2719052"/>
          </a:xfrm>
          <a:prstGeom prst="rect">
            <a:avLst/>
          </a:prstGeom>
        </p:spPr>
      </p:pic>
      <p:sp>
        <p:nvSpPr>
          <p:cNvPr id="31" name="Ovál 30">
            <a:extLst>
              <a:ext uri="{FF2B5EF4-FFF2-40B4-BE49-F238E27FC236}">
                <a16:creationId xmlns:a16="http://schemas.microsoft.com/office/drawing/2014/main" id="{A5AA714B-AFEA-4166-966B-036C936AA0EB}"/>
              </a:ext>
            </a:extLst>
          </p:cNvPr>
          <p:cNvSpPr/>
          <p:nvPr/>
        </p:nvSpPr>
        <p:spPr>
          <a:xfrm>
            <a:off x="87936" y="3240674"/>
            <a:ext cx="1196854" cy="10108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Grosse </a:t>
            </a:r>
            <a:r>
              <a:rPr lang="cs-CZ" dirty="0" err="1">
                <a:solidFill>
                  <a:schemeClr val="tx1"/>
                </a:solidFill>
              </a:rPr>
              <a:t>Ohe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3B270406-C9D0-4F01-BF75-AAAF8CAA3913}"/>
              </a:ext>
            </a:extLst>
          </p:cNvPr>
          <p:cNvCxnSpPr>
            <a:cxnSpLocks/>
          </p:cNvCxnSpPr>
          <p:nvPr/>
        </p:nvCxnSpPr>
        <p:spPr>
          <a:xfrm flipV="1">
            <a:off x="1030147" y="3136740"/>
            <a:ext cx="127321" cy="20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9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7681</TotalTime>
  <Words>494</Words>
  <Application>Microsoft Office PowerPoint</Application>
  <PresentationFormat>Širokoúhlá obrazovka</PresentationFormat>
  <Paragraphs>129</Paragraphs>
  <Slides>12</Slides>
  <Notes>4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bernsteinova.j</dc:creator>
  <cp:lastModifiedBy>bernsteinova.j</cp:lastModifiedBy>
  <cp:revision>55</cp:revision>
  <dcterms:created xsi:type="dcterms:W3CDTF">2022-05-11T14:40:01Z</dcterms:created>
  <dcterms:modified xsi:type="dcterms:W3CDTF">2022-05-23T07:23:59Z</dcterms:modified>
</cp:coreProperties>
</file>