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5" r:id="rId2"/>
    <p:sldId id="504" r:id="rId3"/>
    <p:sldId id="505" r:id="rId4"/>
    <p:sldId id="437" r:id="rId5"/>
    <p:sldId id="438" r:id="rId6"/>
    <p:sldId id="494" r:id="rId7"/>
    <p:sldId id="498" r:id="rId8"/>
    <p:sldId id="515" r:id="rId9"/>
    <p:sldId id="500" r:id="rId10"/>
    <p:sldId id="462" r:id="rId11"/>
  </p:sldIdLst>
  <p:sldSz cx="9144000" cy="6858000" type="screen4x3"/>
  <p:notesSz cx="6807200" cy="99393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F4F"/>
    <a:srgbClr val="FFDDDD"/>
    <a:srgbClr val="FFABAB"/>
    <a:srgbClr val="FF0000"/>
    <a:srgbClr val="FFFFCC"/>
    <a:srgbClr val="CF9F6F"/>
    <a:srgbClr val="663300"/>
    <a:srgbClr val="0000FF"/>
    <a:srgbClr val="FFFFFF"/>
    <a:srgbClr val="1E4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89908" autoAdjust="0"/>
  </p:normalViewPr>
  <p:slideViewPr>
    <p:cSldViewPr>
      <p:cViewPr varScale="1">
        <p:scale>
          <a:sx n="71" d="100"/>
          <a:sy n="71" d="100"/>
        </p:scale>
        <p:origin x="104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/>
            </a:lvl1pPr>
          </a:lstStyle>
          <a:p>
            <a:fld id="{3393B266-95D1-45ED-82F7-2EE7D29DAF12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/>
            </a:lvl1pPr>
          </a:lstStyle>
          <a:p>
            <a:fld id="{72BC66A4-31AD-4B61-8F62-AFECC1B162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54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/>
            </a:lvl1pPr>
          </a:lstStyle>
          <a:p>
            <a:fld id="{94162E93-532C-4509-AACA-695115596A02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0" tIns="46150" rIns="92300" bIns="4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2300" tIns="46150" rIns="92300" bIns="4615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6" cy="496967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/>
            </a:lvl1pPr>
          </a:lstStyle>
          <a:p>
            <a:fld id="{930481EF-7A83-4ECF-92A0-3FEB771EC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4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82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60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8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1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97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56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3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1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3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481EF-7A83-4ECF-92A0-3FEB771ECA4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2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/>
          <p:cNvSpPr/>
          <p:nvPr userDrawn="1"/>
        </p:nvSpPr>
        <p:spPr bwMode="auto">
          <a:xfrm rot="5400000">
            <a:off x="-1785944" y="1785941"/>
            <a:ext cx="6858001" cy="3286117"/>
          </a:xfrm>
          <a:custGeom>
            <a:avLst/>
            <a:gdLst>
              <a:gd name="connsiteX0" fmla="*/ 0 w 28078113"/>
              <a:gd name="connsiteY0" fmla="*/ 2143125 h 2143125"/>
              <a:gd name="connsiteX1" fmla="*/ 28078113 w 28078113"/>
              <a:gd name="connsiteY1" fmla="*/ 0 h 2143125"/>
              <a:gd name="connsiteX2" fmla="*/ 28078113 w 28078113"/>
              <a:gd name="connsiteY2" fmla="*/ 2143125 h 2143125"/>
              <a:gd name="connsiteX3" fmla="*/ 0 w 28078113"/>
              <a:gd name="connsiteY3" fmla="*/ 2143125 h 2143125"/>
              <a:gd name="connsiteX0" fmla="*/ 0 w 28078113"/>
              <a:gd name="connsiteY0" fmla="*/ 2143125 h 2143125"/>
              <a:gd name="connsiteX1" fmla="*/ 17373600 w 28078113"/>
              <a:gd name="connsiteY1" fmla="*/ 342899 h 2143125"/>
              <a:gd name="connsiteX2" fmla="*/ 28078113 w 28078113"/>
              <a:gd name="connsiteY2" fmla="*/ 0 h 2143125"/>
              <a:gd name="connsiteX3" fmla="*/ 28078113 w 28078113"/>
              <a:gd name="connsiteY3" fmla="*/ 2143125 h 2143125"/>
              <a:gd name="connsiteX4" fmla="*/ 0 w 28078113"/>
              <a:gd name="connsiteY4" fmla="*/ 2143125 h 2143125"/>
              <a:gd name="connsiteX0" fmla="*/ 0 w 28078113"/>
              <a:gd name="connsiteY0" fmla="*/ 2143125 h 2143125"/>
              <a:gd name="connsiteX1" fmla="*/ 17373600 w 28078113"/>
              <a:gd name="connsiteY1" fmla="*/ 342899 h 2143125"/>
              <a:gd name="connsiteX2" fmla="*/ 28078113 w 28078113"/>
              <a:gd name="connsiteY2" fmla="*/ 0 h 2143125"/>
              <a:gd name="connsiteX3" fmla="*/ 28078113 w 28078113"/>
              <a:gd name="connsiteY3" fmla="*/ 2143125 h 2143125"/>
              <a:gd name="connsiteX4" fmla="*/ 0 w 28078113"/>
              <a:gd name="connsiteY4" fmla="*/ 2143125 h 2143125"/>
              <a:gd name="connsiteX0" fmla="*/ 3722423 w 31800536"/>
              <a:gd name="connsiteY0" fmla="*/ 2143125 h 2143125"/>
              <a:gd name="connsiteX1" fmla="*/ 9465998 w 31800536"/>
              <a:gd name="connsiteY1" fmla="*/ 1142999 h 2143125"/>
              <a:gd name="connsiteX2" fmla="*/ 21096023 w 31800536"/>
              <a:gd name="connsiteY2" fmla="*/ 342899 h 2143125"/>
              <a:gd name="connsiteX3" fmla="*/ 31800536 w 31800536"/>
              <a:gd name="connsiteY3" fmla="*/ 0 h 2143125"/>
              <a:gd name="connsiteX4" fmla="*/ 31800536 w 31800536"/>
              <a:gd name="connsiteY4" fmla="*/ 2143125 h 2143125"/>
              <a:gd name="connsiteX5" fmla="*/ 3722423 w 31800536"/>
              <a:gd name="connsiteY5" fmla="*/ 2143125 h 2143125"/>
              <a:gd name="connsiteX0" fmla="*/ 4855898 w 32934011"/>
              <a:gd name="connsiteY0" fmla="*/ 2143125 h 2143125"/>
              <a:gd name="connsiteX1" fmla="*/ 3798623 w 32934011"/>
              <a:gd name="connsiteY1" fmla="*/ 1914524 h 2143125"/>
              <a:gd name="connsiteX2" fmla="*/ 10599473 w 32934011"/>
              <a:gd name="connsiteY2" fmla="*/ 1142999 h 2143125"/>
              <a:gd name="connsiteX3" fmla="*/ 22229498 w 32934011"/>
              <a:gd name="connsiteY3" fmla="*/ 342899 h 2143125"/>
              <a:gd name="connsiteX4" fmla="*/ 32934011 w 32934011"/>
              <a:gd name="connsiteY4" fmla="*/ 0 h 2143125"/>
              <a:gd name="connsiteX5" fmla="*/ 32934011 w 32934011"/>
              <a:gd name="connsiteY5" fmla="*/ 2143125 h 2143125"/>
              <a:gd name="connsiteX6" fmla="*/ 4855898 w 32934011"/>
              <a:gd name="connsiteY6" fmla="*/ 2143125 h 2143125"/>
              <a:gd name="connsiteX0" fmla="*/ 4855898 w 32934011"/>
              <a:gd name="connsiteY0" fmla="*/ 2143125 h 2309812"/>
              <a:gd name="connsiteX1" fmla="*/ 3798623 w 32934011"/>
              <a:gd name="connsiteY1" fmla="*/ 1914524 h 2309812"/>
              <a:gd name="connsiteX2" fmla="*/ 10599473 w 32934011"/>
              <a:gd name="connsiteY2" fmla="*/ 1142999 h 2309812"/>
              <a:gd name="connsiteX3" fmla="*/ 22229498 w 32934011"/>
              <a:gd name="connsiteY3" fmla="*/ 342899 h 2309812"/>
              <a:gd name="connsiteX4" fmla="*/ 32934011 w 32934011"/>
              <a:gd name="connsiteY4" fmla="*/ 0 h 2309812"/>
              <a:gd name="connsiteX5" fmla="*/ 32934011 w 32934011"/>
              <a:gd name="connsiteY5" fmla="*/ 2143125 h 2309812"/>
              <a:gd name="connsiteX6" fmla="*/ 4855898 w 32934011"/>
              <a:gd name="connsiteY6" fmla="*/ 2143125 h 2309812"/>
              <a:gd name="connsiteX0" fmla="*/ 4855898 w 32934011"/>
              <a:gd name="connsiteY0" fmla="*/ 2143125 h 2309812"/>
              <a:gd name="connsiteX1" fmla="*/ 3798623 w 32934011"/>
              <a:gd name="connsiteY1" fmla="*/ 1914524 h 2309812"/>
              <a:gd name="connsiteX2" fmla="*/ 6713274 w 32934011"/>
              <a:gd name="connsiteY2" fmla="*/ 1543049 h 2309812"/>
              <a:gd name="connsiteX3" fmla="*/ 10599473 w 32934011"/>
              <a:gd name="connsiteY3" fmla="*/ 1142999 h 2309812"/>
              <a:gd name="connsiteX4" fmla="*/ 22229498 w 32934011"/>
              <a:gd name="connsiteY4" fmla="*/ 342899 h 2309812"/>
              <a:gd name="connsiteX5" fmla="*/ 32934011 w 32934011"/>
              <a:gd name="connsiteY5" fmla="*/ 0 h 2309812"/>
              <a:gd name="connsiteX6" fmla="*/ 32934011 w 32934011"/>
              <a:gd name="connsiteY6" fmla="*/ 2143125 h 2309812"/>
              <a:gd name="connsiteX7" fmla="*/ 4855898 w 32934011"/>
              <a:gd name="connsiteY7" fmla="*/ 2143125 h 2309812"/>
              <a:gd name="connsiteX0" fmla="*/ 6713274 w 32934011"/>
              <a:gd name="connsiteY0" fmla="*/ 1543049 h 2309812"/>
              <a:gd name="connsiteX1" fmla="*/ 10599473 w 32934011"/>
              <a:gd name="connsiteY1" fmla="*/ 1142999 h 2309812"/>
              <a:gd name="connsiteX2" fmla="*/ 22229498 w 32934011"/>
              <a:gd name="connsiteY2" fmla="*/ 342899 h 2309812"/>
              <a:gd name="connsiteX3" fmla="*/ 32934011 w 32934011"/>
              <a:gd name="connsiteY3" fmla="*/ 0 h 2309812"/>
              <a:gd name="connsiteX4" fmla="*/ 32934011 w 32934011"/>
              <a:gd name="connsiteY4" fmla="*/ 2143125 h 2309812"/>
              <a:gd name="connsiteX5" fmla="*/ 4855898 w 32934011"/>
              <a:gd name="connsiteY5" fmla="*/ 2143125 h 2309812"/>
              <a:gd name="connsiteX6" fmla="*/ 3890063 w 32934011"/>
              <a:gd name="connsiteY6" fmla="*/ 2005964 h 2309812"/>
              <a:gd name="connsiteX0" fmla="*/ 1857376 w 28078113"/>
              <a:gd name="connsiteY0" fmla="*/ 1543049 h 2143125"/>
              <a:gd name="connsiteX1" fmla="*/ 5743575 w 28078113"/>
              <a:gd name="connsiteY1" fmla="*/ 1142999 h 2143125"/>
              <a:gd name="connsiteX2" fmla="*/ 17373600 w 28078113"/>
              <a:gd name="connsiteY2" fmla="*/ 342899 h 2143125"/>
              <a:gd name="connsiteX3" fmla="*/ 28078113 w 28078113"/>
              <a:gd name="connsiteY3" fmla="*/ 0 h 2143125"/>
              <a:gd name="connsiteX4" fmla="*/ 28078113 w 28078113"/>
              <a:gd name="connsiteY4" fmla="*/ 2143125 h 2143125"/>
              <a:gd name="connsiteX5" fmla="*/ 0 w 28078113"/>
              <a:gd name="connsiteY5" fmla="*/ 2143125 h 2143125"/>
              <a:gd name="connsiteX0" fmla="*/ 371476 w 26592213"/>
              <a:gd name="connsiteY0" fmla="*/ 1543049 h 2143125"/>
              <a:gd name="connsiteX1" fmla="*/ 4257675 w 26592213"/>
              <a:gd name="connsiteY1" fmla="*/ 11429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0" fmla="*/ 28576 w 26592213"/>
              <a:gd name="connsiteY0" fmla="*/ 2114549 h 2143125"/>
              <a:gd name="connsiteX1" fmla="*/ 4257675 w 26592213"/>
              <a:gd name="connsiteY1" fmla="*/ 11429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0" fmla="*/ 28576 w 26592213"/>
              <a:gd name="connsiteY0" fmla="*/ 2114549 h 2143125"/>
              <a:gd name="connsiteX1" fmla="*/ 4257675 w 26592213"/>
              <a:gd name="connsiteY1" fmla="*/ 11429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2743201 w 26592213"/>
              <a:gd name="connsiteY2" fmla="*/ 1343024 h 2143125"/>
              <a:gd name="connsiteX3" fmla="*/ 4257675 w 26592213"/>
              <a:gd name="connsiteY3" fmla="*/ 1142999 h 2143125"/>
              <a:gd name="connsiteX4" fmla="*/ 15887700 w 26592213"/>
              <a:gd name="connsiteY4" fmla="*/ 342899 h 2143125"/>
              <a:gd name="connsiteX5" fmla="*/ 26592213 w 26592213"/>
              <a:gd name="connsiteY5" fmla="*/ 0 h 2143125"/>
              <a:gd name="connsiteX6" fmla="*/ 26592213 w 26592213"/>
              <a:gd name="connsiteY6" fmla="*/ 2143125 h 2143125"/>
              <a:gd name="connsiteX7" fmla="*/ 0 w 26592213"/>
              <a:gd name="connsiteY7" fmla="*/ 2143125 h 2143125"/>
              <a:gd name="connsiteX8" fmla="*/ 28576 w 26592213"/>
              <a:gd name="connsiteY8" fmla="*/ 2114549 h 2143125"/>
              <a:gd name="connsiteX0" fmla="*/ 28576 w 26592213"/>
              <a:gd name="connsiteY0" fmla="*/ 2114549 h 2143125"/>
              <a:gd name="connsiteX1" fmla="*/ 1514476 w 26592213"/>
              <a:gd name="connsiteY1" fmla="*/ 1628774 h 2143125"/>
              <a:gd name="connsiteX2" fmla="*/ 4257675 w 26592213"/>
              <a:gd name="connsiteY2" fmla="*/ 11429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4257675 w 26592213"/>
              <a:gd name="connsiteY1" fmla="*/ 11429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972300 w 26592213"/>
              <a:gd name="connsiteY1" fmla="*/ 8000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15887700 w 26592213"/>
              <a:gd name="connsiteY1" fmla="*/ 342899 h 2143125"/>
              <a:gd name="connsiteX2" fmla="*/ 26592213 w 26592213"/>
              <a:gd name="connsiteY2" fmla="*/ 0 h 2143125"/>
              <a:gd name="connsiteX3" fmla="*/ 26592213 w 26592213"/>
              <a:gd name="connsiteY3" fmla="*/ 2143125 h 2143125"/>
              <a:gd name="connsiteX4" fmla="*/ 0 w 26592213"/>
              <a:gd name="connsiteY4" fmla="*/ 2143125 h 2143125"/>
              <a:gd name="connsiteX5" fmla="*/ 28576 w 26592213"/>
              <a:gd name="connsiteY5" fmla="*/ 2114549 h 2143125"/>
              <a:gd name="connsiteX0" fmla="*/ 28576 w 26592213"/>
              <a:gd name="connsiteY0" fmla="*/ 2114549 h 2143125"/>
              <a:gd name="connsiteX1" fmla="*/ 10001251 w 26592213"/>
              <a:gd name="connsiteY1" fmla="*/ 6857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5000626 w 26592213"/>
              <a:gd name="connsiteY1" fmla="*/ 1200149 h 2143125"/>
              <a:gd name="connsiteX2" fmla="*/ 10001251 w 26592213"/>
              <a:gd name="connsiteY2" fmla="*/ 6857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5000626 w 26592213"/>
              <a:gd name="connsiteY1" fmla="*/ 1200149 h 2143125"/>
              <a:gd name="connsiteX2" fmla="*/ 7572376 w 26592213"/>
              <a:gd name="connsiteY2" fmla="*/ 857249 h 2143125"/>
              <a:gd name="connsiteX3" fmla="*/ 10001251 w 26592213"/>
              <a:gd name="connsiteY3" fmla="*/ 685799 h 2143125"/>
              <a:gd name="connsiteX4" fmla="*/ 15887700 w 26592213"/>
              <a:gd name="connsiteY4" fmla="*/ 342899 h 2143125"/>
              <a:gd name="connsiteX5" fmla="*/ 26592213 w 26592213"/>
              <a:gd name="connsiteY5" fmla="*/ 0 h 2143125"/>
              <a:gd name="connsiteX6" fmla="*/ 26592213 w 26592213"/>
              <a:gd name="connsiteY6" fmla="*/ 2143125 h 2143125"/>
              <a:gd name="connsiteX7" fmla="*/ 0 w 26592213"/>
              <a:gd name="connsiteY7" fmla="*/ 2143125 h 2143125"/>
              <a:gd name="connsiteX8" fmla="*/ 28576 w 26592213"/>
              <a:gd name="connsiteY8" fmla="*/ 2114549 h 2143125"/>
              <a:gd name="connsiteX0" fmla="*/ 28576 w 26592213"/>
              <a:gd name="connsiteY0" fmla="*/ 2114549 h 2143125"/>
              <a:gd name="connsiteX1" fmla="*/ 5000626 w 26592213"/>
              <a:gd name="connsiteY1" fmla="*/ 1200149 h 2143125"/>
              <a:gd name="connsiteX2" fmla="*/ 10001251 w 26592213"/>
              <a:gd name="connsiteY2" fmla="*/ 685799 h 2143125"/>
              <a:gd name="connsiteX3" fmla="*/ 15887700 w 26592213"/>
              <a:gd name="connsiteY3" fmla="*/ 342899 h 2143125"/>
              <a:gd name="connsiteX4" fmla="*/ 26592213 w 26592213"/>
              <a:gd name="connsiteY4" fmla="*/ 0 h 2143125"/>
              <a:gd name="connsiteX5" fmla="*/ 26592213 w 26592213"/>
              <a:gd name="connsiteY5" fmla="*/ 2143125 h 2143125"/>
              <a:gd name="connsiteX6" fmla="*/ 0 w 26592213"/>
              <a:gd name="connsiteY6" fmla="*/ 2143125 h 2143125"/>
              <a:gd name="connsiteX7" fmla="*/ 28576 w 26592213"/>
              <a:gd name="connsiteY7" fmla="*/ 2114549 h 2143125"/>
              <a:gd name="connsiteX0" fmla="*/ 28576 w 26592213"/>
              <a:gd name="connsiteY0" fmla="*/ 2114549 h 2143125"/>
              <a:gd name="connsiteX1" fmla="*/ 10001251 w 26592213"/>
              <a:gd name="connsiteY1" fmla="*/ 68579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257926 w 26592213"/>
              <a:gd name="connsiteY1" fmla="*/ 97154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257926 w 26592213"/>
              <a:gd name="connsiteY1" fmla="*/ 971549 h 2143125"/>
              <a:gd name="connsiteX2" fmla="*/ 15887700 w 26592213"/>
              <a:gd name="connsiteY2" fmla="*/ 342899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5887700 w 26592213"/>
              <a:gd name="connsiteY2" fmla="*/ 642937 h 2443163"/>
              <a:gd name="connsiteX3" fmla="*/ 26592213 w 26592213"/>
              <a:gd name="connsiteY3" fmla="*/ 300038 h 2443163"/>
              <a:gd name="connsiteX4" fmla="*/ 26592213 w 26592213"/>
              <a:gd name="connsiteY4" fmla="*/ 2443163 h 2443163"/>
              <a:gd name="connsiteX5" fmla="*/ 0 w 26592213"/>
              <a:gd name="connsiteY5" fmla="*/ 2443163 h 2443163"/>
              <a:gd name="connsiteX6" fmla="*/ 28576 w 26592213"/>
              <a:gd name="connsiteY6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5887700 w 26592213"/>
              <a:gd name="connsiteY2" fmla="*/ 642937 h 2443163"/>
              <a:gd name="connsiteX3" fmla="*/ 26592213 w 26592213"/>
              <a:gd name="connsiteY3" fmla="*/ 300038 h 2443163"/>
              <a:gd name="connsiteX4" fmla="*/ 26592213 w 26592213"/>
              <a:gd name="connsiteY4" fmla="*/ 2443163 h 2443163"/>
              <a:gd name="connsiteX5" fmla="*/ 0 w 26592213"/>
              <a:gd name="connsiteY5" fmla="*/ 2443163 h 2443163"/>
              <a:gd name="connsiteX6" fmla="*/ 28576 w 26592213"/>
              <a:gd name="connsiteY6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414587 h 2443163"/>
              <a:gd name="connsiteX1" fmla="*/ 6257926 w 26592213"/>
              <a:gd name="connsiteY1" fmla="*/ 1271587 h 2443163"/>
              <a:gd name="connsiteX2" fmla="*/ 11572876 w 26592213"/>
              <a:gd name="connsiteY2" fmla="*/ 814387 h 2443163"/>
              <a:gd name="connsiteX3" fmla="*/ 15887700 w 26592213"/>
              <a:gd name="connsiteY3" fmla="*/ 642937 h 2443163"/>
              <a:gd name="connsiteX4" fmla="*/ 26592213 w 26592213"/>
              <a:gd name="connsiteY4" fmla="*/ 300038 h 2443163"/>
              <a:gd name="connsiteX5" fmla="*/ 26592213 w 26592213"/>
              <a:gd name="connsiteY5" fmla="*/ 2443163 h 2443163"/>
              <a:gd name="connsiteX6" fmla="*/ 0 w 26592213"/>
              <a:gd name="connsiteY6" fmla="*/ 2443163 h 2443163"/>
              <a:gd name="connsiteX7" fmla="*/ 28576 w 26592213"/>
              <a:gd name="connsiteY7" fmla="*/ 2414587 h 2443163"/>
              <a:gd name="connsiteX0" fmla="*/ 28576 w 26592213"/>
              <a:gd name="connsiteY0" fmla="*/ 2386012 h 2414588"/>
              <a:gd name="connsiteX1" fmla="*/ 6257926 w 26592213"/>
              <a:gd name="connsiteY1" fmla="*/ 1243012 h 2414588"/>
              <a:gd name="connsiteX2" fmla="*/ 11572876 w 26592213"/>
              <a:gd name="connsiteY2" fmla="*/ 785812 h 2414588"/>
              <a:gd name="connsiteX3" fmla="*/ 26592213 w 26592213"/>
              <a:gd name="connsiteY3" fmla="*/ 271463 h 2414588"/>
              <a:gd name="connsiteX4" fmla="*/ 26592213 w 26592213"/>
              <a:gd name="connsiteY4" fmla="*/ 2414588 h 2414588"/>
              <a:gd name="connsiteX5" fmla="*/ 0 w 26592213"/>
              <a:gd name="connsiteY5" fmla="*/ 2414588 h 2414588"/>
              <a:gd name="connsiteX6" fmla="*/ 28576 w 26592213"/>
              <a:gd name="connsiteY6" fmla="*/ 2386012 h 2414588"/>
              <a:gd name="connsiteX0" fmla="*/ 28576 w 26592213"/>
              <a:gd name="connsiteY0" fmla="*/ 2386012 h 2414588"/>
              <a:gd name="connsiteX1" fmla="*/ 11572876 w 26592213"/>
              <a:gd name="connsiteY1" fmla="*/ 785812 h 2414588"/>
              <a:gd name="connsiteX2" fmla="*/ 26592213 w 26592213"/>
              <a:gd name="connsiteY2" fmla="*/ 271463 h 2414588"/>
              <a:gd name="connsiteX3" fmla="*/ 26592213 w 26592213"/>
              <a:gd name="connsiteY3" fmla="*/ 2414588 h 2414588"/>
              <a:gd name="connsiteX4" fmla="*/ 0 w 26592213"/>
              <a:gd name="connsiteY4" fmla="*/ 2414588 h 2414588"/>
              <a:gd name="connsiteX5" fmla="*/ 28576 w 26592213"/>
              <a:gd name="connsiteY5" fmla="*/ 2386012 h 2414588"/>
              <a:gd name="connsiteX0" fmla="*/ 28576 w 26592213"/>
              <a:gd name="connsiteY0" fmla="*/ 2386012 h 2414588"/>
              <a:gd name="connsiteX1" fmla="*/ 15859127 w 26592213"/>
              <a:gd name="connsiteY1" fmla="*/ 357187 h 2414588"/>
              <a:gd name="connsiteX2" fmla="*/ 26592213 w 26592213"/>
              <a:gd name="connsiteY2" fmla="*/ 271463 h 2414588"/>
              <a:gd name="connsiteX3" fmla="*/ 26592213 w 26592213"/>
              <a:gd name="connsiteY3" fmla="*/ 2414588 h 2414588"/>
              <a:gd name="connsiteX4" fmla="*/ 0 w 26592213"/>
              <a:gd name="connsiteY4" fmla="*/ 2414588 h 2414588"/>
              <a:gd name="connsiteX5" fmla="*/ 28576 w 26592213"/>
              <a:gd name="connsiteY5" fmla="*/ 2386012 h 2414588"/>
              <a:gd name="connsiteX0" fmla="*/ 28576 w 26592213"/>
              <a:gd name="connsiteY0" fmla="*/ 2386012 h 2414588"/>
              <a:gd name="connsiteX1" fmla="*/ 15001877 w 26592213"/>
              <a:gd name="connsiteY1" fmla="*/ 328612 h 2414588"/>
              <a:gd name="connsiteX2" fmla="*/ 26592213 w 26592213"/>
              <a:gd name="connsiteY2" fmla="*/ 271463 h 2414588"/>
              <a:gd name="connsiteX3" fmla="*/ 26592213 w 26592213"/>
              <a:gd name="connsiteY3" fmla="*/ 2414588 h 2414588"/>
              <a:gd name="connsiteX4" fmla="*/ 0 w 26592213"/>
              <a:gd name="connsiteY4" fmla="*/ 2414588 h 2414588"/>
              <a:gd name="connsiteX5" fmla="*/ 28576 w 26592213"/>
              <a:gd name="connsiteY5" fmla="*/ 2386012 h 2414588"/>
              <a:gd name="connsiteX0" fmla="*/ 28576 w 26592213"/>
              <a:gd name="connsiteY0" fmla="*/ 2386012 h 2414588"/>
              <a:gd name="connsiteX1" fmla="*/ 15001877 w 26592213"/>
              <a:gd name="connsiteY1" fmla="*/ 328612 h 2414588"/>
              <a:gd name="connsiteX2" fmla="*/ 26592213 w 26592213"/>
              <a:gd name="connsiteY2" fmla="*/ 271463 h 2414588"/>
              <a:gd name="connsiteX3" fmla="*/ 26592213 w 26592213"/>
              <a:gd name="connsiteY3" fmla="*/ 2414588 h 2414588"/>
              <a:gd name="connsiteX4" fmla="*/ 0 w 26592213"/>
              <a:gd name="connsiteY4" fmla="*/ 2414588 h 2414588"/>
              <a:gd name="connsiteX5" fmla="*/ 28576 w 26592213"/>
              <a:gd name="connsiteY5" fmla="*/ 2386012 h 2414588"/>
              <a:gd name="connsiteX0" fmla="*/ 28576 w 26592213"/>
              <a:gd name="connsiteY0" fmla="*/ 2386012 h 2414588"/>
              <a:gd name="connsiteX1" fmla="*/ 15001877 w 26592213"/>
              <a:gd name="connsiteY1" fmla="*/ 328612 h 2414588"/>
              <a:gd name="connsiteX2" fmla="*/ 26592213 w 26592213"/>
              <a:gd name="connsiteY2" fmla="*/ 271463 h 2414588"/>
              <a:gd name="connsiteX3" fmla="*/ 26592213 w 26592213"/>
              <a:gd name="connsiteY3" fmla="*/ 2414588 h 2414588"/>
              <a:gd name="connsiteX4" fmla="*/ 0 w 26592213"/>
              <a:gd name="connsiteY4" fmla="*/ 2414588 h 2414588"/>
              <a:gd name="connsiteX5" fmla="*/ 28576 w 26592213"/>
              <a:gd name="connsiteY5" fmla="*/ 2386012 h 2414588"/>
              <a:gd name="connsiteX0" fmla="*/ 28576 w 26592213"/>
              <a:gd name="connsiteY0" fmla="*/ 2219325 h 2247901"/>
              <a:gd name="connsiteX1" fmla="*/ 15001877 w 26592213"/>
              <a:gd name="connsiteY1" fmla="*/ 161925 h 2247901"/>
              <a:gd name="connsiteX2" fmla="*/ 26592213 w 26592213"/>
              <a:gd name="connsiteY2" fmla="*/ 104776 h 2247901"/>
              <a:gd name="connsiteX3" fmla="*/ 26592213 w 26592213"/>
              <a:gd name="connsiteY3" fmla="*/ 2247901 h 2247901"/>
              <a:gd name="connsiteX4" fmla="*/ 0 w 26592213"/>
              <a:gd name="connsiteY4" fmla="*/ 2247901 h 2247901"/>
              <a:gd name="connsiteX5" fmla="*/ 28576 w 26592213"/>
              <a:gd name="connsiteY5" fmla="*/ 2219325 h 2247901"/>
              <a:gd name="connsiteX0" fmla="*/ 28576 w 26592213"/>
              <a:gd name="connsiteY0" fmla="*/ 2219325 h 2247901"/>
              <a:gd name="connsiteX1" fmla="*/ 15001877 w 26592213"/>
              <a:gd name="connsiteY1" fmla="*/ 161925 h 2247901"/>
              <a:gd name="connsiteX2" fmla="*/ 26592213 w 26592213"/>
              <a:gd name="connsiteY2" fmla="*/ 104776 h 2247901"/>
              <a:gd name="connsiteX3" fmla="*/ 26592213 w 26592213"/>
              <a:gd name="connsiteY3" fmla="*/ 2247901 h 2247901"/>
              <a:gd name="connsiteX4" fmla="*/ 0 w 26592213"/>
              <a:gd name="connsiteY4" fmla="*/ 2247901 h 2247901"/>
              <a:gd name="connsiteX5" fmla="*/ 28576 w 26592213"/>
              <a:gd name="connsiteY5" fmla="*/ 2219325 h 2247901"/>
              <a:gd name="connsiteX0" fmla="*/ 28576 w 26592213"/>
              <a:gd name="connsiteY0" fmla="*/ 2128837 h 2157413"/>
              <a:gd name="connsiteX1" fmla="*/ 11544302 w 26592213"/>
              <a:gd name="connsiteY1" fmla="*/ 385762 h 2157413"/>
              <a:gd name="connsiteX2" fmla="*/ 26592213 w 26592213"/>
              <a:gd name="connsiteY2" fmla="*/ 14288 h 2157413"/>
              <a:gd name="connsiteX3" fmla="*/ 26592213 w 26592213"/>
              <a:gd name="connsiteY3" fmla="*/ 2157413 h 2157413"/>
              <a:gd name="connsiteX4" fmla="*/ 0 w 26592213"/>
              <a:gd name="connsiteY4" fmla="*/ 2157413 h 2157413"/>
              <a:gd name="connsiteX5" fmla="*/ 28576 w 26592213"/>
              <a:gd name="connsiteY5" fmla="*/ 2128837 h 2157413"/>
              <a:gd name="connsiteX0" fmla="*/ 28576 w 26592213"/>
              <a:gd name="connsiteY0" fmla="*/ 2128837 h 2157413"/>
              <a:gd name="connsiteX1" fmla="*/ 9715501 w 26592213"/>
              <a:gd name="connsiteY1" fmla="*/ 500062 h 2157413"/>
              <a:gd name="connsiteX2" fmla="*/ 26592213 w 26592213"/>
              <a:gd name="connsiteY2" fmla="*/ 14288 h 2157413"/>
              <a:gd name="connsiteX3" fmla="*/ 26592213 w 26592213"/>
              <a:gd name="connsiteY3" fmla="*/ 2157413 h 2157413"/>
              <a:gd name="connsiteX4" fmla="*/ 0 w 26592213"/>
              <a:gd name="connsiteY4" fmla="*/ 2157413 h 2157413"/>
              <a:gd name="connsiteX5" fmla="*/ 28576 w 26592213"/>
              <a:gd name="connsiteY5" fmla="*/ 2128837 h 2157413"/>
              <a:gd name="connsiteX0" fmla="*/ 28576 w 26592213"/>
              <a:gd name="connsiteY0" fmla="*/ 2414587 h 2443163"/>
              <a:gd name="connsiteX1" fmla="*/ 9715501 w 26592213"/>
              <a:gd name="connsiteY1" fmla="*/ 785812 h 2443163"/>
              <a:gd name="connsiteX2" fmla="*/ 14230351 w 26592213"/>
              <a:gd name="connsiteY2" fmla="*/ 557211 h 2443163"/>
              <a:gd name="connsiteX3" fmla="*/ 26592213 w 26592213"/>
              <a:gd name="connsiteY3" fmla="*/ 300038 h 2443163"/>
              <a:gd name="connsiteX4" fmla="*/ 26592213 w 26592213"/>
              <a:gd name="connsiteY4" fmla="*/ 2443163 h 2443163"/>
              <a:gd name="connsiteX5" fmla="*/ 0 w 26592213"/>
              <a:gd name="connsiteY5" fmla="*/ 2443163 h 2443163"/>
              <a:gd name="connsiteX6" fmla="*/ 28576 w 26592213"/>
              <a:gd name="connsiteY6" fmla="*/ 2414587 h 2443163"/>
              <a:gd name="connsiteX0" fmla="*/ 28576 w 26592213"/>
              <a:gd name="connsiteY0" fmla="*/ 2414587 h 2443163"/>
              <a:gd name="connsiteX1" fmla="*/ 9715501 w 26592213"/>
              <a:gd name="connsiteY1" fmla="*/ 785812 h 2443163"/>
              <a:gd name="connsiteX2" fmla="*/ 14230351 w 26592213"/>
              <a:gd name="connsiteY2" fmla="*/ 557211 h 2443163"/>
              <a:gd name="connsiteX3" fmla="*/ 26592213 w 26592213"/>
              <a:gd name="connsiteY3" fmla="*/ 300038 h 2443163"/>
              <a:gd name="connsiteX4" fmla="*/ 26592213 w 26592213"/>
              <a:gd name="connsiteY4" fmla="*/ 2443163 h 2443163"/>
              <a:gd name="connsiteX5" fmla="*/ 0 w 26592213"/>
              <a:gd name="connsiteY5" fmla="*/ 2443163 h 2443163"/>
              <a:gd name="connsiteX6" fmla="*/ 28576 w 26592213"/>
              <a:gd name="connsiteY6" fmla="*/ 2414587 h 2443163"/>
              <a:gd name="connsiteX0" fmla="*/ 28576 w 26592213"/>
              <a:gd name="connsiteY0" fmla="*/ 2114549 h 2143125"/>
              <a:gd name="connsiteX1" fmla="*/ 9715501 w 26592213"/>
              <a:gd name="connsiteY1" fmla="*/ 48577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428874 h 2457450"/>
              <a:gd name="connsiteX1" fmla="*/ 6515101 w 26592213"/>
              <a:gd name="connsiteY1" fmla="*/ 1314449 h 2457450"/>
              <a:gd name="connsiteX2" fmla="*/ 14230351 w 26592213"/>
              <a:gd name="connsiteY2" fmla="*/ 571498 h 2457450"/>
              <a:gd name="connsiteX3" fmla="*/ 26592213 w 26592213"/>
              <a:gd name="connsiteY3" fmla="*/ 314325 h 2457450"/>
              <a:gd name="connsiteX4" fmla="*/ 26592213 w 26592213"/>
              <a:gd name="connsiteY4" fmla="*/ 2457450 h 2457450"/>
              <a:gd name="connsiteX5" fmla="*/ 0 w 26592213"/>
              <a:gd name="connsiteY5" fmla="*/ 2457450 h 2457450"/>
              <a:gd name="connsiteX6" fmla="*/ 28576 w 26592213"/>
              <a:gd name="connsiteY6" fmla="*/ 2428874 h 2457450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10001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8858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8858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28576 w 26592213"/>
              <a:gd name="connsiteY0" fmla="*/ 2114549 h 2143125"/>
              <a:gd name="connsiteX1" fmla="*/ 6515101 w 26592213"/>
              <a:gd name="connsiteY1" fmla="*/ 885824 h 2143125"/>
              <a:gd name="connsiteX2" fmla="*/ 14230351 w 26592213"/>
              <a:gd name="connsiteY2" fmla="*/ 257173 h 2143125"/>
              <a:gd name="connsiteX3" fmla="*/ 26592213 w 26592213"/>
              <a:gd name="connsiteY3" fmla="*/ 0 h 2143125"/>
              <a:gd name="connsiteX4" fmla="*/ 26592213 w 26592213"/>
              <a:gd name="connsiteY4" fmla="*/ 2143125 h 2143125"/>
              <a:gd name="connsiteX5" fmla="*/ 0 w 26592213"/>
              <a:gd name="connsiteY5" fmla="*/ 2143125 h 2143125"/>
              <a:gd name="connsiteX6" fmla="*/ 28576 w 26592213"/>
              <a:gd name="connsiteY6" fmla="*/ 2114549 h 2143125"/>
              <a:gd name="connsiteX0" fmla="*/ 52387 w 26616024"/>
              <a:gd name="connsiteY0" fmla="*/ 2114549 h 2152649"/>
              <a:gd name="connsiteX1" fmla="*/ 6538912 w 26616024"/>
              <a:gd name="connsiteY1" fmla="*/ 885824 h 2152649"/>
              <a:gd name="connsiteX2" fmla="*/ 14254162 w 26616024"/>
              <a:gd name="connsiteY2" fmla="*/ 257173 h 2152649"/>
              <a:gd name="connsiteX3" fmla="*/ 26616024 w 26616024"/>
              <a:gd name="connsiteY3" fmla="*/ 0 h 2152649"/>
              <a:gd name="connsiteX4" fmla="*/ 26616024 w 26616024"/>
              <a:gd name="connsiteY4" fmla="*/ 2143125 h 2152649"/>
              <a:gd name="connsiteX5" fmla="*/ 23811 w 26616024"/>
              <a:gd name="connsiteY5" fmla="*/ 2143125 h 2152649"/>
              <a:gd name="connsiteX6" fmla="*/ 52387 w 26616024"/>
              <a:gd name="connsiteY6" fmla="*/ 2114549 h 2152649"/>
              <a:gd name="connsiteX0" fmla="*/ 52387 w 26616024"/>
              <a:gd name="connsiteY0" fmla="*/ 2114549 h 2152649"/>
              <a:gd name="connsiteX1" fmla="*/ 6538912 w 26616024"/>
              <a:gd name="connsiteY1" fmla="*/ 885824 h 2152649"/>
              <a:gd name="connsiteX2" fmla="*/ 14254162 w 26616024"/>
              <a:gd name="connsiteY2" fmla="*/ 257173 h 2152649"/>
              <a:gd name="connsiteX3" fmla="*/ 26616024 w 26616024"/>
              <a:gd name="connsiteY3" fmla="*/ 0 h 2152649"/>
              <a:gd name="connsiteX4" fmla="*/ 26616024 w 26616024"/>
              <a:gd name="connsiteY4" fmla="*/ 2143125 h 2152649"/>
              <a:gd name="connsiteX5" fmla="*/ 23811 w 26616024"/>
              <a:gd name="connsiteY5" fmla="*/ 2143125 h 2152649"/>
              <a:gd name="connsiteX6" fmla="*/ 52387 w 26616024"/>
              <a:gd name="connsiteY6" fmla="*/ 2114549 h 2152649"/>
              <a:gd name="connsiteX0" fmla="*/ 52387 w 26616024"/>
              <a:gd name="connsiteY0" fmla="*/ 2324099 h 2362199"/>
              <a:gd name="connsiteX1" fmla="*/ 6538912 w 26616024"/>
              <a:gd name="connsiteY1" fmla="*/ 1095374 h 2362199"/>
              <a:gd name="connsiteX2" fmla="*/ 26616024 w 26616024"/>
              <a:gd name="connsiteY2" fmla="*/ 209550 h 2362199"/>
              <a:gd name="connsiteX3" fmla="*/ 26616024 w 26616024"/>
              <a:gd name="connsiteY3" fmla="*/ 2352675 h 2362199"/>
              <a:gd name="connsiteX4" fmla="*/ 23811 w 26616024"/>
              <a:gd name="connsiteY4" fmla="*/ 2352675 h 2362199"/>
              <a:gd name="connsiteX5" fmla="*/ 52387 w 26616024"/>
              <a:gd name="connsiteY5" fmla="*/ 2324099 h 2362199"/>
              <a:gd name="connsiteX0" fmla="*/ 28576 w 26592213"/>
              <a:gd name="connsiteY0" fmla="*/ 2324099 h 2352675"/>
              <a:gd name="connsiteX1" fmla="*/ 6515101 w 26592213"/>
              <a:gd name="connsiteY1" fmla="*/ 1095374 h 2352675"/>
              <a:gd name="connsiteX2" fmla="*/ 26592213 w 26592213"/>
              <a:gd name="connsiteY2" fmla="*/ 209550 h 2352675"/>
              <a:gd name="connsiteX3" fmla="*/ 26592213 w 26592213"/>
              <a:gd name="connsiteY3" fmla="*/ 2352675 h 2352675"/>
              <a:gd name="connsiteX4" fmla="*/ 0 w 26592213"/>
              <a:gd name="connsiteY4" fmla="*/ 2352675 h 2352675"/>
              <a:gd name="connsiteX5" fmla="*/ 28576 w 26592213"/>
              <a:gd name="connsiteY5" fmla="*/ 2324099 h 2352675"/>
              <a:gd name="connsiteX0" fmla="*/ 0 w 28506737"/>
              <a:gd name="connsiteY0" fmla="*/ 2352674 h 2352675"/>
              <a:gd name="connsiteX1" fmla="*/ 8429625 w 28506737"/>
              <a:gd name="connsiteY1" fmla="*/ 1095374 h 2352675"/>
              <a:gd name="connsiteX2" fmla="*/ 28506737 w 28506737"/>
              <a:gd name="connsiteY2" fmla="*/ 209550 h 2352675"/>
              <a:gd name="connsiteX3" fmla="*/ 28506737 w 28506737"/>
              <a:gd name="connsiteY3" fmla="*/ 2352675 h 2352675"/>
              <a:gd name="connsiteX4" fmla="*/ 1914524 w 28506737"/>
              <a:gd name="connsiteY4" fmla="*/ 2352675 h 2352675"/>
              <a:gd name="connsiteX5" fmla="*/ 0 w 28506737"/>
              <a:gd name="connsiteY5" fmla="*/ 2352674 h 2352675"/>
              <a:gd name="connsiteX0" fmla="*/ 0 w 28506737"/>
              <a:gd name="connsiteY0" fmla="*/ 2352674 h 2352675"/>
              <a:gd name="connsiteX1" fmla="*/ 8429625 w 28506737"/>
              <a:gd name="connsiteY1" fmla="*/ 1095374 h 2352675"/>
              <a:gd name="connsiteX2" fmla="*/ 28506737 w 28506737"/>
              <a:gd name="connsiteY2" fmla="*/ 209550 h 2352675"/>
              <a:gd name="connsiteX3" fmla="*/ 28506737 w 28506737"/>
              <a:gd name="connsiteY3" fmla="*/ 2352675 h 2352675"/>
              <a:gd name="connsiteX4" fmla="*/ 1914524 w 28506737"/>
              <a:gd name="connsiteY4" fmla="*/ 2352675 h 2352675"/>
              <a:gd name="connsiteX5" fmla="*/ 0 w 28506737"/>
              <a:gd name="connsiteY5" fmla="*/ 2352674 h 2352675"/>
              <a:gd name="connsiteX0" fmla="*/ 0 w 28506737"/>
              <a:gd name="connsiteY0" fmla="*/ 2352674 h 2381250"/>
              <a:gd name="connsiteX1" fmla="*/ 8429625 w 28506737"/>
              <a:gd name="connsiteY1" fmla="*/ 1095374 h 2381250"/>
              <a:gd name="connsiteX2" fmla="*/ 28506737 w 28506737"/>
              <a:gd name="connsiteY2" fmla="*/ 209550 h 2381250"/>
              <a:gd name="connsiteX3" fmla="*/ 28506737 w 28506737"/>
              <a:gd name="connsiteY3" fmla="*/ 2352675 h 2381250"/>
              <a:gd name="connsiteX4" fmla="*/ 6715124 w 28506737"/>
              <a:gd name="connsiteY4" fmla="*/ 2381250 h 2381250"/>
              <a:gd name="connsiteX5" fmla="*/ 0 w 28506737"/>
              <a:gd name="connsiteY5" fmla="*/ 2352674 h 2381250"/>
              <a:gd name="connsiteX0" fmla="*/ 0 w 25763537"/>
              <a:gd name="connsiteY0" fmla="*/ 2381249 h 2381250"/>
              <a:gd name="connsiteX1" fmla="*/ 5686425 w 25763537"/>
              <a:gd name="connsiteY1" fmla="*/ 1095374 h 2381250"/>
              <a:gd name="connsiteX2" fmla="*/ 25763537 w 25763537"/>
              <a:gd name="connsiteY2" fmla="*/ 209550 h 2381250"/>
              <a:gd name="connsiteX3" fmla="*/ 25763537 w 25763537"/>
              <a:gd name="connsiteY3" fmla="*/ 2352675 h 2381250"/>
              <a:gd name="connsiteX4" fmla="*/ 3971924 w 25763537"/>
              <a:gd name="connsiteY4" fmla="*/ 2381250 h 2381250"/>
              <a:gd name="connsiteX5" fmla="*/ 0 w 25763537"/>
              <a:gd name="connsiteY5" fmla="*/ 2381249 h 2381250"/>
              <a:gd name="connsiteX0" fmla="*/ 0 w 25763537"/>
              <a:gd name="connsiteY0" fmla="*/ 2381249 h 2381249"/>
              <a:gd name="connsiteX1" fmla="*/ 5686425 w 25763537"/>
              <a:gd name="connsiteY1" fmla="*/ 1095374 h 2381249"/>
              <a:gd name="connsiteX2" fmla="*/ 25763537 w 25763537"/>
              <a:gd name="connsiteY2" fmla="*/ 209550 h 2381249"/>
              <a:gd name="connsiteX3" fmla="*/ 25763537 w 25763537"/>
              <a:gd name="connsiteY3" fmla="*/ 2352675 h 2381249"/>
              <a:gd name="connsiteX4" fmla="*/ 0 w 25763537"/>
              <a:gd name="connsiteY4" fmla="*/ 2381249 h 2381249"/>
              <a:gd name="connsiteX0" fmla="*/ 107685 w 24070997"/>
              <a:gd name="connsiteY0" fmla="*/ 2381249 h 2381249"/>
              <a:gd name="connsiteX1" fmla="*/ 3993885 w 24070997"/>
              <a:gd name="connsiteY1" fmla="*/ 1095374 h 2381249"/>
              <a:gd name="connsiteX2" fmla="*/ 24070997 w 24070997"/>
              <a:gd name="connsiteY2" fmla="*/ 209550 h 2381249"/>
              <a:gd name="connsiteX3" fmla="*/ 24070997 w 24070997"/>
              <a:gd name="connsiteY3" fmla="*/ 2352675 h 2381249"/>
              <a:gd name="connsiteX4" fmla="*/ 107685 w 24070997"/>
              <a:gd name="connsiteY4" fmla="*/ 2381249 h 2381249"/>
              <a:gd name="connsiteX0" fmla="*/ 0 w 26077862"/>
              <a:gd name="connsiteY0" fmla="*/ 2352674 h 2352675"/>
              <a:gd name="connsiteX1" fmla="*/ 6000750 w 26077862"/>
              <a:gd name="connsiteY1" fmla="*/ 1095374 h 2352675"/>
              <a:gd name="connsiteX2" fmla="*/ 26077862 w 26077862"/>
              <a:gd name="connsiteY2" fmla="*/ 209550 h 2352675"/>
              <a:gd name="connsiteX3" fmla="*/ 26077862 w 26077862"/>
              <a:gd name="connsiteY3" fmla="*/ 2352675 h 2352675"/>
              <a:gd name="connsiteX4" fmla="*/ 0 w 26077862"/>
              <a:gd name="connsiteY4" fmla="*/ 2352674 h 2352675"/>
              <a:gd name="connsiteX0" fmla="*/ 0 w 26077862"/>
              <a:gd name="connsiteY0" fmla="*/ 2352674 h 2352675"/>
              <a:gd name="connsiteX1" fmla="*/ 6000750 w 26077862"/>
              <a:gd name="connsiteY1" fmla="*/ 1095374 h 2352675"/>
              <a:gd name="connsiteX2" fmla="*/ 26077862 w 26077862"/>
              <a:gd name="connsiteY2" fmla="*/ 209550 h 2352675"/>
              <a:gd name="connsiteX3" fmla="*/ 26077862 w 26077862"/>
              <a:gd name="connsiteY3" fmla="*/ 2352675 h 2352675"/>
              <a:gd name="connsiteX4" fmla="*/ 0 w 26077862"/>
              <a:gd name="connsiteY4" fmla="*/ 2352674 h 2352675"/>
              <a:gd name="connsiteX0" fmla="*/ 0 w 26077862"/>
              <a:gd name="connsiteY0" fmla="*/ 2357437 h 2357438"/>
              <a:gd name="connsiteX1" fmla="*/ 6000750 w 26077862"/>
              <a:gd name="connsiteY1" fmla="*/ 1100137 h 2357438"/>
              <a:gd name="connsiteX2" fmla="*/ 9686925 w 26077862"/>
              <a:gd name="connsiteY2" fmla="*/ 1385886 h 2357438"/>
              <a:gd name="connsiteX3" fmla="*/ 26077862 w 26077862"/>
              <a:gd name="connsiteY3" fmla="*/ 214313 h 2357438"/>
              <a:gd name="connsiteX4" fmla="*/ 26077862 w 26077862"/>
              <a:gd name="connsiteY4" fmla="*/ 2357438 h 2357438"/>
              <a:gd name="connsiteX5" fmla="*/ 0 w 26077862"/>
              <a:gd name="connsiteY5" fmla="*/ 2357437 h 2357438"/>
              <a:gd name="connsiteX0" fmla="*/ 0 w 26077862"/>
              <a:gd name="connsiteY0" fmla="*/ 2366962 h 2366963"/>
              <a:gd name="connsiteX1" fmla="*/ 6000750 w 26077862"/>
              <a:gd name="connsiteY1" fmla="*/ 1109662 h 2366963"/>
              <a:gd name="connsiteX2" fmla="*/ 9686925 w 26077862"/>
              <a:gd name="connsiteY2" fmla="*/ 1395411 h 2366963"/>
              <a:gd name="connsiteX3" fmla="*/ 18373725 w 26077862"/>
              <a:gd name="connsiteY3" fmla="*/ 195262 h 2366963"/>
              <a:gd name="connsiteX4" fmla="*/ 26077862 w 26077862"/>
              <a:gd name="connsiteY4" fmla="*/ 223838 h 2366963"/>
              <a:gd name="connsiteX5" fmla="*/ 26077862 w 26077862"/>
              <a:gd name="connsiteY5" fmla="*/ 2366963 h 2366963"/>
              <a:gd name="connsiteX6" fmla="*/ 0 w 26077862"/>
              <a:gd name="connsiteY6" fmla="*/ 2366962 h 2366963"/>
              <a:gd name="connsiteX0" fmla="*/ 0 w 26077862"/>
              <a:gd name="connsiteY0" fmla="*/ 2305049 h 2305050"/>
              <a:gd name="connsiteX1" fmla="*/ 6000750 w 26077862"/>
              <a:gd name="connsiteY1" fmla="*/ 1047749 h 2305050"/>
              <a:gd name="connsiteX2" fmla="*/ 9686925 w 26077862"/>
              <a:gd name="connsiteY2" fmla="*/ 1333498 h 2305050"/>
              <a:gd name="connsiteX3" fmla="*/ 12487275 w 26077862"/>
              <a:gd name="connsiteY3" fmla="*/ 733424 h 2305050"/>
              <a:gd name="connsiteX4" fmla="*/ 18373725 w 26077862"/>
              <a:gd name="connsiteY4" fmla="*/ 133349 h 2305050"/>
              <a:gd name="connsiteX5" fmla="*/ 26077862 w 26077862"/>
              <a:gd name="connsiteY5" fmla="*/ 161925 h 2305050"/>
              <a:gd name="connsiteX6" fmla="*/ 26077862 w 26077862"/>
              <a:gd name="connsiteY6" fmla="*/ 2305050 h 2305050"/>
              <a:gd name="connsiteX7" fmla="*/ 0 w 26077862"/>
              <a:gd name="connsiteY7" fmla="*/ 2305049 h 2305050"/>
              <a:gd name="connsiteX0" fmla="*/ 0 w 26077862"/>
              <a:gd name="connsiteY0" fmla="*/ 2305049 h 2305050"/>
              <a:gd name="connsiteX1" fmla="*/ 6000750 w 26077862"/>
              <a:gd name="connsiteY1" fmla="*/ 1047749 h 2305050"/>
              <a:gd name="connsiteX2" fmla="*/ 9686925 w 26077862"/>
              <a:gd name="connsiteY2" fmla="*/ 1047748 h 2305050"/>
              <a:gd name="connsiteX3" fmla="*/ 12487275 w 26077862"/>
              <a:gd name="connsiteY3" fmla="*/ 733424 h 2305050"/>
              <a:gd name="connsiteX4" fmla="*/ 18373725 w 26077862"/>
              <a:gd name="connsiteY4" fmla="*/ 133349 h 2305050"/>
              <a:gd name="connsiteX5" fmla="*/ 26077862 w 26077862"/>
              <a:gd name="connsiteY5" fmla="*/ 161925 h 2305050"/>
              <a:gd name="connsiteX6" fmla="*/ 26077862 w 26077862"/>
              <a:gd name="connsiteY6" fmla="*/ 2305050 h 2305050"/>
              <a:gd name="connsiteX7" fmla="*/ 0 w 26077862"/>
              <a:gd name="connsiteY7" fmla="*/ 2305049 h 2305050"/>
              <a:gd name="connsiteX0" fmla="*/ 2731823 w 28809685"/>
              <a:gd name="connsiteY0" fmla="*/ 2305049 h 2305050"/>
              <a:gd name="connsiteX1" fmla="*/ 12418748 w 28809685"/>
              <a:gd name="connsiteY1" fmla="*/ 1047748 h 2305050"/>
              <a:gd name="connsiteX2" fmla="*/ 15219098 w 28809685"/>
              <a:gd name="connsiteY2" fmla="*/ 733424 h 2305050"/>
              <a:gd name="connsiteX3" fmla="*/ 21105548 w 28809685"/>
              <a:gd name="connsiteY3" fmla="*/ 133349 h 2305050"/>
              <a:gd name="connsiteX4" fmla="*/ 28809685 w 28809685"/>
              <a:gd name="connsiteY4" fmla="*/ 161925 h 2305050"/>
              <a:gd name="connsiteX5" fmla="*/ 28809685 w 28809685"/>
              <a:gd name="connsiteY5" fmla="*/ 2305050 h 2305050"/>
              <a:gd name="connsiteX6" fmla="*/ 2731823 w 28809685"/>
              <a:gd name="connsiteY6" fmla="*/ 2305049 h 2305050"/>
              <a:gd name="connsiteX0" fmla="*/ 2731823 w 28809685"/>
              <a:gd name="connsiteY0" fmla="*/ 2305049 h 2305050"/>
              <a:gd name="connsiteX1" fmla="*/ 12418748 w 28809685"/>
              <a:gd name="connsiteY1" fmla="*/ 1047748 h 2305050"/>
              <a:gd name="connsiteX2" fmla="*/ 15219098 w 28809685"/>
              <a:gd name="connsiteY2" fmla="*/ 733424 h 2305050"/>
              <a:gd name="connsiteX3" fmla="*/ 21105548 w 28809685"/>
              <a:gd name="connsiteY3" fmla="*/ 133349 h 2305050"/>
              <a:gd name="connsiteX4" fmla="*/ 28809685 w 28809685"/>
              <a:gd name="connsiteY4" fmla="*/ 161925 h 2305050"/>
              <a:gd name="connsiteX5" fmla="*/ 28809685 w 28809685"/>
              <a:gd name="connsiteY5" fmla="*/ 2305050 h 2305050"/>
              <a:gd name="connsiteX6" fmla="*/ 2731823 w 28809685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2487275 w 26077862"/>
              <a:gd name="connsiteY2" fmla="*/ 733424 h 2305050"/>
              <a:gd name="connsiteX3" fmla="*/ 18373725 w 26077862"/>
              <a:gd name="connsiteY3" fmla="*/ 133349 h 2305050"/>
              <a:gd name="connsiteX4" fmla="*/ 26077862 w 26077862"/>
              <a:gd name="connsiteY4" fmla="*/ 161925 h 2305050"/>
              <a:gd name="connsiteX5" fmla="*/ 26077862 w 26077862"/>
              <a:gd name="connsiteY5" fmla="*/ 2305050 h 2305050"/>
              <a:gd name="connsiteX6" fmla="*/ 0 w 26077862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2487275 w 26077862"/>
              <a:gd name="connsiteY2" fmla="*/ 733424 h 2305050"/>
              <a:gd name="connsiteX3" fmla="*/ 18373725 w 26077862"/>
              <a:gd name="connsiteY3" fmla="*/ 133349 h 2305050"/>
              <a:gd name="connsiteX4" fmla="*/ 26077862 w 26077862"/>
              <a:gd name="connsiteY4" fmla="*/ 161925 h 2305050"/>
              <a:gd name="connsiteX5" fmla="*/ 26077862 w 26077862"/>
              <a:gd name="connsiteY5" fmla="*/ 2305050 h 2305050"/>
              <a:gd name="connsiteX6" fmla="*/ 0 w 26077862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2487275 w 26077862"/>
              <a:gd name="connsiteY2" fmla="*/ 733424 h 2305050"/>
              <a:gd name="connsiteX3" fmla="*/ 18373725 w 26077862"/>
              <a:gd name="connsiteY3" fmla="*/ 133349 h 2305050"/>
              <a:gd name="connsiteX4" fmla="*/ 26077862 w 26077862"/>
              <a:gd name="connsiteY4" fmla="*/ 161925 h 2305050"/>
              <a:gd name="connsiteX5" fmla="*/ 26077862 w 26077862"/>
              <a:gd name="connsiteY5" fmla="*/ 2305050 h 2305050"/>
              <a:gd name="connsiteX6" fmla="*/ 0 w 26077862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219198 h 2305050"/>
              <a:gd name="connsiteX2" fmla="*/ 12487275 w 26077862"/>
              <a:gd name="connsiteY2" fmla="*/ 733424 h 2305050"/>
              <a:gd name="connsiteX3" fmla="*/ 18373725 w 26077862"/>
              <a:gd name="connsiteY3" fmla="*/ 133349 h 2305050"/>
              <a:gd name="connsiteX4" fmla="*/ 26077862 w 26077862"/>
              <a:gd name="connsiteY4" fmla="*/ 161925 h 2305050"/>
              <a:gd name="connsiteX5" fmla="*/ 26077862 w 26077862"/>
              <a:gd name="connsiteY5" fmla="*/ 2305050 h 2305050"/>
              <a:gd name="connsiteX6" fmla="*/ 0 w 26077862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2487275 w 26077862"/>
              <a:gd name="connsiteY2" fmla="*/ 733424 h 2305050"/>
              <a:gd name="connsiteX3" fmla="*/ 18373725 w 26077862"/>
              <a:gd name="connsiteY3" fmla="*/ 133349 h 2305050"/>
              <a:gd name="connsiteX4" fmla="*/ 26077862 w 26077862"/>
              <a:gd name="connsiteY4" fmla="*/ 161925 h 2305050"/>
              <a:gd name="connsiteX5" fmla="*/ 26077862 w 26077862"/>
              <a:gd name="connsiteY5" fmla="*/ 2305050 h 2305050"/>
              <a:gd name="connsiteX6" fmla="*/ 0 w 26077862"/>
              <a:gd name="connsiteY6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8373725 w 26077862"/>
              <a:gd name="connsiteY2" fmla="*/ 133349 h 2305050"/>
              <a:gd name="connsiteX3" fmla="*/ 26077862 w 26077862"/>
              <a:gd name="connsiteY3" fmla="*/ 161925 h 2305050"/>
              <a:gd name="connsiteX4" fmla="*/ 26077862 w 26077862"/>
              <a:gd name="connsiteY4" fmla="*/ 2305050 h 2305050"/>
              <a:gd name="connsiteX5" fmla="*/ 0 w 26077862"/>
              <a:gd name="connsiteY5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8373724 w 26077862"/>
              <a:gd name="connsiteY2" fmla="*/ 304799 h 2305050"/>
              <a:gd name="connsiteX3" fmla="*/ 26077862 w 26077862"/>
              <a:gd name="connsiteY3" fmla="*/ 161925 h 2305050"/>
              <a:gd name="connsiteX4" fmla="*/ 26077862 w 26077862"/>
              <a:gd name="connsiteY4" fmla="*/ 2305050 h 2305050"/>
              <a:gd name="connsiteX5" fmla="*/ 0 w 26077862"/>
              <a:gd name="connsiteY5" fmla="*/ 2305049 h 2305050"/>
              <a:gd name="connsiteX0" fmla="*/ 0 w 26077862"/>
              <a:gd name="connsiteY0" fmla="*/ 2305049 h 2305050"/>
              <a:gd name="connsiteX1" fmla="*/ 9686925 w 26077862"/>
              <a:gd name="connsiteY1" fmla="*/ 1047748 h 2305050"/>
              <a:gd name="connsiteX2" fmla="*/ 18373724 w 26077862"/>
              <a:gd name="connsiteY2" fmla="*/ 190499 h 2305050"/>
              <a:gd name="connsiteX3" fmla="*/ 26077862 w 26077862"/>
              <a:gd name="connsiteY3" fmla="*/ 161925 h 2305050"/>
              <a:gd name="connsiteX4" fmla="*/ 26077862 w 26077862"/>
              <a:gd name="connsiteY4" fmla="*/ 2305050 h 2305050"/>
              <a:gd name="connsiteX5" fmla="*/ 0 w 26077862"/>
              <a:gd name="connsiteY5" fmla="*/ 2305049 h 230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77862" h="2305050">
                <a:moveTo>
                  <a:pt x="0" y="2305049"/>
                </a:moveTo>
                <a:lnTo>
                  <a:pt x="9686925" y="1047748"/>
                </a:lnTo>
                <a:cubicBezTo>
                  <a:pt x="12749212" y="685798"/>
                  <a:pt x="15641901" y="338136"/>
                  <a:pt x="18373724" y="190499"/>
                </a:cubicBezTo>
                <a:cubicBezTo>
                  <a:pt x="20638822" y="95249"/>
                  <a:pt x="23350802" y="0"/>
                  <a:pt x="26077862" y="161925"/>
                </a:cubicBezTo>
                <a:lnTo>
                  <a:pt x="26077862" y="2305050"/>
                </a:lnTo>
                <a:lnTo>
                  <a:pt x="0" y="2305049"/>
                </a:lnTo>
                <a:close/>
              </a:path>
            </a:pathLst>
          </a:custGeom>
          <a:blipFill dpi="0" rotWithShape="1">
            <a:blip r:embed="rId2">
              <a:alphaModFix amt="64000"/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spPr>
        <p:txBody>
          <a:bodyPr rot="10800000" vert="eaVert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461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2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ＭＳ Ｐゴシック" charset="-128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6772268" cy="1362075"/>
          </a:xfrm>
        </p:spPr>
        <p:txBody>
          <a:bodyPr anchor="ctr"/>
          <a:lstStyle>
            <a:lvl1pPr algn="ctr">
              <a:defRPr sz="4000" b="1" cap="al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s-ES" dirty="0"/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0" y="5214950"/>
            <a:ext cx="9144000" cy="928694"/>
            <a:chOff x="0" y="5214950"/>
            <a:chExt cx="9144000" cy="928694"/>
          </a:xfrm>
        </p:grpSpPr>
        <p:sp>
          <p:nvSpPr>
            <p:cNvPr id="31" name="Rectangle 30"/>
            <p:cNvSpPr/>
            <p:nvPr userDrawn="1"/>
          </p:nvSpPr>
          <p:spPr>
            <a:xfrm>
              <a:off x="0" y="5214950"/>
              <a:ext cx="9144000" cy="928694"/>
            </a:xfrm>
            <a:prstGeom prst="rect">
              <a:avLst/>
            </a:prstGeom>
            <a:solidFill>
              <a:schemeClr val="bg1"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latin typeface="Century Gothic" panose="020B0502020202020204" pitchFamily="34" charset="0"/>
              </a:endParaRPr>
            </a:p>
          </p:txBody>
        </p:sp>
        <p:pic>
          <p:nvPicPr>
            <p:cNvPr id="32" name="Picture 31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108" b="21317"/>
            <a:stretch/>
          </p:blipFill>
          <p:spPr>
            <a:xfrm>
              <a:off x="1357290" y="5357826"/>
              <a:ext cx="2857520" cy="714380"/>
            </a:xfrm>
            <a:prstGeom prst="rect">
              <a:avLst/>
            </a:prstGeom>
            <a:noFill/>
          </p:spPr>
        </p:pic>
        <p:pic>
          <p:nvPicPr>
            <p:cNvPr id="33" name="Picture 32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2066" y="5214950"/>
              <a:ext cx="3097479" cy="928694"/>
            </a:xfrm>
            <a:prstGeom prst="rect">
              <a:avLst/>
            </a:prstGeom>
          </p:spPr>
        </p:pic>
        <p:pic>
          <p:nvPicPr>
            <p:cNvPr id="34" name="Picture 33" descr="Logo_GHS_Azul.jpg"/>
            <p:cNvPicPr>
              <a:picLocks noChangeAspect="1"/>
            </p:cNvPicPr>
            <p:nvPr userDrawn="1"/>
          </p:nvPicPr>
          <p:blipFill rotWithShape="1">
            <a:blip r:embed="rId5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 l="28115" r="50000" b="34172"/>
            <a:stretch/>
          </p:blipFill>
          <p:spPr>
            <a:xfrm>
              <a:off x="4071934" y="5253116"/>
              <a:ext cx="982527" cy="89052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92872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CA211-9517-4204-B145-BCDCC968D2EF}" type="datetimeFigureOut">
              <a:rPr lang="it-IT" smtClean="0"/>
              <a:pPr/>
              <a:t>26/05/2022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FC7C9-2420-49D6-A2FA-272126B47995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aula.rodriguez.escales@upc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73983" y="1052736"/>
            <a:ext cx="8090505" cy="1362075"/>
          </a:xfrm>
        </p:spPr>
        <p:txBody>
          <a:bodyPr anchor="ctr" anchorCtr="0">
            <a:noAutofit/>
          </a:bodyPr>
          <a:lstStyle/>
          <a:p>
            <a:pPr algn="r"/>
            <a:r>
              <a:rPr lang="en-US" sz="2800" dirty="0"/>
              <a:t>COUPLING SORPTION AND BIODEGRADATION OF EMERGING ORGANIC COMPOUNDS TO GEOCHEMICAL MODELING</a:t>
            </a:r>
            <a:endParaRPr lang="es-ES" sz="2800" dirty="0">
              <a:latin typeface="+mj-lt"/>
            </a:endParaRPr>
          </a:p>
        </p:txBody>
      </p:sp>
      <p:sp>
        <p:nvSpPr>
          <p:cNvPr id="5" name="Text Placeholder 9"/>
          <p:cNvSpPr>
            <a:spLocks noGrp="1"/>
          </p:cNvSpPr>
          <p:nvPr>
            <p:ph type="body" idx="4294967295"/>
          </p:nvPr>
        </p:nvSpPr>
        <p:spPr>
          <a:xfrm>
            <a:off x="2051720" y="2494214"/>
            <a:ext cx="6912768" cy="504056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s-ES_tradnl" sz="2800" cap="small" dirty="0"/>
              <a:t>A. </a:t>
            </a:r>
            <a:r>
              <a:rPr lang="es-ES_tradnl" sz="2800" cap="small" dirty="0" err="1"/>
              <a:t>Canelles</a:t>
            </a:r>
            <a:r>
              <a:rPr lang="es-ES_tradnl" sz="2800" cap="small" dirty="0"/>
              <a:t>; </a:t>
            </a:r>
            <a:r>
              <a:rPr lang="es-ES_tradnl" sz="2800" b="1" cap="small" dirty="0"/>
              <a:t>P. Rodríguez-Escales</a:t>
            </a:r>
            <a:r>
              <a:rPr lang="es-ES_tradnl" sz="2800" cap="small" dirty="0"/>
              <a:t>; </a:t>
            </a:r>
          </a:p>
          <a:p>
            <a:pPr marL="0" indent="0" algn="r">
              <a:buNone/>
            </a:pPr>
            <a:r>
              <a:rPr lang="es-ES_tradnl" sz="2800" cap="small" dirty="0"/>
              <a:t>X. Sanchez-Vila </a:t>
            </a:r>
            <a:endParaRPr lang="en-US" sz="2800" cap="small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4077072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i="1" dirty="0" err="1">
                <a:solidFill>
                  <a:srgbClr val="0070C0"/>
                </a:solidFill>
                <a:latin typeface="+mj-lt"/>
              </a:rPr>
              <a:t>Grup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i="1" dirty="0" err="1">
                <a:solidFill>
                  <a:srgbClr val="0070C0"/>
                </a:solidFill>
                <a:latin typeface="+mj-lt"/>
              </a:rPr>
              <a:t>d’Hidrologia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i="1" dirty="0" err="1">
                <a:solidFill>
                  <a:srgbClr val="0070C0"/>
                </a:solidFill>
                <a:latin typeface="+mj-lt"/>
              </a:rPr>
              <a:t>Subterrània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(GHS) </a:t>
            </a:r>
          </a:p>
          <a:p>
            <a:pPr algn="r">
              <a:spcAft>
                <a:spcPts val="600"/>
              </a:spcAft>
            </a:pPr>
            <a:r>
              <a:rPr lang="en-GB" i="1" dirty="0" err="1">
                <a:solidFill>
                  <a:srgbClr val="0070C0"/>
                </a:solidFill>
                <a:latin typeface="+mj-lt"/>
              </a:rPr>
              <a:t>Universitat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i="1" dirty="0" err="1">
                <a:solidFill>
                  <a:srgbClr val="0070C0"/>
                </a:solidFill>
                <a:latin typeface="+mj-lt"/>
              </a:rPr>
              <a:t>Politècnica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de </a:t>
            </a:r>
            <a:r>
              <a:rPr lang="en-GB" i="1" dirty="0" err="1">
                <a:solidFill>
                  <a:srgbClr val="0070C0"/>
                </a:solidFill>
                <a:latin typeface="+mj-lt"/>
              </a:rPr>
              <a:t>Catalunya-BarcelonaTech</a:t>
            </a:r>
            <a:r>
              <a:rPr lang="en-GB" i="1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r">
              <a:spcAft>
                <a:spcPts val="600"/>
              </a:spcAft>
            </a:pPr>
            <a:r>
              <a:rPr lang="en-GB" i="1" dirty="0">
                <a:solidFill>
                  <a:srgbClr val="0070C0"/>
                </a:solidFill>
                <a:latin typeface="+mj-lt"/>
              </a:rPr>
              <a:t>Barcelona, Spain</a:t>
            </a:r>
            <a:r>
              <a:rPr lang="en-GB" sz="11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925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11760" y="3717032"/>
            <a:ext cx="655272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2000" i="1" dirty="0">
                <a:solidFill>
                  <a:srgbClr val="0070C0"/>
                </a:solidFill>
                <a:latin typeface="+mj-lt"/>
                <a:hlinkClick r:id="rId3"/>
              </a:rPr>
              <a:t>paula.rodriguez.escales@upc.edu</a:t>
            </a:r>
            <a:endParaRPr lang="en-GB" sz="2000" i="1" dirty="0">
              <a:solidFill>
                <a:srgbClr val="0070C0"/>
              </a:solidFill>
              <a:latin typeface="+mj-lt"/>
            </a:endParaRPr>
          </a:p>
          <a:p>
            <a:pPr algn="r">
              <a:spcAft>
                <a:spcPts val="600"/>
              </a:spcAft>
            </a:pPr>
            <a:endParaRPr lang="en-GB" sz="2000" i="1" dirty="0">
              <a:solidFill>
                <a:srgbClr val="0070C0"/>
              </a:solidFill>
              <a:latin typeface="+mj-lt"/>
            </a:endParaRPr>
          </a:p>
          <a:p>
            <a:pPr algn="r">
              <a:spcAft>
                <a:spcPts val="600"/>
              </a:spcAft>
            </a:pP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Grup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d’Hidrologia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Subterrània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(GHS) </a:t>
            </a:r>
          </a:p>
          <a:p>
            <a:pPr algn="r">
              <a:spcAft>
                <a:spcPts val="600"/>
              </a:spcAft>
            </a:pP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Universitat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Politècnica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de </a:t>
            </a:r>
            <a:r>
              <a:rPr lang="en-GB" sz="2000" i="1" dirty="0" err="1">
                <a:solidFill>
                  <a:srgbClr val="0070C0"/>
                </a:solidFill>
                <a:latin typeface="+mj-lt"/>
              </a:rPr>
              <a:t>Catalunya-BarcelonaTech</a:t>
            </a:r>
            <a:r>
              <a:rPr lang="en-GB" sz="2000" i="1" dirty="0">
                <a:solidFill>
                  <a:srgbClr val="0070C0"/>
                </a:solidFill>
                <a:latin typeface="+mj-lt"/>
              </a:rPr>
              <a:t> </a:t>
            </a:r>
          </a:p>
        </p:txBody>
      </p:sp>
      <p:sp>
        <p:nvSpPr>
          <p:cNvPr id="6" name="Title 8"/>
          <p:cNvSpPr txBox="1">
            <a:spLocks/>
          </p:cNvSpPr>
          <p:nvPr/>
        </p:nvSpPr>
        <p:spPr>
          <a:xfrm>
            <a:off x="873983" y="1052736"/>
            <a:ext cx="8090505" cy="136207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en-US" sz="2800"/>
              <a:t>COUPLING SORPTION AND BIODEGRADATION OF EMERGING ORGANIC COMPOUNDS TO GEOCHEMICAL MODELING</a:t>
            </a:r>
            <a:endParaRPr lang="es-ES" sz="2800" dirty="0">
              <a:latin typeface="+mj-lt"/>
            </a:endParaRPr>
          </a:p>
        </p:txBody>
      </p:sp>
      <p:sp>
        <p:nvSpPr>
          <p:cNvPr id="7" name="Text Placeholder 9"/>
          <p:cNvSpPr txBox="1">
            <a:spLocks/>
          </p:cNvSpPr>
          <p:nvPr/>
        </p:nvSpPr>
        <p:spPr>
          <a:xfrm>
            <a:off x="2051720" y="2494214"/>
            <a:ext cx="69127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s-ES_tradnl" sz="2800" cap="small"/>
              <a:t>A. Canelles; P. Rodríguez-Escales; </a:t>
            </a:r>
          </a:p>
          <a:p>
            <a:pPr marL="0" indent="0" algn="r">
              <a:buFont typeface="Arial" pitchFamily="34" charset="0"/>
              <a:buNone/>
            </a:pPr>
            <a:r>
              <a:rPr lang="es-ES_tradnl" sz="2800" cap="small"/>
              <a:t>X. Sanchez-Vila </a:t>
            </a:r>
            <a:endParaRPr lang="en-US" sz="2800" cap="small" dirty="0"/>
          </a:p>
        </p:txBody>
      </p:sp>
    </p:spTree>
    <p:extLst>
      <p:ext uri="{BB962C8B-B14F-4D97-AF65-F5344CB8AC3E}">
        <p14:creationId xmlns:p14="http://schemas.microsoft.com/office/powerpoint/2010/main" val="224971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82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8" b="21317"/>
          <a:stretch/>
        </p:blipFill>
        <p:spPr>
          <a:xfrm>
            <a:off x="5931191" y="6395143"/>
            <a:ext cx="1317245" cy="329311"/>
          </a:xfrm>
          <a:prstGeom prst="rect">
            <a:avLst/>
          </a:prstGeom>
          <a:noFill/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000" y="6354542"/>
            <a:ext cx="1427860" cy="428105"/>
          </a:xfrm>
          <a:prstGeom prst="rect">
            <a:avLst/>
          </a:prstGeom>
        </p:spPr>
      </p:pic>
      <p:pic>
        <p:nvPicPr>
          <p:cNvPr id="85" name="Picture 84" descr="Logo_GHS_Azul.jpg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8115" r="50000" b="34172"/>
          <a:stretch/>
        </p:blipFill>
        <p:spPr>
          <a:xfrm>
            <a:off x="7208080" y="6354542"/>
            <a:ext cx="452920" cy="410511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INTRODUCTION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4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uadroTexto 2"/>
          <p:cNvSpPr txBox="1"/>
          <p:nvPr/>
        </p:nvSpPr>
        <p:spPr>
          <a:xfrm>
            <a:off x="323528" y="1017703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Understanding</a:t>
            </a:r>
            <a:r>
              <a:rPr lang="es-ES" dirty="0"/>
              <a:t> </a:t>
            </a:r>
            <a:r>
              <a:rPr lang="es-ES" dirty="0" err="1"/>
              <a:t>Emerging</a:t>
            </a:r>
            <a:r>
              <a:rPr lang="es-ES" dirty="0"/>
              <a:t> </a:t>
            </a:r>
            <a:r>
              <a:rPr lang="es-ES" dirty="0" err="1"/>
              <a:t>Organic</a:t>
            </a:r>
            <a:r>
              <a:rPr lang="es-ES" dirty="0"/>
              <a:t> </a:t>
            </a:r>
            <a:r>
              <a:rPr lang="es-ES" dirty="0" err="1"/>
              <a:t>Compounds</a:t>
            </a:r>
            <a:r>
              <a:rPr lang="es-ES" dirty="0"/>
              <a:t> </a:t>
            </a:r>
            <a:r>
              <a:rPr lang="es-ES" dirty="0" err="1"/>
              <a:t>removal</a:t>
            </a:r>
            <a:r>
              <a:rPr lang="es-ES" dirty="0"/>
              <a:t> in </a:t>
            </a:r>
            <a:r>
              <a:rPr lang="es-ES" dirty="0" err="1"/>
              <a:t>subsurface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complex</a:t>
            </a:r>
            <a:r>
              <a:rPr lang="es-ES" dirty="0"/>
              <a:t>…</a:t>
            </a:r>
            <a:endParaRPr lang="en-US" dirty="0"/>
          </a:p>
          <a:p>
            <a:endParaRPr lang="ca-E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39552" y="2151486"/>
            <a:ext cx="2592288" cy="369332"/>
          </a:xfrm>
          <a:prstGeom prst="rect">
            <a:avLst/>
          </a:prstGeom>
          <a:solidFill>
            <a:srgbClr val="FF4F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solidFill>
                  <a:schemeClr val="bg1"/>
                </a:solidFill>
              </a:rPr>
              <a:t>SORPTION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27" name="CuadroTexto 24"/>
          <p:cNvSpPr txBox="1"/>
          <p:nvPr/>
        </p:nvSpPr>
        <p:spPr>
          <a:xfrm>
            <a:off x="5220072" y="2093859"/>
            <a:ext cx="2592288" cy="369332"/>
          </a:xfrm>
          <a:prstGeom prst="rect">
            <a:avLst/>
          </a:prstGeom>
          <a:solidFill>
            <a:srgbClr val="FF4F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solidFill>
                  <a:schemeClr val="bg1"/>
                </a:solidFill>
              </a:rPr>
              <a:t>BIODEGRADATION</a:t>
            </a:r>
          </a:p>
        </p:txBody>
      </p:sp>
      <p:sp>
        <p:nvSpPr>
          <p:cNvPr id="28" name="Elipse 18"/>
          <p:cNvSpPr/>
          <p:nvPr/>
        </p:nvSpPr>
        <p:spPr>
          <a:xfrm>
            <a:off x="940205" y="3863705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EOC</a:t>
            </a:r>
          </a:p>
        </p:txBody>
      </p:sp>
      <p:sp>
        <p:nvSpPr>
          <p:cNvPr id="29" name="Rectángulo 19"/>
          <p:cNvSpPr/>
          <p:nvPr/>
        </p:nvSpPr>
        <p:spPr>
          <a:xfrm>
            <a:off x="1619672" y="4079101"/>
            <a:ext cx="200250" cy="171249"/>
          </a:xfrm>
          <a:prstGeom prst="rect">
            <a:avLst/>
          </a:prstGeom>
          <a:pattFill prst="dkVert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50"/>
          </a:p>
        </p:txBody>
      </p:sp>
      <p:sp>
        <p:nvSpPr>
          <p:cNvPr id="30" name="Rectángulo 20"/>
          <p:cNvSpPr/>
          <p:nvPr/>
        </p:nvSpPr>
        <p:spPr>
          <a:xfrm>
            <a:off x="1835696" y="3789040"/>
            <a:ext cx="909063" cy="7212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SOIL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24"/>
              <p:cNvSpPr txBox="1"/>
              <p:nvPr/>
            </p:nvSpPr>
            <p:spPr>
              <a:xfrm>
                <a:off x="752760" y="4765779"/>
                <a:ext cx="242059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a-ES" sz="1400" b="1" i="0" smtClean="0">
                          <a:latin typeface="Cambria Math" panose="02040503050406030204" pitchFamily="18" charset="0"/>
                        </a:rPr>
                        <m:t>𝐄𝐎</m:t>
                      </m:r>
                      <m:sSub>
                        <m:sSubPr>
                          <m:ctrlPr>
                            <a:rPr lang="ca-ES" sz="1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a-ES" sz="14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ca-ES" sz="1400" b="1" i="0" smtClean="0">
                              <a:latin typeface="Cambria Math" panose="02040503050406030204" pitchFamily="18" charset="0"/>
                            </a:rPr>
                            <m:t>𝐰</m:t>
                          </m:r>
                        </m:sub>
                      </m:sSub>
                      <m:r>
                        <a:rPr lang="ca-ES" sz="1400" b="1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a-ES" sz="1400" b="1" i="0" smtClean="0">
                          <a:latin typeface="Cambria Math" panose="02040503050406030204" pitchFamily="18" charset="0"/>
                        </a:rPr>
                        <m:t>𝐒𝐎𝐈𝐋</m:t>
                      </m:r>
                      <m:r>
                        <a:rPr lang="ca-ES" sz="1400" b="1" i="0" smtClean="0">
                          <a:latin typeface="Cambria Math" panose="02040503050406030204" pitchFamily="18" charset="0"/>
                        </a:rPr>
                        <m:t> ↔</m:t>
                      </m:r>
                      <m:r>
                        <a:rPr lang="ca-ES" sz="1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𝐄𝐎</m:t>
                      </m:r>
                      <m:sSub>
                        <m:sSubPr>
                          <m:ctrlPr>
                            <a:rPr lang="ca-ES" sz="1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a-ES" sz="1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ca-ES" sz="1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ca-ES" sz="1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a-ES" sz="1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𝐒𝐎𝐈𝐋</m:t>
                      </m:r>
                    </m:oMath>
                  </m:oMathPara>
                </a14:m>
                <a:endParaRPr lang="ca-E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Cuadro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60" y="4765779"/>
                <a:ext cx="2420599" cy="215444"/>
              </a:xfrm>
              <a:prstGeom prst="rect">
                <a:avLst/>
              </a:prstGeom>
              <a:blipFill>
                <a:blip r:embed="rId6"/>
                <a:stretch>
                  <a:fillRect l="-1256" r="-754" b="-1142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7"/>
              <p:cNvSpPr/>
              <p:nvPr/>
            </p:nvSpPr>
            <p:spPr>
              <a:xfrm>
                <a:off x="865974" y="5251236"/>
                <a:ext cx="1261691" cy="5420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s-ES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𝐸𝑂</m:t>
                          </m:r>
                          <m:sSubSup>
                            <m:sSubSupPr>
                              <m:ctrlP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𝐸𝑂</m:t>
                          </m:r>
                          <m:sSubSup>
                            <m:sSubSup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  <m:sup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s-ES" sz="1400" dirty="0"/>
              </a:p>
            </p:txBody>
          </p:sp>
        </mc:Choice>
        <mc:Fallback xmlns="">
          <p:sp>
            <p:nvSpPr>
              <p:cNvPr id="34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974" y="5251236"/>
                <a:ext cx="1261691" cy="542071"/>
              </a:xfrm>
              <a:prstGeom prst="rect">
                <a:avLst/>
              </a:prstGeom>
              <a:blipFill>
                <a:blip r:embed="rId7"/>
                <a:stretch>
                  <a:fillRect b="-561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Elipse 18"/>
          <p:cNvSpPr/>
          <p:nvPr/>
        </p:nvSpPr>
        <p:spPr>
          <a:xfrm>
            <a:off x="940205" y="2853909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tx1"/>
                </a:solidFill>
              </a:rPr>
              <a:t>EOC</a:t>
            </a:r>
            <a:r>
              <a:rPr lang="ca-ES" sz="1400" b="1" baseline="-25000" dirty="0" err="1">
                <a:solidFill>
                  <a:schemeClr val="tx1"/>
                </a:solidFill>
              </a:rPr>
              <a:t>w</a:t>
            </a:r>
            <a:endParaRPr lang="ca-ES" sz="1400" b="1" baseline="-25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87624" y="3503048"/>
            <a:ext cx="0" cy="31091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331640" y="3503047"/>
            <a:ext cx="0" cy="31091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ipse 18"/>
          <p:cNvSpPr/>
          <p:nvPr/>
        </p:nvSpPr>
        <p:spPr>
          <a:xfrm>
            <a:off x="5337345" y="2644110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tx1"/>
                </a:solidFill>
              </a:rPr>
              <a:t>EOC</a:t>
            </a:r>
            <a:r>
              <a:rPr lang="ca-ES" sz="1400" b="1" baseline="-25000" dirty="0" err="1">
                <a:solidFill>
                  <a:schemeClr val="tx1"/>
                </a:solidFill>
              </a:rPr>
              <a:t>w</a:t>
            </a:r>
            <a:endParaRPr lang="ca-ES" sz="1400" b="1" baseline="-250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658387" y="3246150"/>
            <a:ext cx="0" cy="31091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18"/>
          <p:cNvSpPr/>
          <p:nvPr/>
        </p:nvSpPr>
        <p:spPr>
          <a:xfrm>
            <a:off x="5337345" y="3597670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TP</a:t>
            </a:r>
            <a:r>
              <a:rPr lang="ca-ES" sz="14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Elipse 18"/>
          <p:cNvSpPr/>
          <p:nvPr/>
        </p:nvSpPr>
        <p:spPr>
          <a:xfrm>
            <a:off x="5347195" y="4567231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TP</a:t>
            </a:r>
            <a:r>
              <a:rPr lang="ca-ES" sz="1400" b="1" baseline="-25000" dirty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668238" y="4215334"/>
            <a:ext cx="0" cy="310919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ipse 18"/>
          <p:cNvSpPr/>
          <p:nvPr/>
        </p:nvSpPr>
        <p:spPr>
          <a:xfrm>
            <a:off x="5347195" y="5546314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tx1"/>
                </a:solidFill>
              </a:rPr>
              <a:t>TP</a:t>
            </a:r>
            <a:r>
              <a:rPr lang="ca-ES" sz="1400" b="1" baseline="-25000" dirty="0" err="1">
                <a:solidFill>
                  <a:schemeClr val="tx1"/>
                </a:solidFill>
              </a:rPr>
              <a:t>n</a:t>
            </a:r>
            <a:endParaRPr lang="ca-ES" sz="1400" b="1" baseline="-25000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668238" y="5194417"/>
            <a:ext cx="0" cy="3109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58128" y="3105545"/>
                <a:ext cx="2232248" cy="4694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𝐸𝑂</m:t>
                          </m:r>
                          <m:sSub>
                            <m:sSubPr>
                              <m:ctrlP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6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num>
                        <m:den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s-ES" sz="1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𝐸𝑂𝐶</m:t>
                      </m:r>
                      <m:r>
                        <a:rPr lang="es-ES" sz="16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128" y="3105545"/>
                <a:ext cx="2232248" cy="4694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444208" y="2663542"/>
            <a:ext cx="2142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err="1"/>
              <a:t>First</a:t>
            </a:r>
            <a:r>
              <a:rPr lang="es-ES" sz="1600" dirty="0"/>
              <a:t> </a:t>
            </a:r>
            <a:r>
              <a:rPr lang="es-ES" sz="1600" dirty="0" err="1"/>
              <a:t>order</a:t>
            </a:r>
            <a:r>
              <a:rPr lang="es-ES" sz="1600" dirty="0"/>
              <a:t> </a:t>
            </a:r>
            <a:r>
              <a:rPr lang="es-ES" sz="1600" dirty="0" err="1"/>
              <a:t>degradation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47435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8" grpId="0" animBg="1"/>
      <p:bldP spid="29" grpId="0" animBg="1"/>
      <p:bldP spid="30" grpId="0" animBg="1"/>
      <p:bldP spid="33" grpId="0"/>
      <p:bldP spid="34" grpId="0"/>
      <p:bldP spid="36" grpId="0" animBg="1"/>
      <p:bldP spid="38" grpId="0" animBg="1"/>
      <p:bldP spid="40" grpId="0" animBg="1"/>
      <p:bldP spid="49" grpId="0" animBg="1"/>
      <p:bldP spid="51" grpId="0" animBg="1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82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8" b="21317"/>
          <a:stretch/>
        </p:blipFill>
        <p:spPr>
          <a:xfrm>
            <a:off x="5931191" y="6395143"/>
            <a:ext cx="1317245" cy="329311"/>
          </a:xfrm>
          <a:prstGeom prst="rect">
            <a:avLst/>
          </a:prstGeom>
          <a:noFill/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000" y="6354542"/>
            <a:ext cx="1427860" cy="428105"/>
          </a:xfrm>
          <a:prstGeom prst="rect">
            <a:avLst/>
          </a:prstGeom>
        </p:spPr>
      </p:pic>
      <p:pic>
        <p:nvPicPr>
          <p:cNvPr id="85" name="Picture 84" descr="Logo_GHS_Azul.jpg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8115" r="50000" b="34172"/>
          <a:stretch/>
        </p:blipFill>
        <p:spPr>
          <a:xfrm>
            <a:off x="7208080" y="6354542"/>
            <a:ext cx="452920" cy="41051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/>
          <p:cNvSpPr txBox="1"/>
          <p:nvPr/>
        </p:nvSpPr>
        <p:spPr>
          <a:xfrm>
            <a:off x="323528" y="1017703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Understanding</a:t>
            </a:r>
            <a:r>
              <a:rPr lang="es-ES" dirty="0"/>
              <a:t> </a:t>
            </a:r>
            <a:r>
              <a:rPr lang="es-ES" dirty="0" err="1"/>
              <a:t>Emerging</a:t>
            </a:r>
            <a:r>
              <a:rPr lang="es-ES" dirty="0"/>
              <a:t> </a:t>
            </a:r>
            <a:r>
              <a:rPr lang="es-ES" dirty="0" err="1"/>
              <a:t>Organic</a:t>
            </a:r>
            <a:r>
              <a:rPr lang="es-ES" dirty="0"/>
              <a:t> </a:t>
            </a:r>
            <a:r>
              <a:rPr lang="es-ES" dirty="0" err="1"/>
              <a:t>Compounds</a:t>
            </a:r>
            <a:r>
              <a:rPr lang="es-ES" dirty="0"/>
              <a:t> </a:t>
            </a:r>
            <a:r>
              <a:rPr lang="es-ES" dirty="0" err="1"/>
              <a:t>removal</a:t>
            </a:r>
            <a:r>
              <a:rPr lang="es-ES" dirty="0"/>
              <a:t> in </a:t>
            </a:r>
            <a:r>
              <a:rPr lang="es-ES" dirty="0" err="1"/>
              <a:t>subsurface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complex</a:t>
            </a:r>
            <a:r>
              <a:rPr lang="es-ES" dirty="0"/>
              <a:t>…</a:t>
            </a:r>
            <a:endParaRPr lang="en-US" dirty="0"/>
          </a:p>
          <a:p>
            <a:endParaRPr lang="ca-E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39552" y="2151486"/>
            <a:ext cx="2592288" cy="369332"/>
          </a:xfrm>
          <a:prstGeom prst="rect">
            <a:avLst/>
          </a:prstGeom>
          <a:solidFill>
            <a:srgbClr val="FF4F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solidFill>
                  <a:schemeClr val="bg1"/>
                </a:solidFill>
              </a:rPr>
              <a:t>SORPTION</a:t>
            </a:r>
          </a:p>
        </p:txBody>
      </p:sp>
      <p:sp>
        <p:nvSpPr>
          <p:cNvPr id="27" name="CuadroTexto 24"/>
          <p:cNvSpPr txBox="1"/>
          <p:nvPr/>
        </p:nvSpPr>
        <p:spPr>
          <a:xfrm>
            <a:off x="5220072" y="2093859"/>
            <a:ext cx="2592288" cy="369332"/>
          </a:xfrm>
          <a:prstGeom prst="rect">
            <a:avLst/>
          </a:prstGeom>
          <a:solidFill>
            <a:srgbClr val="FF4F4F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solidFill>
                  <a:schemeClr val="bg1"/>
                </a:solidFill>
              </a:rPr>
              <a:t>BIODEGRADATION</a:t>
            </a:r>
          </a:p>
        </p:txBody>
      </p:sp>
      <p:sp>
        <p:nvSpPr>
          <p:cNvPr id="28" name="Elipse 18"/>
          <p:cNvSpPr/>
          <p:nvPr/>
        </p:nvSpPr>
        <p:spPr>
          <a:xfrm>
            <a:off x="940205" y="3863705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bg1">
                    <a:lumMod val="85000"/>
                  </a:schemeClr>
                </a:solidFill>
              </a:rPr>
              <a:t>EOC</a:t>
            </a:r>
          </a:p>
        </p:txBody>
      </p:sp>
      <p:sp>
        <p:nvSpPr>
          <p:cNvPr id="29" name="Rectángulo 19"/>
          <p:cNvSpPr/>
          <p:nvPr/>
        </p:nvSpPr>
        <p:spPr>
          <a:xfrm>
            <a:off x="1619672" y="4079101"/>
            <a:ext cx="200250" cy="171249"/>
          </a:xfrm>
          <a:prstGeom prst="rect">
            <a:avLst/>
          </a:prstGeom>
          <a:pattFill prst="dkVert">
            <a:fgClr>
              <a:schemeClr val="accent2"/>
            </a:fgClr>
            <a:bgClr>
              <a:schemeClr val="bg1"/>
            </a:bgClr>
          </a:patt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5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0" name="Rectángulo 20"/>
          <p:cNvSpPr/>
          <p:nvPr/>
        </p:nvSpPr>
        <p:spPr>
          <a:xfrm>
            <a:off x="1835696" y="3789040"/>
            <a:ext cx="909063" cy="721293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bg1">
                    <a:lumMod val="85000"/>
                  </a:schemeClr>
                </a:solidFill>
              </a:rPr>
              <a:t>SOIL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24"/>
              <p:cNvSpPr txBox="1"/>
              <p:nvPr/>
            </p:nvSpPr>
            <p:spPr>
              <a:xfrm>
                <a:off x="752760" y="4765779"/>
                <a:ext cx="242059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𝐄𝐎</m:t>
                      </m:r>
                      <m:sSub>
                        <m:sSubPr>
                          <m:ctrlPr>
                            <a:rPr lang="ca-ES" sz="1400" b="1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a-ES" sz="1400" b="1" i="0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ca-ES" sz="1400" b="1" i="0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𝐰</m:t>
                          </m:r>
                        </m:sub>
                      </m:sSub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𝐒𝐎𝐈𝐋</m:t>
                      </m:r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↔</m:t>
                      </m:r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𝐄𝐎</m:t>
                      </m:r>
                      <m:sSub>
                        <m:sSubPr>
                          <m:ctrlPr>
                            <a:rPr lang="ca-ES" sz="1400" b="1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a-ES" sz="1400" b="1" i="0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ca-ES" sz="1400" b="1" i="0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𝐬</m:t>
                          </m:r>
                        </m:sub>
                      </m:sSub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a-ES" sz="1400" b="1" i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𝐒𝐎𝐈𝐋</m:t>
                      </m:r>
                    </m:oMath>
                  </m:oMathPara>
                </a14:m>
                <a:endParaRPr lang="ca-ES" sz="1400" b="1" dirty="0">
                  <a:solidFill>
                    <a:schemeClr val="bg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Cuadro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60" y="4765779"/>
                <a:ext cx="2420599" cy="215444"/>
              </a:xfrm>
              <a:prstGeom prst="rect">
                <a:avLst/>
              </a:prstGeom>
              <a:blipFill>
                <a:blip r:embed="rId6"/>
                <a:stretch>
                  <a:fillRect l="-1256" r="-754" b="-1142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7"/>
              <p:cNvSpPr/>
              <p:nvPr/>
            </p:nvSpPr>
            <p:spPr>
              <a:xfrm>
                <a:off x="865974" y="5251236"/>
                <a:ext cx="1261691" cy="5420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40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ES" sz="14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s-ES" sz="1400" i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4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4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𝐸𝑂</m:t>
                          </m:r>
                          <m:sSubSup>
                            <m:sSubSupPr>
                              <m:ctrlP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r>
                            <a:rPr lang="es-ES" sz="14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4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𝐸𝑂</m:t>
                          </m:r>
                          <m:sSubSup>
                            <m:sSubSupPr>
                              <m:ctrlPr>
                                <a:rPr lang="es-ES" sz="1400" i="1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400" i="1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4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  <m:sup>
                              <m:r>
                                <a:rPr lang="es-ES" sz="1400" i="1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s-ES" sz="14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974" y="5251236"/>
                <a:ext cx="1261691" cy="542071"/>
              </a:xfrm>
              <a:prstGeom prst="rect">
                <a:avLst/>
              </a:prstGeom>
              <a:blipFill>
                <a:blip r:embed="rId7"/>
                <a:stretch>
                  <a:fillRect b="-561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Elipse 18"/>
          <p:cNvSpPr/>
          <p:nvPr/>
        </p:nvSpPr>
        <p:spPr>
          <a:xfrm>
            <a:off x="940205" y="2853909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bg1">
                    <a:lumMod val="85000"/>
                  </a:schemeClr>
                </a:solidFill>
              </a:rPr>
              <a:t>EOC</a:t>
            </a:r>
            <a:r>
              <a:rPr lang="ca-ES" sz="1400" b="1" baseline="-25000" dirty="0" err="1">
                <a:solidFill>
                  <a:schemeClr val="bg1">
                    <a:lumMod val="85000"/>
                  </a:schemeClr>
                </a:solidFill>
              </a:rPr>
              <a:t>w</a:t>
            </a:r>
            <a:endParaRPr lang="ca-ES" sz="1400" b="1" baseline="-25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87624" y="3503048"/>
            <a:ext cx="0" cy="310919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331640" y="3503047"/>
            <a:ext cx="0" cy="310919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lipse 18"/>
          <p:cNvSpPr/>
          <p:nvPr/>
        </p:nvSpPr>
        <p:spPr>
          <a:xfrm>
            <a:off x="5337345" y="2644110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bg1">
                    <a:lumMod val="85000"/>
                  </a:schemeClr>
                </a:solidFill>
              </a:rPr>
              <a:t>EOC</a:t>
            </a:r>
            <a:r>
              <a:rPr lang="ca-ES" sz="1400" b="1" baseline="-25000" dirty="0" err="1">
                <a:solidFill>
                  <a:schemeClr val="bg1">
                    <a:lumMod val="85000"/>
                  </a:schemeClr>
                </a:solidFill>
              </a:rPr>
              <a:t>w</a:t>
            </a:r>
            <a:endParaRPr lang="ca-ES" sz="1400" b="1" baseline="-25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658387" y="3246150"/>
            <a:ext cx="0" cy="310919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18"/>
          <p:cNvSpPr/>
          <p:nvPr/>
        </p:nvSpPr>
        <p:spPr>
          <a:xfrm>
            <a:off x="5337345" y="3597670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bg1">
                    <a:lumMod val="85000"/>
                  </a:schemeClr>
                </a:solidFill>
              </a:rPr>
              <a:t>TP</a:t>
            </a:r>
            <a:r>
              <a:rPr lang="ca-ES" sz="1400" b="1" baseline="-25000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49" name="Elipse 18"/>
          <p:cNvSpPr/>
          <p:nvPr/>
        </p:nvSpPr>
        <p:spPr>
          <a:xfrm>
            <a:off x="5347195" y="4567231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>
                <a:solidFill>
                  <a:schemeClr val="bg1">
                    <a:lumMod val="85000"/>
                  </a:schemeClr>
                </a:solidFill>
              </a:rPr>
              <a:t>TP</a:t>
            </a:r>
            <a:r>
              <a:rPr lang="ca-ES" sz="1400" b="1" baseline="-25000" dirty="0">
                <a:solidFill>
                  <a:schemeClr val="bg1">
                    <a:lumMod val="85000"/>
                  </a:schemeClr>
                </a:solidFill>
              </a:rPr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668238" y="4215334"/>
            <a:ext cx="0" cy="310919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ipse 18"/>
          <p:cNvSpPr/>
          <p:nvPr/>
        </p:nvSpPr>
        <p:spPr>
          <a:xfrm>
            <a:off x="5347195" y="5546314"/>
            <a:ext cx="642085" cy="60204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a-ES" sz="1400" b="1" dirty="0" err="1">
                <a:solidFill>
                  <a:schemeClr val="bg1">
                    <a:lumMod val="85000"/>
                  </a:schemeClr>
                </a:solidFill>
              </a:rPr>
              <a:t>TP</a:t>
            </a:r>
            <a:r>
              <a:rPr lang="ca-ES" sz="1400" b="1" baseline="-25000" dirty="0" err="1">
                <a:solidFill>
                  <a:schemeClr val="bg1">
                    <a:lumMod val="85000"/>
                  </a:schemeClr>
                </a:solidFill>
              </a:rPr>
              <a:t>n</a:t>
            </a:r>
            <a:endParaRPr lang="ca-ES" sz="1400" b="1" baseline="-25000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668238" y="5194417"/>
            <a:ext cx="0" cy="310919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58128" y="3105545"/>
                <a:ext cx="2232248" cy="4694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60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s-ES" sz="16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s-ES" sz="16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𝐸𝑂</m:t>
                          </m:r>
                          <m:sSub>
                            <m:sSubPr>
                              <m:ctrlPr>
                                <a:rPr lang="es-ES" sz="16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s-ES" sz="16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s-ES" sz="1600" b="0" i="1" smtClean="0">
                                  <a:solidFill>
                                    <a:schemeClr val="bg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num>
                        <m:den>
                          <m:r>
                            <a:rPr lang="es-ES" sz="1600" i="1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s-ES" sz="1600" b="0" i="1" smtClean="0">
                              <a:solidFill>
                                <a:schemeClr val="bg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s-ES" sz="1600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s-ES" sz="1600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s-ES" sz="1600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s-ES" sz="1600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𝐸𝑂𝐶</m:t>
                      </m:r>
                      <m:r>
                        <a:rPr lang="es-ES" sz="1600" b="0" i="1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s-ES" sz="16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128" y="3105545"/>
                <a:ext cx="2232248" cy="4694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444208" y="2663542"/>
            <a:ext cx="2142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bg1">
                    <a:lumMod val="75000"/>
                  </a:schemeClr>
                </a:solidFill>
              </a:rPr>
              <a:t>First</a:t>
            </a:r>
            <a:r>
              <a:rPr lang="es-ES" sz="16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s-ES" sz="1600" dirty="0" err="1">
                <a:solidFill>
                  <a:schemeClr val="bg1">
                    <a:lumMod val="75000"/>
                  </a:schemeClr>
                </a:solidFill>
              </a:rPr>
              <a:t>order</a:t>
            </a:r>
            <a:r>
              <a:rPr lang="es-ES" sz="16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s-ES" sz="1600" dirty="0" err="1">
                <a:solidFill>
                  <a:schemeClr val="bg1">
                    <a:lumMod val="75000"/>
                  </a:schemeClr>
                </a:solidFill>
              </a:rPr>
              <a:t>degradation</a:t>
            </a:r>
            <a:endParaRPr lang="es-E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2448" y="3025505"/>
            <a:ext cx="8057804" cy="3083452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simple…</a:t>
            </a:r>
          </a:p>
          <a:p>
            <a:pPr algn="ctr"/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Equilibrium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reached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geochemistry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plays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importal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role…</a:t>
            </a:r>
          </a:p>
          <a:p>
            <a:pPr algn="ctr"/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SORPTION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conditioning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 and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ionic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interactions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BIODEGRADATION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conditioning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REDOX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INTRODUCTION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35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5608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8" b="21317"/>
          <a:stretch/>
        </p:blipFill>
        <p:spPr>
          <a:xfrm>
            <a:off x="5931191" y="6395143"/>
            <a:ext cx="1317245" cy="329311"/>
          </a:xfrm>
          <a:prstGeom prst="rect">
            <a:avLst/>
          </a:prstGeom>
          <a:noFill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000" y="6354542"/>
            <a:ext cx="1427860" cy="428105"/>
          </a:xfrm>
          <a:prstGeom prst="rect">
            <a:avLst/>
          </a:prstGeom>
        </p:spPr>
      </p:pic>
      <p:pic>
        <p:nvPicPr>
          <p:cNvPr id="21" name="Picture 20" descr="Logo_GHS_Azul.jpg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8115" r="50000" b="34172"/>
          <a:stretch/>
        </p:blipFill>
        <p:spPr>
          <a:xfrm>
            <a:off x="7208080" y="6354542"/>
            <a:ext cx="452920" cy="4105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865974" y="2564904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</a:rPr>
              <a:t>The goal of this work is to develop a numerical model that couples sorption and biodegradation processes for a mixture of EOCs to the global geochemistry of a soil-water system. </a:t>
            </a:r>
            <a:endParaRPr lang="es-ES" sz="2400" b="1" dirty="0"/>
          </a:p>
        </p:txBody>
      </p:sp>
      <p:sp>
        <p:nvSpPr>
          <p:cNvPr id="17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MOTIVATION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6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94466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20541" y="1111175"/>
            <a:ext cx="7676627" cy="3142082"/>
            <a:chOff x="0" y="1655070"/>
            <a:chExt cx="8374930" cy="342790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560" y="2324492"/>
              <a:ext cx="7456552" cy="2592288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6012160" y="3789040"/>
              <a:ext cx="2362770" cy="1249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334794" y="1655070"/>
              <a:ext cx="2362770" cy="1249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0" y="2224729"/>
              <a:ext cx="2362770" cy="1249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3528" y="3238003"/>
              <a:ext cx="603176" cy="571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47826" y="4511740"/>
              <a:ext cx="603176" cy="571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4575846" y="4136478"/>
            <a:ext cx="4436963" cy="2558505"/>
          </a:xfrm>
          <a:prstGeom prst="roundRect">
            <a:avLst>
              <a:gd name="adj" fmla="val 2715"/>
            </a:avLst>
          </a:prstGeom>
          <a:solidFill>
            <a:srgbClr val="FFDDDD"/>
          </a:solidFill>
          <a:ln w="9525"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EXPERIMENTS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4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extBox 1"/>
          <p:cNvSpPr txBox="1"/>
          <p:nvPr/>
        </p:nvSpPr>
        <p:spPr>
          <a:xfrm>
            <a:off x="82888" y="799441"/>
            <a:ext cx="8751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The experiments were based on the experimental Soil Aquifer Treatment of </a:t>
            </a:r>
            <a:r>
              <a:rPr lang="en-AU" dirty="0" err="1"/>
              <a:t>Palamós</a:t>
            </a:r>
            <a:r>
              <a:rPr lang="en-AU" dirty="0"/>
              <a:t> and reproduced three reactive barriers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5151" y="2414070"/>
            <a:ext cx="1930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err="1">
                <a:solidFill>
                  <a:srgbClr val="FF4F4F"/>
                </a:solidFill>
              </a:rPr>
              <a:t>Pilot</a:t>
            </a:r>
            <a:r>
              <a:rPr lang="es-ES" b="1" dirty="0">
                <a:solidFill>
                  <a:srgbClr val="FF4F4F"/>
                </a:solidFill>
              </a:rPr>
              <a:t> </a:t>
            </a:r>
            <a:r>
              <a:rPr lang="es-ES" b="1" dirty="0" err="1">
                <a:solidFill>
                  <a:srgbClr val="FF4F4F"/>
                </a:solidFill>
              </a:rPr>
              <a:t>recharge</a:t>
            </a:r>
            <a:r>
              <a:rPr lang="es-ES" b="1" dirty="0">
                <a:solidFill>
                  <a:srgbClr val="FF4F4F"/>
                </a:solidFill>
              </a:rPr>
              <a:t> </a:t>
            </a:r>
            <a:r>
              <a:rPr lang="es-ES" b="1" dirty="0" err="1">
                <a:solidFill>
                  <a:srgbClr val="FF4F4F"/>
                </a:solidFill>
              </a:rPr>
              <a:t>system</a:t>
            </a:r>
            <a:endParaRPr lang="es-ES" b="1" dirty="0">
              <a:solidFill>
                <a:srgbClr val="FF4F4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17419" y="1826388"/>
            <a:ext cx="1930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rgbClr val="FF4F4F"/>
                </a:solidFill>
              </a:rPr>
              <a:t>Reactive </a:t>
            </a:r>
            <a:r>
              <a:rPr lang="es-ES" b="1" dirty="0" err="1">
                <a:solidFill>
                  <a:srgbClr val="FF4F4F"/>
                </a:solidFill>
              </a:rPr>
              <a:t>barriers</a:t>
            </a:r>
            <a:endParaRPr lang="es-ES" b="1" dirty="0">
              <a:solidFill>
                <a:srgbClr val="FF4F4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9949" y="2572203"/>
            <a:ext cx="144016" cy="1984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rved Right Arrow 12"/>
          <p:cNvSpPr/>
          <p:nvPr/>
        </p:nvSpPr>
        <p:spPr>
          <a:xfrm>
            <a:off x="2457267" y="2557313"/>
            <a:ext cx="999628" cy="2241142"/>
          </a:xfrm>
          <a:prstGeom prst="curvedRightArrow">
            <a:avLst>
              <a:gd name="adj1" fmla="val 18199"/>
              <a:gd name="adj2" fmla="val 50000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56198" y="5444205"/>
            <a:ext cx="178904" cy="1053554"/>
          </a:xfrm>
          <a:prstGeom prst="rect">
            <a:avLst/>
          </a:prstGeom>
          <a:solidFill>
            <a:srgbClr val="CF9F6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angle 28"/>
          <p:cNvSpPr/>
          <p:nvPr/>
        </p:nvSpPr>
        <p:spPr>
          <a:xfrm>
            <a:off x="6778537" y="5405295"/>
            <a:ext cx="178904" cy="1053554"/>
          </a:xfrm>
          <a:prstGeom prst="rect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angle 29"/>
          <p:cNvSpPr/>
          <p:nvPr/>
        </p:nvSpPr>
        <p:spPr>
          <a:xfrm>
            <a:off x="8201189" y="5411204"/>
            <a:ext cx="178904" cy="1053554"/>
          </a:xfrm>
          <a:prstGeom prst="rect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angle 30"/>
          <p:cNvSpPr/>
          <p:nvPr/>
        </p:nvSpPr>
        <p:spPr>
          <a:xfrm>
            <a:off x="6778224" y="5565992"/>
            <a:ext cx="178904" cy="892857"/>
          </a:xfrm>
          <a:prstGeom prst="rect">
            <a:avLst/>
          </a:prstGeom>
          <a:solidFill>
            <a:srgbClr val="CF9F6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Rectangle 31"/>
          <p:cNvSpPr/>
          <p:nvPr/>
        </p:nvSpPr>
        <p:spPr>
          <a:xfrm>
            <a:off x="8200876" y="5914573"/>
            <a:ext cx="178904" cy="550185"/>
          </a:xfrm>
          <a:prstGeom prst="rect">
            <a:avLst/>
          </a:prstGeom>
          <a:solidFill>
            <a:srgbClr val="CF9F6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angle 14"/>
          <p:cNvSpPr/>
          <p:nvPr/>
        </p:nvSpPr>
        <p:spPr>
          <a:xfrm>
            <a:off x="5032093" y="4337520"/>
            <a:ext cx="937043" cy="325633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100 % </a:t>
            </a:r>
            <a:r>
              <a:rPr lang="es-ES" sz="1400" dirty="0" err="1">
                <a:solidFill>
                  <a:schemeClr val="tx1"/>
                </a:solidFill>
              </a:rPr>
              <a:t>sand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302542" y="4337520"/>
            <a:ext cx="1075269" cy="447420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90 % </a:t>
            </a:r>
            <a:r>
              <a:rPr lang="es-ES" sz="1400" dirty="0" err="1">
                <a:solidFill>
                  <a:schemeClr val="tx1"/>
                </a:solidFill>
              </a:rPr>
              <a:t>sand</a:t>
            </a:r>
            <a:endParaRPr lang="es-ES" sz="1400" dirty="0">
              <a:solidFill>
                <a:schemeClr val="tx1"/>
              </a:solidFill>
            </a:endParaRP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10 % compost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10958" y="4351034"/>
            <a:ext cx="1075269" cy="447420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50 % </a:t>
            </a:r>
            <a:r>
              <a:rPr lang="es-ES" sz="1400" dirty="0" err="1">
                <a:solidFill>
                  <a:schemeClr val="tx1"/>
                </a:solidFill>
              </a:rPr>
              <a:t>sand</a:t>
            </a:r>
            <a:endParaRPr lang="es-ES" sz="1400" dirty="0">
              <a:solidFill>
                <a:schemeClr val="tx1"/>
              </a:solidFill>
            </a:endParaRP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50 % compost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1598" y="4142182"/>
            <a:ext cx="231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3 </a:t>
            </a:r>
            <a:r>
              <a:rPr lang="es-ES" b="1" dirty="0" err="1"/>
              <a:t>column</a:t>
            </a:r>
            <a:r>
              <a:rPr lang="es-ES" b="1" dirty="0"/>
              <a:t> </a:t>
            </a:r>
            <a:r>
              <a:rPr lang="es-ES" b="1" dirty="0" err="1"/>
              <a:t>experiments</a:t>
            </a:r>
            <a:endParaRPr lang="es-E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193034" y="3037624"/>
            <a:ext cx="2819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/>
              <a:t>Valhondo</a:t>
            </a:r>
            <a:r>
              <a:rPr lang="es-ES" sz="1400" dirty="0"/>
              <a:t> et al. 2020 (</a:t>
            </a:r>
            <a:r>
              <a:rPr lang="es-ES" sz="1400" dirty="0" err="1"/>
              <a:t>Chemosphere</a:t>
            </a:r>
            <a:r>
              <a:rPr lang="es-ES" sz="1400" dirty="0"/>
              <a:t>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72980" y="6464342"/>
            <a:ext cx="1982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/>
              <a:t>Modrzyński</a:t>
            </a:r>
            <a:r>
              <a:rPr lang="es-ES" sz="1200" dirty="0"/>
              <a:t> et al. 2021, WR</a:t>
            </a:r>
          </a:p>
        </p:txBody>
      </p:sp>
      <p:sp>
        <p:nvSpPr>
          <p:cNvPr id="39" name="Down Arrow 38"/>
          <p:cNvSpPr/>
          <p:nvPr/>
        </p:nvSpPr>
        <p:spPr>
          <a:xfrm>
            <a:off x="5349872" y="4959681"/>
            <a:ext cx="193353" cy="339883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Down Arrow 39"/>
          <p:cNvSpPr/>
          <p:nvPr/>
        </p:nvSpPr>
        <p:spPr>
          <a:xfrm>
            <a:off x="6770999" y="4945637"/>
            <a:ext cx="193353" cy="339883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Down Arrow 40"/>
          <p:cNvSpPr/>
          <p:nvPr/>
        </p:nvSpPr>
        <p:spPr>
          <a:xfrm>
            <a:off x="8165521" y="4933237"/>
            <a:ext cx="193353" cy="339883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angle 41"/>
          <p:cNvSpPr/>
          <p:nvPr/>
        </p:nvSpPr>
        <p:spPr>
          <a:xfrm>
            <a:off x="4082780" y="4864619"/>
            <a:ext cx="1033969" cy="5300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ES" sz="1400" b="1" dirty="0" err="1">
                <a:solidFill>
                  <a:schemeClr val="bg1"/>
                </a:solidFill>
              </a:rPr>
              <a:t>Waste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b="1" dirty="0" err="1">
                <a:solidFill>
                  <a:schemeClr val="bg1"/>
                </a:solidFill>
              </a:rPr>
              <a:t>Water</a:t>
            </a:r>
            <a:r>
              <a:rPr lang="es-ES" sz="14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sz="1400" b="1" dirty="0" err="1">
                <a:solidFill>
                  <a:schemeClr val="bg1"/>
                </a:solidFill>
              </a:rPr>
              <a:t>Pollutants</a:t>
            </a:r>
            <a:endParaRPr lang="es-ES" sz="1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3" name="Table 4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8883434"/>
                  </p:ext>
                </p:extLst>
              </p:nvPr>
            </p:nvGraphicFramePr>
            <p:xfrm>
              <a:off x="584926" y="4968279"/>
              <a:ext cx="3336985" cy="1619944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566164">
                      <a:extLst>
                        <a:ext uri="{9D8B030D-6E8A-4147-A177-3AD203B41FA5}">
                          <a16:colId xmlns:a16="http://schemas.microsoft.com/office/drawing/2014/main" val="3135462057"/>
                        </a:ext>
                      </a:extLst>
                    </a:gridCol>
                    <a:gridCol w="906724">
                      <a:extLst>
                        <a:ext uri="{9D8B030D-6E8A-4147-A177-3AD203B41FA5}">
                          <a16:colId xmlns:a16="http://schemas.microsoft.com/office/drawing/2014/main" val="280941564"/>
                        </a:ext>
                      </a:extLst>
                    </a:gridCol>
                    <a:gridCol w="864097">
                      <a:extLst>
                        <a:ext uri="{9D8B030D-6E8A-4147-A177-3AD203B41FA5}">
                          <a16:colId xmlns:a16="http://schemas.microsoft.com/office/drawing/2014/main" val="386452133"/>
                        </a:ext>
                      </a:extLst>
                    </a:gridCol>
                  </a:tblGrid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𝒑</m:t>
                                </m:r>
                                <m:sSub>
                                  <m:sSubPr>
                                    <m:ctrlPr>
                                      <a:rPr lang="es-ES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𝑲</m:t>
                                    </m:r>
                                  </m:e>
                                  <m:sub>
                                    <m:r>
                                      <a:rPr lang="en-GB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𝒂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s-E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𝒍𝒐𝒈</m:t>
                                </m:r>
                                <m:sSub>
                                  <m:sSubPr>
                                    <m:ctrlPr>
                                      <a:rPr lang="es-ES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𝑲</m:t>
                                    </m:r>
                                  </m:e>
                                  <m:sub>
                                    <m:r>
                                      <a:rPr lang="en-GB" sz="1400" b="1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Calibri" panose="020F0502020204030204" pitchFamily="34" charset="0"/>
                                      </a:rPr>
                                      <m:t>𝒐𝒘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14753359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Carbamazepine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15.96</a:t>
                          </a:r>
                          <a:endParaRPr lang="es-E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2.45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12681208"/>
                      </a:ext>
                    </a:extLst>
                  </a:tr>
                  <a:tr h="21738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Diuron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13.18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2.68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26225535"/>
                      </a:ext>
                    </a:extLst>
                  </a:tr>
                  <a:tr h="21738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Paracetamol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7.84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0.46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19523272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Benzophenone-3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7.07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3.79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66248589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Sulfamethoxazole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4.54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0.89</a:t>
                          </a:r>
                          <a:endParaRPr lang="es-E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588333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3" name="Table 4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48883434"/>
                  </p:ext>
                </p:extLst>
              </p:nvPr>
            </p:nvGraphicFramePr>
            <p:xfrm>
              <a:off x="584926" y="4968279"/>
              <a:ext cx="3336985" cy="164013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566164">
                      <a:extLst>
                        <a:ext uri="{9D8B030D-6E8A-4147-A177-3AD203B41FA5}">
                          <a16:colId xmlns:a16="http://schemas.microsoft.com/office/drawing/2014/main" val="3135462057"/>
                        </a:ext>
                      </a:extLst>
                    </a:gridCol>
                    <a:gridCol w="906724">
                      <a:extLst>
                        <a:ext uri="{9D8B030D-6E8A-4147-A177-3AD203B41FA5}">
                          <a16:colId xmlns:a16="http://schemas.microsoft.com/office/drawing/2014/main" val="280941564"/>
                        </a:ext>
                      </a:extLst>
                    </a:gridCol>
                    <a:gridCol w="864097">
                      <a:extLst>
                        <a:ext uri="{9D8B030D-6E8A-4147-A177-3AD203B41FA5}">
                          <a16:colId xmlns:a16="http://schemas.microsoft.com/office/drawing/2014/main" val="386452133"/>
                        </a:ext>
                      </a:extLst>
                    </a:gridCol>
                  </a:tblGrid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73154" t="-4082" r="-95973" b="-4612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20" t="-4082" r="-704" b="-4612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4753359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Carbamazepine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15.96</a:t>
                          </a:r>
                          <a:endParaRPr lang="es-E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2.45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12681208"/>
                      </a:ext>
                    </a:extLst>
                  </a:tr>
                  <a:tr h="22828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Diuron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13.18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2.68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26225535"/>
                      </a:ext>
                    </a:extLst>
                  </a:tr>
                  <a:tr h="22828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Paracetamol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7.84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0.46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19523272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Benzophenone-3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7.07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3.79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66248589"/>
                      </a:ext>
                    </a:extLst>
                  </a:tr>
                  <a:tr h="29589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Sulfamethoxazole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4.54</a:t>
                          </a:r>
                          <a:endParaRPr lang="es-ES" sz="12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GB" sz="14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0.89</a:t>
                          </a:r>
                          <a:endParaRPr lang="es-ES" sz="12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588333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4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4115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8" b="21317"/>
          <a:stretch/>
        </p:blipFill>
        <p:spPr>
          <a:xfrm>
            <a:off x="5931191" y="6395143"/>
            <a:ext cx="1317245" cy="329311"/>
          </a:xfrm>
          <a:prstGeom prst="rect">
            <a:avLst/>
          </a:prstGeom>
          <a:noFill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000" y="6354542"/>
            <a:ext cx="1427860" cy="428105"/>
          </a:xfrm>
          <a:prstGeom prst="rect">
            <a:avLst/>
          </a:prstGeom>
        </p:spPr>
      </p:pic>
      <p:pic>
        <p:nvPicPr>
          <p:cNvPr id="21" name="Picture 20" descr="Logo_GHS_Azul.jpg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8115" r="50000" b="34172"/>
          <a:stretch/>
        </p:blipFill>
        <p:spPr>
          <a:xfrm>
            <a:off x="7208080" y="6354542"/>
            <a:ext cx="452920" cy="41051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Flecha derecha 3"/>
          <p:cNvSpPr/>
          <p:nvPr/>
        </p:nvSpPr>
        <p:spPr>
          <a:xfrm>
            <a:off x="251520" y="1916832"/>
            <a:ext cx="8635230" cy="579478"/>
          </a:xfrm>
          <a:prstGeom prst="rightArrow">
            <a:avLst/>
          </a:prstGeom>
          <a:pattFill prst="dk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ángulo 4"/>
          <p:cNvSpPr/>
          <p:nvPr/>
        </p:nvSpPr>
        <p:spPr>
          <a:xfrm>
            <a:off x="1029047" y="1914404"/>
            <a:ext cx="1800000" cy="576000"/>
          </a:xfrm>
          <a:prstGeom prst="rect">
            <a:avLst/>
          </a:prstGeom>
          <a:solidFill>
            <a:srgbClr val="FFDDDD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1. FLOW TRANSPORT MODEL</a:t>
            </a:r>
          </a:p>
        </p:txBody>
      </p:sp>
      <p:sp>
        <p:nvSpPr>
          <p:cNvPr id="11" name="Rectángulo 5"/>
          <p:cNvSpPr/>
          <p:nvPr/>
        </p:nvSpPr>
        <p:spPr>
          <a:xfrm>
            <a:off x="3677125" y="1913093"/>
            <a:ext cx="1800000" cy="576000"/>
          </a:xfrm>
          <a:prstGeom prst="rect">
            <a:avLst/>
          </a:prstGeom>
          <a:solidFill>
            <a:srgbClr val="FFDDDD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2. GEOCHEMICAL MODEL</a:t>
            </a:r>
          </a:p>
        </p:txBody>
      </p:sp>
      <p:sp>
        <p:nvSpPr>
          <p:cNvPr id="12" name="Rectángulo 6"/>
          <p:cNvSpPr/>
          <p:nvPr/>
        </p:nvSpPr>
        <p:spPr>
          <a:xfrm>
            <a:off x="6230341" y="1920310"/>
            <a:ext cx="1800000" cy="576000"/>
          </a:xfrm>
          <a:prstGeom prst="rect">
            <a:avLst/>
          </a:prstGeom>
          <a:solidFill>
            <a:srgbClr val="FFDDDD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3. </a:t>
            </a:r>
            <a:r>
              <a:rPr lang="ca-ES" sz="1400" b="1" dirty="0" err="1">
                <a:solidFill>
                  <a:schemeClr val="tx1"/>
                </a:solidFill>
              </a:rPr>
              <a:t>EOC’s</a:t>
            </a:r>
            <a:r>
              <a:rPr lang="ca-ES" sz="1400" b="1" dirty="0">
                <a:solidFill>
                  <a:schemeClr val="tx1"/>
                </a:solidFill>
              </a:rPr>
              <a:t> FATE MODEL</a:t>
            </a:r>
          </a:p>
        </p:txBody>
      </p:sp>
      <p:sp>
        <p:nvSpPr>
          <p:cNvPr id="6" name="Oval 5"/>
          <p:cNvSpPr/>
          <p:nvPr/>
        </p:nvSpPr>
        <p:spPr>
          <a:xfrm>
            <a:off x="76245" y="1338257"/>
            <a:ext cx="5918491" cy="19459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extBox 6"/>
          <p:cNvSpPr txBox="1"/>
          <p:nvPr/>
        </p:nvSpPr>
        <p:spPr>
          <a:xfrm>
            <a:off x="865974" y="989265"/>
            <a:ext cx="3654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/>
              <a:t>Canelles</a:t>
            </a:r>
            <a:r>
              <a:rPr lang="es-ES" b="1" dirty="0"/>
              <a:t> et al. 2021 (STOTEN)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9813" y="2597889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err="1"/>
              <a:t>Canelles</a:t>
            </a:r>
            <a:r>
              <a:rPr lang="es-ES" sz="1600" b="1" dirty="0"/>
              <a:t> et al. 2022 (</a:t>
            </a:r>
            <a:r>
              <a:rPr lang="es-ES" sz="1600" b="1" dirty="0" err="1"/>
              <a:t>submitted</a:t>
            </a:r>
            <a:r>
              <a:rPr lang="es-ES" sz="1600" b="1" dirty="0"/>
              <a:t>)</a:t>
            </a:r>
          </a:p>
        </p:txBody>
      </p:sp>
      <p:sp>
        <p:nvSpPr>
          <p:cNvPr id="26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CONCEPTUAL MODEL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8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4528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echa derecha 3"/>
          <p:cNvSpPr/>
          <p:nvPr/>
        </p:nvSpPr>
        <p:spPr>
          <a:xfrm>
            <a:off x="329259" y="1628800"/>
            <a:ext cx="8635230" cy="579478"/>
          </a:xfrm>
          <a:prstGeom prst="rightArrow">
            <a:avLst/>
          </a:prstGeom>
          <a:pattFill prst="dk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ángulo 4"/>
          <p:cNvSpPr/>
          <p:nvPr/>
        </p:nvSpPr>
        <p:spPr>
          <a:xfrm>
            <a:off x="1106786" y="1626372"/>
            <a:ext cx="1800000" cy="5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FLOW TRANSPORT MODEL</a:t>
            </a:r>
          </a:p>
        </p:txBody>
      </p:sp>
      <p:sp>
        <p:nvSpPr>
          <p:cNvPr id="11" name="Rectángulo 5"/>
          <p:cNvSpPr/>
          <p:nvPr/>
        </p:nvSpPr>
        <p:spPr>
          <a:xfrm>
            <a:off x="3754864" y="1625061"/>
            <a:ext cx="1800000" cy="5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GEOCHEMICAL MODEL</a:t>
            </a:r>
          </a:p>
        </p:txBody>
      </p:sp>
      <p:sp>
        <p:nvSpPr>
          <p:cNvPr id="12" name="Rectángulo 6"/>
          <p:cNvSpPr/>
          <p:nvPr/>
        </p:nvSpPr>
        <p:spPr>
          <a:xfrm>
            <a:off x="6308080" y="1632278"/>
            <a:ext cx="1800000" cy="576000"/>
          </a:xfrm>
          <a:prstGeom prst="rect">
            <a:avLst/>
          </a:prstGeom>
          <a:solidFill>
            <a:srgbClr val="FFDDDD"/>
          </a:solidFill>
          <a:ln w="28575"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3. </a:t>
            </a:r>
            <a:r>
              <a:rPr lang="ca-ES" sz="1400" b="1" dirty="0" err="1">
                <a:solidFill>
                  <a:schemeClr val="tx1"/>
                </a:solidFill>
              </a:rPr>
              <a:t>EOC’s</a:t>
            </a:r>
            <a:r>
              <a:rPr lang="ca-ES" sz="1400" b="1" dirty="0">
                <a:solidFill>
                  <a:schemeClr val="tx1"/>
                </a:solidFill>
              </a:rPr>
              <a:t> FATE MODEL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5974" y="961335"/>
            <a:ext cx="4448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/>
              <a:t>Canelles</a:t>
            </a:r>
            <a:r>
              <a:rPr lang="es-ES" b="1" dirty="0"/>
              <a:t> et al. 2022 (</a:t>
            </a:r>
            <a:r>
              <a:rPr lang="es-ES" b="1" dirty="0" err="1"/>
              <a:t>submitted</a:t>
            </a:r>
            <a:r>
              <a:rPr lang="es-ES" b="1" dirty="0"/>
              <a:t>)</a:t>
            </a:r>
          </a:p>
        </p:txBody>
      </p:sp>
      <p:sp>
        <p:nvSpPr>
          <p:cNvPr id="14" name="Rectángulo 7"/>
          <p:cNvSpPr/>
          <p:nvPr/>
        </p:nvSpPr>
        <p:spPr>
          <a:xfrm>
            <a:off x="124180" y="2816935"/>
            <a:ext cx="2478072" cy="289618"/>
          </a:xfrm>
          <a:prstGeom prst="rect">
            <a:avLst/>
          </a:prstGeom>
          <a:solidFill>
            <a:srgbClr val="FF4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/>
              <a:t>PROCESS 1: SORPTION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125894" y="2809695"/>
            <a:ext cx="4242401" cy="3636451"/>
          </a:xfrm>
          <a:prstGeom prst="rect">
            <a:avLst/>
          </a:prstGeom>
          <a:noFill/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400"/>
          </a:p>
        </p:txBody>
      </p:sp>
      <p:cxnSp>
        <p:nvCxnSpPr>
          <p:cNvPr id="7" name="Elbow Connector 6"/>
          <p:cNvCxnSpPr>
            <a:stCxn id="12" idx="2"/>
            <a:endCxn id="41" idx="0"/>
          </p:cNvCxnSpPr>
          <p:nvPr/>
        </p:nvCxnSpPr>
        <p:spPr>
          <a:xfrm rot="5400000">
            <a:off x="4426880" y="28494"/>
            <a:ext cx="601417" cy="4960985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4552779" y="2824139"/>
            <a:ext cx="3088158" cy="281858"/>
          </a:xfrm>
          <a:prstGeom prst="rect">
            <a:avLst/>
          </a:prstGeom>
          <a:solidFill>
            <a:srgbClr val="FF4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/>
              <a:t>PROCESS 2: BIODEGRADATION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4554506" y="2816912"/>
            <a:ext cx="4286843" cy="3628794"/>
          </a:xfrm>
          <a:prstGeom prst="rect">
            <a:avLst/>
          </a:prstGeom>
          <a:noFill/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400"/>
          </a:p>
        </p:txBody>
      </p:sp>
      <p:cxnSp>
        <p:nvCxnSpPr>
          <p:cNvPr id="63" name="Elbow Connector 62"/>
          <p:cNvCxnSpPr>
            <a:stCxn id="12" idx="2"/>
            <a:endCxn id="46" idx="0"/>
          </p:cNvCxnSpPr>
          <p:nvPr/>
        </p:nvCxnSpPr>
        <p:spPr>
          <a:xfrm rot="5400000">
            <a:off x="6648687" y="2257519"/>
            <a:ext cx="608634" cy="51015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CONCEPTUAL MODEL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18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20" name="CuadroTexto 22"/>
          <p:cNvSpPr txBox="1"/>
          <p:nvPr/>
        </p:nvSpPr>
        <p:spPr>
          <a:xfrm>
            <a:off x="229685" y="3197851"/>
            <a:ext cx="3478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/>
              <a:t>MODEL 1A: </a:t>
            </a:r>
            <a:r>
              <a:rPr lang="ca-ES" sz="1200" dirty="0" err="1"/>
              <a:t>Equilibrium</a:t>
            </a:r>
            <a:r>
              <a:rPr lang="ca-ES" sz="1200" dirty="0"/>
              <a:t> </a:t>
            </a:r>
            <a:r>
              <a:rPr lang="ca-ES" sz="1200" dirty="0" err="1"/>
              <a:t>sorption</a:t>
            </a:r>
            <a:r>
              <a:rPr lang="ca-ES" sz="1200" dirty="0"/>
              <a:t> 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204538" y="4593491"/>
            <a:ext cx="3478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/>
              <a:t>MODEL 1B: </a:t>
            </a:r>
            <a:r>
              <a:rPr lang="ca-ES" sz="1200" dirty="0" err="1"/>
              <a:t>Kinetic</a:t>
            </a:r>
            <a:r>
              <a:rPr lang="ca-ES" sz="1200" dirty="0"/>
              <a:t> </a:t>
            </a:r>
            <a:r>
              <a:rPr lang="ca-ES" sz="1200" dirty="0" err="1"/>
              <a:t>sorption</a:t>
            </a:r>
            <a:r>
              <a:rPr lang="ca-ES" sz="1200" dirty="0"/>
              <a:t>/</a:t>
            </a:r>
            <a:r>
              <a:rPr lang="ca-ES" sz="1200" dirty="0" err="1"/>
              <a:t>desorption</a:t>
            </a:r>
            <a:endParaRPr lang="ca-E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37"/>
              <p:cNvSpPr/>
              <p:nvPr/>
            </p:nvSpPr>
            <p:spPr>
              <a:xfrm>
                <a:off x="365111" y="3601625"/>
                <a:ext cx="1001726" cy="6235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ES" sz="16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s-E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ES" sz="16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ES" sz="16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s-ES" sz="1600" i="1">
                                  <a:latin typeface="Cambria Math" panose="02040503050406030204" pitchFamily="18" charset="0"/>
                                </a:rPr>
                                <m:t>𝑎𝑞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2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11" y="3601625"/>
                <a:ext cx="1001726" cy="62356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a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35"/>
              <p:cNvSpPr/>
              <p:nvPr/>
            </p:nvSpPr>
            <p:spPr>
              <a:xfrm>
                <a:off x="343551" y="5025389"/>
                <a:ext cx="2243670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ES" sz="1400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es-ES" sz="14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s-ES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ca-E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E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ES" sz="14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𝑎𝑞</m:t>
                              </m:r>
                            </m:sub>
                          </m:sSub>
                          <m:r>
                            <a:rPr lang="es-ES" sz="1400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s-ES" sz="14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  <m:t>𝑠𝑜𝑖𝑙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s-E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S" sz="1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p>
                                      <m:r>
                                        <a:rPr lang="es-ES" sz="1400" i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s-E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s-ES" sz="1400" dirty="0"/>
              </a:p>
            </p:txBody>
          </p:sp>
        </mc:Choice>
        <mc:Fallback xmlns="">
          <p:sp>
            <p:nvSpPr>
              <p:cNvPr id="23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51" y="5025389"/>
                <a:ext cx="2243670" cy="576376"/>
              </a:xfrm>
              <a:prstGeom prst="rect">
                <a:avLst/>
              </a:prstGeom>
              <a:blipFill rotWithShape="0">
                <a:blip r:embed="rId4"/>
                <a:stretch>
                  <a:fillRect r="-5435"/>
                </a:stretch>
              </a:blipFill>
            </p:spPr>
            <p:txBody>
              <a:bodyPr/>
              <a:lstStyle/>
              <a:p>
                <a:r>
                  <a:rPr lang="ca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CuadroTexto 49"/>
          <p:cNvSpPr txBox="1"/>
          <p:nvPr/>
        </p:nvSpPr>
        <p:spPr>
          <a:xfrm>
            <a:off x="4579688" y="3197851"/>
            <a:ext cx="4261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/>
              <a:t>MODEL 2A: </a:t>
            </a:r>
            <a:r>
              <a:rPr lang="ca-ES" sz="1200" dirty="0" err="1"/>
              <a:t>First</a:t>
            </a:r>
            <a:r>
              <a:rPr lang="ca-ES" sz="1200" dirty="0"/>
              <a:t> </a:t>
            </a:r>
            <a:r>
              <a:rPr lang="ca-ES" sz="1200" dirty="0" err="1"/>
              <a:t>order</a:t>
            </a:r>
            <a:r>
              <a:rPr lang="ca-ES" sz="1200" dirty="0"/>
              <a:t> </a:t>
            </a:r>
            <a:r>
              <a:rPr lang="ca-ES" sz="1200" dirty="0" err="1"/>
              <a:t>degradation</a:t>
            </a:r>
            <a:r>
              <a:rPr lang="ca-ES" sz="1200" dirty="0"/>
              <a:t> model </a:t>
            </a:r>
            <a:r>
              <a:rPr lang="ca-ES" sz="1200" dirty="0" err="1"/>
              <a:t>decoupled</a:t>
            </a:r>
            <a:r>
              <a:rPr lang="ca-ES" sz="1200" dirty="0"/>
              <a:t> </a:t>
            </a:r>
            <a:r>
              <a:rPr lang="ca-ES" sz="1200" dirty="0" err="1"/>
              <a:t>from</a:t>
            </a:r>
            <a:r>
              <a:rPr lang="ca-ES" sz="1200" dirty="0"/>
              <a:t> </a:t>
            </a:r>
            <a:r>
              <a:rPr lang="ca-ES" sz="1200" dirty="0" err="1"/>
              <a:t>geochemistry</a:t>
            </a:r>
            <a:endParaRPr lang="ca-ES" sz="1200" dirty="0"/>
          </a:p>
        </p:txBody>
      </p:sp>
      <p:sp>
        <p:nvSpPr>
          <p:cNvPr id="26" name="CuadroTexto 50"/>
          <p:cNvSpPr txBox="1"/>
          <p:nvPr/>
        </p:nvSpPr>
        <p:spPr>
          <a:xfrm>
            <a:off x="4623908" y="4603223"/>
            <a:ext cx="42174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b="1" dirty="0"/>
              <a:t>MODEL 2B: </a:t>
            </a:r>
            <a:r>
              <a:rPr lang="ca-ES" sz="1200" dirty="0" err="1"/>
              <a:t>Biodegradation</a:t>
            </a:r>
            <a:r>
              <a:rPr lang="ca-ES" sz="1200" dirty="0"/>
              <a:t> </a:t>
            </a:r>
            <a:r>
              <a:rPr lang="ca-ES" sz="1200" dirty="0" err="1"/>
              <a:t>coupled</a:t>
            </a:r>
            <a:r>
              <a:rPr lang="ca-ES" sz="1200" dirty="0"/>
              <a:t> to </a:t>
            </a:r>
            <a:r>
              <a:rPr lang="ca-ES" sz="1200" dirty="0" err="1"/>
              <a:t>geochemical</a:t>
            </a:r>
            <a:r>
              <a:rPr lang="ca-ES" sz="1200" dirty="0"/>
              <a:t> </a:t>
            </a:r>
            <a:r>
              <a:rPr lang="ca-ES" sz="1200" dirty="0" err="1"/>
              <a:t>conditions</a:t>
            </a:r>
            <a:endParaRPr lang="ca-E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52"/>
              <p:cNvSpPr/>
              <p:nvPr/>
            </p:nvSpPr>
            <p:spPr>
              <a:xfrm>
                <a:off x="4623908" y="3761345"/>
                <a:ext cx="1552304" cy="506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𝑎𝑞</m:t>
                              </m:r>
                            </m:sub>
                          </m:sSub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𝑎𝑞</m:t>
                          </m:r>
                        </m:sub>
                      </m:sSub>
                    </m:oMath>
                  </m:oMathPara>
                </a14:m>
                <a:endParaRPr lang="es-ES" sz="1400" dirty="0"/>
              </a:p>
            </p:txBody>
          </p:sp>
        </mc:Choice>
        <mc:Fallback xmlns="">
          <p:sp>
            <p:nvSpPr>
              <p:cNvPr id="27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908" y="3761345"/>
                <a:ext cx="1552304" cy="506805"/>
              </a:xfrm>
              <a:prstGeom prst="rect">
                <a:avLst/>
              </a:prstGeom>
              <a:blipFill rotWithShape="0">
                <a:blip r:embed="rId5"/>
                <a:stretch>
                  <a:fillRect b="-2410"/>
                </a:stretch>
              </a:blipFill>
            </p:spPr>
            <p:txBody>
              <a:bodyPr/>
              <a:lstStyle/>
              <a:p>
                <a:r>
                  <a:rPr lang="ca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32"/>
              <p:cNvSpPr/>
              <p:nvPr/>
            </p:nvSpPr>
            <p:spPr>
              <a:xfrm>
                <a:off x="4664362" y="5210382"/>
                <a:ext cx="1915909" cy="566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s-E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𝑎𝑞</m:t>
                              </m:r>
                            </m:sub>
                          </m:sSub>
                        </m:num>
                        <m:den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𝑎𝑞</m:t>
                          </m:r>
                        </m:sub>
                      </m:sSub>
                      <m:sSub>
                        <m:sSubPr>
                          <m:ctrlPr>
                            <a:rPr lang="es-E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s-ES" sz="1600" dirty="0"/>
              </a:p>
            </p:txBody>
          </p:sp>
        </mc:Choice>
        <mc:Fallback xmlns="">
          <p:sp>
            <p:nvSpPr>
              <p:cNvPr id="28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362" y="5210382"/>
                <a:ext cx="1915909" cy="5660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a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32"/>
              <p:cNvSpPr/>
              <p:nvPr/>
            </p:nvSpPr>
            <p:spPr>
              <a:xfrm>
                <a:off x="4727588" y="5879640"/>
                <a:ext cx="1283368" cy="453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s-ES" sz="16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s-ES" sz="16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s-ES" sz="16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en-GB" sz="16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s-ES" sz="1600" dirty="0"/>
              </a:p>
            </p:txBody>
          </p:sp>
        </mc:Choice>
        <mc:Fallback xmlns="">
          <p:sp>
            <p:nvSpPr>
              <p:cNvPr id="29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588" y="5879640"/>
                <a:ext cx="1283368" cy="453970"/>
              </a:xfrm>
              <a:prstGeom prst="rect">
                <a:avLst/>
              </a:prstGeom>
              <a:blipFill rotWithShape="0"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ca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Elipse 14"/>
          <p:cNvSpPr/>
          <p:nvPr/>
        </p:nvSpPr>
        <p:spPr>
          <a:xfrm>
            <a:off x="5369272" y="5776434"/>
            <a:ext cx="396076" cy="381653"/>
          </a:xfrm>
          <a:prstGeom prst="ellipse">
            <a:avLst/>
          </a:prstGeom>
          <a:noFill/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30" name="Conector recto 29"/>
          <p:cNvCxnSpPr/>
          <p:nvPr/>
        </p:nvCxnSpPr>
        <p:spPr>
          <a:xfrm flipV="1">
            <a:off x="5765348" y="5661248"/>
            <a:ext cx="1542956" cy="276286"/>
          </a:xfrm>
          <a:prstGeom prst="line">
            <a:avLst/>
          </a:prstGeom>
          <a:ln>
            <a:solidFill>
              <a:srgbClr val="FF4F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7395037" y="5313577"/>
            <a:ext cx="1353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500" b="1" dirty="0" err="1">
                <a:solidFill>
                  <a:srgbClr val="FF0000"/>
                </a:solidFill>
              </a:rPr>
              <a:t>These</a:t>
            </a:r>
            <a:r>
              <a:rPr lang="ca-ES" sz="1500" b="1" dirty="0">
                <a:solidFill>
                  <a:srgbClr val="FF0000"/>
                </a:solidFill>
              </a:rPr>
              <a:t> </a:t>
            </a:r>
            <a:r>
              <a:rPr lang="ca-ES" sz="1500" b="1" dirty="0" err="1">
                <a:solidFill>
                  <a:srgbClr val="FF0000"/>
                </a:solidFill>
              </a:rPr>
              <a:t>are</a:t>
            </a:r>
            <a:r>
              <a:rPr lang="ca-ES" sz="1500" b="1" dirty="0">
                <a:solidFill>
                  <a:srgbClr val="FF0000"/>
                </a:solidFill>
              </a:rPr>
              <a:t> </a:t>
            </a:r>
            <a:r>
              <a:rPr lang="ca-ES" sz="1500" b="1" dirty="0" err="1">
                <a:solidFill>
                  <a:srgbClr val="FF0000"/>
                </a:solidFill>
              </a:rPr>
              <a:t>the</a:t>
            </a:r>
            <a:r>
              <a:rPr lang="ca-ES" sz="1500" b="1" dirty="0">
                <a:solidFill>
                  <a:srgbClr val="FF0000"/>
                </a:solidFill>
              </a:rPr>
              <a:t> rates of </a:t>
            </a:r>
            <a:r>
              <a:rPr lang="ca-ES" sz="1500" b="1" dirty="0" err="1">
                <a:solidFill>
                  <a:srgbClr val="FF0000"/>
                </a:solidFill>
              </a:rPr>
              <a:t>the</a:t>
            </a:r>
            <a:r>
              <a:rPr lang="ca-ES" sz="1500" b="1" dirty="0">
                <a:solidFill>
                  <a:srgbClr val="FF0000"/>
                </a:solidFill>
              </a:rPr>
              <a:t> </a:t>
            </a:r>
            <a:r>
              <a:rPr lang="ca-ES" sz="1500" b="1" dirty="0" err="1">
                <a:solidFill>
                  <a:srgbClr val="FF0000"/>
                </a:solidFill>
              </a:rPr>
              <a:t>geochemical</a:t>
            </a:r>
            <a:r>
              <a:rPr lang="ca-ES" sz="1500" b="1" dirty="0">
                <a:solidFill>
                  <a:srgbClr val="FF0000"/>
                </a:solidFill>
              </a:rPr>
              <a:t> </a:t>
            </a:r>
            <a:r>
              <a:rPr lang="ca-ES" sz="1500" b="1" dirty="0" err="1">
                <a:solidFill>
                  <a:srgbClr val="FF0000"/>
                </a:solidFill>
              </a:rPr>
              <a:t>proce</a:t>
            </a:r>
            <a:endParaRPr lang="ca-ES" sz="1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65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339322" y="4855022"/>
            <a:ext cx="6475398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0" y="843488"/>
            <a:ext cx="8757425" cy="338554"/>
          </a:xfrm>
          <a:prstGeom prst="rect">
            <a:avLst/>
          </a:prstGeom>
          <a:solidFill>
            <a:srgbClr val="FFABAB"/>
          </a:solidFill>
        </p:spPr>
        <p:txBody>
          <a:bodyPr wrap="square">
            <a:spAutoFit/>
          </a:bodyPr>
          <a:lstStyle/>
          <a:p>
            <a:r>
              <a:rPr lang="ca-ES" sz="1600" b="1" dirty="0" err="1">
                <a:solidFill>
                  <a:schemeClr val="bg1"/>
                </a:solidFill>
              </a:rPr>
              <a:t>Modeling</a:t>
            </a:r>
            <a:r>
              <a:rPr lang="ca-ES" sz="1600" b="1" dirty="0">
                <a:solidFill>
                  <a:schemeClr val="bg1"/>
                </a:solidFill>
              </a:rPr>
              <a:t> </a:t>
            </a:r>
            <a:r>
              <a:rPr lang="ca-ES" sz="1600" b="1" dirty="0" err="1">
                <a:solidFill>
                  <a:schemeClr val="bg1"/>
                </a:solidFill>
              </a:rPr>
              <a:t>results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3671900" y="6562175"/>
            <a:ext cx="5400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a-ES" sz="1200" dirty="0"/>
              <a:t>Canelles et al., </a:t>
            </a:r>
            <a:r>
              <a:rPr lang="ca-ES" sz="1200" dirty="0" err="1"/>
              <a:t>Submitted</a:t>
            </a:r>
            <a:r>
              <a:rPr lang="ca-ES" sz="1200" dirty="0"/>
              <a:t> to </a:t>
            </a:r>
            <a:r>
              <a:rPr lang="ca-ES" sz="1200" dirty="0" err="1"/>
              <a:t>Water</a:t>
            </a:r>
            <a:r>
              <a:rPr lang="ca-ES" sz="1200" dirty="0"/>
              <a:t> </a:t>
            </a:r>
            <a:r>
              <a:rPr lang="ca-ES" sz="1200" dirty="0" err="1"/>
              <a:t>Research</a:t>
            </a:r>
            <a:endParaRPr lang="ca-ES" sz="12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516833" y="4967013"/>
            <a:ext cx="185271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29907" y="4866999"/>
            <a:ext cx="166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Equilibrium</a:t>
            </a:r>
            <a:r>
              <a:rPr lang="es-ES" sz="1000" b="1" dirty="0"/>
              <a:t> </a:t>
            </a:r>
            <a:r>
              <a:rPr lang="es-ES" sz="1000" b="1" dirty="0" err="1"/>
              <a:t>sorption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endParaRPr lang="es-ES" sz="1000" b="1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2571939" y="4974317"/>
            <a:ext cx="14225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60637" y="4842743"/>
            <a:ext cx="1765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Conservative</a:t>
            </a:r>
            <a:r>
              <a:rPr lang="es-ES" sz="1000" b="1" dirty="0"/>
              <a:t> </a:t>
            </a:r>
            <a:r>
              <a:rPr lang="es-ES" sz="1000" b="1" dirty="0" err="1"/>
              <a:t>transport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endParaRPr lang="es-ES" sz="1000" b="1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4562518" y="4991269"/>
            <a:ext cx="1852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06323" y="4866999"/>
            <a:ext cx="21083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Kinetic</a:t>
            </a:r>
            <a:r>
              <a:rPr lang="es-ES" sz="1000" b="1" dirty="0"/>
              <a:t> </a:t>
            </a:r>
            <a:r>
              <a:rPr lang="es-ES" sz="1000" b="1" dirty="0" err="1"/>
              <a:t>sortion</a:t>
            </a:r>
            <a:r>
              <a:rPr lang="es-ES" sz="1000" b="1" dirty="0"/>
              <a:t>/</a:t>
            </a:r>
            <a:r>
              <a:rPr lang="es-ES" sz="1000" b="1" dirty="0" err="1"/>
              <a:t>desorption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endParaRPr lang="es-ES" sz="1000" b="1" dirty="0"/>
          </a:p>
        </p:txBody>
      </p:sp>
      <p:sp>
        <p:nvSpPr>
          <p:cNvPr id="43" name="Oval 42"/>
          <p:cNvSpPr/>
          <p:nvPr/>
        </p:nvSpPr>
        <p:spPr>
          <a:xfrm>
            <a:off x="626578" y="5236435"/>
            <a:ext cx="76448" cy="82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TextBox 43"/>
          <p:cNvSpPr txBox="1"/>
          <p:nvPr/>
        </p:nvSpPr>
        <p:spPr>
          <a:xfrm>
            <a:off x="682073" y="5153354"/>
            <a:ext cx="175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Inflow</a:t>
            </a:r>
            <a:r>
              <a:rPr lang="es-ES" sz="1000" b="1" dirty="0"/>
              <a:t> </a:t>
            </a:r>
            <a:r>
              <a:rPr lang="es-ES" sz="1000" b="1" dirty="0" err="1"/>
              <a:t>concentrations</a:t>
            </a:r>
            <a:endParaRPr lang="es-ES" sz="1000" b="1" dirty="0"/>
          </a:p>
        </p:txBody>
      </p:sp>
      <p:sp>
        <p:nvSpPr>
          <p:cNvPr id="45" name="Oval 44"/>
          <p:cNvSpPr/>
          <p:nvPr/>
        </p:nvSpPr>
        <p:spPr>
          <a:xfrm>
            <a:off x="2580644" y="5258916"/>
            <a:ext cx="76448" cy="8237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TextBox 45"/>
          <p:cNvSpPr txBox="1"/>
          <p:nvPr/>
        </p:nvSpPr>
        <p:spPr>
          <a:xfrm>
            <a:off x="2714197" y="5168491"/>
            <a:ext cx="175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Outflow</a:t>
            </a:r>
            <a:r>
              <a:rPr lang="es-ES" sz="1000" b="1" dirty="0"/>
              <a:t> </a:t>
            </a:r>
            <a:r>
              <a:rPr lang="es-ES" sz="1000" b="1" dirty="0" err="1"/>
              <a:t>concentrations</a:t>
            </a:r>
            <a:endParaRPr lang="es-ES" sz="10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44538" y="1931105"/>
            <a:ext cx="8838532" cy="683434"/>
            <a:chOff x="253719" y="2321458"/>
            <a:chExt cx="8838532" cy="683434"/>
          </a:xfrm>
        </p:grpSpPr>
        <p:pic>
          <p:nvPicPr>
            <p:cNvPr id="26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31" r="59064" b="66850"/>
            <a:stretch/>
          </p:blipFill>
          <p:spPr bwMode="auto">
            <a:xfrm>
              <a:off x="1990257" y="2347400"/>
              <a:ext cx="1816161" cy="65749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5" r="78998" b="69172"/>
            <a:stretch/>
          </p:blipFill>
          <p:spPr bwMode="auto">
            <a:xfrm>
              <a:off x="253719" y="2321458"/>
              <a:ext cx="1728940" cy="6114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55" r="39289" b="66849"/>
            <a:stretch/>
          </p:blipFill>
          <p:spPr bwMode="auto">
            <a:xfrm>
              <a:off x="3839078" y="2347400"/>
              <a:ext cx="1724973" cy="65749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10" r="19859" b="68885"/>
            <a:stretch/>
          </p:blipFill>
          <p:spPr bwMode="auto">
            <a:xfrm>
              <a:off x="5564051" y="2387781"/>
              <a:ext cx="1770567" cy="6171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508" r="298" b="69263"/>
            <a:stretch/>
          </p:blipFill>
          <p:spPr bwMode="auto">
            <a:xfrm>
              <a:off x="7344481" y="2395269"/>
              <a:ext cx="1747770" cy="60962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1" name="TextBox 50"/>
          <p:cNvSpPr txBox="1"/>
          <p:nvPr/>
        </p:nvSpPr>
        <p:spPr>
          <a:xfrm>
            <a:off x="90786" y="1359316"/>
            <a:ext cx="4448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SORPTION</a:t>
            </a:r>
          </a:p>
        </p:txBody>
      </p:sp>
      <p:sp>
        <p:nvSpPr>
          <p:cNvPr id="25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RESULTS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8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extBox 1"/>
          <p:cNvSpPr txBox="1"/>
          <p:nvPr/>
        </p:nvSpPr>
        <p:spPr>
          <a:xfrm rot="16200000">
            <a:off x="-341765" y="2073779"/>
            <a:ext cx="926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/>
              <a:t>100% SAND</a:t>
            </a:r>
          </a:p>
        </p:txBody>
      </p:sp>
      <p:sp>
        <p:nvSpPr>
          <p:cNvPr id="29" name="TextBox 28"/>
          <p:cNvSpPr txBox="1"/>
          <p:nvPr/>
        </p:nvSpPr>
        <p:spPr>
          <a:xfrm rot="16200000">
            <a:off x="-459650" y="2927459"/>
            <a:ext cx="1142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/>
              <a:t>10% COMPOST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14761" y="2867950"/>
            <a:ext cx="8838532" cy="668126"/>
            <a:chOff x="148553" y="2428558"/>
            <a:chExt cx="8838532" cy="668126"/>
          </a:xfrm>
        </p:grpSpPr>
        <p:pic>
          <p:nvPicPr>
            <p:cNvPr id="31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31" t="34148" r="59064" b="35795"/>
            <a:stretch/>
          </p:blipFill>
          <p:spPr bwMode="auto">
            <a:xfrm>
              <a:off x="1885091" y="2500566"/>
              <a:ext cx="1816161" cy="59611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5" t="31825" r="78998" b="38118"/>
            <a:stretch/>
          </p:blipFill>
          <p:spPr bwMode="auto">
            <a:xfrm>
              <a:off x="148553" y="2428558"/>
              <a:ext cx="1728940" cy="59611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6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55" t="34148" r="39289" b="35795"/>
            <a:stretch/>
          </p:blipFill>
          <p:spPr bwMode="auto">
            <a:xfrm>
              <a:off x="3733912" y="2500566"/>
              <a:ext cx="1724973" cy="59611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10" t="32112" r="19859" b="37831"/>
            <a:stretch/>
          </p:blipFill>
          <p:spPr bwMode="auto">
            <a:xfrm>
              <a:off x="5458885" y="2500566"/>
              <a:ext cx="1770567" cy="5961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508" t="31735" r="298" b="38209"/>
            <a:stretch/>
          </p:blipFill>
          <p:spPr bwMode="auto">
            <a:xfrm>
              <a:off x="7239315" y="2500566"/>
              <a:ext cx="1747770" cy="59611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" name="Group 3"/>
          <p:cNvGrpSpPr/>
          <p:nvPr/>
        </p:nvGrpSpPr>
        <p:grpSpPr>
          <a:xfrm>
            <a:off x="339322" y="3789487"/>
            <a:ext cx="8804678" cy="811803"/>
            <a:chOff x="276492" y="3613488"/>
            <a:chExt cx="8804678" cy="811803"/>
          </a:xfrm>
        </p:grpSpPr>
        <p:pic>
          <p:nvPicPr>
            <p:cNvPr id="53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31" t="61006" r="59064"/>
            <a:stretch/>
          </p:blipFill>
          <p:spPr bwMode="auto">
            <a:xfrm>
              <a:off x="2013030" y="3613488"/>
              <a:ext cx="1816161" cy="7733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05" t="62314" r="78998"/>
            <a:stretch/>
          </p:blipFill>
          <p:spPr bwMode="auto">
            <a:xfrm>
              <a:off x="276492" y="3613488"/>
              <a:ext cx="1728940" cy="7474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755" t="64637" r="39289"/>
            <a:stretch/>
          </p:blipFill>
          <p:spPr bwMode="auto">
            <a:xfrm>
              <a:off x="3827997" y="3676051"/>
              <a:ext cx="1724973" cy="7013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710" t="62601" r="19859" b="-1"/>
            <a:stretch/>
          </p:blipFill>
          <p:spPr bwMode="auto">
            <a:xfrm>
              <a:off x="5552970" y="3676052"/>
              <a:ext cx="1770567" cy="7417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Imagen 1" descr="C:\Users\Usuario\Downloads\BTC_sorption (1).png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508" t="62223" r="298"/>
            <a:stretch/>
          </p:blipFill>
          <p:spPr bwMode="auto">
            <a:xfrm>
              <a:off x="7333400" y="3676050"/>
              <a:ext cx="1747770" cy="74924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1" name="TextBox 60"/>
          <p:cNvSpPr txBox="1"/>
          <p:nvPr/>
        </p:nvSpPr>
        <p:spPr>
          <a:xfrm rot="16200000">
            <a:off x="-442317" y="3847488"/>
            <a:ext cx="1142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/>
              <a:t>50% COMPOST</a:t>
            </a:r>
          </a:p>
        </p:txBody>
      </p:sp>
      <p:sp>
        <p:nvSpPr>
          <p:cNvPr id="62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55" name="CuadroTexto 1">
            <a:extLst>
              <a:ext uri="{FF2B5EF4-FFF2-40B4-BE49-F238E27FC236}">
                <a16:creationId xmlns:a16="http://schemas.microsoft.com/office/drawing/2014/main" id="{0F4A6F71-A599-47AD-B82C-446C96C73FEA}"/>
              </a:ext>
            </a:extLst>
          </p:cNvPr>
          <p:cNvSpPr txBox="1"/>
          <p:nvPr/>
        </p:nvSpPr>
        <p:spPr>
          <a:xfrm>
            <a:off x="1397474" y="5733256"/>
            <a:ext cx="2015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rgbClr val="FF0000"/>
                </a:solidFill>
              </a:rPr>
              <a:t>ONLY SORPTION</a:t>
            </a:r>
          </a:p>
        </p:txBody>
      </p:sp>
      <p:sp>
        <p:nvSpPr>
          <p:cNvPr id="56" name="Rectángulo 2">
            <a:extLst>
              <a:ext uri="{FF2B5EF4-FFF2-40B4-BE49-F238E27FC236}">
                <a16:creationId xmlns:a16="http://schemas.microsoft.com/office/drawing/2014/main" id="{231B571E-A912-474D-9880-0BDAECDA51C7}"/>
              </a:ext>
            </a:extLst>
          </p:cNvPr>
          <p:cNvSpPr/>
          <p:nvPr/>
        </p:nvSpPr>
        <p:spPr>
          <a:xfrm>
            <a:off x="1397474" y="5733256"/>
            <a:ext cx="2259665" cy="952827"/>
          </a:xfrm>
          <a:prstGeom prst="rect">
            <a:avLst/>
          </a:prstGeom>
          <a:noFill/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7" name="CuadroTexto 3">
            <a:extLst>
              <a:ext uri="{FF2B5EF4-FFF2-40B4-BE49-F238E27FC236}">
                <a16:creationId xmlns:a16="http://schemas.microsoft.com/office/drawing/2014/main" id="{EDAA788F-22E5-4CCD-A4F8-D74AFADC8C6E}"/>
              </a:ext>
            </a:extLst>
          </p:cNvPr>
          <p:cNvSpPr txBox="1"/>
          <p:nvPr/>
        </p:nvSpPr>
        <p:spPr>
          <a:xfrm>
            <a:off x="1456384" y="6064429"/>
            <a:ext cx="1845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err="1"/>
              <a:t>Diuron</a:t>
            </a:r>
            <a:endParaRPr lang="ca-ES" sz="1600" dirty="0"/>
          </a:p>
          <a:p>
            <a:r>
              <a:rPr lang="ca-ES" sz="1600" dirty="0" err="1"/>
              <a:t>Carbamazepine</a:t>
            </a:r>
            <a:endParaRPr lang="ca-ES" sz="1600" dirty="0"/>
          </a:p>
        </p:txBody>
      </p:sp>
      <p:sp>
        <p:nvSpPr>
          <p:cNvPr id="63" name="CuadroTexto 4">
            <a:extLst>
              <a:ext uri="{FF2B5EF4-FFF2-40B4-BE49-F238E27FC236}">
                <a16:creationId xmlns:a16="http://schemas.microsoft.com/office/drawing/2014/main" id="{4E15563E-5F71-464F-97D3-0CD57D2C91C7}"/>
              </a:ext>
            </a:extLst>
          </p:cNvPr>
          <p:cNvSpPr txBox="1"/>
          <p:nvPr/>
        </p:nvSpPr>
        <p:spPr>
          <a:xfrm>
            <a:off x="4248646" y="5853850"/>
            <a:ext cx="2483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>
                <a:solidFill>
                  <a:srgbClr val="FF0000"/>
                </a:solidFill>
              </a:rPr>
              <a:t>Being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kinetic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sorption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the</a:t>
            </a:r>
            <a:r>
              <a:rPr lang="ca-ES" b="1" dirty="0">
                <a:solidFill>
                  <a:srgbClr val="FF0000"/>
                </a:solidFill>
              </a:rPr>
              <a:t> best </a:t>
            </a:r>
            <a:r>
              <a:rPr lang="ca-ES" b="1" dirty="0" err="1">
                <a:solidFill>
                  <a:srgbClr val="FF0000"/>
                </a:solidFill>
              </a:rPr>
              <a:t>option</a:t>
            </a:r>
            <a:endParaRPr lang="ca-ES" b="1" dirty="0">
              <a:solidFill>
                <a:srgbClr val="FF0000"/>
              </a:solidFill>
            </a:endParaRPr>
          </a:p>
        </p:txBody>
      </p:sp>
      <p:sp>
        <p:nvSpPr>
          <p:cNvPr id="64" name="Flecha abajo 5">
            <a:extLst>
              <a:ext uri="{FF2B5EF4-FFF2-40B4-BE49-F238E27FC236}">
                <a16:creationId xmlns:a16="http://schemas.microsoft.com/office/drawing/2014/main" id="{DFD4E836-2EB6-4413-8229-BAFAB391129E}"/>
              </a:ext>
            </a:extLst>
          </p:cNvPr>
          <p:cNvSpPr/>
          <p:nvPr/>
        </p:nvSpPr>
        <p:spPr>
          <a:xfrm rot="16200000" flipH="1">
            <a:off x="3654321" y="5985586"/>
            <a:ext cx="597143" cy="432048"/>
          </a:xfrm>
          <a:prstGeom prst="downArrow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0ECAA7-7325-44BE-90C5-764E3E2416B9}"/>
              </a:ext>
            </a:extLst>
          </p:cNvPr>
          <p:cNvSpPr txBox="1"/>
          <p:nvPr/>
        </p:nvSpPr>
        <p:spPr>
          <a:xfrm>
            <a:off x="372760" y="171795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PARACETAMOL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ADE28A6-9BCF-4AFF-9126-48C8B88FCF2E}"/>
              </a:ext>
            </a:extLst>
          </p:cNvPr>
          <p:cNvSpPr txBox="1"/>
          <p:nvPr/>
        </p:nvSpPr>
        <p:spPr>
          <a:xfrm>
            <a:off x="2093730" y="171795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SULFAMETHOXAZOLE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88633DE-09E7-473F-947F-5331DABA56AA}"/>
              </a:ext>
            </a:extLst>
          </p:cNvPr>
          <p:cNvSpPr txBox="1"/>
          <p:nvPr/>
        </p:nvSpPr>
        <p:spPr>
          <a:xfrm>
            <a:off x="3888225" y="171795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BENZOPHENONE-3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5E286AC-9A42-48C0-8609-920D05E18219}"/>
              </a:ext>
            </a:extLst>
          </p:cNvPr>
          <p:cNvSpPr txBox="1"/>
          <p:nvPr/>
        </p:nvSpPr>
        <p:spPr>
          <a:xfrm>
            <a:off x="5691614" y="171795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DIURON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CE8B976-71A2-4792-A141-06C2F7D06348}"/>
              </a:ext>
            </a:extLst>
          </p:cNvPr>
          <p:cNvSpPr txBox="1"/>
          <p:nvPr/>
        </p:nvSpPr>
        <p:spPr>
          <a:xfrm>
            <a:off x="7494872" y="171795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CARBAMAZEPINE</a:t>
            </a:r>
          </a:p>
        </p:txBody>
      </p:sp>
    </p:spTree>
    <p:extLst>
      <p:ext uri="{BB962C8B-B14F-4D97-AF65-F5344CB8AC3E}">
        <p14:creationId xmlns:p14="http://schemas.microsoft.com/office/powerpoint/2010/main" val="422157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 animBg="1"/>
      <p:bldP spid="57" grpId="0"/>
      <p:bldP spid="63" grpId="0"/>
      <p:bldP spid="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107426" y="4357201"/>
            <a:ext cx="6902350" cy="53241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0" y="843488"/>
            <a:ext cx="8757425" cy="338554"/>
          </a:xfrm>
          <a:prstGeom prst="rect">
            <a:avLst/>
          </a:prstGeom>
          <a:solidFill>
            <a:srgbClr val="FFABAB"/>
          </a:solidFill>
        </p:spPr>
        <p:txBody>
          <a:bodyPr wrap="square">
            <a:spAutoFit/>
          </a:bodyPr>
          <a:lstStyle/>
          <a:p>
            <a:r>
              <a:rPr lang="ca-ES" sz="1600" b="1" dirty="0" err="1">
                <a:solidFill>
                  <a:schemeClr val="bg1"/>
                </a:solidFill>
              </a:rPr>
              <a:t>Modeling</a:t>
            </a:r>
            <a:r>
              <a:rPr lang="ca-ES" sz="1600" b="1" dirty="0">
                <a:solidFill>
                  <a:schemeClr val="bg1"/>
                </a:solidFill>
              </a:rPr>
              <a:t> </a:t>
            </a:r>
            <a:r>
              <a:rPr lang="ca-ES" sz="1600" b="1" dirty="0" err="1">
                <a:solidFill>
                  <a:schemeClr val="bg1"/>
                </a:solidFill>
              </a:rPr>
              <a:t>results</a:t>
            </a:r>
            <a:endParaRPr lang="en-US" sz="1600" b="1" u="sng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0786" y="1359316"/>
            <a:ext cx="4448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SORPTION + BIODEGRADATION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284937" y="4469193"/>
            <a:ext cx="185271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98011" y="4369179"/>
            <a:ext cx="19472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First</a:t>
            </a:r>
            <a:r>
              <a:rPr lang="es-ES" sz="1000" b="1" dirty="0"/>
              <a:t> </a:t>
            </a:r>
            <a:r>
              <a:rPr lang="es-ES" sz="1000" b="1" dirty="0" err="1"/>
              <a:t>order</a:t>
            </a:r>
            <a:r>
              <a:rPr lang="es-ES" sz="1000" b="1" dirty="0"/>
              <a:t> </a:t>
            </a:r>
            <a:r>
              <a:rPr lang="es-ES" sz="1000" b="1" dirty="0" err="1"/>
              <a:t>degradation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endParaRPr lang="es-ES" sz="1000" b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3340043" y="4476497"/>
            <a:ext cx="14225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28741" y="4344923"/>
            <a:ext cx="1765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Conservative</a:t>
            </a:r>
            <a:r>
              <a:rPr lang="es-ES" sz="1000" b="1" dirty="0"/>
              <a:t> </a:t>
            </a:r>
            <a:r>
              <a:rPr lang="es-ES" sz="1000" b="1" dirty="0" err="1"/>
              <a:t>transport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endParaRPr lang="es-ES" sz="1000" b="1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330622" y="4493449"/>
            <a:ext cx="1852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74427" y="4369179"/>
            <a:ext cx="26259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Degradation</a:t>
            </a:r>
            <a:r>
              <a:rPr lang="es-ES" sz="1000" b="1" dirty="0"/>
              <a:t> </a:t>
            </a:r>
            <a:r>
              <a:rPr lang="es-ES" sz="1000" b="1" dirty="0" err="1"/>
              <a:t>model</a:t>
            </a:r>
            <a:r>
              <a:rPr lang="es-ES" sz="1000" b="1" dirty="0"/>
              <a:t> </a:t>
            </a:r>
            <a:r>
              <a:rPr lang="es-ES" sz="1000" b="1" dirty="0" err="1"/>
              <a:t>coupled</a:t>
            </a:r>
            <a:r>
              <a:rPr lang="es-ES" sz="1000" b="1" dirty="0"/>
              <a:t> to </a:t>
            </a:r>
            <a:r>
              <a:rPr lang="es-ES" sz="1000" b="1" dirty="0" err="1"/>
              <a:t>geochemistry</a:t>
            </a:r>
            <a:endParaRPr lang="es-ES" sz="1000" b="1" dirty="0"/>
          </a:p>
        </p:txBody>
      </p:sp>
      <p:sp>
        <p:nvSpPr>
          <p:cNvPr id="36" name="Oval 35"/>
          <p:cNvSpPr/>
          <p:nvPr/>
        </p:nvSpPr>
        <p:spPr>
          <a:xfrm>
            <a:off x="1375920" y="4726477"/>
            <a:ext cx="76448" cy="8237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TextBox 36"/>
          <p:cNvSpPr txBox="1"/>
          <p:nvPr/>
        </p:nvSpPr>
        <p:spPr>
          <a:xfrm>
            <a:off x="1431415" y="4643396"/>
            <a:ext cx="175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Inflow</a:t>
            </a:r>
            <a:r>
              <a:rPr lang="es-ES" sz="1000" b="1" dirty="0"/>
              <a:t> </a:t>
            </a:r>
            <a:r>
              <a:rPr lang="es-ES" sz="1000" b="1" dirty="0" err="1"/>
              <a:t>concentrations</a:t>
            </a:r>
            <a:endParaRPr lang="es-ES" sz="1000" b="1" dirty="0"/>
          </a:p>
        </p:txBody>
      </p:sp>
      <p:sp>
        <p:nvSpPr>
          <p:cNvPr id="52" name="Oval 51"/>
          <p:cNvSpPr/>
          <p:nvPr/>
        </p:nvSpPr>
        <p:spPr>
          <a:xfrm>
            <a:off x="3429037" y="4734013"/>
            <a:ext cx="76448" cy="8237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TextBox 52"/>
          <p:cNvSpPr txBox="1"/>
          <p:nvPr/>
        </p:nvSpPr>
        <p:spPr>
          <a:xfrm>
            <a:off x="3504538" y="4627377"/>
            <a:ext cx="175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err="1"/>
              <a:t>Outflow</a:t>
            </a:r>
            <a:r>
              <a:rPr lang="es-ES" sz="1000" b="1" dirty="0"/>
              <a:t> </a:t>
            </a:r>
            <a:r>
              <a:rPr lang="es-ES" sz="1000" b="1" dirty="0" err="1"/>
              <a:t>concentrations</a:t>
            </a:r>
            <a:endParaRPr lang="es-ES" sz="1000" b="1" dirty="0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12"/>
          <a:stretch/>
        </p:blipFill>
        <p:spPr>
          <a:xfrm>
            <a:off x="943295" y="2194125"/>
            <a:ext cx="7066481" cy="2077572"/>
          </a:xfrm>
          <a:prstGeom prst="rect">
            <a:avLst/>
          </a:prstGeom>
        </p:spPr>
      </p:pic>
      <p:sp>
        <p:nvSpPr>
          <p:cNvPr id="20" name="Rettangolo 7"/>
          <p:cNvSpPr/>
          <p:nvPr/>
        </p:nvSpPr>
        <p:spPr>
          <a:xfrm flipV="1">
            <a:off x="0" y="-27384"/>
            <a:ext cx="9144000" cy="45719"/>
          </a:xfrm>
          <a:prstGeom prst="rect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TextBox 80"/>
          <p:cNvSpPr txBox="1"/>
          <p:nvPr/>
        </p:nvSpPr>
        <p:spPr>
          <a:xfrm>
            <a:off x="5053" y="30769"/>
            <a:ext cx="477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2500" b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ES_tradnl" sz="3200" dirty="0">
                <a:solidFill>
                  <a:srgbClr val="FF4F4F"/>
                </a:solidFill>
                <a:latin typeface="Calibri"/>
                <a:cs typeface="Calibri"/>
              </a:rPr>
              <a:t>RESULTS</a:t>
            </a:r>
            <a:endParaRPr lang="en-US" sz="3200" dirty="0">
              <a:solidFill>
                <a:srgbClr val="FF4F4F"/>
              </a:solidFill>
              <a:latin typeface="Calibri"/>
              <a:cs typeface="Calibri"/>
            </a:endParaRPr>
          </a:p>
        </p:txBody>
      </p:sp>
      <p:sp>
        <p:nvSpPr>
          <p:cNvPr id="26" name="Rettangolo 7"/>
          <p:cNvSpPr/>
          <p:nvPr/>
        </p:nvSpPr>
        <p:spPr>
          <a:xfrm flipV="1">
            <a:off x="865974" y="663896"/>
            <a:ext cx="8278026" cy="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TextBox 32"/>
          <p:cNvSpPr txBox="1"/>
          <p:nvPr/>
        </p:nvSpPr>
        <p:spPr>
          <a:xfrm>
            <a:off x="1720828" y="5079564"/>
            <a:ext cx="1473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Aerobic </a:t>
            </a:r>
            <a:r>
              <a:rPr lang="es-E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conditions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57821" y="5099114"/>
            <a:ext cx="1737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Denitrification</a:t>
            </a:r>
            <a:endParaRPr lang="es-E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8" name="CuadroTexto 25"/>
          <p:cNvSpPr txBox="1"/>
          <p:nvPr/>
        </p:nvSpPr>
        <p:spPr>
          <a:xfrm>
            <a:off x="70669" y="6368996"/>
            <a:ext cx="2528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bg1">
                    <a:lumMod val="50000"/>
                  </a:schemeClr>
                </a:solidFill>
              </a:rPr>
              <a:t>7</a:t>
            </a:r>
          </a:p>
        </p:txBody>
      </p:sp>
      <p:sp>
        <p:nvSpPr>
          <p:cNvPr id="39" name="CuadroTexto 34"/>
          <p:cNvSpPr txBox="1"/>
          <p:nvPr/>
        </p:nvSpPr>
        <p:spPr>
          <a:xfrm>
            <a:off x="3671900" y="6562175"/>
            <a:ext cx="5400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a-ES" sz="1200" dirty="0"/>
              <a:t>Canelles et al., </a:t>
            </a:r>
            <a:r>
              <a:rPr lang="ca-ES" sz="1200" dirty="0" err="1"/>
              <a:t>Submitted</a:t>
            </a:r>
            <a:r>
              <a:rPr lang="ca-ES" sz="1200" dirty="0"/>
              <a:t> to </a:t>
            </a:r>
            <a:r>
              <a:rPr lang="ca-ES" sz="1200" dirty="0" err="1"/>
              <a:t>Water</a:t>
            </a:r>
            <a:r>
              <a:rPr lang="ca-ES" sz="1200" dirty="0"/>
              <a:t> </a:t>
            </a:r>
            <a:r>
              <a:rPr lang="ca-ES" sz="1200" dirty="0" err="1"/>
              <a:t>Research</a:t>
            </a:r>
            <a:endParaRPr lang="ca-ES" sz="1200" dirty="0"/>
          </a:p>
        </p:txBody>
      </p:sp>
      <p:sp>
        <p:nvSpPr>
          <p:cNvPr id="23" name="CuadroTexto 1">
            <a:extLst>
              <a:ext uri="{FF2B5EF4-FFF2-40B4-BE49-F238E27FC236}">
                <a16:creationId xmlns:a16="http://schemas.microsoft.com/office/drawing/2014/main" id="{449151EE-A7A8-4D2F-AFCF-298BED15A99D}"/>
              </a:ext>
            </a:extLst>
          </p:cNvPr>
          <p:cNvSpPr txBox="1"/>
          <p:nvPr/>
        </p:nvSpPr>
        <p:spPr>
          <a:xfrm>
            <a:off x="756153" y="5733257"/>
            <a:ext cx="2656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rgbClr val="FF0000"/>
                </a:solidFill>
              </a:rPr>
              <a:t>ONLY BIODEGRADATION</a:t>
            </a:r>
          </a:p>
        </p:txBody>
      </p:sp>
      <p:sp>
        <p:nvSpPr>
          <p:cNvPr id="24" name="Rectángulo 2">
            <a:extLst>
              <a:ext uri="{FF2B5EF4-FFF2-40B4-BE49-F238E27FC236}">
                <a16:creationId xmlns:a16="http://schemas.microsoft.com/office/drawing/2014/main" id="{2DDC9C22-01D0-4D04-8223-D74E8F509B3A}"/>
              </a:ext>
            </a:extLst>
          </p:cNvPr>
          <p:cNvSpPr/>
          <p:nvPr/>
        </p:nvSpPr>
        <p:spPr>
          <a:xfrm>
            <a:off x="756154" y="5733256"/>
            <a:ext cx="2900986" cy="952827"/>
          </a:xfrm>
          <a:prstGeom prst="rect">
            <a:avLst/>
          </a:prstGeom>
          <a:noFill/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5" name="CuadroTexto 3">
            <a:extLst>
              <a:ext uri="{FF2B5EF4-FFF2-40B4-BE49-F238E27FC236}">
                <a16:creationId xmlns:a16="http://schemas.microsoft.com/office/drawing/2014/main" id="{0756BA3E-634F-4028-B3B8-0BCB74C1AD6A}"/>
              </a:ext>
            </a:extLst>
          </p:cNvPr>
          <p:cNvSpPr txBox="1"/>
          <p:nvPr/>
        </p:nvSpPr>
        <p:spPr>
          <a:xfrm>
            <a:off x="842183" y="6021101"/>
            <a:ext cx="1845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/>
              <a:t>Paracetamol </a:t>
            </a:r>
          </a:p>
          <a:p>
            <a:r>
              <a:rPr lang="ca-ES" sz="1600" dirty="0" err="1"/>
              <a:t>Sulfamethoxazole</a:t>
            </a:r>
            <a:endParaRPr lang="ca-ES" sz="1600" dirty="0"/>
          </a:p>
        </p:txBody>
      </p:sp>
      <p:sp>
        <p:nvSpPr>
          <p:cNvPr id="40" name="CuadroTexto 4">
            <a:extLst>
              <a:ext uri="{FF2B5EF4-FFF2-40B4-BE49-F238E27FC236}">
                <a16:creationId xmlns:a16="http://schemas.microsoft.com/office/drawing/2014/main" id="{BBC1503D-31DA-4AF0-9D5F-53DEB8559CCD}"/>
              </a:ext>
            </a:extLst>
          </p:cNvPr>
          <p:cNvSpPr txBox="1"/>
          <p:nvPr/>
        </p:nvSpPr>
        <p:spPr>
          <a:xfrm>
            <a:off x="4248646" y="5853850"/>
            <a:ext cx="3347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>
                <a:solidFill>
                  <a:srgbClr val="FF0000"/>
                </a:solidFill>
              </a:rPr>
              <a:t>Being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first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order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coupled</a:t>
            </a:r>
            <a:r>
              <a:rPr lang="ca-ES" b="1" dirty="0">
                <a:solidFill>
                  <a:srgbClr val="FF0000"/>
                </a:solidFill>
              </a:rPr>
              <a:t> to </a:t>
            </a:r>
            <a:r>
              <a:rPr lang="ca-ES" b="1" dirty="0" err="1">
                <a:solidFill>
                  <a:srgbClr val="FF0000"/>
                </a:solidFill>
              </a:rPr>
              <a:t>geochemistry</a:t>
            </a:r>
            <a:r>
              <a:rPr lang="ca-ES" b="1" dirty="0">
                <a:solidFill>
                  <a:srgbClr val="FF0000"/>
                </a:solidFill>
              </a:rPr>
              <a:t> </a:t>
            </a:r>
            <a:r>
              <a:rPr lang="ca-ES" b="1" dirty="0" err="1">
                <a:solidFill>
                  <a:srgbClr val="FF0000"/>
                </a:solidFill>
              </a:rPr>
              <a:t>the</a:t>
            </a:r>
            <a:r>
              <a:rPr lang="ca-ES" b="1" dirty="0">
                <a:solidFill>
                  <a:srgbClr val="FF0000"/>
                </a:solidFill>
              </a:rPr>
              <a:t> best </a:t>
            </a:r>
            <a:r>
              <a:rPr lang="ca-ES" b="1" dirty="0" err="1">
                <a:solidFill>
                  <a:srgbClr val="FF0000"/>
                </a:solidFill>
              </a:rPr>
              <a:t>option</a:t>
            </a:r>
            <a:endParaRPr lang="ca-ES" b="1" dirty="0">
              <a:solidFill>
                <a:srgbClr val="FF0000"/>
              </a:solidFill>
            </a:endParaRPr>
          </a:p>
        </p:txBody>
      </p:sp>
      <p:sp>
        <p:nvSpPr>
          <p:cNvPr id="41" name="Flecha abajo 5">
            <a:extLst>
              <a:ext uri="{FF2B5EF4-FFF2-40B4-BE49-F238E27FC236}">
                <a16:creationId xmlns:a16="http://schemas.microsoft.com/office/drawing/2014/main" id="{009E0E54-8D44-491C-882D-F3F47A83469F}"/>
              </a:ext>
            </a:extLst>
          </p:cNvPr>
          <p:cNvSpPr/>
          <p:nvPr/>
        </p:nvSpPr>
        <p:spPr>
          <a:xfrm rot="16200000" flipH="1">
            <a:off x="3654321" y="5985586"/>
            <a:ext cx="597143" cy="432048"/>
          </a:xfrm>
          <a:prstGeom prst="downArrow">
            <a:avLst/>
          </a:prstGeom>
          <a:solidFill>
            <a:srgbClr val="FF4F4F"/>
          </a:solidFill>
          <a:ln>
            <a:solidFill>
              <a:srgbClr val="FF4F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412EA5-B428-443E-9744-682760C778E5}"/>
              </a:ext>
            </a:extLst>
          </p:cNvPr>
          <p:cNvSpPr txBox="1"/>
          <p:nvPr/>
        </p:nvSpPr>
        <p:spPr>
          <a:xfrm>
            <a:off x="1527844" y="193874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PARACETAMOL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DBCF9F6-74FA-4456-BC15-14D72912CC12}"/>
              </a:ext>
            </a:extLst>
          </p:cNvPr>
          <p:cNvSpPr txBox="1"/>
          <p:nvPr/>
        </p:nvSpPr>
        <p:spPr>
          <a:xfrm>
            <a:off x="3751607" y="193874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SULFAMETHOXAZOLE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4BB0C1D-E523-4C47-B110-8423199C301B}"/>
              </a:ext>
            </a:extLst>
          </p:cNvPr>
          <p:cNvSpPr txBox="1"/>
          <p:nvPr/>
        </p:nvSpPr>
        <p:spPr>
          <a:xfrm>
            <a:off x="6127871" y="1938740"/>
            <a:ext cx="1608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BENZOPHENONE-3</a:t>
            </a:r>
          </a:p>
        </p:txBody>
      </p:sp>
    </p:spTree>
    <p:extLst>
      <p:ext uri="{BB962C8B-B14F-4D97-AF65-F5344CB8AC3E}">
        <p14:creationId xmlns:p14="http://schemas.microsoft.com/office/powerpoint/2010/main" val="4856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35" grpId="0"/>
      <p:bldP spid="40" grpId="0"/>
      <p:bldP spid="41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25703</TotalTime>
  <Words>544</Words>
  <Application>Microsoft Office PowerPoint</Application>
  <PresentationFormat>On-screen Show (4:3)</PresentationFormat>
  <Paragraphs>163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Cambria Math</vt:lpstr>
      <vt:lpstr>Century Gothic</vt:lpstr>
      <vt:lpstr>Tahoma</vt:lpstr>
      <vt:lpstr>Times New Roman</vt:lpstr>
      <vt:lpstr>Tema di Office</vt:lpstr>
      <vt:lpstr>COUPLING SORPTION AND BIODEGRADATION OF EMERGING ORGANIC COMPOUNDS TO GEOCHEMICAL MODELING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Scuola Superiore Sant'Anna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Paula Rodriguez Escales</cp:lastModifiedBy>
  <cp:revision>445</cp:revision>
  <cp:lastPrinted>2015-04-20T11:02:11Z</cp:lastPrinted>
  <dcterms:created xsi:type="dcterms:W3CDTF">2015-04-03T09:02:28Z</dcterms:created>
  <dcterms:modified xsi:type="dcterms:W3CDTF">2022-05-26T11:07:48Z</dcterms:modified>
</cp:coreProperties>
</file>