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v" ContentType="video/unknown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0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1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9"/>
  </p:notesMasterIdLst>
  <p:handoutMasterIdLst>
    <p:handoutMasterId r:id="rId20"/>
  </p:handoutMasterIdLst>
  <p:sldIdLst>
    <p:sldId id="257" r:id="rId5"/>
    <p:sldId id="260" r:id="rId6"/>
    <p:sldId id="278" r:id="rId7"/>
    <p:sldId id="285" r:id="rId8"/>
    <p:sldId id="274" r:id="rId9"/>
    <p:sldId id="277" r:id="rId10"/>
    <p:sldId id="287" r:id="rId11"/>
    <p:sldId id="286" r:id="rId12"/>
    <p:sldId id="273" r:id="rId13"/>
    <p:sldId id="279" r:id="rId14"/>
    <p:sldId id="280" r:id="rId15"/>
    <p:sldId id="283" r:id="rId16"/>
    <p:sldId id="284" r:id="rId17"/>
    <p:sldId id="282" r:id="rId18"/>
  </p:sldIdLst>
  <p:sldSz cx="9144000" cy="5143500" type="screen16x9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ggisberg Antoine" initials="GA" lastIdx="6" clrIdx="0">
    <p:extLst>
      <p:ext uri="{19B8F6BF-5375-455C-9EA6-DF929625EA0E}">
        <p15:presenceInfo xmlns:p15="http://schemas.microsoft.com/office/powerpoint/2012/main" userId="S::antoine.guggisberg@epfl.ch::33955773-066b-4f60-9dd5-d984fc5b7e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8FF"/>
    <a:srgbClr val="00B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84" autoAdjust="0"/>
    <p:restoredTop sz="88166"/>
  </p:normalViewPr>
  <p:slideViewPr>
    <p:cSldViewPr snapToGrid="0" snapToObjects="1" showGuides="1">
      <p:cViewPr varScale="1">
        <p:scale>
          <a:sx n="128" d="100"/>
          <a:sy n="128" d="100"/>
        </p:scale>
        <p:origin x="1592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50" d="100"/>
          <a:sy n="150" d="100"/>
        </p:scale>
        <p:origin x="608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9T15:42:11.290" idx="4">
    <p:pos x="10" y="10"/>
    <p:text>Talk about geometries</p:text>
    <p:extLst>
      <p:ext uri="{C676402C-5697-4E1C-873F-D02D1690AC5C}">
        <p15:threadingInfo xmlns:p15="http://schemas.microsoft.com/office/powerpoint/2012/main" timeZoneBias="-120"/>
      </p:ext>
    </p:extLst>
  </p:cm>
  <p:cm authorId="1" dt="2022-05-19T15:50:28.418" idx="5">
    <p:pos x="146" y="146"/>
    <p:text>Add t-stress scheme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9T15:41:13.859" idx="3">
    <p:pos x="10" y="10"/>
    <p:text>Before meca data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9T15:40:49.029" idx="2">
    <p:pos x="10" y="10"/>
    <p:text>Delete left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9T15:40:27.914" idx="1">
    <p:pos x="10" y="10"/>
    <p:text>Add normal Gc computation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79B33-A94D-4C8C-88C2-619932967EF3}" type="datetimeFigureOut">
              <a:rPr lang="fr-CH" smtClean="0">
                <a:latin typeface="Arial" panose="020B0604020202020204" pitchFamily="34" charset="0"/>
              </a:rPr>
              <a:t>24.05.22</a:t>
            </a:fld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F4AF0-8439-436D-BEF0-52070F19E1B6}" type="slidenum">
              <a:rPr lang="fr-CH" smtClean="0">
                <a:latin typeface="Arial" panose="020B0604020202020204" pitchFamily="34" charset="0"/>
              </a:rPr>
              <a:t>‹#›</a:t>
            </a:fld>
            <a:endParaRPr lang="fr-CH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05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8103E42-5239-1A40-AD33-3EE7E9DDF5FD}" type="datetimeFigureOut">
              <a:rPr lang="fr-FR" smtClean="0"/>
              <a:pPr/>
              <a:t>24/05/2022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CF50783-AAED-1941-8BCC-9F6140F0A6B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742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773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I identified the microcracks</a:t>
            </a:r>
          </a:p>
          <a:p>
            <a:r>
              <a:rPr lang="en-GB" dirty="0"/>
              <a:t>A</a:t>
            </a:r>
            <a:r>
              <a:rPr lang="en-CH" dirty="0"/>
              <a:t>nd here, you can clearly distinguish a diffuse micro-cracking zone at the tip. These open microcracks are only present at the tip</a:t>
            </a:r>
          </a:p>
          <a:p>
            <a:r>
              <a:rPr lang="en-GB" dirty="0"/>
              <a:t>I</a:t>
            </a:r>
            <a:r>
              <a:rPr lang="en-CH" dirty="0"/>
              <a:t>ts size is difficult to clearly delimit as there is no clear boundary. but it is definitely millimetric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5387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On carrara marble, we could obtain these curves</a:t>
            </a:r>
          </a:p>
          <a:p>
            <a:r>
              <a:rPr lang="en-CH" dirty="0"/>
              <a:t>It shows that fracture energy varies of factor 2 during one experiment</a:t>
            </a:r>
          </a:p>
          <a:p>
            <a:r>
              <a:rPr lang="en-CH" dirty="0"/>
              <a:t>Because T-stress varies accordingly</a:t>
            </a:r>
          </a:p>
          <a:p>
            <a:r>
              <a:rPr lang="en-GB" dirty="0"/>
              <a:t>T</a:t>
            </a:r>
            <a:r>
              <a:rPr lang="en-CH" dirty="0"/>
              <a:t>here is a shift between fracture energy and T-stress, it can be understood as a rough estimation of a process zone of 3-4 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654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On carrara marble, we could obtain these curves</a:t>
            </a:r>
          </a:p>
          <a:p>
            <a:r>
              <a:rPr lang="en-CH" dirty="0"/>
              <a:t>It shows that fracture energy varies of factor 2 during one experiment</a:t>
            </a:r>
          </a:p>
          <a:p>
            <a:r>
              <a:rPr lang="en-CH" dirty="0"/>
              <a:t>Because T-stress varies accordingly</a:t>
            </a:r>
          </a:p>
          <a:p>
            <a:r>
              <a:rPr lang="en-GB" dirty="0"/>
              <a:t>T</a:t>
            </a:r>
            <a:r>
              <a:rPr lang="en-CH" dirty="0"/>
              <a:t>here is a shift between fracture energy and T-stress, it can be understood as a rough estimation of a process zone of 3-4 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8757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On carrara marble, we could obtain these curves</a:t>
            </a:r>
          </a:p>
          <a:p>
            <a:r>
              <a:rPr lang="en-CH" dirty="0"/>
              <a:t>It shows that fracture energy varies of factor 2 during one experiment</a:t>
            </a:r>
          </a:p>
          <a:p>
            <a:r>
              <a:rPr lang="en-CH" dirty="0"/>
              <a:t>Because T-stress varies accordingly</a:t>
            </a:r>
          </a:p>
          <a:p>
            <a:r>
              <a:rPr lang="en-GB" dirty="0"/>
              <a:t>T</a:t>
            </a:r>
            <a:r>
              <a:rPr lang="en-CH" dirty="0"/>
              <a:t>here is a shift between fracture energy and T-stress, it can be understood as a rough estimation of a process zone of 3-4 mm</a:t>
            </a:r>
          </a:p>
          <a:p>
            <a:endParaRPr lang="en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dirty="0"/>
              <a:t>This proves the process zone existence from a microstructural and mechanical approaches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5910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Plus, we saw that fracture energy varies of factors 2 within a single experiment. So how are we supposed to use this parameter in our models? We don’t know, there is work to do</a:t>
            </a:r>
          </a:p>
          <a:p>
            <a:endParaRPr lang="en-CH" dirty="0"/>
          </a:p>
          <a:p>
            <a:r>
              <a:rPr lang="en-CH" dirty="0"/>
              <a:t>That’s why I will work on improving micro-mechanisms monitoring techniques to better adjust fracture mechanics to rocks.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7249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</a:t>
            </a:r>
            <a:r>
              <a:rPr lang="en-CH" dirty="0"/>
              <a:t>y presentation is about fracture energy variation of rocks</a:t>
            </a:r>
          </a:p>
          <a:p>
            <a:r>
              <a:rPr lang="en-GB" dirty="0"/>
              <a:t>B</a:t>
            </a:r>
            <a:r>
              <a:rPr lang="en-CH" dirty="0"/>
              <a:t>efore you fall asleep, let me introduce why it’s absolutely relevant to our field: </a:t>
            </a:r>
          </a:p>
          <a:p>
            <a:r>
              <a:rPr lang="en-CH" dirty="0"/>
              <a:t>Rocks mechanics are controlled by faults and cracks, and fracture mechanics only has 1 parameter: the fracture toughness</a:t>
            </a:r>
          </a:p>
          <a:p>
            <a:r>
              <a:rPr lang="en-CH" dirty="0"/>
              <a:t>It controls wing crack models, hydraulic fracturing, dike propagation,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1449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However, it has one issue: it has important variations </a:t>
            </a:r>
          </a:p>
          <a:p>
            <a:r>
              <a:rPr lang="en-CH" dirty="0"/>
              <a:t>But first, the definition. The fracture energy is the amount of energy required to open crack. </a:t>
            </a:r>
            <a:r>
              <a:rPr lang="en-GB" dirty="0"/>
              <a:t>I</a:t>
            </a:r>
            <a:r>
              <a:rPr lang="en-CH" dirty="0"/>
              <a:t>t’s directly linked to the fracture toughness</a:t>
            </a:r>
          </a:p>
          <a:p>
            <a:r>
              <a:rPr lang="en-CH" dirty="0"/>
              <a:t>At a macroscopic scale, it works great. But at a microscopic scale on the crack tip, there is not a single straight crack, there is a myriad of dissipative micro-mechanisms</a:t>
            </a:r>
          </a:p>
          <a:p>
            <a:r>
              <a:rPr lang="en-CH" dirty="0"/>
              <a:t>For rocks, we observe, micro-cracking in a diffuse area, a plastic zone, and briding.</a:t>
            </a:r>
          </a:p>
          <a:p>
            <a:r>
              <a:rPr lang="en-CH" dirty="0"/>
              <a:t>The problem is that they can vary with environmental parameters, which induce fracture energy variations</a:t>
            </a:r>
          </a:p>
          <a:p>
            <a:r>
              <a:rPr lang="en-CH" dirty="0"/>
              <a:t>Our goal is study experimentally how they influence rupture in the simplest set-up: tensile crack and by observing variations and micro-mechanisms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450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Among the environmental parameters, we study T-stress.</a:t>
            </a:r>
          </a:p>
          <a:p>
            <a:r>
              <a:rPr lang="en-GB" dirty="0"/>
              <a:t>In short, it’s a proxy of pressure that constrains the crack tip</a:t>
            </a:r>
          </a:p>
          <a:p>
            <a:r>
              <a:rPr lang="en-GB" dirty="0"/>
              <a:t>I</a:t>
            </a:r>
            <a:r>
              <a:rPr lang="en-CH" dirty="0"/>
              <a:t>t stabilizes crack path, increases localization and reduces crack branching, so it increases fracture energy</a:t>
            </a:r>
          </a:p>
          <a:p>
            <a:r>
              <a:rPr lang="en-CH" dirty="0"/>
              <a:t>As observed by Aliha, fracture toughness is directly correlated with T-stress</a:t>
            </a:r>
          </a:p>
          <a:p>
            <a:r>
              <a:rPr lang="en-CH" dirty="0"/>
              <a:t>However, these tests are unreliable because they do not dissociate environmental effects</a:t>
            </a:r>
          </a:p>
          <a:p>
            <a:endParaRPr lang="en-CH" dirty="0"/>
          </a:p>
          <a:p>
            <a:endParaRPr lang="en-CH" dirty="0"/>
          </a:p>
          <a:p>
            <a:r>
              <a:rPr lang="en-CH" dirty="0"/>
              <a:t>FIELD STRESS ORIENTATON, more about geometrz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5803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Among the environmental parameters, we study T-stress.</a:t>
            </a:r>
          </a:p>
          <a:p>
            <a:r>
              <a:rPr lang="en-GB" dirty="0"/>
              <a:t>In short, it’s a proxy of pressure that constrains the crack tip</a:t>
            </a:r>
          </a:p>
          <a:p>
            <a:r>
              <a:rPr lang="en-GB" dirty="0"/>
              <a:t>I</a:t>
            </a:r>
            <a:r>
              <a:rPr lang="en-CH" dirty="0"/>
              <a:t>t stabilizes crack path, increases localization and reduces crack branching, so it increases fracture energy</a:t>
            </a:r>
          </a:p>
          <a:p>
            <a:r>
              <a:rPr lang="en-CH" dirty="0"/>
              <a:t>As observed by Aliha, fracture toughness is directly correlated with T-stress</a:t>
            </a:r>
          </a:p>
          <a:p>
            <a:r>
              <a:rPr lang="en-CH" dirty="0"/>
              <a:t>However, these tests are unreliable because they do not dissociate environmental effects</a:t>
            </a:r>
          </a:p>
          <a:p>
            <a:endParaRPr lang="en-CH" dirty="0"/>
          </a:p>
          <a:p>
            <a:endParaRPr lang="en-CH" dirty="0"/>
          </a:p>
          <a:p>
            <a:r>
              <a:rPr lang="en-CH" dirty="0"/>
              <a:t>FIELD STRESS ORIENTATON, more about geometrz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3019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That’s why we came out with a modified ring test</a:t>
            </a:r>
          </a:p>
          <a:p>
            <a:r>
              <a:rPr lang="en-GB" dirty="0"/>
              <a:t>T</a:t>
            </a:r>
            <a:r>
              <a:rPr lang="en-CH" dirty="0"/>
              <a:t>hat is stable, size independent, and coupled with a compliance method, we can monitor continuously the crack length, the fracture toughness and the T-stress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2967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That’s why we came out with a modified ring test</a:t>
            </a:r>
          </a:p>
          <a:p>
            <a:r>
              <a:rPr lang="en-GB" dirty="0"/>
              <a:t>T</a:t>
            </a:r>
            <a:r>
              <a:rPr lang="en-CH" dirty="0"/>
              <a:t>hat is stable, size independent, and coupled with a compliance method obtained in FEM, we can monitor continuously the crack length, the fracture energy and the T-stress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1897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That’s why we came out with a modified ring test</a:t>
            </a:r>
          </a:p>
          <a:p>
            <a:r>
              <a:rPr lang="en-GB" dirty="0"/>
              <a:t>T</a:t>
            </a:r>
            <a:r>
              <a:rPr lang="en-CH" dirty="0"/>
              <a:t>hat is stable, size independent, and coupled with a compliance method, we can monitor continuously the crack length, the fracture toughness and the T-stress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5754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To look at micromechanisms, we realized thin sections on the broken sample - as a first step</a:t>
            </a:r>
          </a:p>
          <a:p>
            <a:r>
              <a:rPr lang="en-CH" dirty="0"/>
              <a:t>On this SEM image</a:t>
            </a:r>
            <a:r>
              <a:rPr lang="fr-CH" dirty="0"/>
              <a:t>, </a:t>
            </a:r>
            <a:r>
              <a:rPr lang="en-CH" dirty="0"/>
              <a:t>the crack tip, where it’s supposed to end.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060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0"/>
            <a:ext cx="7812087" cy="49482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187583-F16A-6F41-8B68-000F9C9C20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50" y="4440264"/>
            <a:ext cx="698500" cy="507975"/>
          </a:xfrm>
        </p:spPr>
        <p:txBody>
          <a:bodyPr lIns="0" tIns="0" rIns="0" bIns="0" anchor="b" anchorCtr="0">
            <a:noAutofit/>
          </a:bodyPr>
          <a:lstStyle>
            <a:lvl1pPr marL="114300" indent="-107950">
              <a:buFontTx/>
              <a:buBlip>
                <a:blip r:embed="rId3"/>
              </a:buBlip>
              <a:tabLst/>
              <a:defRPr sz="7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77880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26" userDrawn="1">
          <p15:clr>
            <a:srgbClr val="FBAE40"/>
          </p15:clr>
        </p15:guide>
        <p15:guide id="5" orient="horz" pos="123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pos="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875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772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897D737-724C-984A-82E1-2A2DBD5F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9FF6AA9-AC16-D748-B815-56221BFF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D59D891-3F23-D04C-AB43-6FA4220A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6706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FFD8D9-6AAA-B44F-8BD5-98D7A654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4C64CE-C88F-2044-AD84-19F588F1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948AF20-C2DF-3542-BB6A-8354A981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83942-1443-BC45-9F95-32C82A8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4039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8239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5563" y="2571750"/>
            <a:ext cx="2738437" cy="2111375"/>
          </a:xfr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E5EA1C-63CE-2C4F-B9F4-39FDBC14B9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7A5892-F23D-BD48-84D1-FD279BA168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516D46-C7BB-2141-A4EE-18D1756414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0948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7726363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E6F4EB-CC02-6E4D-9146-CE4A7A789A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D4AA2C-29B3-CA42-B7C3-C932911A75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FE7A1E3-AAEC-7641-B6C5-8D9FC0B6A2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1727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3114674"/>
            <a:ext cx="8239125" cy="20288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904875" y="1563688"/>
            <a:ext cx="7646988" cy="1436687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CH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7CF3032-2465-874C-B786-95E1B594A5A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F73E2A-22D7-894A-9267-185CB4E4B1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D9777C-EC90-1141-9E30-4B4F669C2B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E011164-727C-4C46-B34E-7729CB35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31156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8101AB-8ACE-BB4C-9D61-B4AABFE11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9CFC1D-0B2A-0A4E-9C0D-682EECA5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622065-A833-2340-B0FD-ACB065A3B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4840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886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8177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222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30C78BE-DAD0-D748-8B93-AD898D00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131A8490-33AC-9443-A9FC-9A5E9322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875139C-6471-774D-89EF-2B93FAD2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942AF23-4BDC-8C4A-9212-AF88439C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9627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7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5F20A3C-6DA6-684F-8F84-A7C8F133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633A2CC-2D27-AE47-AE09-87A5F61228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CABC000E-4E22-1A40-9D3F-FE2F141E5C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AF49D93-C78A-F646-92B0-A7932C43D9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318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6" y="131032"/>
            <a:ext cx="3144520" cy="107275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98958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395" y="131032"/>
            <a:ext cx="3144520" cy="107275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31427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1563688"/>
            <a:ext cx="3144838" cy="3579812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C026A30B-6F8E-1445-88F0-A5FB77E1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826567D5-4A83-9E48-B441-CCB2A72BA6D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830A539-93F1-2541-B9F0-330893BD51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2F21D18-8706-7E4D-8FBE-C1E2584541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4545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4875" y="131032"/>
            <a:ext cx="3667125" cy="1072753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875" y="1563688"/>
            <a:ext cx="7726363" cy="338677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CH"/>
              <a:t>NAME EVENT / NAME PRESENTATION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15989" y="1874064"/>
            <a:ext cx="3543260" cy="512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Speaker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1238" y="195263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>
              <a:defRPr sz="700" b="1">
                <a:solidFill>
                  <a:schemeClr val="tx1"/>
                </a:solidFill>
                <a:latin typeface="+mj-lt"/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7E6E68-87EB-C34E-85D5-C26372DFEC9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30273" y="132334"/>
            <a:ext cx="653952" cy="2830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D7A1C0-94CD-D94F-A99F-21847E542637}"/>
              </a:ext>
            </a:extLst>
          </p:cNvPr>
          <p:cNvSpPr/>
          <p:nvPr userDrawn="1"/>
        </p:nvSpPr>
        <p:spPr>
          <a:xfrm rot="16200000">
            <a:off x="430003" y="4897709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48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81" r:id="rId3"/>
    <p:sldLayoutId id="2147483673" r:id="rId4"/>
    <p:sldLayoutId id="2147483662" r:id="rId5"/>
    <p:sldLayoutId id="2147483674" r:id="rId6"/>
    <p:sldLayoutId id="2147483675" r:id="rId7"/>
    <p:sldLayoutId id="2147483682" r:id="rId8"/>
    <p:sldLayoutId id="2147483676" r:id="rId9"/>
    <p:sldLayoutId id="2147483664" r:id="rId10"/>
    <p:sldLayoutId id="2147483666" r:id="rId11"/>
    <p:sldLayoutId id="2147483677" r:id="rId12"/>
    <p:sldLayoutId id="2147483678" r:id="rId13"/>
    <p:sldLayoutId id="2147483679" r:id="rId14"/>
    <p:sldLayoutId id="2147483667" r:id="rId15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000" spc="-70" baseline="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90000"/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90000"/>
        <a:buFont typeface="Wingdings" pitchFamily="2" charset="2"/>
        <a:buChar char="§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126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orient="horz" pos="123" userDrawn="1">
          <p15:clr>
            <a:srgbClr val="F26B43"/>
          </p15:clr>
        </p15:guide>
        <p15:guide id="6" orient="horz" pos="3117" userDrawn="1">
          <p15:clr>
            <a:srgbClr val="F26B43"/>
          </p15:clr>
        </p15:guide>
        <p15:guide id="7" pos="570" userDrawn="1">
          <p15:clr>
            <a:srgbClr val="F26B43"/>
          </p15:clr>
        </p15:guide>
        <p15:guide id="8" pos="1155" userDrawn="1">
          <p15:clr>
            <a:srgbClr val="F26B43"/>
          </p15:clr>
        </p15:guide>
        <p15:guide id="9" pos="1728" userDrawn="1">
          <p15:clr>
            <a:srgbClr val="F26B43"/>
          </p15:clr>
        </p15:guide>
        <p15:guide id="10" pos="2304" userDrawn="1">
          <p15:clr>
            <a:srgbClr val="F26B43"/>
          </p15:clr>
        </p15:guide>
        <p15:guide id="11" pos="3456" userDrawn="1">
          <p15:clr>
            <a:srgbClr val="F26B43"/>
          </p15:clr>
        </p15:guide>
        <p15:guide id="12" pos="4035" userDrawn="1">
          <p15:clr>
            <a:srgbClr val="F26B43"/>
          </p15:clr>
        </p15:guide>
        <p15:guide id="13" pos="4608" userDrawn="1">
          <p15:clr>
            <a:srgbClr val="F26B43"/>
          </p15:clr>
        </p15:guide>
        <p15:guide id="14" pos="5180" userDrawn="1">
          <p15:clr>
            <a:srgbClr val="F26B43"/>
          </p15:clr>
        </p15:guide>
        <p15:guide id="15" orient="horz" pos="490" userDrawn="1">
          <p15:clr>
            <a:srgbClr val="F26B43"/>
          </p15:clr>
        </p15:guide>
        <p15:guide id="16" orient="horz" pos="985" userDrawn="1">
          <p15:clr>
            <a:srgbClr val="F26B43"/>
          </p15:clr>
        </p15:guide>
        <p15:guide id="17" orient="horz" pos="1475" userDrawn="1">
          <p15:clr>
            <a:srgbClr val="F26B43"/>
          </p15:clr>
        </p15:guide>
        <p15:guide id="18" orient="horz" pos="1962" userDrawn="1">
          <p15:clr>
            <a:srgbClr val="F26B43"/>
          </p15:clr>
        </p15:guide>
        <p15:guide id="19" orient="horz" pos="2458" userDrawn="1">
          <p15:clr>
            <a:srgbClr val="F26B43"/>
          </p15:clr>
        </p15:guide>
        <p15:guide id="20" orient="horz" pos="2950" userDrawn="1">
          <p15:clr>
            <a:srgbClr val="F26B43"/>
          </p15:clr>
        </p15:guide>
        <p15:guide id="21" pos="5437" userDrawn="1">
          <p15:clr>
            <a:srgbClr val="F26B43"/>
          </p15:clr>
        </p15:guide>
        <p15:guide id="22" orient="horz" userDrawn="1">
          <p15:clr>
            <a:srgbClr val="F26B43"/>
          </p15:clr>
        </p15:guide>
        <p15:guide id="23" pos="5760" userDrawn="1">
          <p15:clr>
            <a:srgbClr val="F26B43"/>
          </p15:clr>
        </p15:guide>
        <p15:guide id="24" orient="horz" pos="3240" userDrawn="1">
          <p15:clr>
            <a:srgbClr val="F26B43"/>
          </p15:clr>
        </p15:guide>
        <p15:guide id="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comments" Target="../comments/commen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6F21C7-56BC-A74B-BA53-D2D4021D1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Fracture energy variations of rocks: a mechanical investigation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E3DCC4-356B-A340-9BF5-39AD9E3754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Antoine Guggisberg</a:t>
            </a:r>
            <a:r>
              <a:rPr lang="fr-FR" baseline="30000" dirty="0"/>
              <a:t>1</a:t>
            </a:r>
            <a:r>
              <a:rPr lang="fr-FR" dirty="0"/>
              <a:t>, </a:t>
            </a:r>
          </a:p>
          <a:p>
            <a:r>
              <a:rPr lang="fr-FR" dirty="0"/>
              <a:t>Mathias Lebihain</a:t>
            </a:r>
            <a:r>
              <a:rPr lang="fr-FR" baseline="30000" dirty="0"/>
              <a:t>2</a:t>
            </a:r>
            <a:r>
              <a:rPr lang="fr-FR" dirty="0"/>
              <a:t>, </a:t>
            </a:r>
          </a:p>
          <a:p>
            <a:r>
              <a:rPr lang="fr-FR" dirty="0"/>
              <a:t>Marie Violay</a:t>
            </a:r>
            <a:r>
              <a:rPr lang="fr-FR" baseline="30000" dirty="0"/>
              <a:t>1</a:t>
            </a:r>
          </a:p>
          <a:p>
            <a:r>
              <a:rPr lang="fr-FR" sz="1000" baseline="30000" dirty="0"/>
              <a:t>1</a:t>
            </a:r>
            <a:r>
              <a:rPr lang="fr-FR" sz="1000" i="1" dirty="0"/>
              <a:t>École polytechnique fédérale de Lausanne, LEMR, Lausanne, </a:t>
            </a:r>
            <a:r>
              <a:rPr lang="fr-FR" sz="1000" i="1" dirty="0" err="1"/>
              <a:t>Switzerland</a:t>
            </a:r>
            <a:endParaRPr lang="fr-FR" sz="1000" i="1" dirty="0"/>
          </a:p>
          <a:p>
            <a:r>
              <a:rPr lang="fr-FR" sz="1000" baseline="30000" dirty="0"/>
              <a:t>2</a:t>
            </a:r>
            <a:r>
              <a:rPr lang="fr-FR" sz="1000" i="1" dirty="0"/>
              <a:t>École des Ponts ParisTech, Laboratoire Navier, Paris, France</a:t>
            </a:r>
          </a:p>
          <a:p>
            <a:r>
              <a:rPr lang="fr-FR" sz="1000" dirty="0" err="1">
                <a:solidFill>
                  <a:srgbClr val="0098FF"/>
                </a:solidFill>
              </a:rPr>
              <a:t>antoine.guggisberg@epfl.ch</a:t>
            </a:r>
            <a:endParaRPr lang="fr-FR" sz="1000" dirty="0">
              <a:solidFill>
                <a:srgbClr val="0098FF"/>
              </a:solidFill>
            </a:endParaRPr>
          </a:p>
          <a:p>
            <a:endParaRPr lang="fr-FR" sz="1000" i="1" dirty="0"/>
          </a:p>
          <a:p>
            <a:endParaRPr lang="fr-FR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D89108E-A582-DFEF-D6F8-5DAA67D2E6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481" r="21481"/>
          <a:stretch>
            <a:fillRect/>
          </a:stretch>
        </p:blipFill>
        <p:spPr/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80124D-0355-C54B-9126-82BC6AB6B36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CH" dirty="0"/>
              <a:t>EGU 2022 / </a:t>
            </a:r>
            <a:r>
              <a:rPr lang="en-GB" dirty="0"/>
              <a:t>Fracture energy variations of rocks: a mechanical investigation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9070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5442762" cy="1072753"/>
          </a:xfrm>
        </p:spPr>
        <p:txBody>
          <a:bodyPr>
            <a:noAutofit/>
          </a:bodyPr>
          <a:lstStyle/>
          <a:p>
            <a:r>
              <a:rPr lang="fr-FR" dirty="0" err="1"/>
              <a:t>Carrara</a:t>
            </a:r>
            <a:r>
              <a:rPr lang="fr-FR" dirty="0"/>
              <a:t> </a:t>
            </a:r>
            <a:r>
              <a:rPr lang="fr-FR" dirty="0" err="1"/>
              <a:t>marble</a:t>
            </a:r>
            <a:r>
              <a:rPr lang="fr-FR" dirty="0"/>
              <a:t> –</a:t>
            </a:r>
            <a:br>
              <a:rPr lang="fr-FR" dirty="0"/>
            </a:br>
            <a:r>
              <a:rPr lang="fr-FR" dirty="0"/>
              <a:t>SEM microstructure investigation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EGU 2022 / </a:t>
            </a:r>
            <a:r>
              <a:rPr lang="en-GB" dirty="0"/>
              <a:t>Fracture energy variations of rocks: a mechanical investigation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Antoine </a:t>
            </a:r>
            <a:r>
              <a:rPr lang="fr-FR" dirty="0" err="1"/>
              <a:t>Guggisberg</a:t>
            </a:r>
            <a:r>
              <a:rPr lang="fr-FR" dirty="0"/>
              <a:t>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1116" y="195263"/>
            <a:ext cx="512762" cy="163552"/>
          </a:xfrm>
        </p:spPr>
        <p:txBody>
          <a:bodyPr/>
          <a:lstStyle/>
          <a:p>
            <a:r>
              <a:rPr lang="fr-FR" dirty="0"/>
              <a:t>5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5E1AF02-CC65-7388-A32D-7CEA015C08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3732"/>
          <a:stretch/>
        </p:blipFill>
        <p:spPr>
          <a:xfrm>
            <a:off x="904875" y="1565337"/>
            <a:ext cx="4347473" cy="3382838"/>
          </a:xfrm>
        </p:spPr>
      </p:pic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72AA8074-6A29-3F5E-DB15-39F08CD84E37}"/>
              </a:ext>
            </a:extLst>
          </p:cNvPr>
          <p:cNvSpPr txBox="1">
            <a:spLocks/>
          </p:cNvSpPr>
          <p:nvPr/>
        </p:nvSpPr>
        <p:spPr>
          <a:xfrm>
            <a:off x="5358857" y="1563688"/>
            <a:ext cx="3272381" cy="338677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err="1"/>
              <a:t>Presumed</a:t>
            </a:r>
            <a:r>
              <a:rPr lang="fr-FR" sz="1600" dirty="0"/>
              <a:t> crack tip</a:t>
            </a:r>
          </a:p>
          <a:p>
            <a:r>
              <a:rPr lang="fr-FR" sz="1600" dirty="0"/>
              <a:t>Diffuse micro-cracking zone</a:t>
            </a:r>
          </a:p>
          <a:p>
            <a:r>
              <a:rPr lang="fr-CH" sz="1600" dirty="0" err="1"/>
              <a:t>Interpreted</a:t>
            </a:r>
            <a:r>
              <a:rPr lang="fr-CH" sz="1600" dirty="0"/>
              <a:t> as a </a:t>
            </a:r>
            <a:r>
              <a:rPr lang="fr-CH" sz="1600" dirty="0" err="1"/>
              <a:t>millimetric</a:t>
            </a:r>
            <a:r>
              <a:rPr lang="fr-CH" sz="1600" dirty="0"/>
              <a:t> ‘process zone’</a:t>
            </a:r>
            <a:endParaRPr lang="fr-FR" sz="1400" dirty="0"/>
          </a:p>
          <a:p>
            <a:pPr marL="0" indent="0">
              <a:buFont typeface="Wingdings" pitchFamily="2" charset="2"/>
              <a:buNone/>
            </a:pP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34552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D41F48CE-BFEE-FC57-682F-CF7C97874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8151" y="1563688"/>
            <a:ext cx="5727698" cy="3579812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4857750" cy="1072753"/>
          </a:xfrm>
        </p:spPr>
        <p:txBody>
          <a:bodyPr>
            <a:noAutofit/>
          </a:bodyPr>
          <a:lstStyle/>
          <a:p>
            <a:r>
              <a:rPr lang="fr-FR" dirty="0" err="1"/>
              <a:t>Carrara</a:t>
            </a:r>
            <a:r>
              <a:rPr lang="fr-FR" dirty="0"/>
              <a:t> </a:t>
            </a:r>
            <a:r>
              <a:rPr lang="fr-FR" dirty="0" err="1"/>
              <a:t>marble</a:t>
            </a:r>
            <a:r>
              <a:rPr lang="fr-FR" dirty="0"/>
              <a:t> –</a:t>
            </a:r>
            <a:br>
              <a:rPr lang="fr-FR" dirty="0"/>
            </a:br>
            <a:r>
              <a:rPr lang="fr-FR" dirty="0" err="1"/>
              <a:t>effect</a:t>
            </a:r>
            <a:r>
              <a:rPr lang="fr-FR" dirty="0"/>
              <a:t> of </a:t>
            </a:r>
            <a:r>
              <a:rPr lang="fr-FR" dirty="0" err="1"/>
              <a:t>T</a:t>
            </a:r>
            <a:r>
              <a:rPr lang="fr-FR" dirty="0"/>
              <a:t>-stress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EGU 2022 / </a:t>
            </a:r>
            <a:r>
              <a:rPr lang="en-GB" dirty="0"/>
              <a:t>Fracture energy variations of rocks: a mechanical investigation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Antoine </a:t>
            </a:r>
            <a:r>
              <a:rPr lang="fr-FR" dirty="0" err="1"/>
              <a:t>Guggisberg</a:t>
            </a:r>
            <a:r>
              <a:rPr lang="fr-FR" dirty="0"/>
              <a:t>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85430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51BE05-64B9-A82F-5996-100A866BE3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6400" y="1563688"/>
            <a:ext cx="5736656" cy="3585410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4857750" cy="1072753"/>
          </a:xfrm>
        </p:spPr>
        <p:txBody>
          <a:bodyPr>
            <a:noAutofit/>
          </a:bodyPr>
          <a:lstStyle/>
          <a:p>
            <a:r>
              <a:rPr lang="fr-FR" dirty="0" err="1"/>
              <a:t>Carrara</a:t>
            </a:r>
            <a:r>
              <a:rPr lang="fr-FR" dirty="0"/>
              <a:t> </a:t>
            </a:r>
            <a:r>
              <a:rPr lang="fr-FR" dirty="0" err="1"/>
              <a:t>marble</a:t>
            </a:r>
            <a:r>
              <a:rPr lang="fr-FR" dirty="0"/>
              <a:t> –</a:t>
            </a:r>
            <a:br>
              <a:rPr lang="fr-FR" dirty="0"/>
            </a:br>
            <a:r>
              <a:rPr lang="fr-FR" dirty="0" err="1"/>
              <a:t>effect</a:t>
            </a:r>
            <a:r>
              <a:rPr lang="fr-FR" dirty="0"/>
              <a:t> of </a:t>
            </a:r>
            <a:r>
              <a:rPr lang="fr-FR" dirty="0" err="1"/>
              <a:t>T</a:t>
            </a:r>
            <a:r>
              <a:rPr lang="fr-FR" dirty="0"/>
              <a:t>-stress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EGU 2022 / </a:t>
            </a:r>
            <a:r>
              <a:rPr lang="en-GB" dirty="0"/>
              <a:t>Fracture energy variations of rocks: a mechanical investigation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Antoine </a:t>
            </a:r>
            <a:r>
              <a:rPr lang="fr-FR" dirty="0" err="1"/>
              <a:t>Guggisberg</a:t>
            </a:r>
            <a:r>
              <a:rPr lang="fr-FR" dirty="0"/>
              <a:t>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58923F-87B1-D6F0-4E10-947FFD8B3828}"/>
                  </a:ext>
                </a:extLst>
              </p:cNvPr>
              <p:cNvSpPr txBox="1"/>
              <p:nvPr/>
            </p:nvSpPr>
            <p:spPr>
              <a:xfrm>
                <a:off x="2151063" y="1203785"/>
                <a:ext cx="49745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H" sz="1600" dirty="0"/>
                  <a:t>Normal evaluation of fracture energy: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CH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=37 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H" sz="1600" dirty="0"/>
                  <a:t>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58923F-87B1-D6F0-4E10-947FFD8B3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1063" y="1203785"/>
                <a:ext cx="4974567" cy="338554"/>
              </a:xfrm>
              <a:prstGeom prst="rect">
                <a:avLst/>
              </a:prstGeom>
              <a:blipFill>
                <a:blip r:embed="rId4"/>
                <a:stretch>
                  <a:fillRect l="-254" t="-3571" b="-2500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9FF2BE5-696B-363E-253E-F2FBC7548B2F}"/>
                  </a:ext>
                </a:extLst>
              </p:cNvPr>
              <p:cNvSpPr txBox="1"/>
              <p:nvPr/>
            </p:nvSpPr>
            <p:spPr>
              <a:xfrm>
                <a:off x="6253316" y="2130445"/>
                <a:ext cx="28796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CH" sz="1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9FF2BE5-696B-363E-253E-F2FBC7548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316" y="2130445"/>
                <a:ext cx="287964" cy="246221"/>
              </a:xfrm>
              <a:prstGeom prst="rect">
                <a:avLst/>
              </a:prstGeom>
              <a:blipFill>
                <a:blip r:embed="rId5"/>
                <a:stretch>
                  <a:fillRect l="-12500" b="-19048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0953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754E7DF-3AC1-871A-EC4C-A83FCD7DB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6400" y="1562400"/>
            <a:ext cx="5726824" cy="3579265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4857750" cy="1072753"/>
          </a:xfrm>
        </p:spPr>
        <p:txBody>
          <a:bodyPr>
            <a:noAutofit/>
          </a:bodyPr>
          <a:lstStyle/>
          <a:p>
            <a:r>
              <a:rPr lang="fr-FR" dirty="0" err="1"/>
              <a:t>Carrara</a:t>
            </a:r>
            <a:r>
              <a:rPr lang="fr-FR" dirty="0"/>
              <a:t> </a:t>
            </a:r>
            <a:r>
              <a:rPr lang="fr-FR" dirty="0" err="1"/>
              <a:t>marble</a:t>
            </a:r>
            <a:r>
              <a:rPr lang="fr-FR" dirty="0"/>
              <a:t> –</a:t>
            </a:r>
            <a:br>
              <a:rPr lang="fr-FR" dirty="0"/>
            </a:br>
            <a:r>
              <a:rPr lang="fr-FR" dirty="0" err="1"/>
              <a:t>effect</a:t>
            </a:r>
            <a:r>
              <a:rPr lang="fr-FR" dirty="0"/>
              <a:t> of </a:t>
            </a:r>
            <a:r>
              <a:rPr lang="fr-FR" dirty="0" err="1"/>
              <a:t>T</a:t>
            </a:r>
            <a:r>
              <a:rPr lang="fr-FR" dirty="0"/>
              <a:t>-stress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EGU 2022 / </a:t>
            </a:r>
            <a:r>
              <a:rPr lang="en-GB" dirty="0"/>
              <a:t>Fracture energy variations of rocks: a mechanical investigation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Antoine </a:t>
            </a:r>
            <a:r>
              <a:rPr lang="fr-FR" dirty="0" err="1"/>
              <a:t>Guggisberg</a:t>
            </a:r>
            <a:r>
              <a:rPr lang="fr-FR" dirty="0"/>
              <a:t>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6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8C6EC5CD-BA90-AD3A-D054-183A75FF470F}"/>
              </a:ext>
            </a:extLst>
          </p:cNvPr>
          <p:cNvSpPr/>
          <p:nvPr/>
        </p:nvSpPr>
        <p:spPr>
          <a:xfrm rot="5400000">
            <a:off x="4523042" y="1385737"/>
            <a:ext cx="230588" cy="508000"/>
          </a:xfrm>
          <a:prstGeom prst="leftBrac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accent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B4F26F-B6C4-EE0B-8D25-8406D8BDF4C4}"/>
              </a:ext>
            </a:extLst>
          </p:cNvPr>
          <p:cNvSpPr txBox="1"/>
          <p:nvPr/>
        </p:nvSpPr>
        <p:spPr>
          <a:xfrm>
            <a:off x="3220930" y="1203785"/>
            <a:ext cx="2834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1600" dirty="0"/>
              <a:t>3-4 mm, ‘process zone’ size?</a:t>
            </a:r>
          </a:p>
        </p:txBody>
      </p:sp>
    </p:spTree>
    <p:extLst>
      <p:ext uri="{BB962C8B-B14F-4D97-AF65-F5344CB8AC3E}">
        <p14:creationId xmlns:p14="http://schemas.microsoft.com/office/powerpoint/2010/main" val="3167838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F21F45-619B-5156-5DF8-A30951623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dirty="0"/>
              <a:t>Fracture energy varies by a factor of 2 within a single experiment because of crack tip constraint (= T-stress) </a:t>
            </a:r>
          </a:p>
          <a:p>
            <a:r>
              <a:rPr lang="en-CH" dirty="0"/>
              <a:t>Necessity to consider environmental parameters and its effects on the ‘process zone’</a:t>
            </a:r>
          </a:p>
          <a:p>
            <a:endParaRPr lang="en-CH" dirty="0"/>
          </a:p>
          <a:p>
            <a:r>
              <a:rPr lang="en-CH" i="1" dirty="0"/>
              <a:t>Continuous monitoring of this ‘process zone’?</a:t>
            </a:r>
          </a:p>
          <a:p>
            <a:endParaRPr lang="en-CH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Thank you</a:t>
            </a:r>
          </a:p>
          <a:p>
            <a:pPr marL="0" indent="0" algn="ctr">
              <a:buNone/>
            </a:pPr>
            <a:r>
              <a:rPr lang="en-GB" dirty="0"/>
              <a:t>Contact: </a:t>
            </a:r>
            <a:r>
              <a:rPr lang="en-GB" dirty="0" err="1">
                <a:solidFill>
                  <a:srgbClr val="0070C0"/>
                </a:solidFill>
              </a:rPr>
              <a:t>antoine.guggisberg@epfl.ch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00A6A9-278E-BE5A-0CD6-F58CD29C2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/>
              <a:t>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2EA29-FC57-5DBA-51EF-0BE3A7EA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1413" y="2778452"/>
            <a:ext cx="3341052" cy="911524"/>
          </a:xfrm>
        </p:spPr>
        <p:txBody>
          <a:bodyPr/>
          <a:lstStyle/>
          <a:p>
            <a:r>
              <a:rPr lang="fr-CH" dirty="0"/>
              <a:t>EGU 2022 / </a:t>
            </a:r>
            <a:r>
              <a:rPr lang="en-GB" dirty="0"/>
              <a:t>Fracture energy variations of rocks: a mechanical investigation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DB6C1-59E2-5957-542B-FD1AD4528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Antoine </a:t>
            </a:r>
            <a:r>
              <a:rPr lang="fr-FR" dirty="0" err="1"/>
              <a:t>Guggisberg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6E895-4F74-4C45-5A65-43EC1F7A5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616305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93EE533-56CA-CDA5-4B8A-7A6C80840A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20507" y="2962124"/>
            <a:ext cx="3252929" cy="2181376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4255522" cy="1072753"/>
          </a:xfrm>
        </p:spPr>
        <p:txBody>
          <a:bodyPr>
            <a:noAutofit/>
          </a:bodyPr>
          <a:lstStyle/>
          <a:p>
            <a:r>
              <a:rPr lang="fr-FR" dirty="0"/>
              <a:t>Introduction – Importance of fracture </a:t>
            </a:r>
            <a:r>
              <a:rPr lang="fr-FR" dirty="0" err="1"/>
              <a:t>energy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EGU 2022 / </a:t>
            </a:r>
            <a:r>
              <a:rPr lang="en-GB" dirty="0"/>
              <a:t>Fracture energy variations of rocks: a mechanical investigation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Antoine </a:t>
            </a:r>
            <a:r>
              <a:rPr lang="fr-FR" dirty="0" err="1"/>
              <a:t>Guggisberg</a:t>
            </a:r>
            <a:r>
              <a:rPr lang="fr-FR" dirty="0"/>
              <a:t>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F25042-1806-B46C-FF33-8BB95CCA8CFC}"/>
              </a:ext>
            </a:extLst>
          </p:cNvPr>
          <p:cNvSpPr txBox="1"/>
          <p:nvPr/>
        </p:nvSpPr>
        <p:spPr>
          <a:xfrm>
            <a:off x="2886940" y="2662042"/>
            <a:ext cx="29163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Hydraulic fracturing (Texas Tribune)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C9EBF8-8B9E-66E0-9A7F-7D73F52B1770}"/>
              </a:ext>
            </a:extLst>
          </p:cNvPr>
          <p:cNvSpPr txBox="1"/>
          <p:nvPr/>
        </p:nvSpPr>
        <p:spPr>
          <a:xfrm>
            <a:off x="733883" y="1167661"/>
            <a:ext cx="17620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(W</a:t>
            </a:r>
            <a:r>
              <a:rPr lang="en-CH" dirty="0"/>
              <a:t>ing crack) models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69C0B7F-CC55-463C-3C00-59885756A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494" y="195263"/>
            <a:ext cx="2293940" cy="305858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3E29B69-8AEC-4781-2A9A-C35EAC902DB6}"/>
              </a:ext>
            </a:extLst>
          </p:cNvPr>
          <p:cNvSpPr txBox="1"/>
          <p:nvPr/>
        </p:nvSpPr>
        <p:spPr>
          <a:xfrm>
            <a:off x="6234625" y="3227440"/>
            <a:ext cx="457597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/>
              <a:t>Dike propagation (geoetc.com)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29C613-F809-EE8D-B6A5-86049E118AF3}"/>
              </a:ext>
            </a:extLst>
          </p:cNvPr>
          <p:cNvGrpSpPr/>
          <p:nvPr/>
        </p:nvGrpSpPr>
        <p:grpSpPr>
          <a:xfrm>
            <a:off x="664479" y="1383790"/>
            <a:ext cx="2074466" cy="2527300"/>
            <a:chOff x="627985" y="1623509"/>
            <a:chExt cx="2074466" cy="25273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FF35A70-BFBF-8100-CD41-B159A46031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7176"/>
            <a:stretch/>
          </p:blipFill>
          <p:spPr>
            <a:xfrm>
              <a:off x="627985" y="1623509"/>
              <a:ext cx="2074466" cy="252730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5FDB65-7DD6-7870-4648-22DBBD70DBA0}"/>
                </a:ext>
              </a:extLst>
            </p:cNvPr>
            <p:cNvSpPr/>
            <p:nvPr/>
          </p:nvSpPr>
          <p:spPr>
            <a:xfrm>
              <a:off x="627986" y="1623509"/>
              <a:ext cx="159194" cy="245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AA8ED2C-EE9C-4270-B9B9-1F717BD66298}"/>
              </a:ext>
            </a:extLst>
          </p:cNvPr>
          <p:cNvSpPr txBox="1"/>
          <p:nvPr/>
        </p:nvSpPr>
        <p:spPr>
          <a:xfrm>
            <a:off x="6002739" y="4754699"/>
            <a:ext cx="29514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All controlled by the fracture energy!</a:t>
            </a:r>
          </a:p>
        </p:txBody>
      </p:sp>
    </p:spTree>
    <p:extLst>
      <p:ext uri="{BB962C8B-B14F-4D97-AF65-F5344CB8AC3E}">
        <p14:creationId xmlns:p14="http://schemas.microsoft.com/office/powerpoint/2010/main" val="4294294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04876" y="1563688"/>
                <a:ext cx="5661387" cy="3386772"/>
              </a:xfrm>
            </p:spPr>
            <p:txBody>
              <a:bodyPr>
                <a:normAutofit/>
              </a:bodyPr>
              <a:lstStyle/>
              <a:p>
                <a:r>
                  <a:rPr lang="fr-FR" sz="1400" dirty="0"/>
                  <a:t>Fracture </a:t>
                </a:r>
                <a:r>
                  <a:rPr lang="fr-FR" sz="1400" dirty="0" err="1"/>
                  <a:t>energy</a:t>
                </a:r>
                <a:r>
                  <a:rPr lang="fr-FR" sz="14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CH" sz="1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𝐼𝐶</m:t>
                        </m:r>
                      </m:sub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fr-FR" sz="1400" dirty="0"/>
              </a:p>
              <a:p>
                <a:pPr lvl="1">
                  <a:buFont typeface="Wingdings" pitchFamily="2" charset="2"/>
                  <a:buChar char="Ø"/>
                </a:pPr>
                <a:r>
                  <a:rPr lang="fr-FR" sz="1200" i="1" dirty="0"/>
                  <a:t>"The </a:t>
                </a:r>
                <a:r>
                  <a:rPr lang="fr-FR" sz="1200" i="1" dirty="0" err="1"/>
                  <a:t>material</a:t>
                </a:r>
                <a:r>
                  <a:rPr lang="fr-FR" sz="1200" i="1" dirty="0"/>
                  <a:t> </a:t>
                </a:r>
                <a:r>
                  <a:rPr lang="fr-FR" sz="1200" i="1" dirty="0" err="1"/>
                  <a:t>property</a:t>
                </a:r>
                <a:r>
                  <a:rPr lang="fr-FR" sz="1200" i="1" dirty="0"/>
                  <a:t> </a:t>
                </a:r>
                <a:r>
                  <a:rPr lang="fr-FR" sz="1200" i="1" dirty="0" err="1"/>
                  <a:t>describing</a:t>
                </a:r>
                <a:r>
                  <a:rPr lang="fr-FR" sz="1200" i="1" dirty="0"/>
                  <a:t> the </a:t>
                </a:r>
                <a:r>
                  <a:rPr lang="fr-FR" sz="1200" i="1" dirty="0" err="1"/>
                  <a:t>energy</a:t>
                </a:r>
                <a:r>
                  <a:rPr lang="fr-FR" sz="1200" i="1" dirty="0"/>
                  <a:t> </a:t>
                </a:r>
                <a:r>
                  <a:rPr lang="fr-FR" sz="1200" i="1" dirty="0" err="1"/>
                  <a:t>required</a:t>
                </a:r>
                <a:r>
                  <a:rPr lang="fr-FR" sz="1200" i="1" dirty="0"/>
                  <a:t> to open new cracks"</a:t>
                </a:r>
              </a:p>
              <a:p>
                <a:pPr lvl="1"/>
                <a:endParaRPr lang="fr-FR" sz="1400" dirty="0"/>
              </a:p>
              <a:p>
                <a:pPr lvl="1"/>
                <a:endParaRPr lang="fr-FR" sz="1400" dirty="0"/>
              </a:p>
              <a:p>
                <a:r>
                  <a:rPr lang="fr-FR" sz="1400" dirty="0"/>
                  <a:t>Dissipative micro-</a:t>
                </a:r>
                <a:r>
                  <a:rPr lang="fr-FR" sz="1400" dirty="0" err="1"/>
                  <a:t>mechanisms</a:t>
                </a:r>
                <a:r>
                  <a:rPr lang="fr-FR" sz="1400" dirty="0"/>
                  <a:t> </a:t>
                </a:r>
                <a:r>
                  <a:rPr lang="fr-FR" sz="1400" dirty="0" err="1"/>
                  <a:t>vary</a:t>
                </a:r>
                <a:r>
                  <a:rPr lang="fr-FR" sz="1400" dirty="0"/>
                  <a:t> </a:t>
                </a:r>
                <a:r>
                  <a:rPr lang="fr-FR" sz="1400" dirty="0" err="1"/>
                  <a:t>with</a:t>
                </a:r>
                <a:r>
                  <a:rPr lang="fr-FR" sz="1400" dirty="0"/>
                  <a:t> </a:t>
                </a:r>
                <a:r>
                  <a:rPr lang="fr-FR" sz="1400" dirty="0" err="1"/>
                  <a:t>environmental</a:t>
                </a:r>
                <a:r>
                  <a:rPr lang="fr-FR" sz="1400" dirty="0"/>
                  <a:t> </a:t>
                </a:r>
                <a:r>
                  <a:rPr lang="fr-FR" sz="1400" dirty="0" err="1"/>
                  <a:t>parameters</a:t>
                </a:r>
                <a:endParaRPr lang="fr-FR" sz="1400" dirty="0"/>
              </a:p>
              <a:p>
                <a:pPr lvl="1">
                  <a:buFont typeface="Wingdings" pitchFamily="2" charset="2"/>
                  <a:buChar char="Ø"/>
                </a:pPr>
                <a:r>
                  <a:rPr lang="fr-FR" sz="1200" dirty="0" err="1"/>
                  <a:t>Inducing</a:t>
                </a:r>
                <a:r>
                  <a:rPr lang="fr-FR" sz="1200" dirty="0"/>
                  <a:t> fracture </a:t>
                </a:r>
                <a:r>
                  <a:rPr lang="fr-FR" sz="1200" dirty="0" err="1"/>
                  <a:t>energy</a:t>
                </a:r>
                <a:r>
                  <a:rPr lang="fr-FR" sz="1200" dirty="0"/>
                  <a:t> variations</a:t>
                </a:r>
              </a:p>
              <a:p>
                <a:pPr marL="0" indent="0">
                  <a:buNone/>
                </a:pPr>
                <a:endParaRPr lang="fr-FR" sz="1400" dirty="0"/>
              </a:p>
              <a:p>
                <a:pPr marL="0" indent="0">
                  <a:buNone/>
                </a:pPr>
                <a:endParaRPr lang="fr-FR" sz="1400" dirty="0"/>
              </a:p>
              <a:p>
                <a:r>
                  <a:rPr lang="fr-FR" sz="1400" dirty="0" err="1"/>
                  <a:t>Necessity</a:t>
                </a:r>
                <a:r>
                  <a:rPr lang="fr-FR" sz="1400" dirty="0"/>
                  <a:t> of </a:t>
                </a:r>
                <a:r>
                  <a:rPr lang="fr-FR" sz="1400" dirty="0" err="1"/>
                  <a:t>controlled</a:t>
                </a:r>
                <a:r>
                  <a:rPr lang="fr-FR" sz="1400" dirty="0"/>
                  <a:t> </a:t>
                </a:r>
                <a:r>
                  <a:rPr lang="fr-FR" sz="1400" dirty="0" err="1"/>
                  <a:t>experiments</a:t>
                </a:r>
                <a:r>
                  <a:rPr lang="fr-FR" sz="1400" dirty="0"/>
                  <a:t> in the </a:t>
                </a:r>
                <a:r>
                  <a:rPr lang="fr-FR" sz="1400" dirty="0" err="1"/>
                  <a:t>simplest</a:t>
                </a:r>
                <a:r>
                  <a:rPr lang="fr-FR" sz="1400" dirty="0"/>
                  <a:t> </a:t>
                </a:r>
                <a:r>
                  <a:rPr lang="fr-FR" sz="1400" dirty="0" err="1"/>
                  <a:t>set-up</a:t>
                </a:r>
                <a:endParaRPr lang="fr-FR" sz="1400" dirty="0"/>
              </a:p>
              <a:p>
                <a:pPr lvl="1">
                  <a:buFont typeface="Wingdings" pitchFamily="2" charset="2"/>
                  <a:buChar char="Ø"/>
                </a:pPr>
                <a:r>
                  <a:rPr lang="fr-FR" sz="1200" dirty="0"/>
                  <a:t>Mode I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fr-FR" sz="1200" dirty="0" err="1"/>
                  <a:t>Observing</a:t>
                </a:r>
                <a:r>
                  <a:rPr lang="fr-FR" sz="1200" dirty="0"/>
                  <a:t> micro-</a:t>
                </a:r>
                <a:r>
                  <a:rPr lang="fr-FR" sz="1200" dirty="0" err="1"/>
                  <a:t>mechanisms</a:t>
                </a:r>
                <a:r>
                  <a:rPr lang="fr-FR" sz="1200" dirty="0"/>
                  <a:t> + fracture </a:t>
                </a:r>
                <a:r>
                  <a:rPr lang="fr-FR" sz="1200" dirty="0" err="1"/>
                  <a:t>energy</a:t>
                </a:r>
                <a:r>
                  <a:rPr lang="fr-FR" sz="1200" dirty="0"/>
                  <a:t> variations</a:t>
                </a:r>
              </a:p>
              <a:p>
                <a:pPr lvl="1">
                  <a:buFont typeface="Wingdings" pitchFamily="2" charset="2"/>
                  <a:buChar char="Ø"/>
                </a:pPr>
                <a:endParaRPr lang="fr-FR" sz="1200" dirty="0"/>
              </a:p>
            </p:txBody>
          </p:sp>
        </mc:Choice>
        <mc:Fallback xmlns="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04876" y="1563688"/>
                <a:ext cx="5661387" cy="3386772"/>
              </a:xfrm>
              <a:blipFill>
                <a:blip r:embed="rId3"/>
                <a:stretch>
                  <a:fillRect t="-112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Introduction – Fracture </a:t>
            </a:r>
            <a:r>
              <a:rPr lang="fr-FR" dirty="0" err="1"/>
              <a:t>energy</a:t>
            </a:r>
            <a:r>
              <a:rPr lang="fr-FR" dirty="0"/>
              <a:t> variations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EGU 2022 / </a:t>
            </a:r>
            <a:r>
              <a:rPr lang="en-GB" dirty="0"/>
              <a:t>Fracture energy variations of rocks: a mechanical investigation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Antoine </a:t>
            </a:r>
            <a:r>
              <a:rPr lang="fr-FR" dirty="0" err="1"/>
              <a:t>Guggisberg</a:t>
            </a:r>
            <a:r>
              <a:rPr lang="fr-FR" dirty="0"/>
              <a:t>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EA3B53-E78B-CD47-8C8D-6F66BE1431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6" r="8645"/>
          <a:stretch/>
        </p:blipFill>
        <p:spPr>
          <a:xfrm>
            <a:off x="3716594" y="1813770"/>
            <a:ext cx="5427406" cy="309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14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6" y="2571750"/>
            <a:ext cx="4546690" cy="2378710"/>
          </a:xfrm>
        </p:spPr>
        <p:txBody>
          <a:bodyPr>
            <a:normAutofit/>
          </a:bodyPr>
          <a:lstStyle/>
          <a:p>
            <a:r>
              <a:rPr lang="fr-FR" sz="1400" dirty="0" err="1"/>
              <a:t>T</a:t>
            </a:r>
            <a:r>
              <a:rPr lang="fr-FR" sz="1400" dirty="0"/>
              <a:t>-stress </a:t>
            </a:r>
            <a:r>
              <a:rPr lang="fr-FR" sz="1400" dirty="0" err="1"/>
              <a:t>is</a:t>
            </a:r>
            <a:r>
              <a:rPr lang="fr-FR" sz="1400" dirty="0"/>
              <a:t> a proxy of </a:t>
            </a:r>
            <a:r>
              <a:rPr lang="fr-FR" sz="1400" dirty="0" err="1"/>
              <a:t>confining</a:t>
            </a:r>
            <a:r>
              <a:rPr lang="fr-FR" sz="1400" dirty="0"/>
              <a:t> pressure</a:t>
            </a:r>
          </a:p>
          <a:p>
            <a:endParaRPr lang="en-US" sz="1400" dirty="0"/>
          </a:p>
          <a:p>
            <a:r>
              <a:rPr lang="en-US" sz="1400" dirty="0"/>
              <a:t>T-stress constrains the crack tip</a:t>
            </a:r>
          </a:p>
          <a:p>
            <a:pPr lvl="1"/>
            <a:r>
              <a:rPr lang="en-US" sz="1200" dirty="0"/>
              <a:t>crack path stabilization, less crack branching, more localization</a:t>
            </a:r>
          </a:p>
          <a:p>
            <a:pPr lvl="1"/>
            <a:r>
              <a:rPr lang="en-US" sz="1200" dirty="0"/>
              <a:t>Increases fracture energy</a:t>
            </a:r>
          </a:p>
          <a:p>
            <a:pPr marL="0" indent="0">
              <a:buNone/>
            </a:pPr>
            <a:endParaRPr lang="fr-FR" sz="1400" dirty="0"/>
          </a:p>
          <a:p>
            <a:endParaRPr lang="fr-FR" sz="1600" dirty="0"/>
          </a:p>
          <a:p>
            <a:pPr marL="0" indent="0">
              <a:buNone/>
            </a:pPr>
            <a:endParaRPr lang="fr-FR" sz="16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Introduction – </a:t>
            </a:r>
            <a:r>
              <a:rPr lang="fr-FR" dirty="0" err="1"/>
              <a:t>Effect</a:t>
            </a:r>
            <a:r>
              <a:rPr lang="fr-FR" dirty="0"/>
              <a:t> of </a:t>
            </a:r>
            <a:r>
              <a:rPr lang="fr-FR" dirty="0" err="1"/>
              <a:t>T</a:t>
            </a:r>
            <a:r>
              <a:rPr lang="fr-FR" dirty="0"/>
              <a:t>-stress (mode I)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EGU 2022 / </a:t>
            </a:r>
            <a:r>
              <a:rPr lang="en-GB" dirty="0"/>
              <a:t>Fracture energy variations of rocks: a mechanical investigation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Antoine </a:t>
            </a:r>
            <a:r>
              <a:rPr lang="fr-FR" dirty="0" err="1"/>
              <a:t>Guggisberg</a:t>
            </a:r>
            <a:r>
              <a:rPr lang="fr-FR" dirty="0"/>
              <a:t>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4B4A70-86CF-750D-A653-076668C182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02"/>
          <a:stretch/>
        </p:blipFill>
        <p:spPr>
          <a:xfrm>
            <a:off x="1272776" y="1122862"/>
            <a:ext cx="2931322" cy="144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22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Introduction – </a:t>
            </a:r>
            <a:r>
              <a:rPr lang="fr-FR" dirty="0" err="1"/>
              <a:t>Effect</a:t>
            </a:r>
            <a:r>
              <a:rPr lang="fr-FR" dirty="0"/>
              <a:t> of </a:t>
            </a:r>
            <a:r>
              <a:rPr lang="fr-FR" dirty="0" err="1"/>
              <a:t>T</a:t>
            </a:r>
            <a:r>
              <a:rPr lang="fr-FR" dirty="0"/>
              <a:t>-stress (mode I)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EGU 2022 / </a:t>
            </a:r>
            <a:r>
              <a:rPr lang="en-GB" dirty="0"/>
              <a:t>Fracture energy variations of rocks: a mechanical investigation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Antoine </a:t>
            </a:r>
            <a:r>
              <a:rPr lang="fr-FR" dirty="0" err="1"/>
              <a:t>Guggisberg</a:t>
            </a:r>
            <a:r>
              <a:rPr lang="fr-FR" dirty="0"/>
              <a:t>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0467CD-39D0-0255-AA75-E484A88B1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204" y="1241425"/>
            <a:ext cx="3746320" cy="39020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A45B17-E702-8696-5050-FC579F4A91AE}"/>
              </a:ext>
            </a:extLst>
          </p:cNvPr>
          <p:cNvSpPr txBox="1"/>
          <p:nvPr/>
        </p:nvSpPr>
        <p:spPr>
          <a:xfrm>
            <a:off x="6048057" y="4061101"/>
            <a:ext cx="25122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Modified from Aliha et al. 2017</a:t>
            </a:r>
          </a:p>
        </p:txBody>
      </p:sp>
      <p:sp>
        <p:nvSpPr>
          <p:cNvPr id="15" name="Espace réservé du contenu 1">
            <a:extLst>
              <a:ext uri="{FF2B5EF4-FFF2-40B4-BE49-F238E27FC236}">
                <a16:creationId xmlns:a16="http://schemas.microsoft.com/office/drawing/2014/main" id="{833BBB37-030A-AE31-9C77-072DE8E3104E}"/>
              </a:ext>
            </a:extLst>
          </p:cNvPr>
          <p:cNvSpPr txBox="1">
            <a:spLocks/>
          </p:cNvSpPr>
          <p:nvPr/>
        </p:nvSpPr>
        <p:spPr>
          <a:xfrm>
            <a:off x="904876" y="2571750"/>
            <a:ext cx="4546690" cy="2378710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err="1"/>
              <a:t>T</a:t>
            </a:r>
            <a:r>
              <a:rPr lang="fr-FR" sz="1400" dirty="0"/>
              <a:t>-stress </a:t>
            </a:r>
            <a:r>
              <a:rPr lang="fr-FR" sz="1400" dirty="0" err="1"/>
              <a:t>is</a:t>
            </a:r>
            <a:r>
              <a:rPr lang="fr-FR" sz="1400" dirty="0"/>
              <a:t> a proxy of </a:t>
            </a:r>
            <a:r>
              <a:rPr lang="fr-FR" sz="1400" dirty="0" err="1"/>
              <a:t>confining</a:t>
            </a:r>
            <a:r>
              <a:rPr lang="fr-FR" sz="1400" dirty="0"/>
              <a:t> pressure</a:t>
            </a:r>
          </a:p>
          <a:p>
            <a:endParaRPr lang="en-US" sz="1400" dirty="0"/>
          </a:p>
          <a:p>
            <a:r>
              <a:rPr lang="en-US" sz="1400" dirty="0"/>
              <a:t>T-stress constrains the crack tip</a:t>
            </a:r>
          </a:p>
          <a:p>
            <a:pPr lvl="1"/>
            <a:r>
              <a:rPr lang="en-US" sz="1200" dirty="0"/>
              <a:t>crack path stabilization, less crack branching, more localization</a:t>
            </a:r>
          </a:p>
          <a:p>
            <a:pPr lvl="1"/>
            <a:r>
              <a:rPr lang="en-US" sz="1200" dirty="0"/>
              <a:t>Increases fracture energy</a:t>
            </a:r>
          </a:p>
          <a:p>
            <a:pPr marL="0" indent="0">
              <a:buFont typeface="Wingdings" pitchFamily="2" charset="2"/>
              <a:buNone/>
            </a:pPr>
            <a:endParaRPr lang="fr-FR" sz="1400" dirty="0"/>
          </a:p>
          <a:p>
            <a:endParaRPr lang="fr-FR" sz="1600" dirty="0"/>
          </a:p>
          <a:p>
            <a:pPr marL="0" indent="0">
              <a:buFont typeface="Wingdings" pitchFamily="2" charset="2"/>
              <a:buNone/>
            </a:pPr>
            <a:endParaRPr lang="fr-FR" sz="1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A9D9A5-210A-EE76-5C7B-50AFCD4A5D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02"/>
          <a:stretch/>
        </p:blipFill>
        <p:spPr>
          <a:xfrm>
            <a:off x="1272776" y="1122862"/>
            <a:ext cx="2931322" cy="144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5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499963-EFF8-3125-7155-C84F48528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184" y="2070100"/>
            <a:ext cx="2667000" cy="307340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Experiments</a:t>
            </a:r>
            <a:r>
              <a:rPr lang="fr-FR" dirty="0"/>
              <a:t> – </a:t>
            </a:r>
            <a:br>
              <a:rPr lang="fr-FR" dirty="0"/>
            </a:br>
            <a:r>
              <a:rPr lang="fr-FR" dirty="0" err="1"/>
              <a:t>Modified</a:t>
            </a:r>
            <a:r>
              <a:rPr lang="fr-FR" dirty="0"/>
              <a:t> Ring Test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0400" y="2779200"/>
            <a:ext cx="3341052" cy="911524"/>
          </a:xfrm>
        </p:spPr>
        <p:txBody>
          <a:bodyPr/>
          <a:lstStyle/>
          <a:p>
            <a:r>
              <a:rPr lang="fr-CH" dirty="0"/>
              <a:t>EGU 2022 / </a:t>
            </a:r>
            <a:r>
              <a:rPr lang="en-GB" dirty="0"/>
              <a:t>Fracture energy variations of rocks: a mechanical investigation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Antoine </a:t>
            </a:r>
            <a:r>
              <a:rPr lang="fr-FR" dirty="0" err="1"/>
              <a:t>Guggisberg</a:t>
            </a:r>
            <a:r>
              <a:rPr lang="fr-FR" dirty="0"/>
              <a:t>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p:sp>
        <p:nvSpPr>
          <p:cNvPr id="13" name="Espace réservé du contenu 1">
            <a:extLst>
              <a:ext uri="{FF2B5EF4-FFF2-40B4-BE49-F238E27FC236}">
                <a16:creationId xmlns:a16="http://schemas.microsoft.com/office/drawing/2014/main" id="{26661FF2-3405-DA7A-2945-DBD57984EB07}"/>
              </a:ext>
            </a:extLst>
          </p:cNvPr>
          <p:cNvSpPr txBox="1">
            <a:spLocks/>
          </p:cNvSpPr>
          <p:nvPr/>
        </p:nvSpPr>
        <p:spPr>
          <a:xfrm>
            <a:off x="904875" y="1307690"/>
            <a:ext cx="4399554" cy="3642770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Stable test, independent of size effects</a:t>
            </a:r>
          </a:p>
          <a:p>
            <a:endParaRPr lang="fr-FR" sz="1600" dirty="0"/>
          </a:p>
          <a:p>
            <a:pPr marL="0" indent="0">
              <a:buFont typeface="Wingdings" pitchFamily="2" charset="2"/>
              <a:buNone/>
            </a:pPr>
            <a:endParaRPr lang="fr-FR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9BE533-263A-130B-C6BA-4D3182DBFA70}"/>
              </a:ext>
            </a:extLst>
          </p:cNvPr>
          <p:cNvSpPr/>
          <p:nvPr/>
        </p:nvSpPr>
        <p:spPr>
          <a:xfrm>
            <a:off x="5384800" y="1203785"/>
            <a:ext cx="831154" cy="599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73497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499963-EFF8-3125-7155-C84F48528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184" y="2070100"/>
            <a:ext cx="2667000" cy="307340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Experiments</a:t>
            </a:r>
            <a:r>
              <a:rPr lang="fr-FR" dirty="0"/>
              <a:t> – </a:t>
            </a:r>
            <a:br>
              <a:rPr lang="fr-FR" dirty="0"/>
            </a:br>
            <a:r>
              <a:rPr lang="fr-FR" dirty="0" err="1"/>
              <a:t>Modified</a:t>
            </a:r>
            <a:r>
              <a:rPr lang="fr-FR" dirty="0"/>
              <a:t> Ring Test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0400" y="2779200"/>
            <a:ext cx="3341052" cy="911524"/>
          </a:xfrm>
        </p:spPr>
        <p:txBody>
          <a:bodyPr/>
          <a:lstStyle/>
          <a:p>
            <a:r>
              <a:rPr lang="fr-CH" dirty="0"/>
              <a:t>EGU 2022 / </a:t>
            </a:r>
            <a:r>
              <a:rPr lang="en-GB" dirty="0"/>
              <a:t>Fracture energy variations of rocks: a mechanical investigation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Antoine </a:t>
            </a:r>
            <a:r>
              <a:rPr lang="fr-FR" dirty="0" err="1"/>
              <a:t>Guggisberg</a:t>
            </a:r>
            <a:r>
              <a:rPr lang="fr-FR" dirty="0"/>
              <a:t>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space réservé du contenu 1">
                <a:extLst>
                  <a:ext uri="{FF2B5EF4-FFF2-40B4-BE49-F238E27FC236}">
                    <a16:creationId xmlns:a16="http://schemas.microsoft.com/office/drawing/2014/main" id="{26661FF2-3405-DA7A-2945-DBD57984EB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4875" y="1307690"/>
                <a:ext cx="6970764" cy="3642770"/>
              </a:xfrm>
              <a:prstGeom prst="rect">
                <a:avLst/>
              </a:prstGeom>
            </p:spPr>
            <p:txBody>
              <a:bodyPr vert="horz" lIns="18000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Clr>
                    <a:schemeClr val="accent1"/>
                  </a:buClr>
                  <a:buSzPct val="90000"/>
                  <a:buFont typeface="Wingdings" pitchFamily="2" charset="2"/>
                  <a:buChar char="§"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6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SzPct val="90000"/>
                  <a:buFont typeface="Wingdings" pitchFamily="2" charset="2"/>
                  <a:buChar char="§"/>
                  <a:defRPr sz="15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/>
                  <a:t>Stable test, independent of size effects</a:t>
                </a:r>
              </a:p>
              <a:p>
                <a:r>
                  <a:rPr lang="en-US" sz="1400" b="1" dirty="0"/>
                  <a:t>compliance-based</a:t>
                </a:r>
                <a:r>
                  <a:rPr lang="en-US" sz="1400" dirty="0"/>
                  <a:t> method for continuous monitoring of:</a:t>
                </a:r>
                <a:endParaRPr lang="en-GB" sz="1400" dirty="0"/>
              </a:p>
              <a:p>
                <a:pPr lvl="1"/>
                <a:r>
                  <a:rPr lang="en-GB" sz="1400" dirty="0"/>
                  <a:t>crack length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endParaRPr lang="en-GB" sz="14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GB" sz="1400" dirty="0"/>
              </a:p>
              <a:p>
                <a:pPr lvl="1"/>
                <a14:m>
                  <m:oMath xmlns:m="http://schemas.openxmlformats.org/officeDocument/2006/math">
                    <m:r>
                      <a:rPr lang="en-GB" sz="1400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CH" sz="1400" i="1" dirty="0"/>
              </a:p>
              <a:p>
                <a:endParaRPr lang="fr-FR" sz="1600" dirty="0"/>
              </a:p>
              <a:p>
                <a:pPr marL="0" indent="0">
                  <a:buFont typeface="Wingdings" pitchFamily="2" charset="2"/>
                  <a:buNone/>
                </a:pPr>
                <a:endParaRPr lang="fr-FR" sz="1600" dirty="0"/>
              </a:p>
            </p:txBody>
          </p:sp>
        </mc:Choice>
        <mc:Fallback xmlns="">
          <p:sp>
            <p:nvSpPr>
              <p:cNvPr id="13" name="Espace réservé du contenu 1">
                <a:extLst>
                  <a:ext uri="{FF2B5EF4-FFF2-40B4-BE49-F238E27FC236}">
                    <a16:creationId xmlns:a16="http://schemas.microsoft.com/office/drawing/2014/main" id="{26661FF2-3405-DA7A-2945-DBD57984E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875" y="1307690"/>
                <a:ext cx="6970764" cy="3642770"/>
              </a:xfrm>
              <a:prstGeom prst="rect">
                <a:avLst/>
              </a:prstGeom>
              <a:blipFill>
                <a:blip r:embed="rId4"/>
                <a:stretch>
                  <a:fillRect t="-139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8CCDE827-900D-EC57-ECB1-6F686C032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314" y="2070100"/>
            <a:ext cx="2889305" cy="29195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BE37C57-DE43-41A0-1EA5-4C2DBE1E4DD4}"/>
                  </a:ext>
                </a:extLst>
              </p:cNvPr>
              <p:cNvSpPr txBox="1"/>
              <p:nvPr/>
            </p:nvSpPr>
            <p:spPr>
              <a:xfrm>
                <a:off x="7182910" y="2070100"/>
                <a:ext cx="15683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CH" sz="1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BE37C57-DE43-41A0-1EA5-4C2DBE1E4D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2910" y="2070100"/>
                <a:ext cx="156838" cy="215444"/>
              </a:xfrm>
              <a:prstGeom prst="rect">
                <a:avLst/>
              </a:prstGeom>
              <a:blipFill>
                <a:blip r:embed="rId6"/>
                <a:stretch>
                  <a:fillRect l="-7692" r="-15385" b="-5882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35947A-244B-D6AE-A957-BBDB42B36C46}"/>
                  </a:ext>
                </a:extLst>
              </p:cNvPr>
              <p:cNvSpPr txBox="1"/>
              <p:nvPr/>
            </p:nvSpPr>
            <p:spPr>
              <a:xfrm>
                <a:off x="5892303" y="3655854"/>
                <a:ext cx="16350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ℓ</m:t>
                      </m:r>
                    </m:oMath>
                  </m:oMathPara>
                </a14:m>
                <a:endParaRPr lang="en-CH" sz="1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35947A-244B-D6AE-A957-BBDB42B36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2303" y="3655854"/>
                <a:ext cx="163506" cy="246221"/>
              </a:xfrm>
              <a:prstGeom prst="rect">
                <a:avLst/>
              </a:prstGeom>
              <a:blipFill>
                <a:blip r:embed="rId7"/>
                <a:stretch>
                  <a:fillRect l="-30769" r="-30769" b="-1000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1446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499963-EFF8-3125-7155-C84F48528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184" y="2070100"/>
            <a:ext cx="2667000" cy="307340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Experiments</a:t>
            </a:r>
            <a:r>
              <a:rPr lang="fr-FR" dirty="0"/>
              <a:t> – </a:t>
            </a:r>
            <a:br>
              <a:rPr lang="fr-FR" dirty="0"/>
            </a:br>
            <a:r>
              <a:rPr lang="fr-FR" dirty="0" err="1"/>
              <a:t>Modified</a:t>
            </a:r>
            <a:r>
              <a:rPr lang="fr-FR" dirty="0"/>
              <a:t> Ring Test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1220400" y="2780337"/>
            <a:ext cx="3341052" cy="911524"/>
          </a:xfrm>
        </p:spPr>
        <p:txBody>
          <a:bodyPr/>
          <a:lstStyle/>
          <a:p>
            <a:r>
              <a:rPr lang="fr-CH" dirty="0"/>
              <a:t>EGU 2022 / </a:t>
            </a:r>
            <a:r>
              <a:rPr lang="en-GB" dirty="0"/>
              <a:t>Fracture energy variations of rocks: a mechanical investigation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Antoine </a:t>
            </a:r>
            <a:r>
              <a:rPr lang="fr-FR" dirty="0" err="1"/>
              <a:t>Guggisberg</a:t>
            </a:r>
            <a:r>
              <a:rPr lang="fr-FR" dirty="0"/>
              <a:t>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space réservé du contenu 1">
                <a:extLst>
                  <a:ext uri="{FF2B5EF4-FFF2-40B4-BE49-F238E27FC236}">
                    <a16:creationId xmlns:a16="http://schemas.microsoft.com/office/drawing/2014/main" id="{26661FF2-3405-DA7A-2945-DBD57984EB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4875" y="1307690"/>
                <a:ext cx="6429990" cy="3642770"/>
              </a:xfrm>
              <a:prstGeom prst="rect">
                <a:avLst/>
              </a:prstGeom>
            </p:spPr>
            <p:txBody>
              <a:bodyPr vert="horz" lIns="18000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Clr>
                    <a:schemeClr val="accent1"/>
                  </a:buClr>
                  <a:buSzPct val="90000"/>
                  <a:buFont typeface="Wingdings" pitchFamily="2" charset="2"/>
                  <a:buChar char="§"/>
                  <a:defRPr sz="18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16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SzPct val="90000"/>
                  <a:buFont typeface="Wingdings" pitchFamily="2" charset="2"/>
                  <a:buChar char="§"/>
                  <a:defRPr sz="1500" b="0" i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/>
                  <a:t>Stable test, independent of size effects</a:t>
                </a:r>
              </a:p>
              <a:p>
                <a:r>
                  <a:rPr lang="en-US" sz="1400" b="1" dirty="0"/>
                  <a:t>compliance-based</a:t>
                </a:r>
                <a:r>
                  <a:rPr lang="en-US" sz="1400" dirty="0"/>
                  <a:t> method for continuous monitoring </a:t>
                </a:r>
                <a:r>
                  <a:rPr lang="en-GB" sz="1400" dirty="0"/>
                  <a:t>of:</a:t>
                </a:r>
              </a:p>
              <a:p>
                <a:pPr lvl="1"/>
                <a:r>
                  <a:rPr lang="en-GB" sz="1400" dirty="0"/>
                  <a:t>crack length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endParaRPr lang="en-GB" sz="14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GB" sz="1400" dirty="0"/>
              </a:p>
              <a:p>
                <a:pPr lvl="1"/>
                <a14:m>
                  <m:oMath xmlns:m="http://schemas.openxmlformats.org/officeDocument/2006/math">
                    <m:r>
                      <a:rPr lang="en-GB" sz="1400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CH" sz="1400" i="1" dirty="0"/>
              </a:p>
              <a:p>
                <a:endParaRPr lang="fr-FR" sz="1600" dirty="0"/>
              </a:p>
              <a:p>
                <a:pPr marL="0" indent="0">
                  <a:buFont typeface="Wingdings" pitchFamily="2" charset="2"/>
                  <a:buNone/>
                </a:pPr>
                <a:endParaRPr lang="fr-FR" sz="1600" dirty="0"/>
              </a:p>
            </p:txBody>
          </p:sp>
        </mc:Choice>
        <mc:Fallback xmlns="">
          <p:sp>
            <p:nvSpPr>
              <p:cNvPr id="13" name="Espace réservé du contenu 1">
                <a:extLst>
                  <a:ext uri="{FF2B5EF4-FFF2-40B4-BE49-F238E27FC236}">
                    <a16:creationId xmlns:a16="http://schemas.microsoft.com/office/drawing/2014/main" id="{26661FF2-3405-DA7A-2945-DBD57984E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875" y="1307690"/>
                <a:ext cx="6429990" cy="3642770"/>
              </a:xfrm>
              <a:prstGeom prst="rect">
                <a:avLst/>
              </a:prstGeom>
              <a:blipFill>
                <a:blip r:embed="rId6"/>
                <a:stretch>
                  <a:fillRect t="-139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mrt3" descr="mrt3">
            <a:hlinkClick r:id="" action="ppaction://media"/>
            <a:extLst>
              <a:ext uri="{FF2B5EF4-FFF2-40B4-BE49-F238E27FC236}">
                <a16:creationId xmlns:a16="http://schemas.microsoft.com/office/drawing/2014/main" id="{CEAED1AA-F6CE-BA09-053F-75183D89E1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32269" y="2354639"/>
            <a:ext cx="3187627" cy="255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6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5283274" cy="1072753"/>
          </a:xfrm>
        </p:spPr>
        <p:txBody>
          <a:bodyPr>
            <a:noAutofit/>
          </a:bodyPr>
          <a:lstStyle/>
          <a:p>
            <a:r>
              <a:rPr lang="fr-FR" dirty="0" err="1"/>
              <a:t>Carrara</a:t>
            </a:r>
            <a:r>
              <a:rPr lang="fr-FR" dirty="0"/>
              <a:t> </a:t>
            </a:r>
            <a:r>
              <a:rPr lang="fr-FR" dirty="0" err="1"/>
              <a:t>marble</a:t>
            </a:r>
            <a:r>
              <a:rPr lang="fr-FR" dirty="0"/>
              <a:t> –</a:t>
            </a:r>
            <a:br>
              <a:rPr lang="fr-FR" dirty="0"/>
            </a:br>
            <a:r>
              <a:rPr lang="fr-FR" dirty="0"/>
              <a:t>SEM microstructure investigation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EGU 2022 / </a:t>
            </a:r>
            <a:r>
              <a:rPr lang="en-GB" dirty="0"/>
              <a:t>Fracture energy variations of rocks: a mechanical investigation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D9CD81-F741-E34D-918B-879020443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Antoine </a:t>
            </a:r>
            <a:r>
              <a:rPr lang="fr-FR" dirty="0" err="1"/>
              <a:t>Guggisberg</a:t>
            </a:r>
            <a:r>
              <a:rPr lang="fr-FR" dirty="0"/>
              <a:t>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5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E8E2FBC-C5FC-F946-99BC-AA8985D5D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3732"/>
          <a:stretch/>
        </p:blipFill>
        <p:spPr>
          <a:xfrm>
            <a:off x="904875" y="1565337"/>
            <a:ext cx="4347473" cy="3382838"/>
          </a:xfrm>
        </p:spPr>
      </p:pic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A5D6C9DD-8FC4-58FD-1270-F0BF14A6DE78}"/>
              </a:ext>
            </a:extLst>
          </p:cNvPr>
          <p:cNvSpPr txBox="1">
            <a:spLocks/>
          </p:cNvSpPr>
          <p:nvPr/>
        </p:nvSpPr>
        <p:spPr>
          <a:xfrm>
            <a:off x="5358857" y="1563688"/>
            <a:ext cx="3272381" cy="338677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err="1"/>
              <a:t>Presumed</a:t>
            </a:r>
            <a:r>
              <a:rPr lang="fr-FR" sz="1600" dirty="0"/>
              <a:t> crack tip</a:t>
            </a:r>
          </a:p>
        </p:txBody>
      </p:sp>
    </p:spTree>
    <p:extLst>
      <p:ext uri="{BB962C8B-B14F-4D97-AF65-F5344CB8AC3E}">
        <p14:creationId xmlns:p14="http://schemas.microsoft.com/office/powerpoint/2010/main" val="351364938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EPFL_Beta2" id="{6A525B41-3E68-491F-A6C9-0B15EA1321FE}" vid="{993E2952-EB5D-4425-8012-1B04381EBC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FC127AB4946248A5685C1F92D54FFE" ma:contentTypeVersion="0" ma:contentTypeDescription="Crée un document." ma:contentTypeScope="" ma:versionID="ef3ff242486930b75c69099c0dd02c5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b09c1ba23edfaa45a5e9d385267c9b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8A6C70-7FF5-480A-B09B-7D0A19B2F43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66205E9-12FC-4D6C-B0C7-1E9025EEB1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8CE09B-89B1-4B5D-BED2-87C84F0777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6774</TotalTime>
  <Words>1379</Words>
  <Application>Microsoft Macintosh PowerPoint</Application>
  <PresentationFormat>On-screen Show (16:9)</PresentationFormat>
  <Paragraphs>184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Cambria Math</vt:lpstr>
      <vt:lpstr>Franklin Gothic Demi Cond</vt:lpstr>
      <vt:lpstr>Wingdings</vt:lpstr>
      <vt:lpstr>Thème Office</vt:lpstr>
      <vt:lpstr>Fracture energy variations of rocks: a mechanical investigation</vt:lpstr>
      <vt:lpstr>Introduction – Importance of fracture energy</vt:lpstr>
      <vt:lpstr>Introduction – Fracture energy variations</vt:lpstr>
      <vt:lpstr>Introduction – Effect of T-stress (mode I)</vt:lpstr>
      <vt:lpstr>Introduction – Effect of T-stress (mode I)</vt:lpstr>
      <vt:lpstr>Experiments –  Modified Ring Test</vt:lpstr>
      <vt:lpstr>Experiments –  Modified Ring Test</vt:lpstr>
      <vt:lpstr>Experiments –  Modified Ring Test</vt:lpstr>
      <vt:lpstr>Carrara marble – SEM microstructure investigation</vt:lpstr>
      <vt:lpstr>Carrara marble – SEM microstructure investigation</vt:lpstr>
      <vt:lpstr>Carrara marble – effect of T-stress</vt:lpstr>
      <vt:lpstr>Carrara marble – effect of T-stress</vt:lpstr>
      <vt:lpstr>Carrara marble – effect of T-stress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EPFL</dc:title>
  <dc:creator>Utilisateur Microsoft Office</dc:creator>
  <cp:lastModifiedBy>Guggisberg Antoine</cp:lastModifiedBy>
  <cp:revision>110</cp:revision>
  <dcterms:created xsi:type="dcterms:W3CDTF">2019-04-02T06:24:35Z</dcterms:created>
  <dcterms:modified xsi:type="dcterms:W3CDTF">2022-05-24T10:20:09Z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0x0101001BFC127AB4946248A5685C1F92D54FFE</vt:lpwstr>
  </property>
</Properties>
</file>