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60" r:id="rId7"/>
    <p:sldId id="264" r:id="rId8"/>
    <p:sldId id="274" r:id="rId9"/>
    <p:sldId id="275" r:id="rId10"/>
    <p:sldId id="276" r:id="rId11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33" autoAdjust="0"/>
  </p:normalViewPr>
  <p:slideViewPr>
    <p:cSldViewPr snapToGrid="0" snapToObjects="1">
      <p:cViewPr varScale="1">
        <p:scale>
          <a:sx n="75" d="100"/>
          <a:sy n="75" d="100"/>
        </p:scale>
        <p:origin x="4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FB96ADD-A55C-4362-BC05-C7942D07CE49}" type="datetime1">
              <a:rPr lang="hu-HU" smtClean="0"/>
              <a:t>2022. 05. 25.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C605DA-80A8-4B7B-B889-6C5700BB4CE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A4B7C-4680-489F-BB9C-8DB08DDB42BE}" type="datetime1">
              <a:rPr lang="hu-HU" smtClean="0"/>
              <a:pPr/>
              <a:t>2022. 05. 25.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544625-0ADF-4414-89A2-9E135F0C849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665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403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01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285CB1FC-359C-4B99-A518-6FFB94B5AE1D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 dirty="0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131AAD-4DF3-4F6C-B92C-6D2161F586E4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B3A739-88B3-4285-964C-2343052EF529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u-HU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u-HU" sz="80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EB9105-797A-4B82-BF60-475E5B6CF5D7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744672-2D42-44C3-ADE6-81C523FC5A9F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– 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u-HU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u-HU" sz="8000" noProof="0" dirty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hu-HU" noProof="0"/>
              <a:t>Mintaszöveg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42AD5E-D58B-4DC1-A825-B3A7D1672FAF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hu-HU" noProof="0"/>
              <a:t>Mintacím szerkesztése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hu-HU" noProof="0"/>
              <a:t>Mintaszöveg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408725-4885-4838-8834-024FF79BE1C2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9F1A03-281A-4848-9B88-8DDF8D3A136D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2ADB1C-6573-445D-BC29-640126B8D021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34E506-7BA4-4B39-A952-0EB0C836341B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98BA61-A56D-4EAB-B12B-60EBE40550FC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91830C-2DB3-4783-B8B3-0F0D5BF062F0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B7666C-E358-4BAA-8158-DD008C25F7E6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17CAB5-7B8E-4D88-936A-9B1B64E14E6A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13CE7B-2888-4AF7-8955-05B89AABF741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CBC348-8C42-4A6F-B9BC-8C5754CD0B03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14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 dirty="0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B9E6A5-2F4A-402D-807B-0B9C4FCB07A2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/>
              <a:t>Kattintson a mintacím stílusának szerkesztéséhez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A243B6C6-E35A-4F37-8576-A176F64E01D1}" type="datetime1">
              <a:rPr lang="hu-HU" noProof="0" smtClean="0"/>
              <a:t>2022. 05. 25.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0" y="1344085"/>
            <a:ext cx="8645525" cy="2421464"/>
          </a:xfrm>
        </p:spPr>
        <p:txBody>
          <a:bodyPr rtlCol="0">
            <a:noAutofit/>
          </a:bodyPr>
          <a:lstStyle/>
          <a:p>
            <a:pPr rtl="0"/>
            <a:r>
              <a:rPr lang="hu-HU" sz="4000" b="1" dirty="0"/>
              <a:t>Surface </a:t>
            </a:r>
            <a:r>
              <a:rPr lang="en-GB" sz="4000" b="1" dirty="0"/>
              <a:t>change</a:t>
            </a:r>
            <a:r>
              <a:rPr lang="hu-HU" sz="4000" b="1" dirty="0"/>
              <a:t> </a:t>
            </a:r>
            <a:r>
              <a:rPr lang="en-GB" sz="4000" b="1" dirty="0"/>
              <a:t>analysis</a:t>
            </a:r>
            <a:r>
              <a:rPr lang="hu-HU" sz="4000" b="1" dirty="0"/>
              <a:t> of small </a:t>
            </a:r>
            <a:r>
              <a:rPr lang="en-GB" sz="4000" b="1" dirty="0"/>
              <a:t>scaled</a:t>
            </a:r>
            <a:r>
              <a:rPr lang="hu-HU" sz="4000" b="1" dirty="0"/>
              <a:t> martian </a:t>
            </a:r>
            <a:r>
              <a:rPr lang="en-GB" sz="4000" b="1" dirty="0"/>
              <a:t>valley</a:t>
            </a:r>
            <a:r>
              <a:rPr lang="hu-HU" sz="4000" b="1" dirty="0"/>
              <a:t> System </a:t>
            </a:r>
            <a:r>
              <a:rPr lang="hu-HU" sz="4000" b="1" dirty="0" err="1"/>
              <a:t>based</a:t>
            </a:r>
            <a:r>
              <a:rPr lang="hu-HU" sz="4000" b="1" dirty="0"/>
              <a:t> on an </a:t>
            </a:r>
            <a:r>
              <a:rPr lang="hu-HU" sz="4000" b="1" dirty="0" err="1"/>
              <a:t>erosion-accumulation</a:t>
            </a:r>
            <a:r>
              <a:rPr lang="hu-HU" sz="4000" b="1" dirty="0"/>
              <a:t> </a:t>
            </a:r>
            <a:r>
              <a:rPr lang="hu-HU" sz="4000" b="1" dirty="0" err="1"/>
              <a:t>model</a:t>
            </a:r>
            <a:r>
              <a:rPr lang="hu-HU" sz="4000" b="1" dirty="0"/>
              <a:t> 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3864429"/>
            <a:ext cx="7197726" cy="2884714"/>
          </a:xfrm>
        </p:spPr>
        <p:txBody>
          <a:bodyPr rtlCol="0">
            <a:normAutofit/>
          </a:bodyPr>
          <a:lstStyle/>
          <a:p>
            <a:pPr rtl="0"/>
            <a:r>
              <a:rPr lang="hu-HU" dirty="0"/>
              <a:t>Vilmos Steinmann</a:t>
            </a:r>
            <a:r>
              <a:rPr lang="hu-HU" baseline="30000" dirty="0"/>
              <a:t>1,2,3</a:t>
            </a:r>
            <a:endParaRPr lang="hu-HU" dirty="0"/>
          </a:p>
          <a:p>
            <a:pPr rtl="0"/>
            <a:r>
              <a:rPr lang="hu-HU" dirty="0"/>
              <a:t>Ákos Kereszturi</a:t>
            </a:r>
            <a:r>
              <a:rPr lang="hu-HU" baseline="30000" dirty="0"/>
              <a:t>2</a:t>
            </a:r>
          </a:p>
          <a:p>
            <a:pPr rtl="0"/>
            <a:r>
              <a:rPr lang="en-GB" baseline="30000" dirty="0"/>
              <a:t>1</a:t>
            </a:r>
            <a:r>
              <a:rPr lang="en-GB" dirty="0"/>
              <a:t>Department of physical geography, faculty of science , </a:t>
            </a:r>
            <a:r>
              <a:rPr lang="en-GB" dirty="0" err="1"/>
              <a:t>eötvös</a:t>
            </a:r>
            <a:r>
              <a:rPr lang="en-GB" dirty="0"/>
              <a:t> </a:t>
            </a:r>
            <a:r>
              <a:rPr lang="en-GB" dirty="0" err="1"/>
              <a:t>loránd</a:t>
            </a:r>
            <a:r>
              <a:rPr lang="en-GB" dirty="0"/>
              <a:t> university, Budapest, Hungary</a:t>
            </a:r>
            <a:endParaRPr lang="hu-HU" dirty="0"/>
          </a:p>
          <a:p>
            <a:pPr rtl="0"/>
            <a:r>
              <a:rPr lang="en-GB" baseline="30000" dirty="0"/>
              <a:t>2</a:t>
            </a:r>
            <a:r>
              <a:rPr lang="en-GB" dirty="0"/>
              <a:t>konkoly </a:t>
            </a:r>
            <a:r>
              <a:rPr lang="en-GB" dirty="0" err="1"/>
              <a:t>thege</a:t>
            </a:r>
            <a:r>
              <a:rPr lang="en-GB" dirty="0"/>
              <a:t> </a:t>
            </a:r>
            <a:r>
              <a:rPr lang="en-GB" dirty="0" err="1"/>
              <a:t>miklós</a:t>
            </a:r>
            <a:r>
              <a:rPr lang="en-GB" dirty="0"/>
              <a:t> astronomical institute, </a:t>
            </a:r>
            <a:r>
              <a:rPr lang="en-GB" dirty="0" err="1"/>
              <a:t>reserach</a:t>
            </a:r>
            <a:r>
              <a:rPr lang="en-GB" dirty="0"/>
              <a:t> centre for astronomy and earth sciences, </a:t>
            </a:r>
            <a:r>
              <a:rPr lang="en-GB" dirty="0" err="1"/>
              <a:t>budapest</a:t>
            </a:r>
            <a:r>
              <a:rPr lang="en-GB" dirty="0"/>
              <a:t>, </a:t>
            </a:r>
            <a:r>
              <a:rPr lang="en-GB" dirty="0" err="1"/>
              <a:t>hungary</a:t>
            </a:r>
            <a:endParaRPr lang="hu-HU" dirty="0"/>
          </a:p>
          <a:p>
            <a:pPr rtl="0"/>
            <a:r>
              <a:rPr lang="en-GB" baseline="30000" dirty="0"/>
              <a:t>3</a:t>
            </a:r>
            <a:r>
              <a:rPr lang="en-GB" dirty="0"/>
              <a:t>doctoral school of earth sciences, </a:t>
            </a:r>
            <a:r>
              <a:rPr lang="en-GB" dirty="0" err="1"/>
              <a:t>eötvös</a:t>
            </a:r>
            <a:r>
              <a:rPr lang="en-GB" dirty="0"/>
              <a:t> </a:t>
            </a:r>
            <a:r>
              <a:rPr lang="en-GB" dirty="0" err="1"/>
              <a:t>loránd</a:t>
            </a:r>
            <a:r>
              <a:rPr lang="en-GB" dirty="0"/>
              <a:t> university, </a:t>
            </a:r>
            <a:r>
              <a:rPr lang="en-GB" dirty="0" err="1"/>
              <a:t>budapest</a:t>
            </a:r>
            <a:r>
              <a:rPr lang="en-GB" dirty="0"/>
              <a:t>, </a:t>
            </a:r>
            <a:r>
              <a:rPr lang="en-GB" dirty="0" err="1"/>
              <a:t>hungary</a:t>
            </a:r>
            <a:endParaRPr lang="en-GB" baseline="300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C6E9B39-5C07-4450-920D-CB2397217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328" y="68810"/>
            <a:ext cx="938187" cy="938187"/>
          </a:xfrm>
          <a:prstGeom prst="rect">
            <a:avLst/>
          </a:prstGeom>
        </p:spPr>
      </p:pic>
      <p:pic>
        <p:nvPicPr>
          <p:cNvPr id="10" name="Kép 9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E9F8E7D3-A425-45B5-A9F5-75F77265D8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0481" y="54546"/>
            <a:ext cx="609672" cy="952451"/>
          </a:xfrm>
          <a:prstGeom prst="rect">
            <a:avLst/>
          </a:prstGeom>
        </p:spPr>
      </p:pic>
      <p:pic>
        <p:nvPicPr>
          <p:cNvPr id="16" name="Kép 15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F59AB01C-AB82-465A-BAD7-89F2A55F1A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Csoport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Szabadkézi sokszög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grpSp>
          <p:nvGrpSpPr>
            <p:cNvPr id="181" name="Csoport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Egyenes összekötő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Egyenes összekötő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Egyenes összekötő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Egyenes összekötő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Egyenes összekötő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Egyenes összekötő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Egyenes összekötő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Egyenes összekötő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Egyenes összekötő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Egyenes összekötő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Egyenes összekötő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Egyenes összekötő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Egyenes összekötő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Egyenes összekötő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Egyenes összekötő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Egyenes összekötő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Egyenes összekötő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Egyenes összekötő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Egyenes összekötő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Egyenes összekötő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Egyenes összekötő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Egyenes összekötő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Egyenes összekötő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Egyenes összekötő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Egyenes összekötő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Egyenes összekötő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Egyenes összekötő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Egyenes összekötő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Egyenes összekötő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Egyenes összekötő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Egyenes összekötő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Egyenes összekötő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Egyenes összekötő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Egyenes összekötő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Egyenes összekötő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Egyenes összekötő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Egyenes összekötő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Egyenes összekötő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Egyenes összekötő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Egyenes összekötő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Egyenes összekötő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Egyenes összekötő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Egyenes összekötő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Egyenes összekötő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Egyenes összekötő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Egyenes összekötő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Egyenes összekötő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Egyenes összekötő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Egyenes összekötő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Egyenes összekötő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Egyenes összekötő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Egyenes összekötő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Egyenes összekötő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Egyenes összekötő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Egyenes összekötő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Egyenes összekötő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Egyenes összekötő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Egyenes összekötő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Egyenes összekötő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Egyenes összekötő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Egyenes összekötő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Egyenes összekötő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Egyenes összekötő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Egyenes összekötő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Egyenes összekötő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Egyenes összekötő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Egyenes összekötő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Egyenes összekötő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Egyenes összekötő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Egyenes összekötő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Egyenes összekötő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Egyenes összekötő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Egyenes összekötő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Egyenes összekötő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Egyenes összekötő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Egyenes összekötő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Egyenes összekötő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Egyenes összekötő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Csoport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Szabadkézi sokszög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grpSp>
          <p:nvGrpSpPr>
            <p:cNvPr id="263" name="Csoport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Egyenes összekötő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Egyenes összekötő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Egyenes összekötő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Egyenes összekötő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Egyenes összekötő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Egyenes összekötő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Egyenes összekötő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Egyenes összekötő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Egyenes összekötő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Egyenes összekötő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Egyenes összekötő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Egyenes összekötő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Egyenes összekötő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Egyenes összekötő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Egyenes összekötő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Egyenes összekötő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Egyenes összekötő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Egyenes összekötő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Egyenes összekötő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Egyenes összekötő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Egyenes összekötő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Egyenes összekötő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Egyenes összekötő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Egyenes összekötő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Egyenes összekötő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Egyenes összekötő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Egyenes összekötő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Egyenes összekötő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Egyenes összekötő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Egyenes összekötő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Egyenes összekötő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Egyenes összekötő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Egyenes összekötő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Egyenes összekötő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Egyenes összekötő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Egyenes összekötő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Egyenes összekötő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Egyenes összekötő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Egyenes összekötő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Egyenes összekötő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Egyenes összekötő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Egyenes összekötő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Egyenes összekötő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Egyenes összekötő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Egyenes összekötő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Egyenes összekötő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Egyenes összekötő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Egyenes összekötő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Egyenes összekötő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Egyenes összekötő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Egyenes összekötő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Egyenes összekötő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Egyenes összekötő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Egyenes összekötő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Egyenes összekötő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Egyenes összekötő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Egyenes összekötő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Egyenes összekötő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Egyenes összekötő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Egyenes összekötő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Egyenes összekötő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Egyenes összekötő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Egyenes összekötő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Egyenes összekötő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Egyenes összekötő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Egyenes összekötő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Egyenes összekötő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Egyenes összekötő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Egyenes összekötő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Egyenes összekötő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Egyenes összekötő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Egyenes összekötő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Egyenes összekötő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Egyenes összekötő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Egyenes összekötő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Egyenes összekötő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Egyenes összekötő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Egyenes összekötő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Kép 12" descr="A képen természet, kültéri, eső, kráter látható&#10;&#10;Automatikusan generált leírás">
            <a:extLst>
              <a:ext uri="{FF2B5EF4-FFF2-40B4-BE49-F238E27FC236}">
                <a16:creationId xmlns:a16="http://schemas.microsoft.com/office/drawing/2014/main" id="{458C171F-498C-4DD5-9FFE-F2DBAEED5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957" y="1698496"/>
            <a:ext cx="6641095" cy="373561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57A80EFD-3DD7-4800-BCEB-D9BBA4B586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1" y="628768"/>
            <a:ext cx="5339099" cy="594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43" name="Kép 342">
            <a:extLst>
              <a:ext uri="{FF2B5EF4-FFF2-40B4-BE49-F238E27FC236}">
                <a16:creationId xmlns:a16="http://schemas.microsoft.com/office/drawing/2014/main" id="{AEE28A46-F1A8-44F8-A5CF-AE2BA52063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328" y="68810"/>
            <a:ext cx="938187" cy="938187"/>
          </a:xfrm>
          <a:prstGeom prst="rect">
            <a:avLst/>
          </a:prstGeom>
        </p:spPr>
      </p:pic>
      <p:pic>
        <p:nvPicPr>
          <p:cNvPr id="344" name="Kép 343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9148409A-EE57-4C72-AF5D-25E0831FB0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0481" y="54546"/>
            <a:ext cx="609672" cy="95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térkép látható&#10;&#10;Automatikusan generált leírás">
            <a:extLst>
              <a:ext uri="{FF2B5EF4-FFF2-40B4-BE49-F238E27FC236}">
                <a16:creationId xmlns:a16="http://schemas.microsoft.com/office/drawing/2014/main" id="{DC9EBC69-BAAF-4360-A7C0-9839AC110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899" y="907815"/>
            <a:ext cx="4957426" cy="576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Kép 10" descr="A képen térkép látható&#10;&#10;Automatikusan generált leírás">
            <a:extLst>
              <a:ext uri="{FF2B5EF4-FFF2-40B4-BE49-F238E27FC236}">
                <a16:creationId xmlns:a16="http://schemas.microsoft.com/office/drawing/2014/main" id="{79EAF376-3328-4CBD-8C0D-A5BCDC0C2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25" y="907815"/>
            <a:ext cx="4563871" cy="576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4781FC6C-A35B-4D91-99DF-8810510EC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328" y="68810"/>
            <a:ext cx="938187" cy="938187"/>
          </a:xfrm>
          <a:prstGeom prst="rect">
            <a:avLst/>
          </a:prstGeom>
        </p:spPr>
      </p:pic>
      <p:pic>
        <p:nvPicPr>
          <p:cNvPr id="13" name="Kép 12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FB96D2F2-3B6F-48A4-8D85-9C6D65B9E2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0481" y="54546"/>
            <a:ext cx="609672" cy="95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7C8A4834-DE4D-4282-BE12-5EFBA8D1C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797" y="729205"/>
            <a:ext cx="4876565" cy="576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8410AB80-7B5B-47E2-84CA-5F14C7474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328" y="68810"/>
            <a:ext cx="938187" cy="938187"/>
          </a:xfrm>
          <a:prstGeom prst="rect">
            <a:avLst/>
          </a:prstGeom>
        </p:spPr>
      </p:pic>
      <p:pic>
        <p:nvPicPr>
          <p:cNvPr id="14" name="Kép 13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9124E985-4D72-4B0A-8216-FCE6792B8A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0481" y="54546"/>
            <a:ext cx="609672" cy="952451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33DA9A20-5B49-49EF-A652-C656D3D0E0C2}"/>
              </a:ext>
            </a:extLst>
          </p:cNvPr>
          <p:cNvSpPr txBox="1"/>
          <p:nvPr/>
        </p:nvSpPr>
        <p:spPr>
          <a:xfrm>
            <a:off x="207808" y="1347047"/>
            <a:ext cx="49655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/>
              <a:t>Used</a:t>
            </a:r>
            <a:r>
              <a:rPr lang="hu-HU" sz="2000" dirty="0"/>
              <a:t> </a:t>
            </a:r>
            <a:r>
              <a:rPr lang="hu-HU" sz="2000" dirty="0" err="1"/>
              <a:t>images</a:t>
            </a:r>
            <a:endParaRPr lang="hu-H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HRSC DTM (50 m/</a:t>
            </a:r>
            <a:r>
              <a:rPr lang="hu-HU" sz="2000" dirty="0" err="1"/>
              <a:t>px</a:t>
            </a:r>
            <a:r>
              <a:rPr lang="hu-HU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THEMIS TI (100 m/</a:t>
            </a:r>
            <a:r>
              <a:rPr lang="hu-HU" sz="2000" dirty="0" err="1"/>
              <a:t>px</a:t>
            </a:r>
            <a:r>
              <a:rPr lang="hu-HU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/>
              <a:t>Final</a:t>
            </a:r>
            <a:r>
              <a:rPr lang="hu-HU" sz="2000" dirty="0"/>
              <a:t> </a:t>
            </a:r>
            <a:r>
              <a:rPr lang="hu-HU" sz="2000" dirty="0" err="1"/>
              <a:t>resolution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results</a:t>
            </a:r>
            <a:r>
              <a:rPr lang="hu-HU" sz="2000" dirty="0"/>
              <a:t>: 100 m/</a:t>
            </a:r>
            <a:r>
              <a:rPr lang="hu-HU" sz="2000" dirty="0" err="1"/>
              <a:t>px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/>
              <a:t>Used</a:t>
            </a:r>
            <a:r>
              <a:rPr lang="hu-HU" sz="2000" dirty="0"/>
              <a:t> software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SAGA GIS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GRASS GIS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Flow </a:t>
            </a:r>
            <a:r>
              <a:rPr lang="hu-HU" sz="2000" dirty="0" err="1"/>
              <a:t>width</a:t>
            </a:r>
            <a:r>
              <a:rPr lang="hu-HU" sz="2000" dirty="0"/>
              <a:t> and Valley </a:t>
            </a:r>
            <a:r>
              <a:rPr lang="hu-HU" sz="2000" dirty="0" err="1"/>
              <a:t>depth</a:t>
            </a:r>
            <a:r>
              <a:rPr lang="hu-HU" sz="2000" dirty="0"/>
              <a:t> </a:t>
            </a:r>
            <a:r>
              <a:rPr lang="hu-HU" sz="2000" dirty="0" err="1"/>
              <a:t>calculation</a:t>
            </a:r>
            <a:r>
              <a:rPr lang="hu-HU" sz="2000" dirty="0"/>
              <a:t> in SAGA GIS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/>
              <a:t>Erosion-Accumulation</a:t>
            </a:r>
            <a:r>
              <a:rPr lang="hu-HU" sz="2000" dirty="0"/>
              <a:t> </a:t>
            </a:r>
            <a:r>
              <a:rPr lang="hu-HU" sz="2000" dirty="0" err="1"/>
              <a:t>simulation</a:t>
            </a:r>
            <a:r>
              <a:rPr lang="hu-HU" sz="2000" dirty="0"/>
              <a:t> and </a:t>
            </a:r>
            <a:r>
              <a:rPr lang="hu-HU" sz="2000" dirty="0" err="1"/>
              <a:t>other</a:t>
            </a:r>
            <a:r>
              <a:rPr lang="hu-HU" sz="2000" dirty="0"/>
              <a:t> </a:t>
            </a:r>
            <a:r>
              <a:rPr lang="hu-HU" sz="2000" dirty="0" err="1"/>
              <a:t>calculations</a:t>
            </a:r>
            <a:r>
              <a:rPr lang="hu-HU" sz="2000" dirty="0"/>
              <a:t> in GRASS GIS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/>
              <a:t>Analysed</a:t>
            </a:r>
            <a:r>
              <a:rPr lang="hu-HU" sz="2000" dirty="0"/>
              <a:t>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Small </a:t>
            </a:r>
            <a:r>
              <a:rPr lang="hu-HU" sz="2000" dirty="0" err="1"/>
              <a:t>valley</a:t>
            </a:r>
            <a:r>
              <a:rPr lang="hu-HU" sz="2000" dirty="0"/>
              <a:t> </a:t>
            </a:r>
            <a:r>
              <a:rPr lang="hu-HU" sz="2000" dirty="0" err="1"/>
              <a:t>system</a:t>
            </a:r>
            <a:endParaRPr lang="hu-H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err="1"/>
              <a:t>East</a:t>
            </a:r>
            <a:r>
              <a:rPr lang="hu-HU" sz="2000" dirty="0"/>
              <a:t> from </a:t>
            </a:r>
            <a:r>
              <a:rPr lang="hu-HU" sz="2000" dirty="0" err="1"/>
              <a:t>Palos</a:t>
            </a:r>
            <a:r>
              <a:rPr lang="hu-HU" sz="2000" dirty="0"/>
              <a:t> </a:t>
            </a:r>
            <a:r>
              <a:rPr lang="hu-HU" sz="2000" dirty="0" err="1"/>
              <a:t>Crater</a:t>
            </a:r>
            <a:r>
              <a:rPr lang="hu-HU" sz="2000" dirty="0"/>
              <a:t> and </a:t>
            </a:r>
            <a:r>
              <a:rPr lang="hu-HU" sz="2000" dirty="0" err="1"/>
              <a:t>Tinto</a:t>
            </a:r>
            <a:r>
              <a:rPr lang="hu-HU" sz="2000" dirty="0"/>
              <a:t> </a:t>
            </a:r>
            <a:r>
              <a:rPr lang="hu-HU" sz="2000" dirty="0" err="1"/>
              <a:t>Vallis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DB1F12C2-D7F3-4B00-98F3-241F48118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328" y="68810"/>
            <a:ext cx="938187" cy="938187"/>
          </a:xfrm>
          <a:prstGeom prst="rect">
            <a:avLst/>
          </a:prstGeom>
        </p:spPr>
      </p:pic>
      <p:pic>
        <p:nvPicPr>
          <p:cNvPr id="10" name="Kép 9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F5B0D1A7-AF07-4434-8637-ABB609A5B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0481" y="54546"/>
            <a:ext cx="609672" cy="952451"/>
          </a:xfrm>
          <a:prstGeom prst="rect">
            <a:avLst/>
          </a:prstGeom>
        </p:spPr>
      </p:pic>
      <p:pic>
        <p:nvPicPr>
          <p:cNvPr id="12" name="Kép 11" descr="A képen térkép látható&#10;&#10;Automatikusan generált leírás">
            <a:extLst>
              <a:ext uri="{FF2B5EF4-FFF2-40B4-BE49-F238E27FC236}">
                <a16:creationId xmlns:a16="http://schemas.microsoft.com/office/drawing/2014/main" id="{BBCB6FE5-15BA-4E02-AAC7-2132074B28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754" y="763929"/>
            <a:ext cx="4927608" cy="576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Kép 13" descr="A képen térkép látható&#10;&#10;Automatikusan generált leírás">
            <a:extLst>
              <a:ext uri="{FF2B5EF4-FFF2-40B4-BE49-F238E27FC236}">
                <a16:creationId xmlns:a16="http://schemas.microsoft.com/office/drawing/2014/main" id="{E6D953BD-EB49-4D1A-B850-E6DA54512C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58" y="763929"/>
            <a:ext cx="4938830" cy="576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térkép látható&#10;&#10;Automatikusan generált leírás">
            <a:extLst>
              <a:ext uri="{FF2B5EF4-FFF2-40B4-BE49-F238E27FC236}">
                <a16:creationId xmlns:a16="http://schemas.microsoft.com/office/drawing/2014/main" id="{3AC02E6C-1202-487B-AD04-05766C207D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86" y="1006997"/>
            <a:ext cx="5331505" cy="576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Kép 4" descr="A képen térkép látható&#10;&#10;Automatikusan generált leírás">
            <a:extLst>
              <a:ext uri="{FF2B5EF4-FFF2-40B4-BE49-F238E27FC236}">
                <a16:creationId xmlns:a16="http://schemas.microsoft.com/office/drawing/2014/main" id="{677A093A-4C57-449B-A7EE-660637617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657" y="1006997"/>
            <a:ext cx="5293347" cy="576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FB27707-03D0-4030-A41D-CA18E634A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328" y="68810"/>
            <a:ext cx="938187" cy="938187"/>
          </a:xfrm>
          <a:prstGeom prst="rect">
            <a:avLst/>
          </a:prstGeom>
        </p:spPr>
      </p:pic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A20A674A-9DEB-4B54-BEB7-ED669A746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0481" y="54546"/>
            <a:ext cx="609672" cy="95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3AABDF8F-62B5-4BD4-8E64-6F4C24536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4782465"/>
            <a:ext cx="10131428" cy="860400"/>
          </a:xfrm>
        </p:spPr>
        <p:txBody>
          <a:bodyPr>
            <a:normAutofit/>
          </a:bodyPr>
          <a:lstStyle/>
          <a:p>
            <a:pPr algn="ctr"/>
            <a:r>
              <a:rPr lang="hu-HU" sz="3200" dirty="0" err="1"/>
              <a:t>Contact</a:t>
            </a:r>
            <a:r>
              <a:rPr lang="hu-HU" sz="3200" dirty="0"/>
              <a:t>: steinmann.vilmos@csfk.org</a:t>
            </a:r>
            <a:endParaRPr lang="en-GB" sz="3200" dirty="0"/>
          </a:p>
        </p:txBody>
      </p:sp>
      <p:sp>
        <p:nvSpPr>
          <p:cNvPr id="4" name="Szöveg helye 2">
            <a:extLst>
              <a:ext uri="{FF2B5EF4-FFF2-40B4-BE49-F238E27FC236}">
                <a16:creationId xmlns:a16="http://schemas.microsoft.com/office/drawing/2014/main" id="{BEE53913-83D8-41E2-B3FB-DE6D728AEE77}"/>
              </a:ext>
            </a:extLst>
          </p:cNvPr>
          <p:cNvSpPr txBox="1">
            <a:spLocks/>
          </p:cNvSpPr>
          <p:nvPr/>
        </p:nvSpPr>
        <p:spPr>
          <a:xfrm>
            <a:off x="603068" y="2260905"/>
            <a:ext cx="10131428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349929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439_TF22566005_Win32.potx" id="{7C45EE4B-2AEE-4E71-BC9F-B0E019F46ECC}" vid="{C6D3AED7-CDA1-480A-9331-B9F29D6354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D51BCB-0419-432E-B7F1-25548446A6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08B90B-70ED-4539-9C14-FB2728D906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E8D3305-1D9D-4BC8-A40F-6F8AE50B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Futurisztikus arculat</Template>
  <TotalTime>510</TotalTime>
  <Words>147</Words>
  <Application>Microsoft Office PowerPoint</Application>
  <PresentationFormat>Szélesvásznú</PresentationFormat>
  <Paragraphs>25</Paragraphs>
  <Slides>7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Égi</vt:lpstr>
      <vt:lpstr>Surface change analysis of small scaled martian valley System based on an erosion-accumulation model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change analysis of small scaled martian valley System based on an erosion-accumulation model</dc:title>
  <dc:creator>Steinmann Vilmos</dc:creator>
  <cp:lastModifiedBy>Steinmann Vilmos</cp:lastModifiedBy>
  <cp:revision>19</cp:revision>
  <dcterms:created xsi:type="dcterms:W3CDTF">2022-05-25T09:05:43Z</dcterms:created>
  <dcterms:modified xsi:type="dcterms:W3CDTF">2022-05-25T17:40:17Z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