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88" r:id="rId2"/>
    <p:sldId id="271" r:id="rId3"/>
    <p:sldId id="280" r:id="rId4"/>
    <p:sldId id="261" r:id="rId5"/>
    <p:sldId id="258" r:id="rId6"/>
    <p:sldId id="263" r:id="rId7"/>
    <p:sldId id="268" r:id="rId8"/>
    <p:sldId id="291" r:id="rId9"/>
    <p:sldId id="266" r:id="rId10"/>
    <p:sldId id="292" r:id="rId11"/>
    <p:sldId id="29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3758" autoAdjust="0"/>
  </p:normalViewPr>
  <p:slideViewPr>
    <p:cSldViewPr snapToGrid="0">
      <p:cViewPr>
        <p:scale>
          <a:sx n="60" d="100"/>
          <a:sy n="60" d="100"/>
        </p:scale>
        <p:origin x="912"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550B3-23F7-4D9C-ABCE-9EEFD5930F41}"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E9987-3E68-4A28-A427-C8721962B587}" type="slidenum">
              <a:rPr lang="en-GB" smtClean="0"/>
              <a:t>‹#›</a:t>
            </a:fld>
            <a:endParaRPr lang="en-GB"/>
          </a:p>
        </p:txBody>
      </p:sp>
    </p:spTree>
    <p:extLst>
      <p:ext uri="{BB962C8B-B14F-4D97-AF65-F5344CB8AC3E}">
        <p14:creationId xmlns:p14="http://schemas.microsoft.com/office/powerpoint/2010/main" val="129832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D80F33-05F4-42E2-8B20-E2D1E3306E4B}" type="slidenum">
              <a:rPr lang="en-GB" smtClean="0"/>
              <a:t>1</a:t>
            </a:fld>
            <a:endParaRPr lang="en-GB"/>
          </a:p>
        </p:txBody>
      </p:sp>
    </p:spTree>
    <p:extLst>
      <p:ext uri="{BB962C8B-B14F-4D97-AF65-F5344CB8AC3E}">
        <p14:creationId xmlns:p14="http://schemas.microsoft.com/office/powerpoint/2010/main" val="298294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D80F33-05F4-42E2-8B20-E2D1E3306E4B}" type="slidenum">
              <a:rPr lang="en-GB" smtClean="0"/>
              <a:t>2</a:t>
            </a:fld>
            <a:endParaRPr lang="en-GB"/>
          </a:p>
        </p:txBody>
      </p:sp>
    </p:spTree>
    <p:extLst>
      <p:ext uri="{BB962C8B-B14F-4D97-AF65-F5344CB8AC3E}">
        <p14:creationId xmlns:p14="http://schemas.microsoft.com/office/powerpoint/2010/main" val="77746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D80F33-05F4-42E2-8B20-E2D1E3306E4B}" type="slidenum">
              <a:rPr lang="en-GB" smtClean="0"/>
              <a:t>3</a:t>
            </a:fld>
            <a:endParaRPr lang="en-GB"/>
          </a:p>
        </p:txBody>
      </p:sp>
    </p:spTree>
    <p:extLst>
      <p:ext uri="{BB962C8B-B14F-4D97-AF65-F5344CB8AC3E}">
        <p14:creationId xmlns:p14="http://schemas.microsoft.com/office/powerpoint/2010/main" val="282733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D80F33-05F4-42E2-8B20-E2D1E3306E4B}" type="slidenum">
              <a:rPr lang="en-GB" smtClean="0"/>
              <a:t>4</a:t>
            </a:fld>
            <a:endParaRPr lang="en-GB"/>
          </a:p>
        </p:txBody>
      </p:sp>
    </p:spTree>
    <p:extLst>
      <p:ext uri="{BB962C8B-B14F-4D97-AF65-F5344CB8AC3E}">
        <p14:creationId xmlns:p14="http://schemas.microsoft.com/office/powerpoint/2010/main" val="130501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7E9987-3E68-4A28-A427-C8721962B587}" type="slidenum">
              <a:rPr lang="en-GB" smtClean="0"/>
              <a:t>5</a:t>
            </a:fld>
            <a:endParaRPr lang="en-GB"/>
          </a:p>
        </p:txBody>
      </p:sp>
    </p:spTree>
    <p:extLst>
      <p:ext uri="{BB962C8B-B14F-4D97-AF65-F5344CB8AC3E}">
        <p14:creationId xmlns:p14="http://schemas.microsoft.com/office/powerpoint/2010/main" val="554470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7E9987-3E68-4A28-A427-C8721962B587}" type="slidenum">
              <a:rPr lang="en-GB" smtClean="0"/>
              <a:t>6</a:t>
            </a:fld>
            <a:endParaRPr lang="en-GB"/>
          </a:p>
        </p:txBody>
      </p:sp>
    </p:spTree>
    <p:extLst>
      <p:ext uri="{BB962C8B-B14F-4D97-AF65-F5344CB8AC3E}">
        <p14:creationId xmlns:p14="http://schemas.microsoft.com/office/powerpoint/2010/main" val="113183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7E9987-3E68-4A28-A427-C8721962B587}" type="slidenum">
              <a:rPr lang="en-GB" smtClean="0"/>
              <a:t>7</a:t>
            </a:fld>
            <a:endParaRPr lang="en-GB"/>
          </a:p>
        </p:txBody>
      </p:sp>
    </p:spTree>
    <p:extLst>
      <p:ext uri="{BB962C8B-B14F-4D97-AF65-F5344CB8AC3E}">
        <p14:creationId xmlns:p14="http://schemas.microsoft.com/office/powerpoint/2010/main" val="104374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7E9987-3E68-4A28-A427-C8721962B587}" type="slidenum">
              <a:rPr lang="en-GB" smtClean="0"/>
              <a:t>8</a:t>
            </a:fld>
            <a:endParaRPr lang="en-GB"/>
          </a:p>
        </p:txBody>
      </p:sp>
    </p:spTree>
    <p:extLst>
      <p:ext uri="{BB962C8B-B14F-4D97-AF65-F5344CB8AC3E}">
        <p14:creationId xmlns:p14="http://schemas.microsoft.com/office/powerpoint/2010/main" val="226184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7E9987-3E68-4A28-A427-C8721962B587}" type="slidenum">
              <a:rPr lang="en-GB" smtClean="0"/>
              <a:t>9</a:t>
            </a:fld>
            <a:endParaRPr lang="en-GB"/>
          </a:p>
        </p:txBody>
      </p:sp>
    </p:spTree>
    <p:extLst>
      <p:ext uri="{BB962C8B-B14F-4D97-AF65-F5344CB8AC3E}">
        <p14:creationId xmlns:p14="http://schemas.microsoft.com/office/powerpoint/2010/main" val="79921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69C34D-4592-4985-A21A-2B8585B47910}"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54631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69C34D-4592-4985-A21A-2B8585B47910}"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289028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69C34D-4592-4985-A21A-2B8585B47910}"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312689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69C34D-4592-4985-A21A-2B8585B47910}"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9966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69C34D-4592-4985-A21A-2B8585B47910}"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311617-F2E1-417A-85C2-7784B4BA3868}"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38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69C34D-4592-4985-A21A-2B8585B47910}" type="datetimeFigureOut">
              <a:rPr lang="en-GB" smtClean="0"/>
              <a:t>22/05/2022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18775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69C34D-4592-4985-A21A-2B8585B47910}" type="datetimeFigureOut">
              <a:rPr lang="en-GB" smtClean="0"/>
              <a:t>22/05/2022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62138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69C34D-4592-4985-A21A-2B8585B47910}" type="datetimeFigureOut">
              <a:rPr lang="en-GB" smtClean="0"/>
              <a:t>22/05/2022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03491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69C34D-4592-4985-A21A-2B8585B47910}" type="datetimeFigureOut">
              <a:rPr lang="en-GB" smtClean="0"/>
              <a:t>22/05/2022</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131828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669C34D-4592-4985-A21A-2B8585B47910}" type="datetimeFigureOut">
              <a:rPr lang="en-GB" smtClean="0"/>
              <a:t>22/05/2022</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311617-F2E1-417A-85C2-7784B4BA3868}" type="slidenum">
              <a:rPr lang="en-GB" smtClean="0"/>
              <a:t>‹#›</a:t>
            </a:fld>
            <a:endParaRPr lang="en-GB"/>
          </a:p>
        </p:txBody>
      </p:sp>
    </p:spTree>
    <p:extLst>
      <p:ext uri="{BB962C8B-B14F-4D97-AF65-F5344CB8AC3E}">
        <p14:creationId xmlns:p14="http://schemas.microsoft.com/office/powerpoint/2010/main" val="114044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69C34D-4592-4985-A21A-2B8585B47910}" type="datetimeFigureOut">
              <a:rPr lang="en-GB" smtClean="0"/>
              <a:t>22/05/2022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311617-F2E1-417A-85C2-7784B4BA3868}" type="slidenum">
              <a:rPr lang="en-GB" smtClean="0"/>
              <a:t>‹#›</a:t>
            </a:fld>
            <a:endParaRPr lang="en-GB"/>
          </a:p>
        </p:txBody>
      </p:sp>
    </p:spTree>
    <p:extLst>
      <p:ext uri="{BB962C8B-B14F-4D97-AF65-F5344CB8AC3E}">
        <p14:creationId xmlns:p14="http://schemas.microsoft.com/office/powerpoint/2010/main" val="344135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669C34D-4592-4985-A21A-2B8585B47910}" type="datetimeFigureOut">
              <a:rPr lang="en-GB" smtClean="0"/>
              <a:t>22/05/2022</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6311617-F2E1-417A-85C2-7784B4BA3868}" type="slidenum">
              <a:rPr lang="en-GB" smtClean="0"/>
              <a:t>‹#›</a:t>
            </a:fld>
            <a:endParaRPr lang="en-GB"/>
          </a:p>
        </p:txBody>
      </p:sp>
    </p:spTree>
    <p:extLst>
      <p:ext uri="{BB962C8B-B14F-4D97-AF65-F5344CB8AC3E}">
        <p14:creationId xmlns:p14="http://schemas.microsoft.com/office/powerpoint/2010/main" val="1988132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6758-D457-4FCF-A85E-EA71DBD681C9}"/>
              </a:ext>
            </a:extLst>
          </p:cNvPr>
          <p:cNvSpPr>
            <a:spLocks noGrp="1"/>
          </p:cNvSpPr>
          <p:nvPr>
            <p:ph type="ctrTitle"/>
          </p:nvPr>
        </p:nvSpPr>
        <p:spPr>
          <a:xfrm>
            <a:off x="2225988" y="1117487"/>
            <a:ext cx="7126085" cy="3747612"/>
          </a:xfrm>
        </p:spPr>
        <p:txBody>
          <a:bodyPr anchor="ctr">
            <a:noAutofit/>
          </a:bodyPr>
          <a:lstStyle/>
          <a:p>
            <a:pPr algn="r"/>
            <a:r>
              <a:rPr lang="en-GB" sz="3600" dirty="0">
                <a:latin typeface="Arial" panose="020B0604020202020204" pitchFamily="34" charset="0"/>
                <a:cs typeface="Arial" panose="020B0604020202020204" pitchFamily="34" charset="0"/>
              </a:rPr>
              <a:t>An ultra-high-resolution </a:t>
            </a:r>
            <a:br>
              <a:rPr lang="en-GB" sz="3600" dirty="0">
                <a:latin typeface="Arial" panose="020B0604020202020204" pitchFamily="34" charset="0"/>
                <a:cs typeface="Arial" panose="020B0604020202020204" pitchFamily="34" charset="0"/>
              </a:rPr>
            </a:br>
            <a:r>
              <a:rPr lang="en-GB" sz="3600" dirty="0">
                <a:latin typeface="Arial" panose="020B0604020202020204" pitchFamily="34" charset="0"/>
                <a:cs typeface="Arial" panose="020B0604020202020204" pitchFamily="34" charset="0"/>
              </a:rPr>
              <a:t>seasonal-scale stalagmite palaeoclimate record from the Yucatán peninsula, spanning the Maya Terminal Classic period</a:t>
            </a:r>
          </a:p>
        </p:txBody>
      </p:sp>
      <p:sp>
        <p:nvSpPr>
          <p:cNvPr id="11" name="Subtitle 2">
            <a:extLst>
              <a:ext uri="{FF2B5EF4-FFF2-40B4-BE49-F238E27FC236}">
                <a16:creationId xmlns:a16="http://schemas.microsoft.com/office/drawing/2014/main" id="{E34F0F73-4F01-47B3-A485-D3BBC4910ED0}"/>
              </a:ext>
            </a:extLst>
          </p:cNvPr>
          <p:cNvSpPr txBox="1">
            <a:spLocks/>
          </p:cNvSpPr>
          <p:nvPr/>
        </p:nvSpPr>
        <p:spPr>
          <a:xfrm>
            <a:off x="1512712" y="3109739"/>
            <a:ext cx="7493095" cy="50540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r" defTabSz="914400" rtl="0" eaLnBrk="1" fontAlgn="auto" latinLnBrk="0" hangingPunct="1">
              <a:lnSpc>
                <a:spcPct val="100000"/>
              </a:lnSpc>
              <a:spcBef>
                <a:spcPts val="200"/>
              </a:spcBef>
              <a:spcAft>
                <a:spcPts val="200"/>
              </a:spcAft>
              <a:buClr>
                <a:srgbClr val="E48312"/>
              </a:buClr>
              <a:buSzPct val="100000"/>
              <a:buFont typeface="Calibri" panose="020F0502020204030204" pitchFamily="34" charset="0"/>
              <a:buNone/>
              <a:tabLst/>
              <a:defRPr/>
            </a:pPr>
            <a:r>
              <a:rPr lang="en-GB" sz="1800" cap="none" spc="0" dirty="0">
                <a:solidFill>
                  <a:srgbClr val="637052"/>
                </a:solidFill>
                <a:latin typeface="Arial" panose="020B0604020202020204" pitchFamily="34" charset="0"/>
                <a:cs typeface="Arial" panose="020B0604020202020204" pitchFamily="34" charset="0"/>
              </a:rPr>
              <a:t>Dan James, Stacy Carolin, Sebastian Breitenbach, Erin Endsley,</a:t>
            </a:r>
          </a:p>
          <a:p>
            <a:pPr marL="0" marR="0" lvl="0" indent="0" algn="r" defTabSz="914400" rtl="0" eaLnBrk="1" fontAlgn="auto" latinLnBrk="0" hangingPunct="1">
              <a:lnSpc>
                <a:spcPct val="100000"/>
              </a:lnSpc>
              <a:spcBef>
                <a:spcPts val="200"/>
              </a:spcBef>
              <a:spcAft>
                <a:spcPts val="200"/>
              </a:spcAft>
              <a:buClr>
                <a:srgbClr val="E48312"/>
              </a:buClr>
              <a:buSzPct val="100000"/>
              <a:buFont typeface="Calibri" panose="020F0502020204030204" pitchFamily="34" charset="0"/>
              <a:buNone/>
              <a:tabLst/>
              <a:defRPr/>
            </a:pPr>
            <a:r>
              <a:rPr lang="en-GB" sz="1800" cap="none" spc="0" dirty="0">
                <a:solidFill>
                  <a:srgbClr val="637052"/>
                </a:solidFill>
                <a:latin typeface="Arial" panose="020B0604020202020204" pitchFamily="34" charset="0"/>
                <a:cs typeface="Arial" panose="020B0604020202020204" pitchFamily="34" charset="0"/>
              </a:rPr>
              <a:t> Jason Curtis, Christina Gallup, John Nicolson, James Rolfe, </a:t>
            </a:r>
          </a:p>
          <a:p>
            <a:pPr marL="0" marR="0" lvl="0" indent="0" algn="r" defTabSz="914400" rtl="0" eaLnBrk="1" fontAlgn="auto" latinLnBrk="0" hangingPunct="1">
              <a:lnSpc>
                <a:spcPct val="100000"/>
              </a:lnSpc>
              <a:spcBef>
                <a:spcPts val="200"/>
              </a:spcBef>
              <a:spcAft>
                <a:spcPts val="200"/>
              </a:spcAft>
              <a:buClr>
                <a:srgbClr val="E48312"/>
              </a:buClr>
              <a:buSzPct val="100000"/>
              <a:buFont typeface="Calibri" panose="020F0502020204030204" pitchFamily="34" charset="0"/>
              <a:buNone/>
              <a:tabLst/>
              <a:defRPr/>
            </a:pPr>
            <a:r>
              <a:rPr lang="en-GB" sz="1800" cap="none" spc="0" dirty="0">
                <a:solidFill>
                  <a:srgbClr val="637052"/>
                </a:solidFill>
                <a:latin typeface="Arial" panose="020B0604020202020204" pitchFamily="34" charset="0"/>
                <a:cs typeface="Arial" panose="020B0604020202020204" pitchFamily="34" charset="0"/>
              </a:rPr>
              <a:t>Mark Brenner, and David Hodell</a:t>
            </a:r>
            <a:endParaRPr kumimoji="0" lang="en-GB" sz="3200" i="0" u="none" strike="noStrike" kern="1200" cap="all" spc="200" normalizeH="0" baseline="30000" noProof="0" dirty="0">
              <a:ln>
                <a:noFill/>
              </a:ln>
              <a:solidFill>
                <a:srgbClr val="637052"/>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091BB2B-8BDF-4503-B74B-BC0EB1E8927E}"/>
              </a:ext>
            </a:extLst>
          </p:cNvPr>
          <p:cNvPicPr>
            <a:picLocks noChangeAspect="1"/>
          </p:cNvPicPr>
          <p:nvPr/>
        </p:nvPicPr>
        <p:blipFill>
          <a:blip r:embed="rId3"/>
          <a:stretch>
            <a:fillRect/>
          </a:stretch>
        </p:blipFill>
        <p:spPr>
          <a:xfrm>
            <a:off x="1920462" y="139195"/>
            <a:ext cx="3006574" cy="1004697"/>
          </a:xfrm>
          <a:prstGeom prst="rect">
            <a:avLst/>
          </a:prstGeom>
        </p:spPr>
      </p:pic>
      <p:pic>
        <p:nvPicPr>
          <p:cNvPr id="5" name="Picture 4">
            <a:extLst>
              <a:ext uri="{FF2B5EF4-FFF2-40B4-BE49-F238E27FC236}">
                <a16:creationId xmlns:a16="http://schemas.microsoft.com/office/drawing/2014/main" id="{B72838B4-D811-4526-85BE-60B726D0151C}"/>
              </a:ext>
            </a:extLst>
          </p:cNvPr>
          <p:cNvPicPr>
            <a:picLocks noChangeAspect="1"/>
          </p:cNvPicPr>
          <p:nvPr/>
        </p:nvPicPr>
        <p:blipFill rotWithShape="1">
          <a:blip r:embed="rId4"/>
          <a:srcRect t="33750" b="32500"/>
          <a:stretch/>
        </p:blipFill>
        <p:spPr>
          <a:xfrm>
            <a:off x="7448089" y="304016"/>
            <a:ext cx="2241298" cy="756438"/>
          </a:xfrm>
          <a:prstGeom prst="rect">
            <a:avLst/>
          </a:prstGeom>
        </p:spPr>
      </p:pic>
      <p:pic>
        <p:nvPicPr>
          <p:cNvPr id="7" name="Picture 6">
            <a:extLst>
              <a:ext uri="{FF2B5EF4-FFF2-40B4-BE49-F238E27FC236}">
                <a16:creationId xmlns:a16="http://schemas.microsoft.com/office/drawing/2014/main" id="{BE0741D8-722D-4BBD-8847-911D1BB1D5D9}"/>
              </a:ext>
            </a:extLst>
          </p:cNvPr>
          <p:cNvPicPr>
            <a:picLocks noChangeAspect="1"/>
          </p:cNvPicPr>
          <p:nvPr/>
        </p:nvPicPr>
        <p:blipFill rotWithShape="1">
          <a:blip r:embed="rId5"/>
          <a:srcRect l="7838" t="7375" r="7513" b="7550"/>
          <a:stretch/>
        </p:blipFill>
        <p:spPr>
          <a:xfrm>
            <a:off x="5046094" y="126498"/>
            <a:ext cx="2099812" cy="1030093"/>
          </a:xfrm>
          <a:prstGeom prst="rect">
            <a:avLst/>
          </a:prstGeom>
        </p:spPr>
      </p:pic>
      <p:pic>
        <p:nvPicPr>
          <p:cNvPr id="6" name="Picture 5" descr="A close-up of a human foot&#10;&#10;Description automatically generated with low confidence">
            <a:extLst>
              <a:ext uri="{FF2B5EF4-FFF2-40B4-BE49-F238E27FC236}">
                <a16:creationId xmlns:a16="http://schemas.microsoft.com/office/drawing/2014/main" id="{2038181F-862E-415F-9970-27B45526F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340" y="394813"/>
            <a:ext cx="1961896" cy="5772070"/>
          </a:xfrm>
          <a:prstGeom prst="rect">
            <a:avLst/>
          </a:prstGeom>
        </p:spPr>
      </p:pic>
      <p:pic>
        <p:nvPicPr>
          <p:cNvPr id="10" name="Picture 9" descr="A picture containing sculpture&#10;&#10;Description automatically generated">
            <a:extLst>
              <a:ext uri="{FF2B5EF4-FFF2-40B4-BE49-F238E27FC236}">
                <a16:creationId xmlns:a16="http://schemas.microsoft.com/office/drawing/2014/main" id="{0B611521-4FD3-41F2-AB44-F2ED7A155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212" y="2392764"/>
            <a:ext cx="2398488" cy="2472335"/>
          </a:xfrm>
          <a:prstGeom prst="rect">
            <a:avLst/>
          </a:prstGeom>
        </p:spPr>
      </p:pic>
    </p:spTree>
    <p:extLst>
      <p:ext uri="{BB962C8B-B14F-4D97-AF65-F5344CB8AC3E}">
        <p14:creationId xmlns:p14="http://schemas.microsoft.com/office/powerpoint/2010/main" val="46623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B102526-B614-4788-902A-9B34AEA8C7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282"/>
          <a:stretch/>
        </p:blipFill>
        <p:spPr>
          <a:xfrm>
            <a:off x="1793523" y="0"/>
            <a:ext cx="8604953" cy="5941946"/>
          </a:xfrm>
          <a:prstGeom prst="rect">
            <a:avLst/>
          </a:prstGeom>
        </p:spPr>
      </p:pic>
      <p:sp>
        <p:nvSpPr>
          <p:cNvPr id="3" name="TextBox 2">
            <a:extLst>
              <a:ext uri="{FF2B5EF4-FFF2-40B4-BE49-F238E27FC236}">
                <a16:creationId xmlns:a16="http://schemas.microsoft.com/office/drawing/2014/main" id="{221AF62A-17C8-FC0B-4762-2AC3C2E873F3}"/>
              </a:ext>
            </a:extLst>
          </p:cNvPr>
          <p:cNvSpPr txBox="1"/>
          <p:nvPr/>
        </p:nvSpPr>
        <p:spPr>
          <a:xfrm>
            <a:off x="674739" y="5941946"/>
            <a:ext cx="10842520" cy="369332"/>
          </a:xfrm>
          <a:prstGeom prst="rect">
            <a:avLst/>
          </a:prstGeom>
          <a:noFill/>
        </p:spPr>
        <p:txBody>
          <a:bodyPr wrap="none" rtlCol="0">
            <a:spAutoFit/>
          </a:bodyPr>
          <a:lstStyle/>
          <a:p>
            <a:r>
              <a:rPr lang="en-GB" dirty="0"/>
              <a:t>Visual lamina count, and peak finding algorithms on the above Mg, Sr, and Ba to Ca ratios all produce 186 laminae</a:t>
            </a:r>
          </a:p>
        </p:txBody>
      </p:sp>
    </p:spTree>
    <p:extLst>
      <p:ext uri="{BB962C8B-B14F-4D97-AF65-F5344CB8AC3E}">
        <p14:creationId xmlns:p14="http://schemas.microsoft.com/office/powerpoint/2010/main" val="2401630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E22168E-32E0-E3CA-7346-97B49698A10C}"/>
              </a:ext>
            </a:extLst>
          </p:cNvPr>
          <p:cNvGraphicFramePr>
            <a:graphicFrameLocks noGrp="1"/>
          </p:cNvGraphicFramePr>
          <p:nvPr>
            <p:ph idx="1"/>
            <p:extLst>
              <p:ext uri="{D42A27DB-BD31-4B8C-83A1-F6EECF244321}">
                <p14:modId xmlns:p14="http://schemas.microsoft.com/office/powerpoint/2010/main" val="569772004"/>
              </p:ext>
            </p:extLst>
          </p:nvPr>
        </p:nvGraphicFramePr>
        <p:xfrm>
          <a:off x="152402" y="198216"/>
          <a:ext cx="3717849" cy="5933440"/>
        </p:xfrm>
        <a:graphic>
          <a:graphicData uri="http://schemas.openxmlformats.org/drawingml/2006/table">
            <a:tbl>
              <a:tblPr firstRow="1" bandRow="1">
                <a:tableStyleId>{5C22544A-7EE6-4342-B048-85BDC9FD1C3A}</a:tableStyleId>
              </a:tblPr>
              <a:tblGrid>
                <a:gridCol w="847059">
                  <a:extLst>
                    <a:ext uri="{9D8B030D-6E8A-4147-A177-3AD203B41FA5}">
                      <a16:colId xmlns:a16="http://schemas.microsoft.com/office/drawing/2014/main" val="3683562232"/>
                    </a:ext>
                  </a:extLst>
                </a:gridCol>
                <a:gridCol w="1403497">
                  <a:extLst>
                    <a:ext uri="{9D8B030D-6E8A-4147-A177-3AD203B41FA5}">
                      <a16:colId xmlns:a16="http://schemas.microsoft.com/office/drawing/2014/main" val="3049661707"/>
                    </a:ext>
                  </a:extLst>
                </a:gridCol>
                <a:gridCol w="1467293">
                  <a:extLst>
                    <a:ext uri="{9D8B030D-6E8A-4147-A177-3AD203B41FA5}">
                      <a16:colId xmlns:a16="http://schemas.microsoft.com/office/drawing/2014/main" val="3418437849"/>
                    </a:ext>
                  </a:extLst>
                </a:gridCol>
              </a:tblGrid>
              <a:tr h="370840">
                <a:tc>
                  <a:txBody>
                    <a:bodyPr/>
                    <a:lstStyle/>
                    <a:p>
                      <a:r>
                        <a:rPr lang="en-GB" dirty="0"/>
                        <a:t>Layer</a:t>
                      </a:r>
                    </a:p>
                  </a:txBody>
                  <a:tcPr/>
                </a:tc>
                <a:tc>
                  <a:txBody>
                    <a:bodyPr/>
                    <a:lstStyle/>
                    <a:p>
                      <a:r>
                        <a:rPr lang="en-GB" dirty="0"/>
                        <a:t>Date C.E.</a:t>
                      </a:r>
                    </a:p>
                  </a:txBody>
                  <a:tcPr/>
                </a:tc>
                <a:tc>
                  <a:txBody>
                    <a:bodyPr/>
                    <a:lstStyle/>
                    <a:p>
                      <a:r>
                        <a:rPr lang="en-GB" dirty="0"/>
                        <a:t>1</a:t>
                      </a:r>
                      <a:r>
                        <a:rPr lang="el-GR" dirty="0"/>
                        <a:t>σ</a:t>
                      </a:r>
                      <a:r>
                        <a:rPr lang="en-GB" dirty="0"/>
                        <a:t> error</a:t>
                      </a:r>
                    </a:p>
                  </a:txBody>
                  <a:tcPr/>
                </a:tc>
                <a:extLst>
                  <a:ext uri="{0D108BD9-81ED-4DB2-BD59-A6C34878D82A}">
                    <a16:rowId xmlns:a16="http://schemas.microsoft.com/office/drawing/2014/main" val="3217487420"/>
                  </a:ext>
                </a:extLst>
              </a:tr>
              <a:tr h="370840">
                <a:tc>
                  <a:txBody>
                    <a:bodyPr/>
                    <a:lstStyle/>
                    <a:p>
                      <a:pPr algn="l" fontAlgn="b"/>
                      <a:r>
                        <a:rPr lang="en-GB" sz="1800" kern="1200" dirty="0">
                          <a:solidFill>
                            <a:schemeClr val="dk1"/>
                          </a:solidFill>
                          <a:latin typeface="+mn-lt"/>
                          <a:ea typeface="+mn-ea"/>
                          <a:cs typeface="+mn-cs"/>
                        </a:rPr>
                        <a:t>I4-6</a:t>
                      </a:r>
                    </a:p>
                  </a:txBody>
                  <a:tcPr marL="6350" marR="6350" marT="6350" marB="0" anchor="b"/>
                </a:tc>
                <a:tc>
                  <a:txBody>
                    <a:bodyPr/>
                    <a:lstStyle/>
                    <a:p>
                      <a:r>
                        <a:rPr lang="en-GB" dirty="0"/>
                        <a:t>824</a:t>
                      </a:r>
                    </a:p>
                  </a:txBody>
                  <a:tcPr/>
                </a:tc>
                <a:tc>
                  <a:txBody>
                    <a:bodyPr/>
                    <a:lstStyle/>
                    <a:p>
                      <a:r>
                        <a:rPr lang="en-GB" dirty="0"/>
                        <a:t>14</a:t>
                      </a:r>
                    </a:p>
                  </a:txBody>
                  <a:tcPr/>
                </a:tc>
                <a:extLst>
                  <a:ext uri="{0D108BD9-81ED-4DB2-BD59-A6C34878D82A}">
                    <a16:rowId xmlns:a16="http://schemas.microsoft.com/office/drawing/2014/main" val="2947690135"/>
                  </a:ext>
                </a:extLst>
              </a:tr>
              <a:tr h="370840">
                <a:tc>
                  <a:txBody>
                    <a:bodyPr/>
                    <a:lstStyle/>
                    <a:p>
                      <a:pPr algn="l" fontAlgn="b"/>
                      <a:r>
                        <a:rPr lang="en-GB" sz="1800" kern="1200" dirty="0">
                          <a:solidFill>
                            <a:schemeClr val="dk1"/>
                          </a:solidFill>
                          <a:latin typeface="+mn-lt"/>
                          <a:ea typeface="+mn-ea"/>
                          <a:cs typeface="+mn-cs"/>
                        </a:rPr>
                        <a:t>H7-8</a:t>
                      </a:r>
                    </a:p>
                  </a:txBody>
                  <a:tcPr marL="6350" marR="6350" marT="6350" marB="0" anchor="b"/>
                </a:tc>
                <a:tc>
                  <a:txBody>
                    <a:bodyPr/>
                    <a:lstStyle/>
                    <a:p>
                      <a:r>
                        <a:rPr lang="en-GB" dirty="0"/>
                        <a:t>861</a:t>
                      </a:r>
                    </a:p>
                  </a:txBody>
                  <a:tcPr/>
                </a:tc>
                <a:tc>
                  <a:txBody>
                    <a:bodyPr/>
                    <a:lstStyle/>
                    <a:p>
                      <a:r>
                        <a:rPr lang="en-GB" dirty="0"/>
                        <a:t>13</a:t>
                      </a:r>
                    </a:p>
                  </a:txBody>
                  <a:tcPr/>
                </a:tc>
                <a:extLst>
                  <a:ext uri="{0D108BD9-81ED-4DB2-BD59-A6C34878D82A}">
                    <a16:rowId xmlns:a16="http://schemas.microsoft.com/office/drawing/2014/main" val="2198720646"/>
                  </a:ext>
                </a:extLst>
              </a:tr>
              <a:tr h="370840">
                <a:tc>
                  <a:txBody>
                    <a:bodyPr/>
                    <a:lstStyle/>
                    <a:p>
                      <a:pPr algn="l" fontAlgn="b"/>
                      <a:r>
                        <a:rPr lang="en-GB" sz="1800" kern="1200" dirty="0">
                          <a:solidFill>
                            <a:schemeClr val="dk1"/>
                          </a:solidFill>
                          <a:latin typeface="+mn-lt"/>
                          <a:ea typeface="+mn-ea"/>
                          <a:cs typeface="+mn-cs"/>
                        </a:rPr>
                        <a:t>G1-2</a:t>
                      </a:r>
                    </a:p>
                  </a:txBody>
                  <a:tcPr marL="6350" marR="6350" marT="6350" marB="0" anchor="b"/>
                </a:tc>
                <a:tc>
                  <a:txBody>
                    <a:bodyPr/>
                    <a:lstStyle/>
                    <a:p>
                      <a:r>
                        <a:rPr lang="en-GB" dirty="0"/>
                        <a:t>883</a:t>
                      </a:r>
                    </a:p>
                  </a:txBody>
                  <a:tcPr/>
                </a:tc>
                <a:tc>
                  <a:txBody>
                    <a:bodyPr/>
                    <a:lstStyle/>
                    <a:p>
                      <a:r>
                        <a:rPr lang="en-GB" dirty="0"/>
                        <a:t>12</a:t>
                      </a:r>
                    </a:p>
                  </a:txBody>
                  <a:tcPr/>
                </a:tc>
                <a:extLst>
                  <a:ext uri="{0D108BD9-81ED-4DB2-BD59-A6C34878D82A}">
                    <a16:rowId xmlns:a16="http://schemas.microsoft.com/office/drawing/2014/main" val="1675922333"/>
                  </a:ext>
                </a:extLst>
              </a:tr>
              <a:tr h="370840">
                <a:tc>
                  <a:txBody>
                    <a:bodyPr/>
                    <a:lstStyle/>
                    <a:p>
                      <a:pPr algn="l" fontAlgn="b"/>
                      <a:r>
                        <a:rPr lang="en-GB" sz="1800" kern="1200" dirty="0">
                          <a:solidFill>
                            <a:schemeClr val="dk1"/>
                          </a:solidFill>
                          <a:latin typeface="+mn-lt"/>
                          <a:ea typeface="+mn-ea"/>
                          <a:cs typeface="+mn-cs"/>
                        </a:rPr>
                        <a:t>G14-15</a:t>
                      </a:r>
                    </a:p>
                  </a:txBody>
                  <a:tcPr marL="6350" marR="6350" marT="6350" marB="0" anchor="b"/>
                </a:tc>
                <a:tc>
                  <a:txBody>
                    <a:bodyPr/>
                    <a:lstStyle/>
                    <a:p>
                      <a:r>
                        <a:rPr lang="en-GB" dirty="0"/>
                        <a:t>870</a:t>
                      </a:r>
                    </a:p>
                  </a:txBody>
                  <a:tcPr/>
                </a:tc>
                <a:tc>
                  <a:txBody>
                    <a:bodyPr/>
                    <a:lstStyle/>
                    <a:p>
                      <a:r>
                        <a:rPr lang="en-GB" dirty="0"/>
                        <a:t>22</a:t>
                      </a:r>
                    </a:p>
                  </a:txBody>
                  <a:tcPr/>
                </a:tc>
                <a:extLst>
                  <a:ext uri="{0D108BD9-81ED-4DB2-BD59-A6C34878D82A}">
                    <a16:rowId xmlns:a16="http://schemas.microsoft.com/office/drawing/2014/main" val="2856592758"/>
                  </a:ext>
                </a:extLst>
              </a:tr>
              <a:tr h="370840">
                <a:tc>
                  <a:txBody>
                    <a:bodyPr/>
                    <a:lstStyle/>
                    <a:p>
                      <a:pPr algn="l" fontAlgn="b"/>
                      <a:r>
                        <a:rPr lang="en-GB" sz="1800" kern="1200" dirty="0">
                          <a:solidFill>
                            <a:schemeClr val="dk1"/>
                          </a:solidFill>
                          <a:latin typeface="+mn-lt"/>
                          <a:ea typeface="+mn-ea"/>
                          <a:cs typeface="+mn-cs"/>
                        </a:rPr>
                        <a:t>A2-3</a:t>
                      </a:r>
                    </a:p>
                  </a:txBody>
                  <a:tcPr marL="6350" marR="6350" marT="6350" marB="0" anchor="b"/>
                </a:tc>
                <a:tc>
                  <a:txBody>
                    <a:bodyPr/>
                    <a:lstStyle/>
                    <a:p>
                      <a:r>
                        <a:rPr lang="en-GB" dirty="0"/>
                        <a:t>857</a:t>
                      </a:r>
                    </a:p>
                  </a:txBody>
                  <a:tcPr/>
                </a:tc>
                <a:tc>
                  <a:txBody>
                    <a:bodyPr/>
                    <a:lstStyle/>
                    <a:p>
                      <a:r>
                        <a:rPr lang="en-GB" dirty="0"/>
                        <a:t>30</a:t>
                      </a:r>
                    </a:p>
                  </a:txBody>
                  <a:tcPr/>
                </a:tc>
                <a:extLst>
                  <a:ext uri="{0D108BD9-81ED-4DB2-BD59-A6C34878D82A}">
                    <a16:rowId xmlns:a16="http://schemas.microsoft.com/office/drawing/2014/main" val="1775524258"/>
                  </a:ext>
                </a:extLst>
              </a:tr>
              <a:tr h="370840">
                <a:tc>
                  <a:txBody>
                    <a:bodyPr/>
                    <a:lstStyle/>
                    <a:p>
                      <a:pPr algn="l" fontAlgn="b"/>
                      <a:r>
                        <a:rPr lang="en-GB" sz="1800" kern="1200" dirty="0">
                          <a:solidFill>
                            <a:schemeClr val="dk1"/>
                          </a:solidFill>
                          <a:latin typeface="+mn-lt"/>
                          <a:ea typeface="+mn-ea"/>
                          <a:cs typeface="+mn-cs"/>
                        </a:rPr>
                        <a:t>B1-2A</a:t>
                      </a:r>
                    </a:p>
                  </a:txBody>
                  <a:tcPr marL="6350" marR="6350" marT="6350" marB="0" anchor="b"/>
                </a:tc>
                <a:tc>
                  <a:txBody>
                    <a:bodyPr/>
                    <a:lstStyle/>
                    <a:p>
                      <a:r>
                        <a:rPr lang="en-GB" dirty="0"/>
                        <a:t>898</a:t>
                      </a:r>
                    </a:p>
                  </a:txBody>
                  <a:tcPr/>
                </a:tc>
                <a:tc>
                  <a:txBody>
                    <a:bodyPr/>
                    <a:lstStyle/>
                    <a:p>
                      <a:r>
                        <a:rPr lang="en-GB" dirty="0"/>
                        <a:t>20</a:t>
                      </a:r>
                    </a:p>
                  </a:txBody>
                  <a:tcPr/>
                </a:tc>
                <a:extLst>
                  <a:ext uri="{0D108BD9-81ED-4DB2-BD59-A6C34878D82A}">
                    <a16:rowId xmlns:a16="http://schemas.microsoft.com/office/drawing/2014/main" val="1950600796"/>
                  </a:ext>
                </a:extLst>
              </a:tr>
              <a:tr h="370840">
                <a:tc>
                  <a:txBody>
                    <a:bodyPr/>
                    <a:lstStyle/>
                    <a:p>
                      <a:pPr algn="l" fontAlgn="b"/>
                      <a:r>
                        <a:rPr lang="en-GB" sz="1800" kern="1200">
                          <a:solidFill>
                            <a:schemeClr val="dk1"/>
                          </a:solidFill>
                          <a:latin typeface="+mn-lt"/>
                          <a:ea typeface="+mn-ea"/>
                          <a:cs typeface="+mn-cs"/>
                        </a:rPr>
                        <a:t>B1-2B</a:t>
                      </a:r>
                    </a:p>
                  </a:txBody>
                  <a:tcPr marL="6350" marR="6350" marT="6350" marB="0" anchor="b"/>
                </a:tc>
                <a:tc>
                  <a:txBody>
                    <a:bodyPr/>
                    <a:lstStyle/>
                    <a:p>
                      <a:r>
                        <a:rPr lang="en-GB" dirty="0"/>
                        <a:t>873</a:t>
                      </a:r>
                    </a:p>
                  </a:txBody>
                  <a:tcPr/>
                </a:tc>
                <a:tc>
                  <a:txBody>
                    <a:bodyPr/>
                    <a:lstStyle/>
                    <a:p>
                      <a:r>
                        <a:rPr lang="en-GB" dirty="0"/>
                        <a:t>21</a:t>
                      </a:r>
                    </a:p>
                  </a:txBody>
                  <a:tcPr/>
                </a:tc>
                <a:extLst>
                  <a:ext uri="{0D108BD9-81ED-4DB2-BD59-A6C34878D82A}">
                    <a16:rowId xmlns:a16="http://schemas.microsoft.com/office/drawing/2014/main" val="2825044527"/>
                  </a:ext>
                </a:extLst>
              </a:tr>
              <a:tr h="370840">
                <a:tc>
                  <a:txBody>
                    <a:bodyPr/>
                    <a:lstStyle/>
                    <a:p>
                      <a:pPr algn="l" fontAlgn="b"/>
                      <a:r>
                        <a:rPr lang="en-GB" sz="1800" kern="1200" dirty="0">
                          <a:solidFill>
                            <a:schemeClr val="dk1"/>
                          </a:solidFill>
                          <a:latin typeface="+mn-lt"/>
                          <a:ea typeface="+mn-ea"/>
                          <a:cs typeface="+mn-cs"/>
                        </a:rPr>
                        <a:t>B12-13</a:t>
                      </a:r>
                    </a:p>
                  </a:txBody>
                  <a:tcPr marL="6350" marR="6350" marT="6350" marB="0" anchor="b"/>
                </a:tc>
                <a:tc>
                  <a:txBody>
                    <a:bodyPr/>
                    <a:lstStyle/>
                    <a:p>
                      <a:r>
                        <a:rPr lang="en-GB" dirty="0"/>
                        <a:t>925</a:t>
                      </a:r>
                    </a:p>
                  </a:txBody>
                  <a:tcPr/>
                </a:tc>
                <a:tc>
                  <a:txBody>
                    <a:bodyPr/>
                    <a:lstStyle/>
                    <a:p>
                      <a:r>
                        <a:rPr lang="en-GB" dirty="0"/>
                        <a:t>19</a:t>
                      </a:r>
                    </a:p>
                  </a:txBody>
                  <a:tcPr/>
                </a:tc>
                <a:extLst>
                  <a:ext uri="{0D108BD9-81ED-4DB2-BD59-A6C34878D82A}">
                    <a16:rowId xmlns:a16="http://schemas.microsoft.com/office/drawing/2014/main" val="3263454142"/>
                  </a:ext>
                </a:extLst>
              </a:tr>
              <a:tr h="370840">
                <a:tc>
                  <a:txBody>
                    <a:bodyPr/>
                    <a:lstStyle/>
                    <a:p>
                      <a:pPr algn="l" fontAlgn="b"/>
                      <a:r>
                        <a:rPr lang="en-GB" sz="1800" kern="1200" dirty="0">
                          <a:solidFill>
                            <a:schemeClr val="dk1"/>
                          </a:solidFill>
                          <a:latin typeface="+mn-lt"/>
                          <a:ea typeface="+mn-ea"/>
                          <a:cs typeface="+mn-cs"/>
                        </a:rPr>
                        <a:t>C1-2</a:t>
                      </a:r>
                    </a:p>
                  </a:txBody>
                  <a:tcPr marL="6350" marR="6350" marT="6350" marB="0" anchor="b"/>
                </a:tc>
                <a:tc>
                  <a:txBody>
                    <a:bodyPr/>
                    <a:lstStyle/>
                    <a:p>
                      <a:r>
                        <a:rPr lang="en-GB" dirty="0"/>
                        <a:t>885</a:t>
                      </a:r>
                    </a:p>
                  </a:txBody>
                  <a:tcPr/>
                </a:tc>
                <a:tc>
                  <a:txBody>
                    <a:bodyPr/>
                    <a:lstStyle/>
                    <a:p>
                      <a:r>
                        <a:rPr lang="en-GB" dirty="0"/>
                        <a:t>27</a:t>
                      </a:r>
                    </a:p>
                  </a:txBody>
                  <a:tcPr/>
                </a:tc>
                <a:extLst>
                  <a:ext uri="{0D108BD9-81ED-4DB2-BD59-A6C34878D82A}">
                    <a16:rowId xmlns:a16="http://schemas.microsoft.com/office/drawing/2014/main" val="1440064624"/>
                  </a:ext>
                </a:extLst>
              </a:tr>
              <a:tr h="370840">
                <a:tc>
                  <a:txBody>
                    <a:bodyPr/>
                    <a:lstStyle/>
                    <a:p>
                      <a:pPr algn="l" fontAlgn="b"/>
                      <a:r>
                        <a:rPr lang="en-GB" sz="1800" kern="1200">
                          <a:solidFill>
                            <a:schemeClr val="dk1"/>
                          </a:solidFill>
                          <a:latin typeface="+mn-lt"/>
                          <a:ea typeface="+mn-ea"/>
                          <a:cs typeface="+mn-cs"/>
                        </a:rPr>
                        <a:t>C6-8</a:t>
                      </a:r>
                    </a:p>
                  </a:txBody>
                  <a:tcPr marL="6350" marR="6350" marT="6350" marB="0" anchor="b"/>
                </a:tc>
                <a:tc>
                  <a:txBody>
                    <a:bodyPr/>
                    <a:lstStyle/>
                    <a:p>
                      <a:r>
                        <a:rPr lang="en-GB" dirty="0"/>
                        <a:t>903</a:t>
                      </a:r>
                    </a:p>
                  </a:txBody>
                  <a:tcPr/>
                </a:tc>
                <a:tc>
                  <a:txBody>
                    <a:bodyPr/>
                    <a:lstStyle/>
                    <a:p>
                      <a:r>
                        <a:rPr lang="en-GB" dirty="0"/>
                        <a:t>27</a:t>
                      </a:r>
                    </a:p>
                  </a:txBody>
                  <a:tcPr/>
                </a:tc>
                <a:extLst>
                  <a:ext uri="{0D108BD9-81ED-4DB2-BD59-A6C34878D82A}">
                    <a16:rowId xmlns:a16="http://schemas.microsoft.com/office/drawing/2014/main" val="2840084624"/>
                  </a:ext>
                </a:extLst>
              </a:tr>
              <a:tr h="370840">
                <a:tc>
                  <a:txBody>
                    <a:bodyPr/>
                    <a:lstStyle/>
                    <a:p>
                      <a:pPr algn="l" fontAlgn="b"/>
                      <a:r>
                        <a:rPr lang="en-GB" sz="1800" kern="1200" dirty="0">
                          <a:solidFill>
                            <a:schemeClr val="dk1"/>
                          </a:solidFill>
                          <a:latin typeface="+mn-lt"/>
                          <a:ea typeface="+mn-ea"/>
                          <a:cs typeface="+mn-cs"/>
                        </a:rPr>
                        <a:t>E2-5</a:t>
                      </a:r>
                    </a:p>
                  </a:txBody>
                  <a:tcPr marL="6350" marR="6350" marT="6350" marB="0" anchor="b"/>
                </a:tc>
                <a:tc>
                  <a:txBody>
                    <a:bodyPr/>
                    <a:lstStyle/>
                    <a:p>
                      <a:r>
                        <a:rPr lang="en-GB" dirty="0"/>
                        <a:t>963</a:t>
                      </a:r>
                    </a:p>
                  </a:txBody>
                  <a:tcPr/>
                </a:tc>
                <a:tc>
                  <a:txBody>
                    <a:bodyPr/>
                    <a:lstStyle/>
                    <a:p>
                      <a:r>
                        <a:rPr lang="en-GB" dirty="0"/>
                        <a:t>14</a:t>
                      </a:r>
                    </a:p>
                  </a:txBody>
                  <a:tcPr/>
                </a:tc>
                <a:extLst>
                  <a:ext uri="{0D108BD9-81ED-4DB2-BD59-A6C34878D82A}">
                    <a16:rowId xmlns:a16="http://schemas.microsoft.com/office/drawing/2014/main" val="2408836632"/>
                  </a:ext>
                </a:extLst>
              </a:tr>
              <a:tr h="370840">
                <a:tc>
                  <a:txBody>
                    <a:bodyPr/>
                    <a:lstStyle/>
                    <a:p>
                      <a:pPr algn="l" fontAlgn="b"/>
                      <a:r>
                        <a:rPr lang="en-GB" sz="1800" kern="1200" dirty="0">
                          <a:solidFill>
                            <a:schemeClr val="dk1"/>
                          </a:solidFill>
                          <a:latin typeface="+mn-lt"/>
                          <a:ea typeface="+mn-ea"/>
                          <a:cs typeface="+mn-cs"/>
                        </a:rPr>
                        <a:t>EJ2-8</a:t>
                      </a:r>
                    </a:p>
                  </a:txBody>
                  <a:tcPr marL="6350" marR="6350" marT="6350" marB="0" anchor="b"/>
                </a:tc>
                <a:tc>
                  <a:txBody>
                    <a:bodyPr/>
                    <a:lstStyle/>
                    <a:p>
                      <a:r>
                        <a:rPr lang="en-GB" dirty="0"/>
                        <a:t>992</a:t>
                      </a:r>
                    </a:p>
                  </a:txBody>
                  <a:tcPr/>
                </a:tc>
                <a:tc>
                  <a:txBody>
                    <a:bodyPr/>
                    <a:lstStyle/>
                    <a:p>
                      <a:r>
                        <a:rPr lang="en-GB" dirty="0"/>
                        <a:t>17</a:t>
                      </a:r>
                    </a:p>
                  </a:txBody>
                  <a:tcPr/>
                </a:tc>
                <a:extLst>
                  <a:ext uri="{0D108BD9-81ED-4DB2-BD59-A6C34878D82A}">
                    <a16:rowId xmlns:a16="http://schemas.microsoft.com/office/drawing/2014/main" val="1416463040"/>
                  </a:ext>
                </a:extLst>
              </a:tr>
              <a:tr h="370840">
                <a:tc>
                  <a:txBody>
                    <a:bodyPr/>
                    <a:lstStyle/>
                    <a:p>
                      <a:pPr algn="l" fontAlgn="b"/>
                      <a:r>
                        <a:rPr lang="en-GB" sz="1800" kern="1200" dirty="0">
                          <a:solidFill>
                            <a:schemeClr val="dk1"/>
                          </a:solidFill>
                          <a:latin typeface="+mn-lt"/>
                          <a:ea typeface="+mn-ea"/>
                          <a:cs typeface="+mn-cs"/>
                        </a:rPr>
                        <a:t>J5-6</a:t>
                      </a:r>
                    </a:p>
                  </a:txBody>
                  <a:tcPr marL="6350" marR="6350" marT="6350" marB="0" anchor="b"/>
                </a:tc>
                <a:tc>
                  <a:txBody>
                    <a:bodyPr/>
                    <a:lstStyle/>
                    <a:p>
                      <a:r>
                        <a:rPr lang="en-GB" dirty="0"/>
                        <a:t>1037</a:t>
                      </a:r>
                    </a:p>
                  </a:txBody>
                  <a:tcPr/>
                </a:tc>
                <a:tc>
                  <a:txBody>
                    <a:bodyPr/>
                    <a:lstStyle/>
                    <a:p>
                      <a:r>
                        <a:rPr lang="en-GB" dirty="0"/>
                        <a:t>13</a:t>
                      </a:r>
                    </a:p>
                  </a:txBody>
                  <a:tcPr/>
                </a:tc>
                <a:extLst>
                  <a:ext uri="{0D108BD9-81ED-4DB2-BD59-A6C34878D82A}">
                    <a16:rowId xmlns:a16="http://schemas.microsoft.com/office/drawing/2014/main" val="2381010989"/>
                  </a:ext>
                </a:extLst>
              </a:tr>
              <a:tr h="370840">
                <a:tc>
                  <a:txBody>
                    <a:bodyPr/>
                    <a:lstStyle/>
                    <a:p>
                      <a:pPr algn="l" fontAlgn="b"/>
                      <a:r>
                        <a:rPr lang="en-GB" sz="1800" kern="1200" dirty="0">
                          <a:solidFill>
                            <a:schemeClr val="dk1"/>
                          </a:solidFill>
                          <a:latin typeface="+mn-lt"/>
                          <a:ea typeface="+mn-ea"/>
                          <a:cs typeface="+mn-cs"/>
                        </a:rPr>
                        <a:t>K1-2</a:t>
                      </a:r>
                    </a:p>
                  </a:txBody>
                  <a:tcPr marL="6350" marR="6350" marT="6350" marB="0" anchor="b"/>
                </a:tc>
                <a:tc>
                  <a:txBody>
                    <a:bodyPr/>
                    <a:lstStyle/>
                    <a:p>
                      <a:r>
                        <a:rPr lang="en-GB" dirty="0"/>
                        <a:t>1026</a:t>
                      </a:r>
                    </a:p>
                  </a:txBody>
                  <a:tcPr/>
                </a:tc>
                <a:tc>
                  <a:txBody>
                    <a:bodyPr/>
                    <a:lstStyle/>
                    <a:p>
                      <a:r>
                        <a:rPr lang="en-GB" dirty="0"/>
                        <a:t>17</a:t>
                      </a:r>
                    </a:p>
                  </a:txBody>
                  <a:tcPr/>
                </a:tc>
                <a:extLst>
                  <a:ext uri="{0D108BD9-81ED-4DB2-BD59-A6C34878D82A}">
                    <a16:rowId xmlns:a16="http://schemas.microsoft.com/office/drawing/2014/main" val="3366955973"/>
                  </a:ext>
                </a:extLst>
              </a:tr>
              <a:tr h="370840">
                <a:tc>
                  <a:txBody>
                    <a:bodyPr/>
                    <a:lstStyle/>
                    <a:p>
                      <a:pPr algn="l" fontAlgn="b"/>
                      <a:r>
                        <a:rPr lang="en-GB" sz="1800" kern="1200" dirty="0">
                          <a:solidFill>
                            <a:schemeClr val="dk1"/>
                          </a:solidFill>
                          <a:latin typeface="+mn-lt"/>
                          <a:ea typeface="+mn-ea"/>
                          <a:cs typeface="+mn-cs"/>
                        </a:rPr>
                        <a:t>K21-M</a:t>
                      </a:r>
                    </a:p>
                  </a:txBody>
                  <a:tcPr marL="6350" marR="6350" marT="6350" marB="0" anchor="b"/>
                </a:tc>
                <a:tc>
                  <a:txBody>
                    <a:bodyPr/>
                    <a:lstStyle/>
                    <a:p>
                      <a:r>
                        <a:rPr lang="en-GB" dirty="0"/>
                        <a:t>1062</a:t>
                      </a:r>
                    </a:p>
                  </a:txBody>
                  <a:tcPr/>
                </a:tc>
                <a:tc>
                  <a:txBody>
                    <a:bodyPr/>
                    <a:lstStyle/>
                    <a:p>
                      <a:r>
                        <a:rPr lang="en-GB" dirty="0"/>
                        <a:t>18</a:t>
                      </a:r>
                    </a:p>
                  </a:txBody>
                  <a:tcPr/>
                </a:tc>
                <a:extLst>
                  <a:ext uri="{0D108BD9-81ED-4DB2-BD59-A6C34878D82A}">
                    <a16:rowId xmlns:a16="http://schemas.microsoft.com/office/drawing/2014/main" val="554719363"/>
                  </a:ext>
                </a:extLst>
              </a:tr>
            </a:tbl>
          </a:graphicData>
        </a:graphic>
      </p:graphicFrame>
      <p:pic>
        <p:nvPicPr>
          <p:cNvPr id="5" name="Picture 4" descr="A picture containing indoor&#10;&#10;Description automatically generated">
            <a:extLst>
              <a:ext uri="{FF2B5EF4-FFF2-40B4-BE49-F238E27FC236}">
                <a16:creationId xmlns:a16="http://schemas.microsoft.com/office/drawing/2014/main" id="{48509F77-A132-C68E-B2E9-930E6BE05A33}"/>
              </a:ext>
            </a:extLst>
          </p:cNvPr>
          <p:cNvPicPr>
            <a:picLocks noChangeAspect="1"/>
          </p:cNvPicPr>
          <p:nvPr/>
        </p:nvPicPr>
        <p:blipFill rotWithShape="1">
          <a:blip r:embed="rId2">
            <a:extLst>
              <a:ext uri="{28A0092B-C50C-407E-A947-70E740481C1C}">
                <a14:useLocalDpi xmlns:a14="http://schemas.microsoft.com/office/drawing/2010/main" val="0"/>
              </a:ext>
            </a:extLst>
          </a:blip>
          <a:srcRect r="30664"/>
          <a:stretch/>
        </p:blipFill>
        <p:spPr>
          <a:xfrm>
            <a:off x="4007360" y="1133632"/>
            <a:ext cx="8184640" cy="4062607"/>
          </a:xfrm>
          <a:prstGeom prst="rect">
            <a:avLst/>
          </a:prstGeom>
        </p:spPr>
      </p:pic>
      <p:sp>
        <p:nvSpPr>
          <p:cNvPr id="6" name="TextBox 5">
            <a:extLst>
              <a:ext uri="{FF2B5EF4-FFF2-40B4-BE49-F238E27FC236}">
                <a16:creationId xmlns:a16="http://schemas.microsoft.com/office/drawing/2014/main" id="{4F008B97-6748-67A9-66D4-95BAA613DD13}"/>
              </a:ext>
            </a:extLst>
          </p:cNvPr>
          <p:cNvSpPr txBox="1"/>
          <p:nvPr/>
        </p:nvSpPr>
        <p:spPr>
          <a:xfrm>
            <a:off x="4007360" y="764300"/>
            <a:ext cx="3919856" cy="369332"/>
          </a:xfrm>
          <a:prstGeom prst="rect">
            <a:avLst/>
          </a:prstGeom>
          <a:noFill/>
        </p:spPr>
        <p:txBody>
          <a:bodyPr wrap="none" rtlCol="0">
            <a:spAutoFit/>
          </a:bodyPr>
          <a:lstStyle/>
          <a:p>
            <a:r>
              <a:rPr lang="en-GB" dirty="0"/>
              <a:t>Dates are from base (I4-6 to top K21-M)</a:t>
            </a:r>
          </a:p>
        </p:txBody>
      </p:sp>
    </p:spTree>
    <p:extLst>
      <p:ext uri="{BB962C8B-B14F-4D97-AF65-F5344CB8AC3E}">
        <p14:creationId xmlns:p14="http://schemas.microsoft.com/office/powerpoint/2010/main" val="909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C1721F1D-681D-4349-BA57-1CB431533623}"/>
              </a:ext>
            </a:extLst>
          </p:cNvPr>
          <p:cNvGraphicFramePr>
            <a:graphicFrameLocks noGrp="1"/>
          </p:cNvGraphicFramePr>
          <p:nvPr>
            <p:ph idx="1"/>
            <p:extLst>
              <p:ext uri="{D42A27DB-BD31-4B8C-83A1-F6EECF244321}">
                <p14:modId xmlns:p14="http://schemas.microsoft.com/office/powerpoint/2010/main" val="26712460"/>
              </p:ext>
            </p:extLst>
          </p:nvPr>
        </p:nvGraphicFramePr>
        <p:xfrm>
          <a:off x="184328" y="3438709"/>
          <a:ext cx="6785184" cy="2712720"/>
        </p:xfrm>
        <a:graphic>
          <a:graphicData uri="http://schemas.openxmlformats.org/drawingml/2006/table">
            <a:tbl>
              <a:tblPr firstRow="1" bandRow="1">
                <a:tableStyleId>{5C22544A-7EE6-4342-B048-85BDC9FD1C3A}</a:tableStyleId>
              </a:tblPr>
              <a:tblGrid>
                <a:gridCol w="3387482">
                  <a:extLst>
                    <a:ext uri="{9D8B030D-6E8A-4147-A177-3AD203B41FA5}">
                      <a16:colId xmlns:a16="http://schemas.microsoft.com/office/drawing/2014/main" val="3444099875"/>
                    </a:ext>
                  </a:extLst>
                </a:gridCol>
                <a:gridCol w="3397702">
                  <a:extLst>
                    <a:ext uri="{9D8B030D-6E8A-4147-A177-3AD203B41FA5}">
                      <a16:colId xmlns:a16="http://schemas.microsoft.com/office/drawing/2014/main" val="4210918917"/>
                    </a:ext>
                  </a:extLst>
                </a:gridCol>
              </a:tblGrid>
              <a:tr h="337750">
                <a:tc gridSpan="2">
                  <a:txBody>
                    <a:bodyPr/>
                    <a:lstStyle/>
                    <a:p>
                      <a:pPr algn="ctr"/>
                      <a:r>
                        <a:rPr lang="en-GB" dirty="0">
                          <a:latin typeface="Arial" panose="020B0604020202020204" pitchFamily="34" charset="0"/>
                          <a:cs typeface="Arial" panose="020B0604020202020204" pitchFamily="34" charset="0"/>
                        </a:rPr>
                        <a:t>Maya Cultural Chronology</a:t>
                      </a:r>
                    </a:p>
                  </a:txBody>
                  <a:tcPr/>
                </a:tc>
                <a:tc hMerge="1">
                  <a:txBody>
                    <a:bodyPr/>
                    <a:lstStyle/>
                    <a:p>
                      <a:endParaRPr lang="en-GB" dirty="0"/>
                    </a:p>
                  </a:txBody>
                  <a:tcPr/>
                </a:tc>
                <a:extLst>
                  <a:ext uri="{0D108BD9-81ED-4DB2-BD59-A6C34878D82A}">
                    <a16:rowId xmlns:a16="http://schemas.microsoft.com/office/drawing/2014/main" val="1156113082"/>
                  </a:ext>
                </a:extLst>
              </a:tr>
              <a:tr h="309604">
                <a:tc>
                  <a:txBody>
                    <a:bodyPr/>
                    <a:lstStyle/>
                    <a:p>
                      <a:pPr algn="ctr"/>
                      <a:r>
                        <a:rPr lang="en-GB" sz="1600" dirty="0">
                          <a:latin typeface="Arial" panose="020B0604020202020204" pitchFamily="34" charset="0"/>
                          <a:cs typeface="Arial" panose="020B0604020202020204" pitchFamily="34" charset="0"/>
                        </a:rPr>
                        <a:t>Early-Mid Preclassic Maya</a:t>
                      </a:r>
                    </a:p>
                  </a:txBody>
                  <a:tcPr/>
                </a:tc>
                <a:tc>
                  <a:txBody>
                    <a:bodyPr/>
                    <a:lstStyle/>
                    <a:p>
                      <a:pPr algn="ctr"/>
                      <a:r>
                        <a:rPr lang="en-GB" sz="1600" dirty="0">
                          <a:latin typeface="Arial" panose="020B0604020202020204" pitchFamily="34" charset="0"/>
                          <a:cs typeface="Arial" panose="020B0604020202020204" pitchFamily="34" charset="0"/>
                        </a:rPr>
                        <a:t>1800 – 300 BCE</a:t>
                      </a:r>
                    </a:p>
                  </a:txBody>
                  <a:tcPr/>
                </a:tc>
                <a:extLst>
                  <a:ext uri="{0D108BD9-81ED-4DB2-BD59-A6C34878D82A}">
                    <a16:rowId xmlns:a16="http://schemas.microsoft.com/office/drawing/2014/main" val="1942507112"/>
                  </a:ext>
                </a:extLst>
              </a:tr>
              <a:tr h="309604">
                <a:tc>
                  <a:txBody>
                    <a:bodyPr/>
                    <a:lstStyle/>
                    <a:p>
                      <a:pPr algn="ctr"/>
                      <a:r>
                        <a:rPr lang="en-GB" sz="1600" dirty="0">
                          <a:latin typeface="Arial" panose="020B0604020202020204" pitchFamily="34" charset="0"/>
                          <a:cs typeface="Arial" panose="020B0604020202020204" pitchFamily="34" charset="0"/>
                        </a:rPr>
                        <a:t>Late Preclassic Maya</a:t>
                      </a:r>
                    </a:p>
                  </a:txBody>
                  <a:tcPr/>
                </a:tc>
                <a:tc>
                  <a:txBody>
                    <a:bodyPr/>
                    <a:lstStyle/>
                    <a:p>
                      <a:pPr algn="ctr"/>
                      <a:r>
                        <a:rPr lang="en-GB" sz="1600" dirty="0">
                          <a:latin typeface="Arial" panose="020B0604020202020204" pitchFamily="34" charset="0"/>
                          <a:cs typeface="Arial" panose="020B0604020202020204" pitchFamily="34" charset="0"/>
                        </a:rPr>
                        <a:t>300 BCE – 250 CE</a:t>
                      </a:r>
                    </a:p>
                  </a:txBody>
                  <a:tcPr/>
                </a:tc>
                <a:extLst>
                  <a:ext uri="{0D108BD9-81ED-4DB2-BD59-A6C34878D82A}">
                    <a16:rowId xmlns:a16="http://schemas.microsoft.com/office/drawing/2014/main" val="4086065098"/>
                  </a:ext>
                </a:extLst>
              </a:tr>
              <a:tr h="309604">
                <a:tc>
                  <a:txBody>
                    <a:bodyPr/>
                    <a:lstStyle/>
                    <a:p>
                      <a:pPr algn="ctr"/>
                      <a:r>
                        <a:rPr lang="en-GB" sz="1600" dirty="0">
                          <a:latin typeface="Arial" panose="020B0604020202020204" pitchFamily="34" charset="0"/>
                          <a:cs typeface="Arial" panose="020B0604020202020204" pitchFamily="34" charset="0"/>
                        </a:rPr>
                        <a:t>Early Classic Maya</a:t>
                      </a:r>
                    </a:p>
                  </a:txBody>
                  <a:tcPr>
                    <a:solidFill>
                      <a:schemeClr val="bg2">
                        <a:lumMod val="75000"/>
                      </a:schemeClr>
                    </a:solidFill>
                  </a:tcPr>
                </a:tc>
                <a:tc>
                  <a:txBody>
                    <a:bodyPr/>
                    <a:lstStyle/>
                    <a:p>
                      <a:pPr algn="ctr"/>
                      <a:r>
                        <a:rPr lang="en-GB" sz="1600" dirty="0">
                          <a:latin typeface="Arial" panose="020B0604020202020204" pitchFamily="34" charset="0"/>
                          <a:cs typeface="Arial" panose="020B0604020202020204" pitchFamily="34" charset="0"/>
                        </a:rPr>
                        <a:t>250 – 600 CE</a:t>
                      </a:r>
                    </a:p>
                  </a:txBody>
                  <a:tcPr>
                    <a:solidFill>
                      <a:schemeClr val="bg2">
                        <a:lumMod val="75000"/>
                      </a:schemeClr>
                    </a:solidFill>
                  </a:tcPr>
                </a:tc>
                <a:extLst>
                  <a:ext uri="{0D108BD9-81ED-4DB2-BD59-A6C34878D82A}">
                    <a16:rowId xmlns:a16="http://schemas.microsoft.com/office/drawing/2014/main" val="1313748735"/>
                  </a:ext>
                </a:extLst>
              </a:tr>
              <a:tr h="309604">
                <a:tc>
                  <a:txBody>
                    <a:bodyPr/>
                    <a:lstStyle/>
                    <a:p>
                      <a:pPr algn="ctr"/>
                      <a:r>
                        <a:rPr lang="en-GB" sz="1600" dirty="0">
                          <a:latin typeface="Arial" panose="020B0604020202020204" pitchFamily="34" charset="0"/>
                          <a:cs typeface="Arial" panose="020B0604020202020204" pitchFamily="34" charset="0"/>
                        </a:rPr>
                        <a:t>Late Classic Maya</a:t>
                      </a:r>
                    </a:p>
                  </a:txBody>
                  <a:tcPr>
                    <a:solidFill>
                      <a:schemeClr val="bg2">
                        <a:lumMod val="75000"/>
                      </a:schemeClr>
                    </a:solidFill>
                  </a:tcPr>
                </a:tc>
                <a:tc>
                  <a:txBody>
                    <a:bodyPr/>
                    <a:lstStyle/>
                    <a:p>
                      <a:pPr algn="ctr"/>
                      <a:r>
                        <a:rPr lang="en-GB" sz="1600" dirty="0">
                          <a:latin typeface="Arial" panose="020B0604020202020204" pitchFamily="34" charset="0"/>
                          <a:cs typeface="Arial" panose="020B0604020202020204" pitchFamily="34" charset="0"/>
                        </a:rPr>
                        <a:t>600 – 800 CE</a:t>
                      </a:r>
                    </a:p>
                  </a:txBody>
                  <a:tcPr>
                    <a:solidFill>
                      <a:schemeClr val="bg2">
                        <a:lumMod val="75000"/>
                      </a:schemeClr>
                    </a:solidFill>
                  </a:tcPr>
                </a:tc>
                <a:extLst>
                  <a:ext uri="{0D108BD9-81ED-4DB2-BD59-A6C34878D82A}">
                    <a16:rowId xmlns:a16="http://schemas.microsoft.com/office/drawing/2014/main" val="1951353673"/>
                  </a:ext>
                </a:extLst>
              </a:tr>
              <a:tr h="309604">
                <a:tc>
                  <a:txBody>
                    <a:bodyPr/>
                    <a:lstStyle/>
                    <a:p>
                      <a:pPr algn="ctr"/>
                      <a:r>
                        <a:rPr lang="en-GB" sz="1600" dirty="0">
                          <a:latin typeface="Arial" panose="020B0604020202020204" pitchFamily="34" charset="0"/>
                          <a:cs typeface="Arial" panose="020B0604020202020204" pitchFamily="34" charset="0"/>
                        </a:rPr>
                        <a:t>Terminal Classic Maya</a:t>
                      </a:r>
                    </a:p>
                  </a:txBody>
                  <a:tcPr>
                    <a:solidFill>
                      <a:schemeClr val="bg2">
                        <a:lumMod val="75000"/>
                      </a:schemeClr>
                    </a:solidFill>
                  </a:tcPr>
                </a:tc>
                <a:tc>
                  <a:txBody>
                    <a:bodyPr/>
                    <a:lstStyle/>
                    <a:p>
                      <a:pPr algn="ctr"/>
                      <a:r>
                        <a:rPr lang="en-GB" sz="1600" dirty="0">
                          <a:latin typeface="Arial" panose="020B0604020202020204" pitchFamily="34" charset="0"/>
                          <a:cs typeface="Arial" panose="020B0604020202020204" pitchFamily="34" charset="0"/>
                        </a:rPr>
                        <a:t>800 – 1000 CE</a:t>
                      </a:r>
                    </a:p>
                  </a:txBody>
                  <a:tcPr>
                    <a:solidFill>
                      <a:schemeClr val="bg2">
                        <a:lumMod val="75000"/>
                      </a:schemeClr>
                    </a:solidFill>
                  </a:tcPr>
                </a:tc>
                <a:extLst>
                  <a:ext uri="{0D108BD9-81ED-4DB2-BD59-A6C34878D82A}">
                    <a16:rowId xmlns:a16="http://schemas.microsoft.com/office/drawing/2014/main" val="844125655"/>
                  </a:ext>
                </a:extLst>
              </a:tr>
              <a:tr h="309604">
                <a:tc>
                  <a:txBody>
                    <a:bodyPr/>
                    <a:lstStyle/>
                    <a:p>
                      <a:pPr algn="ctr"/>
                      <a:r>
                        <a:rPr lang="en-GB" sz="1600" dirty="0">
                          <a:latin typeface="Arial" panose="020B0604020202020204" pitchFamily="34" charset="0"/>
                          <a:cs typeface="Arial" panose="020B0604020202020204" pitchFamily="34" charset="0"/>
                        </a:rPr>
                        <a:t>Postclassic Maya</a:t>
                      </a:r>
                    </a:p>
                  </a:txBody>
                  <a:tcPr/>
                </a:tc>
                <a:tc>
                  <a:txBody>
                    <a:bodyPr/>
                    <a:lstStyle/>
                    <a:p>
                      <a:pPr algn="ctr"/>
                      <a:r>
                        <a:rPr lang="en-GB" sz="1600" dirty="0">
                          <a:latin typeface="Arial" panose="020B0604020202020204" pitchFamily="34" charset="0"/>
                          <a:cs typeface="Arial" panose="020B0604020202020204" pitchFamily="34" charset="0"/>
                        </a:rPr>
                        <a:t>1000 – 1530 CE</a:t>
                      </a:r>
                    </a:p>
                  </a:txBody>
                  <a:tcPr/>
                </a:tc>
                <a:extLst>
                  <a:ext uri="{0D108BD9-81ED-4DB2-BD59-A6C34878D82A}">
                    <a16:rowId xmlns:a16="http://schemas.microsoft.com/office/drawing/2014/main" val="98974287"/>
                  </a:ext>
                </a:extLst>
              </a:tr>
              <a:tr h="309604">
                <a:tc>
                  <a:txBody>
                    <a:bodyPr/>
                    <a:lstStyle/>
                    <a:p>
                      <a:pPr algn="ctr"/>
                      <a:r>
                        <a:rPr lang="en-GB" sz="1600" dirty="0">
                          <a:latin typeface="Arial" panose="020B0604020202020204" pitchFamily="34" charset="0"/>
                          <a:cs typeface="Arial" panose="020B0604020202020204" pitchFamily="34" charset="0"/>
                        </a:rPr>
                        <a:t>Colonial/Historical Period</a:t>
                      </a:r>
                    </a:p>
                  </a:txBody>
                  <a:tcPr/>
                </a:tc>
                <a:tc>
                  <a:txBody>
                    <a:bodyPr/>
                    <a:lstStyle/>
                    <a:p>
                      <a:pPr algn="ctr"/>
                      <a:r>
                        <a:rPr lang="en-GB" sz="1600" dirty="0">
                          <a:latin typeface="Arial" panose="020B0604020202020204" pitchFamily="34" charset="0"/>
                          <a:cs typeface="Arial" panose="020B0604020202020204" pitchFamily="34" charset="0"/>
                        </a:rPr>
                        <a:t>1530 - Present</a:t>
                      </a:r>
                    </a:p>
                  </a:txBody>
                  <a:tcPr/>
                </a:tc>
                <a:extLst>
                  <a:ext uri="{0D108BD9-81ED-4DB2-BD59-A6C34878D82A}">
                    <a16:rowId xmlns:a16="http://schemas.microsoft.com/office/drawing/2014/main" val="1385223336"/>
                  </a:ext>
                </a:extLst>
              </a:tr>
            </a:tbl>
          </a:graphicData>
        </a:graphic>
      </p:graphicFrame>
      <p:sp>
        <p:nvSpPr>
          <p:cNvPr id="13" name="TextBox 12">
            <a:extLst>
              <a:ext uri="{FF2B5EF4-FFF2-40B4-BE49-F238E27FC236}">
                <a16:creationId xmlns:a16="http://schemas.microsoft.com/office/drawing/2014/main" id="{14BF8961-86C3-4041-B723-6DA3EC5311D6}"/>
              </a:ext>
            </a:extLst>
          </p:cNvPr>
          <p:cNvSpPr txBox="1"/>
          <p:nvPr/>
        </p:nvSpPr>
        <p:spPr>
          <a:xfrm>
            <a:off x="7143249" y="1017718"/>
            <a:ext cx="2569463"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Far Left: Temple of the Magician, Uxmal, Puuc Region, Late Classic</a:t>
            </a:r>
          </a:p>
        </p:txBody>
      </p:sp>
      <p:pic>
        <p:nvPicPr>
          <p:cNvPr id="9" name="Picture 8" descr="A map of the area&#10;&#10;Description automatically generated with low confidence">
            <a:extLst>
              <a:ext uri="{FF2B5EF4-FFF2-40B4-BE49-F238E27FC236}">
                <a16:creationId xmlns:a16="http://schemas.microsoft.com/office/drawing/2014/main" id="{1A3049D2-47B3-DBD7-FC56-96ACCCBF929F}"/>
              </a:ext>
            </a:extLst>
          </p:cNvPr>
          <p:cNvPicPr>
            <a:picLocks noChangeAspect="1"/>
          </p:cNvPicPr>
          <p:nvPr/>
        </p:nvPicPr>
        <p:blipFill rotWithShape="1">
          <a:blip r:embed="rId3">
            <a:extLst>
              <a:ext uri="{28A0092B-C50C-407E-A947-70E740481C1C}">
                <a14:useLocalDpi xmlns:a14="http://schemas.microsoft.com/office/drawing/2010/main" val="0"/>
              </a:ext>
            </a:extLst>
          </a:blip>
          <a:srcRect r="11561"/>
          <a:stretch/>
        </p:blipFill>
        <p:spPr>
          <a:xfrm>
            <a:off x="7143249" y="1567864"/>
            <a:ext cx="4864423" cy="4583569"/>
          </a:xfrm>
          <a:prstGeom prst="rect">
            <a:avLst/>
          </a:prstGeom>
        </p:spPr>
      </p:pic>
      <p:sp>
        <p:nvSpPr>
          <p:cNvPr id="10" name="TextBox 9">
            <a:extLst>
              <a:ext uri="{FF2B5EF4-FFF2-40B4-BE49-F238E27FC236}">
                <a16:creationId xmlns:a16="http://schemas.microsoft.com/office/drawing/2014/main" id="{1F6D6C34-1C33-6556-E51E-47E7C941C8E3}"/>
              </a:ext>
            </a:extLst>
          </p:cNvPr>
          <p:cNvSpPr txBox="1"/>
          <p:nvPr/>
        </p:nvSpPr>
        <p:spPr>
          <a:xfrm>
            <a:off x="184328" y="121792"/>
            <a:ext cx="8241977"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The Classic Maya Civilisation</a:t>
            </a:r>
            <a:endParaRPr lang="en-GB" sz="3200" dirty="0"/>
          </a:p>
        </p:txBody>
      </p:sp>
      <p:pic>
        <p:nvPicPr>
          <p:cNvPr id="1026" name="Picture 2" descr="The ambition, power, and downfall of the great Calakmul">
            <a:extLst>
              <a:ext uri="{FF2B5EF4-FFF2-40B4-BE49-F238E27FC236}">
                <a16:creationId xmlns:a16="http://schemas.microsoft.com/office/drawing/2014/main" id="{A82B77E2-8090-9CDC-D6B5-B303C8F3A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244" y="1019896"/>
            <a:ext cx="3146268" cy="2228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98DFE6-CACF-D5D3-3F79-204889F94AAE}"/>
              </a:ext>
            </a:extLst>
          </p:cNvPr>
          <p:cNvPicPr>
            <a:picLocks noChangeAspect="1"/>
          </p:cNvPicPr>
          <p:nvPr/>
        </p:nvPicPr>
        <p:blipFill>
          <a:blip r:embed="rId5"/>
          <a:stretch>
            <a:fillRect/>
          </a:stretch>
        </p:blipFill>
        <p:spPr>
          <a:xfrm>
            <a:off x="297366" y="1017718"/>
            <a:ext cx="3352141" cy="2234761"/>
          </a:xfrm>
          <a:prstGeom prst="rect">
            <a:avLst/>
          </a:prstGeom>
        </p:spPr>
      </p:pic>
      <p:sp>
        <p:nvSpPr>
          <p:cNvPr id="11" name="TextBox 10">
            <a:extLst>
              <a:ext uri="{FF2B5EF4-FFF2-40B4-BE49-F238E27FC236}">
                <a16:creationId xmlns:a16="http://schemas.microsoft.com/office/drawing/2014/main" id="{B9A52959-502F-A367-B2ED-2FAEE8872382}"/>
              </a:ext>
            </a:extLst>
          </p:cNvPr>
          <p:cNvSpPr txBox="1"/>
          <p:nvPr/>
        </p:nvSpPr>
        <p:spPr>
          <a:xfrm>
            <a:off x="9575460" y="1017718"/>
            <a:ext cx="2569463"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Near Left: Temple I, Calakmul, Southern Lowlands, Classic</a:t>
            </a:r>
          </a:p>
        </p:txBody>
      </p:sp>
      <p:sp>
        <p:nvSpPr>
          <p:cNvPr id="14" name="TextBox 13">
            <a:extLst>
              <a:ext uri="{FF2B5EF4-FFF2-40B4-BE49-F238E27FC236}">
                <a16:creationId xmlns:a16="http://schemas.microsoft.com/office/drawing/2014/main" id="{1BF09243-083E-22B6-7CD7-887D126DB7C3}"/>
              </a:ext>
            </a:extLst>
          </p:cNvPr>
          <p:cNvSpPr txBox="1"/>
          <p:nvPr/>
        </p:nvSpPr>
        <p:spPr>
          <a:xfrm>
            <a:off x="7883809" y="33311"/>
            <a:ext cx="4593941"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Photos: Wolfgang Bürkle/Fotolia and Yucatán Magazine</a:t>
            </a:r>
          </a:p>
        </p:txBody>
      </p:sp>
    </p:spTree>
    <p:extLst>
      <p:ext uri="{BB962C8B-B14F-4D97-AF65-F5344CB8AC3E}">
        <p14:creationId xmlns:p14="http://schemas.microsoft.com/office/powerpoint/2010/main" val="252270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A909DAB-EBEA-1070-522C-8E18A25F39B6}"/>
              </a:ext>
            </a:extLst>
          </p:cNvPr>
          <p:cNvGrpSpPr/>
          <p:nvPr/>
        </p:nvGrpSpPr>
        <p:grpSpPr>
          <a:xfrm>
            <a:off x="0" y="1813252"/>
            <a:ext cx="6394561" cy="4518970"/>
            <a:chOff x="0" y="1172875"/>
            <a:chExt cx="7300725" cy="5159347"/>
          </a:xfrm>
        </p:grpSpPr>
        <p:grpSp>
          <p:nvGrpSpPr>
            <p:cNvPr id="3" name="Group 2">
              <a:extLst>
                <a:ext uri="{FF2B5EF4-FFF2-40B4-BE49-F238E27FC236}">
                  <a16:creationId xmlns:a16="http://schemas.microsoft.com/office/drawing/2014/main" id="{BA47EF48-6BF0-4BD9-9A9A-1268431A3BF9}"/>
                </a:ext>
              </a:extLst>
            </p:cNvPr>
            <p:cNvGrpSpPr/>
            <p:nvPr/>
          </p:nvGrpSpPr>
          <p:grpSpPr>
            <a:xfrm>
              <a:off x="0" y="1172875"/>
              <a:ext cx="7300725" cy="5159347"/>
              <a:chOff x="-2303" y="1852525"/>
              <a:chExt cx="6273793" cy="4481281"/>
            </a:xfrm>
          </p:grpSpPr>
          <p:pic>
            <p:nvPicPr>
              <p:cNvPr id="8" name="Picture 4" descr="DEM_small">
                <a:extLst>
                  <a:ext uri="{FF2B5EF4-FFF2-40B4-BE49-F238E27FC236}">
                    <a16:creationId xmlns:a16="http://schemas.microsoft.com/office/drawing/2014/main" id="{126711A8-0ABC-431C-9E02-D49184F5C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 y="1852525"/>
                <a:ext cx="6273793" cy="448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21BFCBC-838D-4EB5-8441-D672BEA1D5E3}"/>
                  </a:ext>
                </a:extLst>
              </p:cNvPr>
              <p:cNvPicPr>
                <a:picLocks noChangeAspect="1"/>
              </p:cNvPicPr>
              <p:nvPr/>
            </p:nvPicPr>
            <p:blipFill rotWithShape="1">
              <a:blip r:embed="rId4"/>
              <a:srcRect b="14662"/>
              <a:stretch/>
            </p:blipFill>
            <p:spPr>
              <a:xfrm>
                <a:off x="847289" y="3842159"/>
                <a:ext cx="1728132" cy="1660888"/>
              </a:xfrm>
              <a:prstGeom prst="rect">
                <a:avLst/>
              </a:prstGeom>
              <a:ln>
                <a:solidFill>
                  <a:schemeClr val="tx1"/>
                </a:solidFill>
              </a:ln>
            </p:spPr>
          </p:pic>
        </p:grpSp>
        <p:sp>
          <p:nvSpPr>
            <p:cNvPr id="5" name="Diamond 4">
              <a:extLst>
                <a:ext uri="{FF2B5EF4-FFF2-40B4-BE49-F238E27FC236}">
                  <a16:creationId xmlns:a16="http://schemas.microsoft.com/office/drawing/2014/main" id="{723106E1-30ED-4D3F-BA9E-811712A1C09A}"/>
                </a:ext>
              </a:extLst>
            </p:cNvPr>
            <p:cNvSpPr/>
            <p:nvPr/>
          </p:nvSpPr>
          <p:spPr>
            <a:xfrm>
              <a:off x="2201904" y="3354119"/>
              <a:ext cx="72000" cy="720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25EF851-F19F-4812-8523-8655E0DB855C}"/>
                </a:ext>
              </a:extLst>
            </p:cNvPr>
            <p:cNvSpPr txBox="1"/>
            <p:nvPr/>
          </p:nvSpPr>
          <p:spPr>
            <a:xfrm>
              <a:off x="1232404" y="3044859"/>
              <a:ext cx="2010997" cy="31625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Tzabnah Cave - Tecoh</a:t>
              </a:r>
            </a:p>
          </p:txBody>
        </p:sp>
        <p:grpSp>
          <p:nvGrpSpPr>
            <p:cNvPr id="22" name="Group 21">
              <a:extLst>
                <a:ext uri="{FF2B5EF4-FFF2-40B4-BE49-F238E27FC236}">
                  <a16:creationId xmlns:a16="http://schemas.microsoft.com/office/drawing/2014/main" id="{A3D4CB97-7861-4D6A-9C88-0F193F570A8F}"/>
                </a:ext>
              </a:extLst>
            </p:cNvPr>
            <p:cNvGrpSpPr/>
            <p:nvPr/>
          </p:nvGrpSpPr>
          <p:grpSpPr>
            <a:xfrm>
              <a:off x="3059615" y="2826197"/>
              <a:ext cx="2400854" cy="2166930"/>
              <a:chOff x="3059615" y="2826197"/>
              <a:chExt cx="2400854" cy="2166930"/>
            </a:xfrm>
          </p:grpSpPr>
          <p:sp>
            <p:nvSpPr>
              <p:cNvPr id="12" name="Rectangle 11">
                <a:extLst>
                  <a:ext uri="{FF2B5EF4-FFF2-40B4-BE49-F238E27FC236}">
                    <a16:creationId xmlns:a16="http://schemas.microsoft.com/office/drawing/2014/main" id="{6CFC6E6B-8A83-450F-B20F-406BEABFD3AA}"/>
                  </a:ext>
                </a:extLst>
              </p:cNvPr>
              <p:cNvSpPr/>
              <p:nvPr/>
            </p:nvSpPr>
            <p:spPr>
              <a:xfrm>
                <a:off x="3278861" y="4915710"/>
                <a:ext cx="72000" cy="7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1A5DA08-8285-4ECB-99C6-AA89F4C05E7C}"/>
                  </a:ext>
                </a:extLst>
              </p:cNvPr>
              <p:cNvSpPr/>
              <p:nvPr/>
            </p:nvSpPr>
            <p:spPr>
              <a:xfrm>
                <a:off x="4963892" y="3528120"/>
                <a:ext cx="72000" cy="7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9B478E3-75E8-45F7-ABFE-F5EB4DED2AF4}"/>
                  </a:ext>
                </a:extLst>
              </p:cNvPr>
              <p:cNvSpPr txBox="1"/>
              <p:nvPr/>
            </p:nvSpPr>
            <p:spPr>
              <a:xfrm>
                <a:off x="3059615" y="4716128"/>
                <a:ext cx="160493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Lake Chichancanab</a:t>
                </a:r>
              </a:p>
            </p:txBody>
          </p:sp>
          <p:sp>
            <p:nvSpPr>
              <p:cNvPr id="17" name="TextBox 16">
                <a:extLst>
                  <a:ext uri="{FF2B5EF4-FFF2-40B4-BE49-F238E27FC236}">
                    <a16:creationId xmlns:a16="http://schemas.microsoft.com/office/drawing/2014/main" id="{FA4629F5-BA71-4D71-A2F0-D180A06E16CF}"/>
                  </a:ext>
                </a:extLst>
              </p:cNvPr>
              <p:cNvSpPr txBox="1"/>
              <p:nvPr/>
            </p:nvSpPr>
            <p:spPr>
              <a:xfrm>
                <a:off x="4539314" y="2826197"/>
                <a:ext cx="921155" cy="73792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Lake</a:t>
                </a:r>
              </a:p>
              <a:p>
                <a:pPr algn="ctr"/>
                <a:r>
                  <a:rPr lang="en-GB" sz="1200" dirty="0">
                    <a:latin typeface="Arial" panose="020B0604020202020204" pitchFamily="34" charset="0"/>
                    <a:cs typeface="Arial" panose="020B0604020202020204" pitchFamily="34" charset="0"/>
                  </a:rPr>
                  <a:t>Punta</a:t>
                </a:r>
              </a:p>
              <a:p>
                <a:pPr algn="ctr"/>
                <a:r>
                  <a:rPr lang="en-GB" sz="1200" dirty="0">
                    <a:latin typeface="Arial" panose="020B0604020202020204" pitchFamily="34" charset="0"/>
                    <a:cs typeface="Arial" panose="020B0604020202020204" pitchFamily="34" charset="0"/>
                  </a:rPr>
                  <a:t>Laguna</a:t>
                </a:r>
              </a:p>
            </p:txBody>
          </p:sp>
        </p:grpSp>
        <p:sp>
          <p:nvSpPr>
            <p:cNvPr id="23" name="Rectangle 22">
              <a:extLst>
                <a:ext uri="{FF2B5EF4-FFF2-40B4-BE49-F238E27FC236}">
                  <a16:creationId xmlns:a16="http://schemas.microsoft.com/office/drawing/2014/main" id="{AA5128F6-ED85-49E3-84C9-8AABFD4A610C}"/>
                </a:ext>
              </a:extLst>
            </p:cNvPr>
            <p:cNvSpPr/>
            <p:nvPr/>
          </p:nvSpPr>
          <p:spPr>
            <a:xfrm>
              <a:off x="5350312" y="5855106"/>
              <a:ext cx="72000" cy="7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iamond 23">
              <a:extLst>
                <a:ext uri="{FF2B5EF4-FFF2-40B4-BE49-F238E27FC236}">
                  <a16:creationId xmlns:a16="http://schemas.microsoft.com/office/drawing/2014/main" id="{5D96F5B2-E324-46EA-98AF-F372E47A8588}"/>
                </a:ext>
              </a:extLst>
            </p:cNvPr>
            <p:cNvSpPr/>
            <p:nvPr/>
          </p:nvSpPr>
          <p:spPr>
            <a:xfrm>
              <a:off x="5350312" y="6094456"/>
              <a:ext cx="72000" cy="720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CC61AF54-4897-4D97-8FCB-BFC270CB2D5B}"/>
                </a:ext>
              </a:extLst>
            </p:cNvPr>
            <p:cNvSpPr txBox="1"/>
            <p:nvPr/>
          </p:nvSpPr>
          <p:spPr>
            <a:xfrm>
              <a:off x="5386312" y="5991956"/>
              <a:ext cx="1604934"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Speleothem</a:t>
              </a:r>
            </a:p>
          </p:txBody>
        </p:sp>
        <p:sp>
          <p:nvSpPr>
            <p:cNvPr id="26" name="TextBox 25">
              <a:extLst>
                <a:ext uri="{FF2B5EF4-FFF2-40B4-BE49-F238E27FC236}">
                  <a16:creationId xmlns:a16="http://schemas.microsoft.com/office/drawing/2014/main" id="{8FE38474-1226-45F8-B766-58F10E31C9AC}"/>
                </a:ext>
              </a:extLst>
            </p:cNvPr>
            <p:cNvSpPr txBox="1"/>
            <p:nvPr/>
          </p:nvSpPr>
          <p:spPr>
            <a:xfrm>
              <a:off x="5386312" y="5752606"/>
              <a:ext cx="1604934"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Lake Sediment</a:t>
              </a:r>
            </a:p>
          </p:txBody>
        </p:sp>
        <p:sp>
          <p:nvSpPr>
            <p:cNvPr id="27" name="TextBox 26">
              <a:extLst>
                <a:ext uri="{FF2B5EF4-FFF2-40B4-BE49-F238E27FC236}">
                  <a16:creationId xmlns:a16="http://schemas.microsoft.com/office/drawing/2014/main" id="{54B73A4C-A9F2-4A6E-B952-55B035A85C8D}"/>
                </a:ext>
              </a:extLst>
            </p:cNvPr>
            <p:cNvSpPr txBox="1"/>
            <p:nvPr/>
          </p:nvSpPr>
          <p:spPr>
            <a:xfrm>
              <a:off x="5407389" y="5251113"/>
              <a:ext cx="1666689"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Records spanning the Maya Terminal Classic</a:t>
              </a:r>
            </a:p>
          </p:txBody>
        </p:sp>
        <p:grpSp>
          <p:nvGrpSpPr>
            <p:cNvPr id="19" name="Group 18">
              <a:extLst>
                <a:ext uri="{FF2B5EF4-FFF2-40B4-BE49-F238E27FC236}">
                  <a16:creationId xmlns:a16="http://schemas.microsoft.com/office/drawing/2014/main" id="{885674F6-2104-4EEB-A599-40E613228A0C}"/>
                </a:ext>
              </a:extLst>
            </p:cNvPr>
            <p:cNvGrpSpPr/>
            <p:nvPr/>
          </p:nvGrpSpPr>
          <p:grpSpPr>
            <a:xfrm>
              <a:off x="268421" y="2781300"/>
              <a:ext cx="282794" cy="644819"/>
              <a:chOff x="268421" y="2781300"/>
              <a:chExt cx="282794" cy="644819"/>
            </a:xfrm>
          </p:grpSpPr>
          <p:cxnSp>
            <p:nvCxnSpPr>
              <p:cNvPr id="42" name="Straight Arrow Connector 41">
                <a:extLst>
                  <a:ext uri="{FF2B5EF4-FFF2-40B4-BE49-F238E27FC236}">
                    <a16:creationId xmlns:a16="http://schemas.microsoft.com/office/drawing/2014/main" id="{5AF3FD8E-0C73-4563-A6E0-16CF3DDB1258}"/>
                  </a:ext>
                </a:extLst>
              </p:cNvPr>
              <p:cNvCxnSpPr/>
              <p:nvPr/>
            </p:nvCxnSpPr>
            <p:spPr>
              <a:xfrm flipV="1">
                <a:off x="504825" y="2781300"/>
                <a:ext cx="0" cy="644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8CE84040-FD66-4FF1-ADC4-EF6E684E665C}"/>
                  </a:ext>
                </a:extLst>
              </p:cNvPr>
              <p:cNvSpPr txBox="1"/>
              <p:nvPr/>
            </p:nvSpPr>
            <p:spPr>
              <a:xfrm>
                <a:off x="268421" y="2972904"/>
                <a:ext cx="282794"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N</a:t>
                </a:r>
              </a:p>
            </p:txBody>
          </p:sp>
        </p:grpSp>
        <p:cxnSp>
          <p:nvCxnSpPr>
            <p:cNvPr id="46" name="Straight Connector 45">
              <a:extLst>
                <a:ext uri="{FF2B5EF4-FFF2-40B4-BE49-F238E27FC236}">
                  <a16:creationId xmlns:a16="http://schemas.microsoft.com/office/drawing/2014/main" id="{7AF3D885-3BB8-40FB-8535-C78B379954C9}"/>
                </a:ext>
              </a:extLst>
            </p:cNvPr>
            <p:cNvCxnSpPr>
              <a:cxnSpLocks/>
            </p:cNvCxnSpPr>
            <p:nvPr/>
          </p:nvCxnSpPr>
          <p:spPr>
            <a:xfrm flipH="1">
              <a:off x="1790700" y="6166456"/>
              <a:ext cx="1061143"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31FA0D7-37CF-43DB-881E-B62016299D9B}"/>
                </a:ext>
              </a:extLst>
            </p:cNvPr>
            <p:cNvCxnSpPr>
              <a:cxnSpLocks/>
            </p:cNvCxnSpPr>
            <p:nvPr/>
          </p:nvCxnSpPr>
          <p:spPr>
            <a:xfrm flipV="1">
              <a:off x="1790700" y="6094456"/>
              <a:ext cx="0" cy="72000"/>
            </a:xfrm>
            <a:prstGeom prst="line">
              <a:avLst/>
            </a:prstGeom>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27A0AD89-F339-4C63-B299-259EADAC7904}"/>
                </a:ext>
              </a:extLst>
            </p:cNvPr>
            <p:cNvSpPr txBox="1"/>
            <p:nvPr/>
          </p:nvSpPr>
          <p:spPr>
            <a:xfrm>
              <a:off x="1578581" y="5906533"/>
              <a:ext cx="1421079" cy="31625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100km</a:t>
              </a:r>
            </a:p>
          </p:txBody>
        </p:sp>
        <p:cxnSp>
          <p:nvCxnSpPr>
            <p:cNvPr id="50" name="Straight Connector 49">
              <a:extLst>
                <a:ext uri="{FF2B5EF4-FFF2-40B4-BE49-F238E27FC236}">
                  <a16:creationId xmlns:a16="http://schemas.microsoft.com/office/drawing/2014/main" id="{1E12FB84-F53C-4B94-9970-1AB3AC077659}"/>
                </a:ext>
              </a:extLst>
            </p:cNvPr>
            <p:cNvCxnSpPr>
              <a:cxnSpLocks/>
            </p:cNvCxnSpPr>
            <p:nvPr/>
          </p:nvCxnSpPr>
          <p:spPr>
            <a:xfrm>
              <a:off x="2851843" y="6101863"/>
              <a:ext cx="0" cy="64592"/>
            </a:xfrm>
            <a:prstGeom prst="line">
              <a:avLst/>
            </a:prstGeom>
          </p:spPr>
          <p:style>
            <a:lnRef idx="1">
              <a:schemeClr val="dk1"/>
            </a:lnRef>
            <a:fillRef idx="0">
              <a:schemeClr val="dk1"/>
            </a:fillRef>
            <a:effectRef idx="0">
              <a:schemeClr val="dk1"/>
            </a:effectRef>
            <a:fontRef idx="minor">
              <a:schemeClr val="tx1"/>
            </a:fontRef>
          </p:style>
        </p:cxnSp>
      </p:grpSp>
      <p:pic>
        <p:nvPicPr>
          <p:cNvPr id="7" name="Picture 6" descr="Chart, diagram&#10;&#10;Description automatically generated">
            <a:extLst>
              <a:ext uri="{FF2B5EF4-FFF2-40B4-BE49-F238E27FC236}">
                <a16:creationId xmlns:a16="http://schemas.microsoft.com/office/drawing/2014/main" id="{6D7D5A7F-A1F8-475C-AE4C-B32B3DD11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054" y="4780405"/>
            <a:ext cx="5334114" cy="1350050"/>
          </a:xfrm>
          <a:prstGeom prst="rect">
            <a:avLst/>
          </a:prstGeom>
        </p:spPr>
      </p:pic>
      <p:sp>
        <p:nvSpPr>
          <p:cNvPr id="39" name="TextBox 38">
            <a:extLst>
              <a:ext uri="{FF2B5EF4-FFF2-40B4-BE49-F238E27FC236}">
                <a16:creationId xmlns:a16="http://schemas.microsoft.com/office/drawing/2014/main" id="{00DD909D-AF2E-42AC-B652-831DED577DAC}"/>
              </a:ext>
            </a:extLst>
          </p:cNvPr>
          <p:cNvSpPr txBox="1"/>
          <p:nvPr/>
        </p:nvSpPr>
        <p:spPr>
          <a:xfrm>
            <a:off x="8592500" y="6067166"/>
            <a:ext cx="1749119"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Year (C.E.)</a:t>
            </a:r>
          </a:p>
        </p:txBody>
      </p:sp>
      <p:sp>
        <p:nvSpPr>
          <p:cNvPr id="41" name="TextBox 40">
            <a:extLst>
              <a:ext uri="{FF2B5EF4-FFF2-40B4-BE49-F238E27FC236}">
                <a16:creationId xmlns:a16="http://schemas.microsoft.com/office/drawing/2014/main" id="{8916B68C-12D2-4D40-A5BE-88F80548FA12}"/>
              </a:ext>
            </a:extLst>
          </p:cNvPr>
          <p:cNvSpPr txBox="1"/>
          <p:nvPr/>
        </p:nvSpPr>
        <p:spPr>
          <a:xfrm>
            <a:off x="32339" y="101590"/>
            <a:ext cx="8241977"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The Classic Maya Collapse and the Puuc</a:t>
            </a:r>
            <a:endParaRPr lang="en-GB" sz="3200" dirty="0"/>
          </a:p>
        </p:txBody>
      </p:sp>
      <p:pic>
        <p:nvPicPr>
          <p:cNvPr id="36" name="Content Placeholder 5">
            <a:extLst>
              <a:ext uri="{FF2B5EF4-FFF2-40B4-BE49-F238E27FC236}">
                <a16:creationId xmlns:a16="http://schemas.microsoft.com/office/drawing/2014/main" id="{DF6AD28B-FA64-3752-380B-CA85A33B83F2}"/>
              </a:ext>
            </a:extLst>
          </p:cNvPr>
          <p:cNvPicPr>
            <a:picLocks noGrp="1" noChangeAspect="1"/>
          </p:cNvPicPr>
          <p:nvPr>
            <p:ph idx="1"/>
          </p:nvPr>
        </p:nvPicPr>
        <p:blipFill>
          <a:blip r:embed="rId6"/>
          <a:stretch>
            <a:fillRect/>
          </a:stretch>
        </p:blipFill>
        <p:spPr>
          <a:xfrm>
            <a:off x="5800245" y="653166"/>
            <a:ext cx="6521896" cy="4212956"/>
          </a:xfrm>
          <a:prstGeom prst="rect">
            <a:avLst/>
          </a:prstGeom>
        </p:spPr>
      </p:pic>
      <p:pic>
        <p:nvPicPr>
          <p:cNvPr id="35" name="Picture 34">
            <a:extLst>
              <a:ext uri="{FF2B5EF4-FFF2-40B4-BE49-F238E27FC236}">
                <a16:creationId xmlns:a16="http://schemas.microsoft.com/office/drawing/2014/main" id="{500E6F54-FE4F-B52A-CC0E-94E8CDF6AF21}"/>
              </a:ext>
            </a:extLst>
          </p:cNvPr>
          <p:cNvPicPr>
            <a:picLocks noChangeAspect="1"/>
          </p:cNvPicPr>
          <p:nvPr/>
        </p:nvPicPr>
        <p:blipFill>
          <a:blip r:embed="rId7"/>
          <a:stretch>
            <a:fillRect/>
          </a:stretch>
        </p:blipFill>
        <p:spPr>
          <a:xfrm>
            <a:off x="177480" y="1081644"/>
            <a:ext cx="1550357" cy="1550357"/>
          </a:xfrm>
          <a:prstGeom prst="rect">
            <a:avLst/>
          </a:prstGeom>
        </p:spPr>
      </p:pic>
      <p:sp>
        <p:nvSpPr>
          <p:cNvPr id="18" name="TextBox 17">
            <a:extLst>
              <a:ext uri="{FF2B5EF4-FFF2-40B4-BE49-F238E27FC236}">
                <a16:creationId xmlns:a16="http://schemas.microsoft.com/office/drawing/2014/main" id="{0567444F-5BC1-4C73-81DC-A4E2E3837359}"/>
              </a:ext>
            </a:extLst>
          </p:cNvPr>
          <p:cNvSpPr txBox="1"/>
          <p:nvPr/>
        </p:nvSpPr>
        <p:spPr>
          <a:xfrm>
            <a:off x="6958584" y="1399032"/>
            <a:ext cx="1938528" cy="488377"/>
          </a:xfrm>
          <a:prstGeom prst="rect">
            <a:avLst/>
          </a:prstGeom>
          <a:solidFill>
            <a:schemeClr val="bg1"/>
          </a:solidFill>
          <a:ln>
            <a:noFill/>
          </a:ln>
        </p:spPr>
        <p:txBody>
          <a:bodyPr wrap="square" rtlCol="0">
            <a:spAutoFit/>
          </a:bodyPr>
          <a:lstStyle/>
          <a:p>
            <a:endParaRPr lang="en-GB" dirty="0"/>
          </a:p>
        </p:txBody>
      </p:sp>
      <p:sp>
        <p:nvSpPr>
          <p:cNvPr id="38" name="TextBox 37">
            <a:extLst>
              <a:ext uri="{FF2B5EF4-FFF2-40B4-BE49-F238E27FC236}">
                <a16:creationId xmlns:a16="http://schemas.microsoft.com/office/drawing/2014/main" id="{4447AACF-F0C4-7642-79BB-6ED9141386B0}"/>
              </a:ext>
            </a:extLst>
          </p:cNvPr>
          <p:cNvSpPr txBox="1"/>
          <p:nvPr/>
        </p:nvSpPr>
        <p:spPr>
          <a:xfrm>
            <a:off x="8270356" y="350201"/>
            <a:ext cx="3826020" cy="461665"/>
          </a:xfrm>
          <a:prstGeom prst="rect">
            <a:avLst/>
          </a:prstGeom>
          <a:noFill/>
          <a:ln>
            <a:noFill/>
          </a:ln>
        </p:spPr>
        <p:txBody>
          <a:bodyPr wrap="square" rtlCol="0">
            <a:spAutoFit/>
          </a:bodyPr>
          <a:lstStyle/>
          <a:p>
            <a:pPr algn="r"/>
            <a:r>
              <a:rPr lang="en-GB" sz="1200" dirty="0">
                <a:latin typeface="Arial" panose="020B0604020202020204" pitchFamily="34" charset="0"/>
                <a:cs typeface="Arial" panose="020B0604020202020204" pitchFamily="34" charset="0"/>
              </a:rPr>
              <a:t>Lowe, 1985</a:t>
            </a:r>
          </a:p>
          <a:p>
            <a:pPr algn="r"/>
            <a:r>
              <a:rPr lang="en-GB" sz="1200" dirty="0">
                <a:latin typeface="Arial" panose="020B0604020202020204" pitchFamily="34" charset="0"/>
                <a:cs typeface="Arial" panose="020B0604020202020204" pitchFamily="34" charset="0"/>
              </a:rPr>
              <a:t>Cioffi-Revilla &amp; Landman, 1999 </a:t>
            </a:r>
          </a:p>
        </p:txBody>
      </p:sp>
    </p:spTree>
    <p:extLst>
      <p:ext uri="{BB962C8B-B14F-4D97-AF65-F5344CB8AC3E}">
        <p14:creationId xmlns:p14="http://schemas.microsoft.com/office/powerpoint/2010/main" val="140637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Diagram, map&#10;&#10;Description automatically generated">
            <a:extLst>
              <a:ext uri="{FF2B5EF4-FFF2-40B4-BE49-F238E27FC236}">
                <a16:creationId xmlns:a16="http://schemas.microsoft.com/office/drawing/2014/main" id="{FB5C225F-10C9-4732-ADBE-851946C2BD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71" r="6473"/>
          <a:stretch/>
        </p:blipFill>
        <p:spPr>
          <a:xfrm>
            <a:off x="8064500" y="1492695"/>
            <a:ext cx="4127500" cy="3482943"/>
          </a:xfrm>
        </p:spPr>
      </p:pic>
      <p:sp>
        <p:nvSpPr>
          <p:cNvPr id="20" name="TextBox 19">
            <a:extLst>
              <a:ext uri="{FF2B5EF4-FFF2-40B4-BE49-F238E27FC236}">
                <a16:creationId xmlns:a16="http://schemas.microsoft.com/office/drawing/2014/main" id="{7FFB5419-8A1E-4E1F-8766-1CEC2F2DF96B}"/>
              </a:ext>
            </a:extLst>
          </p:cNvPr>
          <p:cNvSpPr txBox="1"/>
          <p:nvPr/>
        </p:nvSpPr>
        <p:spPr>
          <a:xfrm>
            <a:off x="8547896" y="4767930"/>
            <a:ext cx="1772649" cy="646331"/>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ECMWF ERA5 annual precipitation contours (1979-2018)</a:t>
            </a:r>
          </a:p>
        </p:txBody>
      </p:sp>
      <p:sp>
        <p:nvSpPr>
          <p:cNvPr id="15" name="TextBox 14">
            <a:extLst>
              <a:ext uri="{FF2B5EF4-FFF2-40B4-BE49-F238E27FC236}">
                <a16:creationId xmlns:a16="http://schemas.microsoft.com/office/drawing/2014/main" id="{AFA1C34F-9B30-4895-A5B8-18F1FAB429FD}"/>
              </a:ext>
            </a:extLst>
          </p:cNvPr>
          <p:cNvSpPr txBox="1"/>
          <p:nvPr/>
        </p:nvSpPr>
        <p:spPr>
          <a:xfrm>
            <a:off x="141531" y="110279"/>
            <a:ext cx="10669344"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The Terminal Classic Drought Hypothesis</a:t>
            </a:r>
            <a:endParaRPr lang="en-GB" sz="3200" dirty="0"/>
          </a:p>
        </p:txBody>
      </p:sp>
      <p:sp>
        <p:nvSpPr>
          <p:cNvPr id="17" name="TextBox 16">
            <a:extLst>
              <a:ext uri="{FF2B5EF4-FFF2-40B4-BE49-F238E27FC236}">
                <a16:creationId xmlns:a16="http://schemas.microsoft.com/office/drawing/2014/main" id="{39137DBD-3584-4E6F-BC45-DE7BF9093421}"/>
              </a:ext>
            </a:extLst>
          </p:cNvPr>
          <p:cNvSpPr txBox="1"/>
          <p:nvPr/>
        </p:nvSpPr>
        <p:spPr>
          <a:xfrm>
            <a:off x="10070123" y="4767930"/>
            <a:ext cx="2263990" cy="646331"/>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Existing climate archives:</a:t>
            </a:r>
          </a:p>
          <a:p>
            <a:pPr algn="ctr"/>
            <a:r>
              <a:rPr lang="en-GB" sz="1200" dirty="0">
                <a:latin typeface="Arial" panose="020B0604020202020204" pitchFamily="34" charset="0"/>
                <a:cs typeface="Arial" panose="020B0604020202020204" pitchFamily="34" charset="0"/>
              </a:rPr>
              <a:t>Yellow – Lake Sediment</a:t>
            </a:r>
          </a:p>
          <a:p>
            <a:pPr algn="ctr"/>
            <a:r>
              <a:rPr lang="en-GB" sz="1200" dirty="0">
                <a:latin typeface="Arial" panose="020B0604020202020204" pitchFamily="34" charset="0"/>
                <a:cs typeface="Arial" panose="020B0604020202020204" pitchFamily="34" charset="0"/>
              </a:rPr>
              <a:t>Red - Stalagmites</a:t>
            </a:r>
          </a:p>
        </p:txBody>
      </p:sp>
      <p:pic>
        <p:nvPicPr>
          <p:cNvPr id="23" name="Picture 22" descr="Timeline&#10;&#10;Description automatically generated">
            <a:extLst>
              <a:ext uri="{FF2B5EF4-FFF2-40B4-BE49-F238E27FC236}">
                <a16:creationId xmlns:a16="http://schemas.microsoft.com/office/drawing/2014/main" id="{9E1236DE-D722-B98E-F4F8-FAA0F182E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54" y="1068293"/>
            <a:ext cx="7990494" cy="4721413"/>
          </a:xfrm>
          <a:prstGeom prst="rect">
            <a:avLst/>
          </a:prstGeom>
        </p:spPr>
      </p:pic>
      <p:sp>
        <p:nvSpPr>
          <p:cNvPr id="2" name="TextBox 1">
            <a:extLst>
              <a:ext uri="{FF2B5EF4-FFF2-40B4-BE49-F238E27FC236}">
                <a16:creationId xmlns:a16="http://schemas.microsoft.com/office/drawing/2014/main" id="{BAA11CF0-363B-F4F8-5560-09C04A660B41}"/>
              </a:ext>
            </a:extLst>
          </p:cNvPr>
          <p:cNvSpPr txBox="1"/>
          <p:nvPr/>
        </p:nvSpPr>
        <p:spPr>
          <a:xfrm>
            <a:off x="9198699" y="1323418"/>
            <a:ext cx="2243691" cy="338554"/>
          </a:xfrm>
          <a:prstGeom prst="rect">
            <a:avLst/>
          </a:prstGeom>
          <a:noFill/>
          <a:ln>
            <a:solidFill>
              <a:schemeClr val="tx1"/>
            </a:solidFill>
          </a:ln>
        </p:spPr>
        <p:txBody>
          <a:bodyPr wrap="none" rtlCol="0">
            <a:spAutoFit/>
          </a:bodyPr>
          <a:lstStyle/>
          <a:p>
            <a:r>
              <a:rPr lang="en-GB" sz="1600" dirty="0">
                <a:latin typeface="Arial" panose="020B0604020202020204" pitchFamily="34" charset="0"/>
                <a:cs typeface="Arial" panose="020B0604020202020204" pitchFamily="34" charset="0"/>
              </a:rPr>
              <a:t>Tzabnah Cave - Tecoh</a:t>
            </a:r>
          </a:p>
        </p:txBody>
      </p:sp>
      <p:cxnSp>
        <p:nvCxnSpPr>
          <p:cNvPr id="4" name="Straight Arrow Connector 3">
            <a:extLst>
              <a:ext uri="{FF2B5EF4-FFF2-40B4-BE49-F238E27FC236}">
                <a16:creationId xmlns:a16="http://schemas.microsoft.com/office/drawing/2014/main" id="{01A5FBEE-D486-EEB2-FCEB-51A6652EB5B8}"/>
              </a:ext>
            </a:extLst>
          </p:cNvPr>
          <p:cNvCxnSpPr>
            <a:cxnSpLocks/>
          </p:cNvCxnSpPr>
          <p:nvPr/>
        </p:nvCxnSpPr>
        <p:spPr>
          <a:xfrm>
            <a:off x="10320545" y="1661972"/>
            <a:ext cx="0" cy="12990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7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C17006-FACC-49D5-BDC0-BD796A63C874}"/>
              </a:ext>
            </a:extLst>
          </p:cNvPr>
          <p:cNvSpPr txBox="1"/>
          <p:nvPr/>
        </p:nvSpPr>
        <p:spPr>
          <a:xfrm>
            <a:off x="141532" y="110279"/>
            <a:ext cx="715461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Tecoh06-1 – Sample and Age Model</a:t>
            </a:r>
            <a:endParaRPr lang="en-GB" sz="3200" dirty="0"/>
          </a:p>
        </p:txBody>
      </p:sp>
      <p:pic>
        <p:nvPicPr>
          <p:cNvPr id="6" name="Picture 5" descr="A picture containing indoor&#10;&#10;Description automatically generated">
            <a:extLst>
              <a:ext uri="{FF2B5EF4-FFF2-40B4-BE49-F238E27FC236}">
                <a16:creationId xmlns:a16="http://schemas.microsoft.com/office/drawing/2014/main" id="{4E1A4E77-364D-4F9B-8E0E-88291149C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16" y="1397696"/>
            <a:ext cx="11804368" cy="4062607"/>
          </a:xfrm>
          <a:prstGeom prst="rect">
            <a:avLst/>
          </a:prstGeom>
        </p:spPr>
      </p:pic>
    </p:spTree>
    <p:extLst>
      <p:ext uri="{BB962C8B-B14F-4D97-AF65-F5344CB8AC3E}">
        <p14:creationId xmlns:p14="http://schemas.microsoft.com/office/powerpoint/2010/main" val="310673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028E2E37-EB79-4AAB-AB65-7105AFD1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 y="906438"/>
            <a:ext cx="11930525" cy="5045123"/>
          </a:xfrm>
          <a:prstGeom prst="rect">
            <a:avLst/>
          </a:prstGeom>
        </p:spPr>
      </p:pic>
      <p:cxnSp>
        <p:nvCxnSpPr>
          <p:cNvPr id="3" name="Straight Connector 2">
            <a:extLst>
              <a:ext uri="{FF2B5EF4-FFF2-40B4-BE49-F238E27FC236}">
                <a16:creationId xmlns:a16="http://schemas.microsoft.com/office/drawing/2014/main" id="{6E88A6F5-A48A-4F60-B6EB-3CFFF54CB415}"/>
              </a:ext>
            </a:extLst>
          </p:cNvPr>
          <p:cNvCxnSpPr>
            <a:cxnSpLocks/>
          </p:cNvCxnSpPr>
          <p:nvPr/>
        </p:nvCxnSpPr>
        <p:spPr>
          <a:xfrm>
            <a:off x="9495313" y="1227161"/>
            <a:ext cx="0" cy="47244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B7AAF4AF-5E98-42B7-9C32-5882B3F39B3C}"/>
              </a:ext>
            </a:extLst>
          </p:cNvPr>
          <p:cNvSpPr txBox="1"/>
          <p:nvPr/>
        </p:nvSpPr>
        <p:spPr>
          <a:xfrm>
            <a:off x="141531" y="110279"/>
            <a:ext cx="737369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Tecoh06-1 – Stable Isotopes</a:t>
            </a:r>
            <a:endParaRPr lang="en-GB" sz="3200" dirty="0"/>
          </a:p>
        </p:txBody>
      </p:sp>
      <p:sp>
        <p:nvSpPr>
          <p:cNvPr id="2" name="TextBox 1">
            <a:extLst>
              <a:ext uri="{FF2B5EF4-FFF2-40B4-BE49-F238E27FC236}">
                <a16:creationId xmlns:a16="http://schemas.microsoft.com/office/drawing/2014/main" id="{25ADBA7C-5C9D-6315-BF2B-0278A80963E1}"/>
              </a:ext>
            </a:extLst>
          </p:cNvPr>
          <p:cNvSpPr txBox="1"/>
          <p:nvPr/>
        </p:nvSpPr>
        <p:spPr>
          <a:xfrm>
            <a:off x="7924081" y="5902952"/>
            <a:ext cx="3142463" cy="369332"/>
          </a:xfrm>
          <a:prstGeom prst="rect">
            <a:avLst/>
          </a:prstGeom>
          <a:solidFill>
            <a:schemeClr val="bg1"/>
          </a:solidFill>
          <a:ln>
            <a:solidFill>
              <a:schemeClr val="tx1"/>
            </a:solidFill>
          </a:ln>
        </p:spPr>
        <p:txBody>
          <a:bodyPr wrap="none" rtlCol="0">
            <a:spAutoFit/>
          </a:bodyPr>
          <a:lstStyle/>
          <a:p>
            <a:r>
              <a:rPr lang="en-GB" dirty="0"/>
              <a:t>Location of possible 20yr hiatus</a:t>
            </a:r>
          </a:p>
        </p:txBody>
      </p:sp>
    </p:spTree>
    <p:extLst>
      <p:ext uri="{BB962C8B-B14F-4D97-AF65-F5344CB8AC3E}">
        <p14:creationId xmlns:p14="http://schemas.microsoft.com/office/powerpoint/2010/main" val="325830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different&#10;&#10;Description automatically generated">
            <a:extLst>
              <a:ext uri="{FF2B5EF4-FFF2-40B4-BE49-F238E27FC236}">
                <a16:creationId xmlns:a16="http://schemas.microsoft.com/office/drawing/2014/main" id="{7D0C20DA-2FD4-4DBA-93EE-148972ADD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727"/>
            <a:ext cx="12192000" cy="5985163"/>
          </a:xfrm>
          <a:prstGeom prst="rect">
            <a:avLst/>
          </a:prstGeom>
        </p:spPr>
      </p:pic>
      <p:cxnSp>
        <p:nvCxnSpPr>
          <p:cNvPr id="16" name="Straight Connector 15">
            <a:extLst>
              <a:ext uri="{FF2B5EF4-FFF2-40B4-BE49-F238E27FC236}">
                <a16:creationId xmlns:a16="http://schemas.microsoft.com/office/drawing/2014/main" id="{AAA4DCD8-A359-4EC9-B224-2D5651706E7A}"/>
              </a:ext>
            </a:extLst>
          </p:cNvPr>
          <p:cNvCxnSpPr>
            <a:cxnSpLocks/>
          </p:cNvCxnSpPr>
          <p:nvPr/>
        </p:nvCxnSpPr>
        <p:spPr>
          <a:xfrm>
            <a:off x="9606891" y="650349"/>
            <a:ext cx="0" cy="5569527"/>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65921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BB2D952D-B5B8-4B44-BD84-32876D67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491"/>
            <a:ext cx="12192000" cy="5946646"/>
          </a:xfrm>
          <a:prstGeom prst="rect">
            <a:avLst/>
          </a:prstGeom>
        </p:spPr>
      </p:pic>
    </p:spTree>
    <p:extLst>
      <p:ext uri="{BB962C8B-B14F-4D97-AF65-F5344CB8AC3E}">
        <p14:creationId xmlns:p14="http://schemas.microsoft.com/office/powerpoint/2010/main" val="20597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16AA-331B-4FF5-81C0-DD1735B5967A}"/>
              </a:ext>
            </a:extLst>
          </p:cNvPr>
          <p:cNvSpPr>
            <a:spLocks noGrp="1"/>
          </p:cNvSpPr>
          <p:nvPr>
            <p:ph type="title"/>
          </p:nvPr>
        </p:nvSpPr>
        <p:spPr>
          <a:xfrm>
            <a:off x="1097279" y="451556"/>
            <a:ext cx="10058400" cy="845538"/>
          </a:xfrm>
        </p:spPr>
        <p:txBody>
          <a:bodyPr/>
          <a:lstStyle/>
          <a:p>
            <a:r>
              <a:rPr lang="en-GB"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F4C2F001-40F0-4377-82DD-4126FAE18E5B}"/>
              </a:ext>
            </a:extLst>
          </p:cNvPr>
          <p:cNvSpPr>
            <a:spLocks noGrp="1"/>
          </p:cNvSpPr>
          <p:nvPr>
            <p:ph idx="1"/>
          </p:nvPr>
        </p:nvSpPr>
        <p:spPr>
          <a:xfrm>
            <a:off x="1097279" y="1417320"/>
            <a:ext cx="10146453" cy="1766147"/>
          </a:xfrm>
        </p:spPr>
        <p:txBody>
          <a:bodyPr/>
          <a:lstStyle/>
          <a:p>
            <a:pPr>
              <a:buFont typeface="Wingdings" panose="05000000000000000000" pitchFamily="2" charset="2"/>
              <a:buChar char="§"/>
            </a:pPr>
            <a:r>
              <a:rPr lang="en-GB" dirty="0">
                <a:latin typeface="Arial" panose="020B0604020202020204" pitchFamily="34" charset="0"/>
                <a:cs typeface="Arial" panose="020B0604020202020204" pitchFamily="34" charset="0"/>
              </a:rPr>
              <a:t>With sufficient layer counting and sampling technique, stalagmites are able to record exceptionally high resolution geochemical data, even on timescales an individual human can experience.</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A series of extreme droughts, defined as multiple years without any significant wet season, did occur in the Puuc during the Maya Terminal Classic.</a:t>
            </a:r>
          </a:p>
          <a:p>
            <a:pPr>
              <a:buFont typeface="Wingdings" panose="05000000000000000000" pitchFamily="2" charset="2"/>
              <a:buChar char="§"/>
            </a:pP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pic>
        <p:nvPicPr>
          <p:cNvPr id="4" name="Picture 3">
            <a:extLst>
              <a:ext uri="{FF2B5EF4-FFF2-40B4-BE49-F238E27FC236}">
                <a16:creationId xmlns:a16="http://schemas.microsoft.com/office/drawing/2014/main" id="{80F7D01C-C996-4565-A500-B62CD2D8CE66}"/>
              </a:ext>
            </a:extLst>
          </p:cNvPr>
          <p:cNvPicPr>
            <a:picLocks noChangeAspect="1"/>
          </p:cNvPicPr>
          <p:nvPr/>
        </p:nvPicPr>
        <p:blipFill>
          <a:blip r:embed="rId3"/>
          <a:stretch>
            <a:fillRect/>
          </a:stretch>
        </p:blipFill>
        <p:spPr>
          <a:xfrm>
            <a:off x="1097279" y="3552297"/>
            <a:ext cx="4916543" cy="2611435"/>
          </a:xfrm>
          <a:prstGeom prst="rect">
            <a:avLst/>
          </a:prstGeom>
        </p:spPr>
      </p:pic>
      <p:sp>
        <p:nvSpPr>
          <p:cNvPr id="5" name="TextBox 4">
            <a:extLst>
              <a:ext uri="{FF2B5EF4-FFF2-40B4-BE49-F238E27FC236}">
                <a16:creationId xmlns:a16="http://schemas.microsoft.com/office/drawing/2014/main" id="{9B8ECFC1-2CF0-46C5-9D2F-0AC953CE9760}"/>
              </a:ext>
            </a:extLst>
          </p:cNvPr>
          <p:cNvSpPr txBox="1"/>
          <p:nvPr/>
        </p:nvSpPr>
        <p:spPr>
          <a:xfrm>
            <a:off x="6178180" y="5517401"/>
            <a:ext cx="5542844"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We recognise that the indigenous Maya live in the Yucatán to this day, and aim to be inclusive and respectful to their ongoing culture, customs, and history in all work we undertake here, especially future fieldwork.</a:t>
            </a:r>
          </a:p>
        </p:txBody>
      </p:sp>
      <p:sp>
        <p:nvSpPr>
          <p:cNvPr id="6" name="TextBox 5">
            <a:extLst>
              <a:ext uri="{FF2B5EF4-FFF2-40B4-BE49-F238E27FC236}">
                <a16:creationId xmlns:a16="http://schemas.microsoft.com/office/drawing/2014/main" id="{C0554325-2796-4583-8115-31BE717C8815}"/>
              </a:ext>
            </a:extLst>
          </p:cNvPr>
          <p:cNvSpPr txBox="1"/>
          <p:nvPr/>
        </p:nvSpPr>
        <p:spPr>
          <a:xfrm>
            <a:off x="6178180" y="3537305"/>
            <a:ext cx="5542844"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We aim, through future field cave monitoring, to provide further evidence for the assumptions in proxy interpretation for Techo06-1.</a:t>
            </a:r>
          </a:p>
        </p:txBody>
      </p:sp>
    </p:spTree>
    <p:extLst>
      <p:ext uri="{BB962C8B-B14F-4D97-AF65-F5344CB8AC3E}">
        <p14:creationId xmlns:p14="http://schemas.microsoft.com/office/powerpoint/2010/main" val="320644878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2877</TotalTime>
  <Words>441</Words>
  <Application>Microsoft Office PowerPoint</Application>
  <PresentationFormat>Widescreen</PresentationFormat>
  <Paragraphs>111</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Retrospect</vt:lpstr>
      <vt:lpstr>An ultra-high-resolution  seasonal-scale stalagmite palaeoclimate record from the Yucatán peninsula, spanning the Maya Terminal Classic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James</dc:creator>
  <cp:lastModifiedBy>Daniel James</cp:lastModifiedBy>
  <cp:revision>14</cp:revision>
  <dcterms:created xsi:type="dcterms:W3CDTF">2022-03-15T20:43:20Z</dcterms:created>
  <dcterms:modified xsi:type="dcterms:W3CDTF">2022-05-22T15:04:25Z</dcterms:modified>
</cp:coreProperties>
</file>