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1"/>
  </p:notesMasterIdLst>
  <p:sldIdLst>
    <p:sldId id="256" r:id="rId2"/>
    <p:sldId id="267" r:id="rId3"/>
    <p:sldId id="268" r:id="rId4"/>
    <p:sldId id="258" r:id="rId5"/>
    <p:sldId id="270" r:id="rId6"/>
    <p:sldId id="269" r:id="rId7"/>
    <p:sldId id="262" r:id="rId8"/>
    <p:sldId id="263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2C4C11-3A06-4775-8006-B2FC00169C28}" v="5" dt="2022-05-25T10:44:55.6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8" autoAdjust="0"/>
    <p:restoredTop sz="86486" autoAdjust="0"/>
  </p:normalViewPr>
  <p:slideViewPr>
    <p:cSldViewPr snapToGrid="0">
      <p:cViewPr varScale="1">
        <p:scale>
          <a:sx n="54" d="100"/>
          <a:sy n="54" d="100"/>
        </p:scale>
        <p:origin x="100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ss O'Hara (PGR)" userId="b96e026d-34ac-47cc-9f6c-6105875e5406" providerId="ADAL" clId="{BB2C4C11-3A06-4775-8006-B2FC00169C28}"/>
    <pc:docChg chg="custSel addSld modSld">
      <pc:chgData name="Tess O'Hara (PGR)" userId="b96e026d-34ac-47cc-9f6c-6105875e5406" providerId="ADAL" clId="{BB2C4C11-3A06-4775-8006-B2FC00169C28}" dt="2022-05-25T10:44:55.677" v="575"/>
      <pc:docMkLst>
        <pc:docMk/>
      </pc:docMkLst>
      <pc:sldChg chg="modTransition">
        <pc:chgData name="Tess O'Hara (PGR)" userId="b96e026d-34ac-47cc-9f6c-6105875e5406" providerId="ADAL" clId="{BB2C4C11-3A06-4775-8006-B2FC00169C28}" dt="2022-05-25T10:44:55.677" v="575"/>
        <pc:sldMkLst>
          <pc:docMk/>
          <pc:sldMk cId="2936872094" sldId="256"/>
        </pc:sldMkLst>
      </pc:sldChg>
      <pc:sldChg chg="modSp mod modTransition">
        <pc:chgData name="Tess O'Hara (PGR)" userId="b96e026d-34ac-47cc-9f6c-6105875e5406" providerId="ADAL" clId="{BB2C4C11-3A06-4775-8006-B2FC00169C28}" dt="2022-05-25T10:44:55.677" v="575"/>
        <pc:sldMkLst>
          <pc:docMk/>
          <pc:sldMk cId="312523467" sldId="258"/>
        </pc:sldMkLst>
        <pc:spChg chg="mod">
          <ac:chgData name="Tess O'Hara (PGR)" userId="b96e026d-34ac-47cc-9f6c-6105875e5406" providerId="ADAL" clId="{BB2C4C11-3A06-4775-8006-B2FC00169C28}" dt="2022-05-25T10:26:18.951" v="285" actId="14100"/>
          <ac:spMkLst>
            <pc:docMk/>
            <pc:sldMk cId="312523467" sldId="258"/>
            <ac:spMk id="2" creationId="{C52DBE2F-F1A1-4A9B-A1E9-947C305550B5}"/>
          </ac:spMkLst>
        </pc:spChg>
      </pc:sldChg>
      <pc:sldChg chg="modSp mod">
        <pc:chgData name="Tess O'Hara (PGR)" userId="b96e026d-34ac-47cc-9f6c-6105875e5406" providerId="ADAL" clId="{BB2C4C11-3A06-4775-8006-B2FC00169C28}" dt="2022-05-25T10:42:14.581" v="572" actId="20577"/>
        <pc:sldMkLst>
          <pc:docMk/>
          <pc:sldMk cId="1527915253" sldId="262"/>
        </pc:sldMkLst>
        <pc:spChg chg="mod">
          <ac:chgData name="Tess O'Hara (PGR)" userId="b96e026d-34ac-47cc-9f6c-6105875e5406" providerId="ADAL" clId="{BB2C4C11-3A06-4775-8006-B2FC00169C28}" dt="2022-05-25T10:32:54.715" v="398" actId="1076"/>
          <ac:spMkLst>
            <pc:docMk/>
            <pc:sldMk cId="1527915253" sldId="262"/>
            <ac:spMk id="2" creationId="{31A86373-88E0-4972-9AD8-C897F68E20C3}"/>
          </ac:spMkLst>
        </pc:spChg>
        <pc:spChg chg="mod">
          <ac:chgData name="Tess O'Hara (PGR)" userId="b96e026d-34ac-47cc-9f6c-6105875e5406" providerId="ADAL" clId="{BB2C4C11-3A06-4775-8006-B2FC00169C28}" dt="2022-05-25T10:42:14.581" v="572" actId="20577"/>
          <ac:spMkLst>
            <pc:docMk/>
            <pc:sldMk cId="1527915253" sldId="262"/>
            <ac:spMk id="8" creationId="{9110621A-C764-458E-AA6B-D7D7F494766D}"/>
          </ac:spMkLst>
        </pc:spChg>
        <pc:spChg chg="mod">
          <ac:chgData name="Tess O'Hara (PGR)" userId="b96e026d-34ac-47cc-9f6c-6105875e5406" providerId="ADAL" clId="{BB2C4C11-3A06-4775-8006-B2FC00169C28}" dt="2022-05-25T10:42:11.763" v="570" actId="20577"/>
          <ac:spMkLst>
            <pc:docMk/>
            <pc:sldMk cId="1527915253" sldId="262"/>
            <ac:spMk id="10" creationId="{45D3D244-864C-44BD-A02C-F63487BDECA8}"/>
          </ac:spMkLst>
        </pc:spChg>
        <pc:picChg chg="mod">
          <ac:chgData name="Tess O'Hara (PGR)" userId="b96e026d-34ac-47cc-9f6c-6105875e5406" providerId="ADAL" clId="{BB2C4C11-3A06-4775-8006-B2FC00169C28}" dt="2022-05-25T10:33:45.412" v="402" actId="1076"/>
          <ac:picMkLst>
            <pc:docMk/>
            <pc:sldMk cId="1527915253" sldId="262"/>
            <ac:picMk id="6" creationId="{926A9F37-4831-43EF-A51D-41FE5F2C1EAA}"/>
          </ac:picMkLst>
        </pc:picChg>
      </pc:sldChg>
      <pc:sldChg chg="modSp mod">
        <pc:chgData name="Tess O'Hara (PGR)" userId="b96e026d-34ac-47cc-9f6c-6105875e5406" providerId="ADAL" clId="{BB2C4C11-3A06-4775-8006-B2FC00169C28}" dt="2022-05-25T10:42:19.951" v="574" actId="20577"/>
        <pc:sldMkLst>
          <pc:docMk/>
          <pc:sldMk cId="3691588839" sldId="263"/>
        </pc:sldMkLst>
        <pc:spChg chg="mod">
          <ac:chgData name="Tess O'Hara (PGR)" userId="b96e026d-34ac-47cc-9f6c-6105875e5406" providerId="ADAL" clId="{BB2C4C11-3A06-4775-8006-B2FC00169C28}" dt="2022-05-25T10:42:19.951" v="574" actId="20577"/>
          <ac:spMkLst>
            <pc:docMk/>
            <pc:sldMk cId="3691588839" sldId="263"/>
            <ac:spMk id="10" creationId="{31F7106F-BF8D-407B-A1BC-EFDBAA8318CA}"/>
          </ac:spMkLst>
        </pc:spChg>
      </pc:sldChg>
      <pc:sldChg chg="modSp mod modTransition">
        <pc:chgData name="Tess O'Hara (PGR)" userId="b96e026d-34ac-47cc-9f6c-6105875e5406" providerId="ADAL" clId="{BB2C4C11-3A06-4775-8006-B2FC00169C28}" dt="2022-05-25T10:44:55.677" v="575"/>
        <pc:sldMkLst>
          <pc:docMk/>
          <pc:sldMk cId="3616423629" sldId="267"/>
        </pc:sldMkLst>
        <pc:spChg chg="mod">
          <ac:chgData name="Tess O'Hara (PGR)" userId="b96e026d-34ac-47cc-9f6c-6105875e5406" providerId="ADAL" clId="{BB2C4C11-3A06-4775-8006-B2FC00169C28}" dt="2022-05-25T10:27:01.038" v="287" actId="255"/>
          <ac:spMkLst>
            <pc:docMk/>
            <pc:sldMk cId="3616423629" sldId="267"/>
            <ac:spMk id="2" creationId="{9066B179-A73A-4379-A125-4CF50693AA8C}"/>
          </ac:spMkLst>
        </pc:spChg>
        <pc:spChg chg="mod">
          <ac:chgData name="Tess O'Hara (PGR)" userId="b96e026d-34ac-47cc-9f6c-6105875e5406" providerId="ADAL" clId="{BB2C4C11-3A06-4775-8006-B2FC00169C28}" dt="2022-05-25T10:27:06.453" v="288" actId="14100"/>
          <ac:spMkLst>
            <pc:docMk/>
            <pc:sldMk cId="3616423629" sldId="267"/>
            <ac:spMk id="3" creationId="{F0DB3CD4-AA2D-40BF-915B-61772BC6AD60}"/>
          </ac:spMkLst>
        </pc:spChg>
      </pc:sldChg>
      <pc:sldChg chg="addSp delSp modSp new mod modTransition">
        <pc:chgData name="Tess O'Hara (PGR)" userId="b96e026d-34ac-47cc-9f6c-6105875e5406" providerId="ADAL" clId="{BB2C4C11-3A06-4775-8006-B2FC00169C28}" dt="2022-05-25T10:44:55.677" v="575"/>
        <pc:sldMkLst>
          <pc:docMk/>
          <pc:sldMk cId="1230130850" sldId="268"/>
        </pc:sldMkLst>
        <pc:spChg chg="mod">
          <ac:chgData name="Tess O'Hara (PGR)" userId="b96e026d-34ac-47cc-9f6c-6105875e5406" providerId="ADAL" clId="{BB2C4C11-3A06-4775-8006-B2FC00169C28}" dt="2022-05-25T10:32:29.114" v="384" actId="20577"/>
          <ac:spMkLst>
            <pc:docMk/>
            <pc:sldMk cId="1230130850" sldId="268"/>
            <ac:spMk id="2" creationId="{0B3D8015-F0F2-48F4-892E-AE2F40AB4F8D}"/>
          </ac:spMkLst>
        </pc:spChg>
        <pc:spChg chg="del">
          <ac:chgData name="Tess O'Hara (PGR)" userId="b96e026d-34ac-47cc-9f6c-6105875e5406" providerId="ADAL" clId="{BB2C4C11-3A06-4775-8006-B2FC00169C28}" dt="2022-05-25T10:16:23.631" v="1" actId="22"/>
          <ac:spMkLst>
            <pc:docMk/>
            <pc:sldMk cId="1230130850" sldId="268"/>
            <ac:spMk id="3" creationId="{C551C069-9863-462B-A97C-FAA2086E3279}"/>
          </ac:spMkLst>
        </pc:spChg>
        <pc:spChg chg="add del mod">
          <ac:chgData name="Tess O'Hara (PGR)" userId="b96e026d-34ac-47cc-9f6c-6105875e5406" providerId="ADAL" clId="{BB2C4C11-3A06-4775-8006-B2FC00169C28}" dt="2022-05-25T10:28:52.517" v="292" actId="478"/>
          <ac:spMkLst>
            <pc:docMk/>
            <pc:sldMk cId="1230130850" sldId="268"/>
            <ac:spMk id="7" creationId="{CA78426F-5594-46B3-8ED9-B297E6936AED}"/>
          </ac:spMkLst>
        </pc:spChg>
        <pc:picChg chg="add del mod ord">
          <ac:chgData name="Tess O'Hara (PGR)" userId="b96e026d-34ac-47cc-9f6c-6105875e5406" providerId="ADAL" clId="{BB2C4C11-3A06-4775-8006-B2FC00169C28}" dt="2022-05-25T10:28:46.663" v="289" actId="478"/>
          <ac:picMkLst>
            <pc:docMk/>
            <pc:sldMk cId="1230130850" sldId="268"/>
            <ac:picMk id="5" creationId="{EA7E14BE-AADB-4017-9716-6B8DCA2A9D6E}"/>
          </ac:picMkLst>
        </pc:picChg>
        <pc:picChg chg="add del mod">
          <ac:chgData name="Tess O'Hara (PGR)" userId="b96e026d-34ac-47cc-9f6c-6105875e5406" providerId="ADAL" clId="{BB2C4C11-3A06-4775-8006-B2FC00169C28}" dt="2022-05-25T10:29:20.687" v="293" actId="478"/>
          <ac:picMkLst>
            <pc:docMk/>
            <pc:sldMk cId="1230130850" sldId="268"/>
            <ac:picMk id="9" creationId="{930437C5-5A2D-472D-8363-18889DFC4839}"/>
          </ac:picMkLst>
        </pc:picChg>
        <pc:picChg chg="add del mod">
          <ac:chgData name="Tess O'Hara (PGR)" userId="b96e026d-34ac-47cc-9f6c-6105875e5406" providerId="ADAL" clId="{BB2C4C11-3A06-4775-8006-B2FC00169C28}" dt="2022-05-25T10:29:51.515" v="296" actId="478"/>
          <ac:picMkLst>
            <pc:docMk/>
            <pc:sldMk cId="1230130850" sldId="268"/>
            <ac:picMk id="11" creationId="{22C00FD5-540C-450D-84F3-4048C3BC6142}"/>
          </ac:picMkLst>
        </pc:picChg>
        <pc:picChg chg="add mod">
          <ac:chgData name="Tess O'Hara (PGR)" userId="b96e026d-34ac-47cc-9f6c-6105875e5406" providerId="ADAL" clId="{BB2C4C11-3A06-4775-8006-B2FC00169C28}" dt="2022-05-25T10:29:55.072" v="298" actId="1076"/>
          <ac:picMkLst>
            <pc:docMk/>
            <pc:sldMk cId="1230130850" sldId="268"/>
            <ac:picMk id="13" creationId="{5FC48AD6-7292-4DF4-B586-136B76D3748F}"/>
          </ac:picMkLst>
        </pc:picChg>
      </pc:sldChg>
      <pc:sldChg chg="addSp modSp new mod">
        <pc:chgData name="Tess O'Hara (PGR)" userId="b96e026d-34ac-47cc-9f6c-6105875e5406" providerId="ADAL" clId="{BB2C4C11-3A06-4775-8006-B2FC00169C28}" dt="2022-05-25T10:42:07.032" v="568" actId="20577"/>
        <pc:sldMkLst>
          <pc:docMk/>
          <pc:sldMk cId="345920628" sldId="269"/>
        </pc:sldMkLst>
        <pc:spChg chg="mod">
          <ac:chgData name="Tess O'Hara (PGR)" userId="b96e026d-34ac-47cc-9f6c-6105875e5406" providerId="ADAL" clId="{BB2C4C11-3A06-4775-8006-B2FC00169C28}" dt="2022-05-25T10:33:07.808" v="401" actId="1076"/>
          <ac:spMkLst>
            <pc:docMk/>
            <pc:sldMk cId="345920628" sldId="269"/>
            <ac:spMk id="2" creationId="{21408FCD-5507-4444-8AAC-20C6CE004CA2}"/>
          </ac:spMkLst>
        </pc:spChg>
        <pc:spChg chg="mod">
          <ac:chgData name="Tess O'Hara (PGR)" userId="b96e026d-34ac-47cc-9f6c-6105875e5406" providerId="ADAL" clId="{BB2C4C11-3A06-4775-8006-B2FC00169C28}" dt="2022-05-25T10:30:10.221" v="299" actId="1076"/>
          <ac:spMkLst>
            <pc:docMk/>
            <pc:sldMk cId="345920628" sldId="269"/>
            <ac:spMk id="3" creationId="{D681B57E-0403-4F9E-B8B5-1CAB8541A391}"/>
          </ac:spMkLst>
        </pc:spChg>
        <pc:spChg chg="add mod">
          <ac:chgData name="Tess O'Hara (PGR)" userId="b96e026d-34ac-47cc-9f6c-6105875e5406" providerId="ADAL" clId="{BB2C4C11-3A06-4775-8006-B2FC00169C28}" dt="2022-05-25T10:42:07.032" v="568" actId="20577"/>
          <ac:spMkLst>
            <pc:docMk/>
            <pc:sldMk cId="345920628" sldId="269"/>
            <ac:spMk id="5" creationId="{42320149-E306-4C44-9DC8-D48380434F0B}"/>
          </ac:spMkLst>
        </pc:spChg>
        <pc:picChg chg="add mod">
          <ac:chgData name="Tess O'Hara (PGR)" userId="b96e026d-34ac-47cc-9f6c-6105875e5406" providerId="ADAL" clId="{BB2C4C11-3A06-4775-8006-B2FC00169C28}" dt="2022-05-25T10:24:41.551" v="203" actId="1076"/>
          <ac:picMkLst>
            <pc:docMk/>
            <pc:sldMk cId="345920628" sldId="269"/>
            <ac:picMk id="4" creationId="{1E6948E2-84A6-443E-9146-0C8D697CC611}"/>
          </ac:picMkLst>
        </pc:picChg>
      </pc:sldChg>
      <pc:sldChg chg="addSp delSp modSp new mod">
        <pc:chgData name="Tess O'Hara (PGR)" userId="b96e026d-34ac-47cc-9f6c-6105875e5406" providerId="ADAL" clId="{BB2C4C11-3A06-4775-8006-B2FC00169C28}" dt="2022-05-25T10:41:58.929" v="566" actId="20577"/>
        <pc:sldMkLst>
          <pc:docMk/>
          <pc:sldMk cId="529526693" sldId="270"/>
        </pc:sldMkLst>
        <pc:spChg chg="mod">
          <ac:chgData name="Tess O'Hara (PGR)" userId="b96e026d-34ac-47cc-9f6c-6105875e5406" providerId="ADAL" clId="{BB2C4C11-3A06-4775-8006-B2FC00169C28}" dt="2022-05-25T10:41:36.786" v="544" actId="20577"/>
          <ac:spMkLst>
            <pc:docMk/>
            <pc:sldMk cId="529526693" sldId="270"/>
            <ac:spMk id="2" creationId="{AF725F17-4005-4847-A5A0-BD2B89F9CDB7}"/>
          </ac:spMkLst>
        </pc:spChg>
        <pc:spChg chg="del">
          <ac:chgData name="Tess O'Hara (PGR)" userId="b96e026d-34ac-47cc-9f6c-6105875e5406" providerId="ADAL" clId="{BB2C4C11-3A06-4775-8006-B2FC00169C28}" dt="2022-05-25T10:40:42.783" v="404"/>
          <ac:spMkLst>
            <pc:docMk/>
            <pc:sldMk cId="529526693" sldId="270"/>
            <ac:spMk id="3" creationId="{95AC68C1-2385-49FB-A146-ED07C42AB7BB}"/>
          </ac:spMkLst>
        </pc:spChg>
        <pc:spChg chg="add mod">
          <ac:chgData name="Tess O'Hara (PGR)" userId="b96e026d-34ac-47cc-9f6c-6105875e5406" providerId="ADAL" clId="{BB2C4C11-3A06-4775-8006-B2FC00169C28}" dt="2022-05-25T10:41:58.929" v="566" actId="20577"/>
          <ac:spMkLst>
            <pc:docMk/>
            <pc:sldMk cId="529526693" sldId="270"/>
            <ac:spMk id="5" creationId="{0FB5EF28-82A5-4BD6-B877-3BBBCE0F08B4}"/>
          </ac:spMkLst>
        </pc:spChg>
        <pc:picChg chg="add mod">
          <ac:chgData name="Tess O'Hara (PGR)" userId="b96e026d-34ac-47cc-9f6c-6105875e5406" providerId="ADAL" clId="{BB2C4C11-3A06-4775-8006-B2FC00169C28}" dt="2022-05-25T10:41:39.586" v="545" actId="1076"/>
          <ac:picMkLst>
            <pc:docMk/>
            <pc:sldMk cId="529526693" sldId="270"/>
            <ac:picMk id="4" creationId="{0A6352D7-DA6B-4773-9909-BC3DA538B24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02F06-E265-42F1-8BFB-365C1DEAB965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4CDCB7-4B1C-46A6-A164-17977CEE1E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24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majority of gauges (WOW: 2512 or 93%, Official:1141 or 92% ) had less than 10% of their observations removed by the SQC. 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1,062 WOW (39.25%) and 249 official gauges (20.1%)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had 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hours removed by SQC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CDCB7-4B1C-46A6-A164-17977CEE1E5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703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latin typeface="+mn-lt"/>
              </a:rPr>
              <a:t>T-test p-value 0.43 confirming minimal variation between the cohorts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CDCB7-4B1C-46A6-A164-17977CEE1E5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652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Met office gauge approximately 5km from flooded area, overestimating rain spatial extent (MO3 in interpolation)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CDCB7-4B1C-46A6-A164-17977CEE1E5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953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FA922-FFC4-47B9-9F8F-378B990A42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AA90F9-8016-45CA-9DB6-40111CFCCA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E6874-20EB-4C5C-9478-13DEC8381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E3FA5-0371-4303-91D9-8A77814FB86F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E77A4B-DEC2-44F3-A09C-15B1D66EC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5061C-78E1-4502-BF74-C6E8E5B23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3460C-E993-4778-B44A-6A1F495044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395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13F7F-8674-47CF-A0D8-7F68D5E70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5B6218-4F32-4D39-A441-EE2B9D7AB7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21F50E-3D69-4E14-BC4D-6478FDF96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E3FA5-0371-4303-91D9-8A77814FB86F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87BAB4-6E44-44C3-A6A9-D8DB8C263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C9B52-9FDA-4019-8F48-F5A299357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3460C-E993-4778-B44A-6A1F495044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362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5DF0D9-67C3-414C-BE95-DEFE7CCA1B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80F339-75BD-4877-8600-89DCE579B5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C2B644-B67D-4B34-B41A-F7675B3AC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E3FA5-0371-4303-91D9-8A77814FB86F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5A24A-9D20-4418-A0E9-A0B4A624B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A11AD-A9CB-4AC5-99D6-7A540A2ED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3460C-E993-4778-B44A-6A1F495044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633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FC78B-38C3-4058-9866-C9C42EF4C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9628D-36BE-4F36-BB5A-8C8DF5026F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C31B7D-4163-4DB9-94E2-C47C06EE2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E3FA5-0371-4303-91D9-8A77814FB86F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30018D-B6DB-4BA7-A4D2-BADE15ECB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452F87-01B5-4C31-96B8-96CA690AC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3460C-E993-4778-B44A-6A1F495044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188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42F88-CB9C-4F6E-AD77-EEF5D0F9A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F04D7-7B64-4E72-89D9-5D8EF4BF9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F7E23-3E24-4424-BAF6-3A4894866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E3FA5-0371-4303-91D9-8A77814FB86F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7E2CBE-78D1-49FE-92B4-15EA96924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449794-126F-4696-B993-B4DBA8ED8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3460C-E993-4778-B44A-6A1F495044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135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3ED6A-4484-4E44-844B-711254562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48443-CAE2-451E-AE51-4D199A146B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23744D-37FC-4EE5-B53E-B6C4E24EB7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1ED510-1DBB-4663-A53D-C63055F6C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E3FA5-0371-4303-91D9-8A77814FB86F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552FB2-B3A7-474D-AD17-BEA24FDA3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806AA1-2CF1-4398-B161-D652B370C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3460C-E993-4778-B44A-6A1F495044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202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43AD1-0CE3-479D-BA77-8EFE17670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51805-4404-48A5-9363-760503C905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4CE8D1-1468-4B58-A697-04909FCF0C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8B734C-37D2-4B26-8496-E773949CFD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FD8F5C-4688-4185-A1BD-90818A7D2A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8F489A-CC74-43A1-A09F-DB00060C7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E3FA5-0371-4303-91D9-8A77814FB86F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C1974D-22A6-446B-8463-0ACBF5AA3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8B5825-6490-484B-883F-8BF21824F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3460C-E993-4778-B44A-6A1F495044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4075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82D55-B705-4D2F-84F5-0EFBC202B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592C9E-AD3B-4C6C-8B59-3C1F62036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E3FA5-0371-4303-91D9-8A77814FB86F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3854D5-DE60-436B-905D-97739F7BC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9952A4-5521-4C87-B5B4-9A5215948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3460C-E993-4778-B44A-6A1F495044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537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BBCCD9-03E4-4482-A7D1-779BA3D3E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E3FA5-0371-4303-91D9-8A77814FB86F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0C9165-354B-4B8D-B615-E21B078A4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AC1E5A-B954-4980-99E6-5A1B4FBB0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3460C-E993-4778-B44A-6A1F495044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605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E4644-E592-4502-AA84-25EE58987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4E6FB-7F53-4BCA-8349-22AE9ECCF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0BEF64-5206-41C6-A3C7-B039A0F14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652821-24BE-4DCF-9B9F-2D1A7C675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E3FA5-0371-4303-91D9-8A77814FB86F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91E2F0-B450-4A4C-B1A2-A0815C00A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07DA5D-BA55-477D-A557-116705B01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3460C-E993-4778-B44A-6A1F495044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504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C4DAF-E5F6-4778-8DA5-7C3A932C9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5A35F9-2443-4AFD-84D4-3DCDFC6328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32BA9F-F3A6-4B5B-98F0-F1C3FE118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5FAD4F-9D11-46A3-A7CF-8BF59783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E3FA5-0371-4303-91D9-8A77814FB86F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F4A555-96F4-4104-9DB0-103C36D66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C696A8-40AF-40DA-98F1-29471B0C2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3460C-E993-4778-B44A-6A1F495044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94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B93DBE-5541-4ABF-8335-DFC987EC6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EF08E1-32A3-457C-8F73-32594B327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D8BBCE-B40D-4364-B740-CA01717740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E3FA5-0371-4303-91D9-8A77814FB86F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A7CFD8-3310-43E6-B9E6-66E1D707A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5E66E-945B-4EA6-8BFD-87B82FB83E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3460C-E993-4778-B44A-6A1F495044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548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ow.metoffice.gov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inplusplus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arcg.is/1zmui5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ow.metoffice.gov.uk/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58951-7B6B-4669-A82B-422740DFD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1658" y="1706319"/>
            <a:ext cx="10808414" cy="1627048"/>
          </a:xfrm>
        </p:spPr>
        <p:txBody>
          <a:bodyPr>
            <a:noAutofit/>
          </a:bodyPr>
          <a:lstStyle/>
          <a:p>
            <a:r>
              <a:rPr lang="en-GB" sz="4000" dirty="0"/>
              <a:t>Appraising </a:t>
            </a:r>
            <a:br>
              <a:rPr lang="en-GB" sz="4000" dirty="0"/>
            </a:br>
            <a:r>
              <a:rPr lang="en-GB" sz="4000" dirty="0"/>
              <a:t>Crowd Sourced Rain Data </a:t>
            </a:r>
            <a:br>
              <a:rPr lang="en-GB" sz="4000" dirty="0"/>
            </a:br>
            <a:r>
              <a:rPr lang="en-GB" sz="4000" dirty="0"/>
              <a:t>from the Met Office WOW Platform</a:t>
            </a:r>
            <a:r>
              <a:rPr lang="en-GB" sz="4000" i="0" dirty="0">
                <a:effectLst/>
              </a:rPr>
              <a:t>  </a:t>
            </a:r>
            <a:endParaRPr lang="en-GB" sz="4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08955CC-D51E-4F44-A8A6-8A8B4E6A9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9040" y="4672889"/>
            <a:ext cx="1444957" cy="2022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C5FCBF-488F-4611-A6B2-AE89B1607C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993" y="308936"/>
            <a:ext cx="3402013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dream_logo.jpg">
            <a:extLst>
              <a:ext uri="{FF2B5EF4-FFF2-40B4-BE49-F238E27FC236}">
                <a16:creationId xmlns:a16="http://schemas.microsoft.com/office/drawing/2014/main" id="{7248904D-7B67-4C7D-9D9C-4090E8909C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" y="5719330"/>
            <a:ext cx="3294062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2ACE66-4C5E-43B4-90E8-82E7E84229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455" y="5719330"/>
            <a:ext cx="3843892" cy="976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ubtitle 4">
            <a:extLst>
              <a:ext uri="{FF2B5EF4-FFF2-40B4-BE49-F238E27FC236}">
                <a16:creationId xmlns:a16="http://schemas.microsoft.com/office/drawing/2014/main" id="{1F769E92-6BC0-403A-93EB-0FC69F984A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2313" y="3760788"/>
            <a:ext cx="9945687" cy="1655762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Weather Observation Website (WOW)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Tess O’Hara, Newcastle University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Newcastle Supervisors; Hayley Fowler, Elizabeth Lewis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Contact: t.ohara@ncl.ac.uk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6872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64"/>
    </mc:Choice>
    <mc:Fallback>
      <p:transition spd="slow" advTm="676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6B179-A73A-4379-A125-4CF50693A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309" y="17895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dirty="0"/>
              <a:t>What is WOW?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B3CD4-AA2D-40BF-915B-61772BC6A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309" y="6141090"/>
            <a:ext cx="10515600" cy="488259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hlinkClick r:id="rId2"/>
              </a:rPr>
              <a:t>https://wow.metoffice.gov.uk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78BF9C-CF4E-4483-BB0E-F1635985D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0566" y="184150"/>
            <a:ext cx="2373823" cy="20246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9FA489-74FE-4F8C-A7D7-253DBF0299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309" y="1332586"/>
            <a:ext cx="9232075" cy="46422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6CFD2EE-5727-4D35-8322-D1B88280328A}"/>
              </a:ext>
            </a:extLst>
          </p:cNvPr>
          <p:cNvSpPr txBox="1"/>
          <p:nvPr/>
        </p:nvSpPr>
        <p:spPr>
          <a:xfrm>
            <a:off x="9812345" y="2863296"/>
            <a:ext cx="19191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F1. WOW Worldwide and Ireland/UK/NL inset</a:t>
            </a:r>
          </a:p>
        </p:txBody>
      </p:sp>
    </p:spTree>
    <p:extLst>
      <p:ext uri="{BB962C8B-B14F-4D97-AF65-F5344CB8AC3E}">
        <p14:creationId xmlns:p14="http://schemas.microsoft.com/office/powerpoint/2010/main" val="3616423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655"/>
    </mc:Choice>
    <mc:Fallback>
      <p:transition spd="slow" advTm="3365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D8015-F0F2-48F4-892E-AE2F40AB4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195" y="1101395"/>
            <a:ext cx="3591296" cy="4290002"/>
          </a:xfrm>
        </p:spPr>
        <p:txBody>
          <a:bodyPr/>
          <a:lstStyle/>
          <a:p>
            <a:r>
              <a:rPr lang="en-GB" sz="4000" dirty="0"/>
              <a:t>What statistical quality control was used?</a:t>
            </a:r>
            <a:br>
              <a:rPr lang="en-GB" dirty="0"/>
            </a:br>
            <a:br>
              <a:rPr lang="en-GB" dirty="0"/>
            </a:br>
            <a:r>
              <a:rPr lang="en-GB" sz="1600" b="0" i="0" dirty="0">
                <a:effectLst/>
                <a:latin typeface="NexusSerif"/>
              </a:rPr>
              <a:t>Quality control of a global hourly rainfall dataset,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Lewis</a:t>
            </a:r>
            <a:r>
              <a:rPr lang="en-US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al.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2021</a:t>
            </a:r>
            <a:endParaRPr lang="en-GB" sz="16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FC48AD6-7292-4DF4-B586-136B76D37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0326" y="359784"/>
            <a:ext cx="5610225" cy="597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130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870"/>
    </mc:Choice>
    <mc:Fallback>
      <p:transition spd="slow" advTm="3587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DBE2F-F1A1-4A9B-A1E9-947C30555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996" y="147176"/>
            <a:ext cx="11048326" cy="755349"/>
          </a:xfrm>
        </p:spPr>
        <p:txBody>
          <a:bodyPr>
            <a:normAutofit/>
          </a:bodyPr>
          <a:lstStyle/>
          <a:p>
            <a:pPr algn="ctr"/>
            <a:r>
              <a:rPr lang="en-GB" sz="4000" dirty="0"/>
              <a:t>How much data was removed by statistical QC?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35B7E6-8492-433E-A79C-E6AF484A39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98" r="7584"/>
          <a:stretch/>
        </p:blipFill>
        <p:spPr>
          <a:xfrm>
            <a:off x="225630" y="2225839"/>
            <a:ext cx="5870370" cy="396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4FFBB57-6BD8-416E-9AF0-A15FB2B274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69" r="3794"/>
          <a:stretch/>
        </p:blipFill>
        <p:spPr>
          <a:xfrm>
            <a:off x="6246421" y="2225839"/>
            <a:ext cx="5781899" cy="3960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B90B42C-3D3C-4C73-9EC7-304828416490}"/>
              </a:ext>
            </a:extLst>
          </p:cNvPr>
          <p:cNvSpPr txBox="1"/>
          <p:nvPr/>
        </p:nvSpPr>
        <p:spPr>
          <a:xfrm>
            <a:off x="855023" y="1472739"/>
            <a:ext cx="5142016" cy="646331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WOW -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2,706 gauges</a:t>
            </a:r>
          </a:p>
          <a:p>
            <a:pPr algn="ctr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40% of gauges had zero observations removed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E5549C-4199-42AD-8FB4-F70BFACB8846}"/>
              </a:ext>
            </a:extLst>
          </p:cNvPr>
          <p:cNvSpPr txBox="1"/>
          <p:nvPr/>
        </p:nvSpPr>
        <p:spPr>
          <a:xfrm>
            <a:off x="6662057" y="1472738"/>
            <a:ext cx="5304313" cy="646331"/>
          </a:xfrm>
          <a:prstGeom prst="rect">
            <a:avLst/>
          </a:prstGeom>
          <a:solidFill>
            <a:schemeClr val="accent2">
              <a:alpha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  <a:cs typeface="Times New Roman" panose="02020603050405020304" pitchFamily="18" charset="0"/>
              </a:rPr>
              <a:t>Official -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1,240 gauges</a:t>
            </a:r>
          </a:p>
          <a:p>
            <a:pPr algn="ctr"/>
            <a:r>
              <a:rPr lang="en-GB" dirty="0"/>
              <a:t>20% of gauges had zero observations removed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5DA188-92CD-4DC1-B326-71860C4D8680}"/>
              </a:ext>
            </a:extLst>
          </p:cNvPr>
          <p:cNvSpPr txBox="1"/>
          <p:nvPr/>
        </p:nvSpPr>
        <p:spPr>
          <a:xfrm>
            <a:off x="4273402" y="6354642"/>
            <a:ext cx="3835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F2. QC performance comparison</a:t>
            </a:r>
          </a:p>
        </p:txBody>
      </p:sp>
    </p:spTree>
    <p:extLst>
      <p:ext uri="{BB962C8B-B14F-4D97-AF65-F5344CB8AC3E}">
        <p14:creationId xmlns:p14="http://schemas.microsoft.com/office/powerpoint/2010/main" val="312523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514"/>
    </mc:Choice>
    <mc:Fallback>
      <p:transition spd="slow" advTm="54514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25F17-4005-4847-A5A0-BD2B89F9C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377540" cy="5002522"/>
          </a:xfrm>
        </p:spPr>
        <p:txBody>
          <a:bodyPr/>
          <a:lstStyle/>
          <a:p>
            <a:r>
              <a:rPr lang="en-GB" dirty="0"/>
              <a:t>A closer look – convective storms that caused urban pluvial flooding.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A6352D7-DA6B-4773-9909-BC3DA538B24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777" y="1104404"/>
            <a:ext cx="5399006" cy="417177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B5EF28-82A5-4BD6-B877-3BBBCE0F08B4}"/>
              </a:ext>
            </a:extLst>
          </p:cNvPr>
          <p:cNvSpPr txBox="1"/>
          <p:nvPr/>
        </p:nvSpPr>
        <p:spPr>
          <a:xfrm>
            <a:off x="5557653" y="5568930"/>
            <a:ext cx="3835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F3. Event locations</a:t>
            </a:r>
          </a:p>
        </p:txBody>
      </p:sp>
    </p:spTree>
    <p:extLst>
      <p:ext uri="{BB962C8B-B14F-4D97-AF65-F5344CB8AC3E}">
        <p14:creationId xmlns:p14="http://schemas.microsoft.com/office/powerpoint/2010/main" val="529526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08FCD-5507-4444-8AAC-20C6CE004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323" y="147729"/>
            <a:ext cx="10253353" cy="835665"/>
          </a:xfrm>
        </p:spPr>
        <p:txBody>
          <a:bodyPr>
            <a:normAutofit/>
          </a:bodyPr>
          <a:lstStyle/>
          <a:p>
            <a:r>
              <a:rPr lang="en-GB" sz="4000" dirty="0"/>
              <a:t>What manual statistical quality control was used?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1B57E-0403-4F9E-B8B5-1CAB8541A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632" y="1131165"/>
            <a:ext cx="6377049" cy="4995119"/>
          </a:xfrm>
        </p:spPr>
        <p:txBody>
          <a:bodyPr>
            <a:normAutofit fontScale="25000" lnSpcReduction="20000"/>
          </a:bodyPr>
          <a:lstStyle/>
          <a:p>
            <a:pPr marL="355600" indent="-35560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GB" sz="7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 Time Series Review</a:t>
            </a:r>
            <a:endParaRPr lang="en-GB" sz="7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GB" sz="7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there any data missing in 24 hours prior to flooding?</a:t>
            </a:r>
            <a:endParaRPr lang="en-GB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GB" sz="7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there potential for accumulation after any gaps in the record?</a:t>
            </a:r>
            <a:endParaRPr lang="en-GB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GB" sz="7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there a gap due to QC?</a:t>
            </a:r>
            <a:endParaRPr lang="en-GB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GB" sz="7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there event pattern anomalies (erratic/low/high)?</a:t>
            </a:r>
            <a:endParaRPr lang="en-GB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7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there extreme highs during the event that are anomalous from other gauges?</a:t>
            </a:r>
            <a:endParaRPr lang="en-GB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 startAt="2"/>
            </a:pPr>
            <a:r>
              <a:rPr lang="en-GB" sz="7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Full Time Series</a:t>
            </a:r>
            <a:endParaRPr lang="en-GB" sz="7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7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there anomalies in the extended gauge (repeated values)?</a:t>
            </a:r>
            <a:endParaRPr lang="en-GB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7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there pre-qc extremes (&gt;100mm)?</a:t>
            </a:r>
            <a:endParaRPr lang="en-GB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7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there post-qc extremes (&gt;</a:t>
            </a:r>
            <a:r>
              <a:rPr lang="en-GB" sz="72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45mm)?</a:t>
            </a:r>
          </a:p>
          <a:p>
            <a:pPr marL="355600" indent="-35560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 startAt="3"/>
            </a:pPr>
            <a:r>
              <a:rPr lang="en-GB" sz="72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Annual Daily Time Series – From start of year to event occurrence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7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the daily Pearson correlation with nearest official neighbour high (&gt;0.7), medium (0.5 – 0.7), low (0.3 – 0.5) or very low (&lt;.3)?</a:t>
            </a:r>
            <a:endParaRPr lang="en-GB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E6948E2-84A6-443E-9146-0C8D697CC61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" t="11026" r="7149" b="14965"/>
          <a:stretch/>
        </p:blipFill>
        <p:spPr bwMode="auto">
          <a:xfrm>
            <a:off x="6714508" y="1131165"/>
            <a:ext cx="5251860" cy="56110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320149-E306-4C44-9DC8-D48380434F0B}"/>
              </a:ext>
            </a:extLst>
          </p:cNvPr>
          <p:cNvSpPr txBox="1"/>
          <p:nvPr/>
        </p:nvSpPr>
        <p:spPr>
          <a:xfrm>
            <a:off x="9595262" y="5948154"/>
            <a:ext cx="23711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F4. Gauges removed based on manual QC</a:t>
            </a:r>
          </a:p>
        </p:txBody>
      </p:sp>
    </p:spTree>
    <p:extLst>
      <p:ext uri="{BB962C8B-B14F-4D97-AF65-F5344CB8AC3E}">
        <p14:creationId xmlns:p14="http://schemas.microsoft.com/office/powerpoint/2010/main" val="345920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86373-88E0-4972-9AD8-C897F68E2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605" y="274414"/>
            <a:ext cx="10592790" cy="579897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How do WOW and Official data compare to radar?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10621A-C764-458E-AA6B-D7D7F494766D}"/>
              </a:ext>
            </a:extLst>
          </p:cNvPr>
          <p:cNvSpPr txBox="1"/>
          <p:nvPr/>
        </p:nvSpPr>
        <p:spPr>
          <a:xfrm>
            <a:off x="142504" y="2962611"/>
            <a:ext cx="30366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F6. Strip plot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Single event: radar – rain gauge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D3D244-864C-44BD-A02C-F63487BDECA8}"/>
              </a:ext>
            </a:extLst>
          </p:cNvPr>
          <p:cNvSpPr txBox="1"/>
          <p:nvPr/>
        </p:nvSpPr>
        <p:spPr>
          <a:xfrm>
            <a:off x="176180" y="1197174"/>
            <a:ext cx="312427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F5. Boxplot of RMSE between hourly rain gauge and co-located radar rain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depth (multiple events)</a:t>
            </a:r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FCEEDA1-DB64-4614-B8E1-8CC7047BB76F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33" b="3157"/>
          <a:stretch/>
        </p:blipFill>
        <p:spPr bwMode="auto">
          <a:xfrm>
            <a:off x="142504" y="3910555"/>
            <a:ext cx="11757100" cy="2947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6A9F37-4831-43EF-A51D-41FE5F2C1E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51" y="984466"/>
            <a:ext cx="4723274" cy="312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915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12767-EBEF-4550-BA0D-929E1683A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776" y="417978"/>
            <a:ext cx="8302124" cy="901251"/>
          </a:xfrm>
        </p:spPr>
        <p:txBody>
          <a:bodyPr>
            <a:normAutofit/>
          </a:bodyPr>
          <a:lstStyle/>
          <a:p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What a difference a gauge makes?!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4E1844-5AC6-4E6F-ACA0-DE1F904916E2}"/>
              </a:ext>
            </a:extLst>
          </p:cNvPr>
          <p:cNvSpPr txBox="1"/>
          <p:nvPr/>
        </p:nvSpPr>
        <p:spPr>
          <a:xfrm>
            <a:off x="9838625" y="355600"/>
            <a:ext cx="228755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hlinkClick r:id="rId3"/>
              </a:rPr>
              <a:t>http://www.rainplusplus.com</a:t>
            </a:r>
            <a:endParaRPr lang="en-GB" sz="1200" dirty="0"/>
          </a:p>
        </p:txBody>
      </p:sp>
      <p:pic>
        <p:nvPicPr>
          <p:cNvPr id="12" name="Graphic 3146">
            <a:extLst>
              <a:ext uri="{FF2B5EF4-FFF2-40B4-BE49-F238E27FC236}">
                <a16:creationId xmlns:a16="http://schemas.microsoft.com/office/drawing/2014/main" id="{9828F0CB-295B-4920-A010-716507E7B3CD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65388" t="51794" r="22567" b="39034"/>
          <a:stretch/>
        </p:blipFill>
        <p:spPr bwMode="auto">
          <a:xfrm>
            <a:off x="2940138" y="4002594"/>
            <a:ext cx="2577633" cy="21409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Graphic 3146">
            <a:extLst>
              <a:ext uri="{FF2B5EF4-FFF2-40B4-BE49-F238E27FC236}">
                <a16:creationId xmlns:a16="http://schemas.microsoft.com/office/drawing/2014/main" id="{1E650300-392E-45E1-9A12-5FD802C3DF43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65438" t="11731" r="23060" b="79359"/>
          <a:stretch/>
        </p:blipFill>
        <p:spPr bwMode="auto">
          <a:xfrm>
            <a:off x="4893852" y="1794822"/>
            <a:ext cx="2404295" cy="20804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Graphic 3146">
            <a:extLst>
              <a:ext uri="{FF2B5EF4-FFF2-40B4-BE49-F238E27FC236}">
                <a16:creationId xmlns:a16="http://schemas.microsoft.com/office/drawing/2014/main" id="{0D3EA406-3BBD-47DF-A5A5-97D7A8355F5D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65388" t="61766" r="22567" b="28988"/>
          <a:stretch/>
        </p:blipFill>
        <p:spPr bwMode="auto">
          <a:xfrm>
            <a:off x="6807200" y="4002594"/>
            <a:ext cx="2577633" cy="21409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EA1DF5-8643-420C-AE21-C8C6034AFA33}"/>
              </a:ext>
            </a:extLst>
          </p:cNvPr>
          <p:cNvSpPr txBox="1"/>
          <p:nvPr/>
        </p:nvSpPr>
        <p:spPr>
          <a:xfrm>
            <a:off x="3793125" y="2454967"/>
            <a:ext cx="871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Radar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821F6AB-010C-4BB9-9EE7-813CC90B96C0}"/>
              </a:ext>
            </a:extLst>
          </p:cNvPr>
          <p:cNvSpPr txBox="1"/>
          <p:nvPr/>
        </p:nvSpPr>
        <p:spPr>
          <a:xfrm>
            <a:off x="1104963" y="4668447"/>
            <a:ext cx="1523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Radar/Official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807564C-E43C-43C9-850B-AA950706A67B}"/>
              </a:ext>
            </a:extLst>
          </p:cNvPr>
          <p:cNvSpPr txBox="1"/>
          <p:nvPr/>
        </p:nvSpPr>
        <p:spPr>
          <a:xfrm>
            <a:off x="9619384" y="4668447"/>
            <a:ext cx="2287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Radar/Official /WOW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F7106F-BF8D-407B-A1BC-EFDBAA8318CA}"/>
              </a:ext>
            </a:extLst>
          </p:cNvPr>
          <p:cNvSpPr txBox="1"/>
          <p:nvPr/>
        </p:nvSpPr>
        <p:spPr>
          <a:xfrm>
            <a:off x="2398814" y="6317734"/>
            <a:ext cx="76714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F7. Block Kriging with External Drift of Radar/Official and Radar/Official/WOW</a:t>
            </a:r>
          </a:p>
        </p:txBody>
      </p:sp>
    </p:spTree>
    <p:extLst>
      <p:ext uri="{BB962C8B-B14F-4D97-AF65-F5344CB8AC3E}">
        <p14:creationId xmlns:p14="http://schemas.microsoft.com/office/powerpoint/2010/main" val="3691588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2C658B-32EE-42C7-B8CB-74892D13B8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7641" y="1850491"/>
            <a:ext cx="2284021" cy="969962"/>
          </a:xfrm>
        </p:spPr>
        <p:txBody>
          <a:bodyPr/>
          <a:lstStyle/>
          <a:p>
            <a:r>
              <a:rPr lang="en-GB" dirty="0"/>
              <a:t>WOW!</a:t>
            </a:r>
          </a:p>
        </p:txBody>
      </p:sp>
      <p:pic>
        <p:nvPicPr>
          <p:cNvPr id="6" name="Picture 5" descr="dream_logo.jpg">
            <a:extLst>
              <a:ext uri="{FF2B5EF4-FFF2-40B4-BE49-F238E27FC236}">
                <a16:creationId xmlns:a16="http://schemas.microsoft.com/office/drawing/2014/main" id="{36F87048-5BFD-46E3-BACC-D870428826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03" y="5535834"/>
            <a:ext cx="3294062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E9D425-4514-4CED-8ECE-12CB354C7C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455" y="5535834"/>
            <a:ext cx="3843892" cy="976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6D4455BB-4AD8-4AC3-BDF5-151786FAF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9040" y="4524457"/>
            <a:ext cx="1444957" cy="2022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EDAB50-7E90-401E-939A-3F92656CF4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" y="490400"/>
            <a:ext cx="3402013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7BB8A6C-5B22-465A-82EB-B71447245102}"/>
              </a:ext>
            </a:extLst>
          </p:cNvPr>
          <p:cNvSpPr txBox="1"/>
          <p:nvPr/>
        </p:nvSpPr>
        <p:spPr>
          <a:xfrm>
            <a:off x="4021294" y="3304389"/>
            <a:ext cx="436268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hlinkClick r:id="rId6"/>
              </a:rPr>
              <a:t>https://wow.metoffice.gov.uk</a:t>
            </a:r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/>
              <a:t>See my explainer: </a:t>
            </a:r>
            <a:r>
              <a:rPr lang="en-GB" dirty="0">
                <a:solidFill>
                  <a:srgbClr val="0563C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https://arcg.is/1zmui5</a:t>
            </a:r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/>
              <a:t>Contact: t.ohara@ncl.ac.uk</a:t>
            </a:r>
          </a:p>
        </p:txBody>
      </p:sp>
    </p:spTree>
    <p:extLst>
      <p:ext uri="{BB962C8B-B14F-4D97-AF65-F5344CB8AC3E}">
        <p14:creationId xmlns:p14="http://schemas.microsoft.com/office/powerpoint/2010/main" val="9076691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4617</TotalTime>
  <Words>484</Words>
  <Application>Microsoft Office PowerPoint</Application>
  <PresentationFormat>Widescreen</PresentationFormat>
  <Paragraphs>52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NexusSerif</vt:lpstr>
      <vt:lpstr>Office Theme</vt:lpstr>
      <vt:lpstr>Appraising  Crowd Sourced Rain Data  from the Met Office WOW Platform  </vt:lpstr>
      <vt:lpstr>What is WOW?</vt:lpstr>
      <vt:lpstr>What statistical quality control was used?  Quality control of a global hourly rainfall dataset, Lewis et al., 2021</vt:lpstr>
      <vt:lpstr>How much data was removed by statistical QC? </vt:lpstr>
      <vt:lpstr>A closer look – convective storms that caused urban pluvial flooding.</vt:lpstr>
      <vt:lpstr>What manual statistical quality control was used?</vt:lpstr>
      <vt:lpstr>How do WOW and Official data compare to radar?</vt:lpstr>
      <vt:lpstr>What a difference a gauge makes?!</vt:lpstr>
      <vt:lpstr>WOW!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Selecting Good Quality Official and Citizen Science Rain Gauge Data and Blending with Radar for More Accurate Rainfall Representation</dc:title>
  <dc:creator>Tess O'Hara (PGR)</dc:creator>
  <cp:lastModifiedBy>Tess O'Hara (PGR)</cp:lastModifiedBy>
  <cp:revision>63</cp:revision>
  <dcterms:created xsi:type="dcterms:W3CDTF">2022-05-03T11:38:07Z</dcterms:created>
  <dcterms:modified xsi:type="dcterms:W3CDTF">2022-05-25T10:44:55Z</dcterms:modified>
</cp:coreProperties>
</file>