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40B-6362-2623-CE89-B7CAB2453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AB625-2679-73B3-2C1D-919D631DC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23E8-AD53-49FB-EDCC-840DB559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A0CC4-0FF9-3010-2C74-56456FE9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429A4-6322-2659-4307-A343DA07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5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583E-3127-9DB5-CB97-058E20A4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12CD5-D81D-7FFB-171B-1CF5B95FF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26EB5-35D4-74A0-B20B-6315DC4F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F8D82-33F1-E7CB-6F8A-CE48FBF3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E88C-E336-5E41-90E8-822FF54A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1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B24B3-9355-92F5-3E8E-329F78D10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42AE7-48ED-B80C-5DCA-7FCBC5C83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B1BE0-1F76-BCA5-F3DA-9F1E62DC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3CA64-A033-F136-E67A-47C6DC4F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2EF4-1C89-1F57-1E60-26D8DF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6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D63C-153D-2FB7-F123-6EA0F8A5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877B-8359-DEE0-0FE7-58EC0301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1D235-7774-5E47-6F55-4CDF9B99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C4ACA-DAFA-3DA2-261C-FA41560E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06AB-69E0-D793-24CD-DF1D871B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3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126F-349C-8B0E-6A5C-4DB7F6D8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635C-3D37-0C45-FCA3-8B6DDD16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079A-25A5-C0F1-3F05-B5BB2C0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EB36-7102-FAF1-9715-7A9E563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97F8D-2E2E-A37C-AFF9-BD66722A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7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1466-24F7-5473-3BC2-F1421142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C546C-318E-EDB1-6EEF-B0CB8DDFF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CA968-5BC2-2EF1-B733-C73ECA6BD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63D00-68FC-3CEC-B453-F02464AC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7C3E-BD02-5A59-8558-24921BA7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5E223-117D-D3EF-7277-04C05536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6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A469-300A-3D0D-5DD1-BD49901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FE7B6-A172-BBFD-3691-3218F5E45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93E4D-46DF-6B46-1764-47E0FFD06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F5FE8-8CD0-B08F-C463-ECEAAF58A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E9B30-1151-DBE9-B3C7-2B54CC3A1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3BDC8-CA20-4D90-84C8-521784E0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C47EF-C44E-1F05-8E3E-60E033FF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E3155-5E94-9451-95ED-1B11FA61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8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A4E7-0518-265A-187E-740B33E8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5983C-A5BB-A9D6-9022-864EF369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367F7-F04C-3727-51CF-013BFEEF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1B81E-F896-A45D-C0DE-FE85A614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63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9CD13-8436-5E63-5175-1509BAD9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3521B-CB09-8F92-7B37-998BDF50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6C0C8-AE84-FC8A-3181-AE313FB1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5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6C19-146A-41CB-DF7A-F8A43285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70D9-11D4-9292-AB2E-DAB58095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BC985-F16C-5582-9D29-263987419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63A3-80F8-3246-3B56-0379ECAB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E7272-EB2F-860A-7D84-57001C63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A9E7F-E2BA-4BF1-13F9-E26C6DCD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64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CCCC-84CC-C51F-0274-00248274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0DC53-46A4-C3FA-F21B-81A8F782B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9ACD-C3A5-97E8-0501-230DEC28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3C588-6EDF-95FD-54F4-3CDA531D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3B987-C447-A73C-F401-89DD91F6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2BB7-0EF0-B110-6A0B-F07CF4FB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06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DCF4F-685B-F7C0-6BBD-A3A08721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32AD3-779E-9E5B-FDDE-52D091ED2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0853-444A-812A-0736-F15533061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D871-6D04-40CE-BD8B-20E8FE9FC3A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21BF5-B20C-9FC2-CACB-8CEB9EDF8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DEC33-72BF-3F73-C0B2-EB1DD5853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4387-C997-48F2-93E2-7129084A5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16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organizer.copernicus.org/EGU22/EGU22-10966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2077-A169-D7D6-A657-4F25E133C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0992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b="1" i="0" u="none" strike="noStrike" dirty="0">
                <a:effectLst/>
                <a:latin typeface="Open Sans" panose="020B0606030504020204" pitchFamily="34" charset="0"/>
                <a:hlinkClick r:id="rId2"/>
              </a:rPr>
              <a:t>Citizen science – an invaluable tool for obtaining high-resolution spatial and temporal meteorological data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EAA08-481B-2B79-B69E-492C78A9D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12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Jadranka </a:t>
            </a:r>
            <a:r>
              <a:rPr lang="hr-HR" b="1" dirty="0"/>
              <a:t>Šepić</a:t>
            </a:r>
            <a:r>
              <a:rPr lang="hr-HR" dirty="0"/>
              <a:t>, Jure </a:t>
            </a:r>
            <a:r>
              <a:rPr lang="hr-HR" b="1" dirty="0"/>
              <a:t>Vranić</a:t>
            </a:r>
            <a:r>
              <a:rPr lang="hr-HR" dirty="0"/>
              <a:t>, Ivica </a:t>
            </a:r>
            <a:r>
              <a:rPr lang="hr-HR" b="1" dirty="0" err="1"/>
              <a:t>Aviani</a:t>
            </a:r>
            <a:r>
              <a:rPr lang="hr-HR" dirty="0"/>
              <a:t>, Drago </a:t>
            </a:r>
            <a:r>
              <a:rPr lang="hr-HR" b="1" dirty="0"/>
              <a:t>Milanović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Miro </a:t>
            </a:r>
            <a:r>
              <a:rPr lang="hr-HR" b="1" dirty="0"/>
              <a:t>Burazer</a:t>
            </a:r>
          </a:p>
          <a:p>
            <a:endParaRPr lang="hr-HR" b="1" dirty="0"/>
          </a:p>
          <a:p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Split</a:t>
            </a:r>
          </a:p>
        </p:txBody>
      </p:sp>
    </p:spTree>
    <p:extLst>
      <p:ext uri="{BB962C8B-B14F-4D97-AF65-F5344CB8AC3E}">
        <p14:creationId xmlns:p14="http://schemas.microsoft.com/office/powerpoint/2010/main" val="402362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nniversary of the Great Vela Luka flood – SHExtreme">
            <a:extLst>
              <a:ext uri="{FF2B5EF4-FFF2-40B4-BE49-F238E27FC236}">
                <a16:creationId xmlns:a16="http://schemas.microsoft.com/office/drawing/2014/main" id="{3016EAE5-4E62-C93A-EF91-1B5D2AAC1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r="-2" b="6433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niversary of the Great Vela Luka flood – SHExtreme">
            <a:extLst>
              <a:ext uri="{FF2B5EF4-FFF2-40B4-BE49-F238E27FC236}">
                <a16:creationId xmlns:a16="http://schemas.microsoft.com/office/drawing/2014/main" id="{14BF9CAE-2C78-9178-7E5E-C801D10C3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2" b="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eotsunamis: Fluten aus dem Nichts - DER SPIEGEL">
            <a:extLst>
              <a:ext uri="{FF2B5EF4-FFF2-40B4-BE49-F238E27FC236}">
                <a16:creationId xmlns:a16="http://schemas.microsoft.com/office/drawing/2014/main" id="{7F677ACA-E2D8-5604-3994-209A6561E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r="562" b="-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4A8F-8671-D5C2-B3EB-78A46957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Motivation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B71A-E05B-B58E-B9FF-06A60553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Research of meteorological tsunamis – tsunami-like sea level oscillations generated by small-scale, short-lasting atmospheric processes</a:t>
            </a:r>
            <a:r>
              <a:rPr lang="hr-HR" sz="1700" dirty="0"/>
              <a:t>. </a:t>
            </a:r>
            <a:endParaRPr lang="en-GB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8512B-6C50-FE78-95E1-190C2208B411}"/>
              </a:ext>
            </a:extLst>
          </p:cNvPr>
          <p:cNvSpPr txBox="1"/>
          <p:nvPr/>
        </p:nvSpPr>
        <p:spPr>
          <a:xfrm>
            <a:off x="3774550" y="178284"/>
            <a:ext cx="441883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Vela Luka, Adriatic </a:t>
            </a:r>
            <a:r>
              <a:rPr lang="hr-HR" dirty="0" err="1"/>
              <a:t>Sea</a:t>
            </a:r>
            <a:r>
              <a:rPr lang="hr-HR" dirty="0"/>
              <a:t>, Croatia, 21 June 1978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0290CEA9-600D-C938-410B-B0BF0A0072D5}"/>
              </a:ext>
            </a:extLst>
          </p:cNvPr>
          <p:cNvSpPr/>
          <p:nvPr/>
        </p:nvSpPr>
        <p:spPr>
          <a:xfrm rot="16200000">
            <a:off x="7917274" y="417701"/>
            <a:ext cx="672880" cy="2923572"/>
          </a:xfrm>
          <a:prstGeom prst="curvedLeftArrow">
            <a:avLst>
              <a:gd name="adj1" fmla="val 25000"/>
              <a:gd name="adj2" fmla="val 47146"/>
              <a:gd name="adj3" fmla="val 25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2FFDD087-553E-C9A4-2B4F-CA5A01BE7BB0}"/>
              </a:ext>
            </a:extLst>
          </p:cNvPr>
          <p:cNvSpPr/>
          <p:nvPr/>
        </p:nvSpPr>
        <p:spPr>
          <a:xfrm rot="5400000">
            <a:off x="7812533" y="4031870"/>
            <a:ext cx="672880" cy="2923572"/>
          </a:xfrm>
          <a:prstGeom prst="curvedLeftArrow">
            <a:avLst>
              <a:gd name="adj1" fmla="val 25000"/>
              <a:gd name="adj2" fmla="val 47146"/>
              <a:gd name="adj3" fmla="val 25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EF0B4-4C84-B252-9645-BD7E95B19D9D}"/>
              </a:ext>
            </a:extLst>
          </p:cNvPr>
          <p:cNvSpPr txBox="1"/>
          <p:nvPr/>
        </p:nvSpPr>
        <p:spPr>
          <a:xfrm rot="21295133" flipH="1">
            <a:off x="7948062" y="5928696"/>
            <a:ext cx="10287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8-9 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3404B-28D5-4121-A3EC-A7F7D2C6915E}"/>
              </a:ext>
            </a:extLst>
          </p:cNvPr>
          <p:cNvSpPr txBox="1"/>
          <p:nvPr/>
        </p:nvSpPr>
        <p:spPr>
          <a:xfrm rot="21051316" flipH="1">
            <a:off x="7381653" y="1118851"/>
            <a:ext cx="10287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8-9 min</a:t>
            </a:r>
          </a:p>
        </p:txBody>
      </p:sp>
    </p:spTree>
    <p:extLst>
      <p:ext uri="{BB962C8B-B14F-4D97-AF65-F5344CB8AC3E}">
        <p14:creationId xmlns:p14="http://schemas.microsoft.com/office/powerpoint/2010/main" val="202009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72FDA3DF-A418-5B21-FCBA-DBB64F5F8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7" y="274847"/>
            <a:ext cx="3816931" cy="516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DAE54-32DA-1EA0-CAF1-11B5E9A710ED}"/>
              </a:ext>
            </a:extLst>
          </p:cNvPr>
          <p:cNvSpPr txBox="1"/>
          <p:nvPr/>
        </p:nvSpPr>
        <p:spPr>
          <a:xfrm>
            <a:off x="575688" y="105666"/>
            <a:ext cx="49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Meteotsunamis</a:t>
            </a:r>
            <a:r>
              <a:rPr lang="en-GB" dirty="0"/>
              <a:t> occur throughout the World, often at locations at which there are </a:t>
            </a:r>
            <a:r>
              <a:rPr lang="en-GB" b="1" dirty="0"/>
              <a:t>no easy-accessible</a:t>
            </a:r>
            <a:r>
              <a:rPr lang="en-GB" dirty="0"/>
              <a:t> atmospheric measurements, or there are </a:t>
            </a:r>
            <a:r>
              <a:rPr lang="en-GB" b="1" dirty="0"/>
              <a:t>only sparse measurements</a:t>
            </a:r>
            <a:r>
              <a:rPr lang="en-GB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74C42-11F7-11F5-19F4-4875AC8D8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59" y="1254522"/>
            <a:ext cx="5010150" cy="263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8A113E-BCC6-4F90-8D70-80AF20AF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78" y="3892947"/>
            <a:ext cx="501015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AC07F-A3E2-8253-D8A3-A33ABB5407CE}"/>
              </a:ext>
            </a:extLst>
          </p:cNvPr>
          <p:cNvSpPr txBox="1"/>
          <p:nvPr/>
        </p:nvSpPr>
        <p:spPr>
          <a:xfrm>
            <a:off x="5972088" y="5439747"/>
            <a:ext cx="4744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Atmospheric processes of interest are short-lasting, spatially limited (10-100 km) and of quickly changing properties – spatially dense network needed for analysis.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11BEA-29C8-41C1-0EE5-9FFB657F16FF}"/>
              </a:ext>
            </a:extLst>
          </p:cNvPr>
          <p:cNvSpPr txBox="1"/>
          <p:nvPr/>
        </p:nvSpPr>
        <p:spPr>
          <a:xfrm>
            <a:off x="88339" y="6491567"/>
            <a:ext cx="324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Vilibić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2016)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B54C4-43FC-9B0A-5782-57C8090C32B9}"/>
              </a:ext>
            </a:extLst>
          </p:cNvPr>
          <p:cNvSpPr txBox="1"/>
          <p:nvPr/>
        </p:nvSpPr>
        <p:spPr>
          <a:xfrm>
            <a:off x="10431477" y="4804727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(Orlić </a:t>
            </a:r>
            <a:r>
              <a:rPr lang="hr-HR" dirty="0" err="1"/>
              <a:t>and</a:t>
            </a:r>
            <a:r>
              <a:rPr lang="hr-HR" dirty="0"/>
              <a:t> Šepić)</a:t>
            </a:r>
          </a:p>
        </p:txBody>
      </p:sp>
    </p:spTree>
    <p:extLst>
      <p:ext uri="{BB962C8B-B14F-4D97-AF65-F5344CB8AC3E}">
        <p14:creationId xmlns:p14="http://schemas.microsoft.com/office/powerpoint/2010/main" val="11539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4A8F-8671-D5C2-B3EB-78A46957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115888"/>
            <a:ext cx="10515600" cy="1325563"/>
          </a:xfrm>
        </p:spPr>
        <p:txBody>
          <a:bodyPr/>
          <a:lstStyle/>
          <a:p>
            <a:r>
              <a:rPr lang="en-GB" sz="3600" b="1" dirty="0"/>
              <a:t>Using citizen data to overcome problems and publish high-quality research papers</a:t>
            </a: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B71A-E05B-B58E-B9FF-06A60553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D6899-2232-6A1B-1488-77018C24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315" y="1901183"/>
            <a:ext cx="3812313" cy="4457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E9363-33D8-2CB5-50A4-71BED884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628" y="1282963"/>
            <a:ext cx="1993372" cy="5231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4FB3B-4AA2-E292-CA3C-44C2B429C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80" y="1385485"/>
            <a:ext cx="4672798" cy="5231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75CF31-098E-8238-5592-A0FAF1A7A29F}"/>
              </a:ext>
            </a:extLst>
          </p:cNvPr>
          <p:cNvSpPr txBox="1"/>
          <p:nvPr/>
        </p:nvSpPr>
        <p:spPr>
          <a:xfrm flipH="1">
            <a:off x="119743" y="6356092"/>
            <a:ext cx="5302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Croatian amateur meteorological network </a:t>
            </a:r>
            <a:r>
              <a:rPr lang="en-GB" dirty="0" err="1"/>
              <a:t>pljusak</a:t>
            </a:r>
            <a:r>
              <a:rPr lang="en-GB" dirty="0"/>
              <a:t>.</a:t>
            </a:r>
            <a:r>
              <a:rPr lang="hr-HR" dirty="0" err="1"/>
              <a:t>com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9987E-F5D2-9E99-DC61-54DC16A425F1}"/>
              </a:ext>
            </a:extLst>
          </p:cNvPr>
          <p:cNvSpPr txBox="1"/>
          <p:nvPr/>
        </p:nvSpPr>
        <p:spPr>
          <a:xfrm>
            <a:off x="9372600" y="6540758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(Šepić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2016)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7B36A-1A0B-AE68-B385-897DEF1878E4}"/>
              </a:ext>
            </a:extLst>
          </p:cNvPr>
          <p:cNvSpPr txBox="1"/>
          <p:nvPr/>
        </p:nvSpPr>
        <p:spPr>
          <a:xfrm>
            <a:off x="5877599" y="1244076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The Adriatic Sea 2014 </a:t>
            </a:r>
            <a:r>
              <a:rPr lang="en-GB" sz="2000" b="1" dirty="0" err="1">
                <a:solidFill>
                  <a:srgbClr val="FF0000"/>
                </a:solidFill>
              </a:rPr>
              <a:t>meteotsunami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46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B71A-E05B-B58E-B9FF-06A60553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B109-16A4-D319-5CDF-5F16D7D7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8" y="593684"/>
            <a:ext cx="7096124" cy="36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28BBA-E1C2-4D5A-B950-E065A49C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4" y="2983557"/>
            <a:ext cx="3648075" cy="375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AEC13-9BC1-C6CC-822B-22330F6CD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508" y="681037"/>
            <a:ext cx="3979604" cy="5900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AF691E-9AEE-93FB-8580-A3A4D7B56DF5}"/>
              </a:ext>
            </a:extLst>
          </p:cNvPr>
          <p:cNvSpPr txBox="1"/>
          <p:nvPr/>
        </p:nvSpPr>
        <p:spPr>
          <a:xfrm>
            <a:off x="167630" y="102861"/>
            <a:ext cx="421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Iranian 2019 </a:t>
            </a:r>
            <a:r>
              <a:rPr lang="en-GB" sz="2400" b="1" dirty="0" err="1">
                <a:solidFill>
                  <a:srgbClr val="FF0000"/>
                </a:solidFill>
              </a:rPr>
              <a:t>meteotsunami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5DF77-709E-69AC-6296-6C2D6A0AF822}"/>
              </a:ext>
            </a:extLst>
          </p:cNvPr>
          <p:cNvSpPr txBox="1"/>
          <p:nvPr/>
        </p:nvSpPr>
        <p:spPr>
          <a:xfrm flipH="1">
            <a:off x="524655" y="1046718"/>
            <a:ext cx="66645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World</a:t>
            </a:r>
            <a:r>
              <a:rPr lang="en-GB" dirty="0"/>
              <a:t> amateur meteorological network </a:t>
            </a:r>
            <a:r>
              <a:rPr lang="hr-HR" dirty="0" err="1"/>
              <a:t>Wunderground</a:t>
            </a:r>
            <a:r>
              <a:rPr lang="hr-HR" dirty="0"/>
              <a:t> </a:t>
            </a:r>
            <a:r>
              <a:rPr lang="hr-HR" dirty="0" err="1"/>
              <a:t>Wundermap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BE951-D9AC-C9DF-4069-5C7465ACA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46" y="4412981"/>
            <a:ext cx="4017591" cy="2323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55E33-B8E8-7AA7-A70D-B8CDFC91A13F}"/>
              </a:ext>
            </a:extLst>
          </p:cNvPr>
          <p:cNvSpPr txBox="1"/>
          <p:nvPr/>
        </p:nvSpPr>
        <p:spPr>
          <a:xfrm>
            <a:off x="8220074" y="6531236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Heidarzadeh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2019)</a:t>
            </a:r>
          </a:p>
        </p:txBody>
      </p:sp>
    </p:spTree>
    <p:extLst>
      <p:ext uri="{BB962C8B-B14F-4D97-AF65-F5344CB8AC3E}">
        <p14:creationId xmlns:p14="http://schemas.microsoft.com/office/powerpoint/2010/main" val="70380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39DCE9-5514-07DD-D68F-1165DF21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62" y="564526"/>
            <a:ext cx="7037658" cy="5516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EEF93-C243-F9AA-7587-7871EF8C9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0" y="564526"/>
            <a:ext cx="4719335" cy="593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27B1C-E30F-E663-B9AF-EEA67EEBD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0" y="3694894"/>
            <a:ext cx="1865845" cy="3060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0692E-1BD6-9E59-FA91-39F572D223BB}"/>
              </a:ext>
            </a:extLst>
          </p:cNvPr>
          <p:cNvSpPr txBox="1"/>
          <p:nvPr/>
        </p:nvSpPr>
        <p:spPr>
          <a:xfrm>
            <a:off x="167630" y="-11439"/>
            <a:ext cx="585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</a:t>
            </a:r>
            <a:r>
              <a:rPr lang="hr-HR" sz="2400" b="1" dirty="0">
                <a:solidFill>
                  <a:srgbClr val="FF0000"/>
                </a:solidFill>
              </a:rPr>
              <a:t>British Columbia</a:t>
            </a:r>
            <a:r>
              <a:rPr lang="en-GB" sz="2400" b="1" dirty="0">
                <a:solidFill>
                  <a:srgbClr val="FF0000"/>
                </a:solidFill>
              </a:rPr>
              <a:t> 201</a:t>
            </a:r>
            <a:r>
              <a:rPr lang="hr-HR" sz="2400" b="1" dirty="0">
                <a:solidFill>
                  <a:srgbClr val="FF0000"/>
                </a:solidFill>
              </a:rPr>
              <a:t>0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meteotsunami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55D47-8C7D-67C0-5FB6-A1816E60ACC1}"/>
              </a:ext>
            </a:extLst>
          </p:cNvPr>
          <p:cNvSpPr txBox="1"/>
          <p:nvPr/>
        </p:nvSpPr>
        <p:spPr>
          <a:xfrm>
            <a:off x="5505449" y="6108808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Rabonivich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2021)</a:t>
            </a:r>
          </a:p>
        </p:txBody>
      </p:sp>
    </p:spTree>
    <p:extLst>
      <p:ext uri="{BB962C8B-B14F-4D97-AF65-F5344CB8AC3E}">
        <p14:creationId xmlns:p14="http://schemas.microsoft.com/office/powerpoint/2010/main" val="285403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2CE3-3889-899B-F049-1758B679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9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Perspectives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CF602-F6BB-F640-7DDE-EFBDB23A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5925"/>
            <a:ext cx="2714220" cy="24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4D298-1FEA-65E8-4369-8671BA85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46" y="981072"/>
            <a:ext cx="4300538" cy="2996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18335C-3A21-1E53-25D6-25F91C92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7" y="1394684"/>
            <a:ext cx="2803489" cy="2034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FC787-5314-33AF-EB60-4CA4D87C5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351" y="4078350"/>
            <a:ext cx="4067133" cy="241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0F6173-4E00-EFBE-CAE2-D6D6BE088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665" y="2136310"/>
            <a:ext cx="3262650" cy="3682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D3FFC-4C98-FF02-F6D0-7C7A5FED35E1}"/>
              </a:ext>
            </a:extLst>
          </p:cNvPr>
          <p:cNvSpPr/>
          <p:nvPr/>
        </p:nvSpPr>
        <p:spPr>
          <a:xfrm>
            <a:off x="654457" y="1097759"/>
            <a:ext cx="7270343" cy="563641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19DEB-35D8-F8EF-33B2-FC6FF6B8E819}"/>
              </a:ext>
            </a:extLst>
          </p:cNvPr>
          <p:cNvSpPr txBox="1"/>
          <p:nvPr/>
        </p:nvSpPr>
        <p:spPr>
          <a:xfrm>
            <a:off x="10431477" y="4804727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(Orlić </a:t>
            </a:r>
            <a:r>
              <a:rPr lang="hr-HR" dirty="0" err="1"/>
              <a:t>and</a:t>
            </a:r>
            <a:r>
              <a:rPr lang="hr-HR" dirty="0"/>
              <a:t> Šepić)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E992B-0ACD-48D2-DBC2-0F3DC9DF4B6C}"/>
              </a:ext>
            </a:extLst>
          </p:cNvPr>
          <p:cNvSpPr txBox="1"/>
          <p:nvPr/>
        </p:nvSpPr>
        <p:spPr>
          <a:xfrm>
            <a:off x="10590209" y="5939999"/>
            <a:ext cx="1527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(Poljak, 2020)</a:t>
            </a:r>
          </a:p>
        </p:txBody>
      </p:sp>
    </p:spTree>
    <p:extLst>
      <p:ext uri="{BB962C8B-B14F-4D97-AF65-F5344CB8AC3E}">
        <p14:creationId xmlns:p14="http://schemas.microsoft.com/office/powerpoint/2010/main" val="107777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Citizen science – an invaluable tool for obtaining high-resolution spatial and temporal meteorological data</vt:lpstr>
      <vt:lpstr>Motivation</vt:lpstr>
      <vt:lpstr>PowerPoint Presentation</vt:lpstr>
      <vt:lpstr>Using citizen data to overcome problems and publish high-quality research papers </vt:lpstr>
      <vt:lpstr>PowerPoint Presentation</vt:lpstr>
      <vt:lpstr>PowerPoint Presentation</vt:lpstr>
      <vt:lpstr>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science – an invaluable tool for obtaining high-resolution spatial and temporal meteorological data</dc:title>
  <dc:creator>Jadranka Šepić</dc:creator>
  <cp:lastModifiedBy>Jadranka Šepić</cp:lastModifiedBy>
  <cp:revision>2</cp:revision>
  <dcterms:created xsi:type="dcterms:W3CDTF">2022-05-26T06:43:43Z</dcterms:created>
  <dcterms:modified xsi:type="dcterms:W3CDTF">2022-05-27T05:16:13Z</dcterms:modified>
</cp:coreProperties>
</file>