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8"/>
  </p:notesMasterIdLst>
  <p:sldIdLst>
    <p:sldId id="307" r:id="rId2"/>
    <p:sldId id="378" r:id="rId3"/>
    <p:sldId id="380" r:id="rId4"/>
    <p:sldId id="366" r:id="rId5"/>
    <p:sldId id="382" r:id="rId6"/>
    <p:sldId id="392" r:id="rId7"/>
    <p:sldId id="385" r:id="rId8"/>
    <p:sldId id="389" r:id="rId9"/>
    <p:sldId id="386" r:id="rId10"/>
    <p:sldId id="356" r:id="rId11"/>
    <p:sldId id="357" r:id="rId12"/>
    <p:sldId id="387" r:id="rId13"/>
    <p:sldId id="388" r:id="rId14"/>
    <p:sldId id="391" r:id="rId15"/>
    <p:sldId id="349" r:id="rId16"/>
    <p:sldId id="376" r:id="rId17"/>
  </p:sldIdLst>
  <p:sldSz cx="17338675" cy="9753600"/>
  <p:notesSz cx="6858000" cy="9144000"/>
  <p:defaultTextStyle>
    <a:defPPr>
      <a:defRPr lang="en-US"/>
    </a:defPPr>
    <a:lvl1pPr marL="0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1pPr>
    <a:lvl2pPr marL="650184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2pPr>
    <a:lvl3pPr marL="1300368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3pPr>
    <a:lvl4pPr marL="1950552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4pPr>
    <a:lvl5pPr marL="2600736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5pPr>
    <a:lvl6pPr marL="3250921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6pPr>
    <a:lvl7pPr marL="3901105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7pPr>
    <a:lvl8pPr marL="4551289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8pPr>
    <a:lvl9pPr marL="5201473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41" userDrawn="1">
          <p15:clr>
            <a:srgbClr val="A4A3A4"/>
          </p15:clr>
        </p15:guide>
        <p15:guide id="2" pos="5484" userDrawn="1">
          <p15:clr>
            <a:srgbClr val="A4A3A4"/>
          </p15:clr>
        </p15:guide>
        <p15:guide id="3" orient="horz" pos="502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viewer 1" initials="R1" lastIdx="1" clrIdx="0">
    <p:extLst>
      <p:ext uri="{19B8F6BF-5375-455C-9EA6-DF929625EA0E}">
        <p15:presenceInfo xmlns:p15="http://schemas.microsoft.com/office/powerpoint/2012/main" userId="Reviewer 1" providerId="None"/>
      </p:ext>
    </p:extLst>
  </p:cmAuthor>
  <p:cmAuthor id="2" name="DELALOYE Reynald" initials="DR" lastIdx="11" clrIdx="1">
    <p:extLst>
      <p:ext uri="{19B8F6BF-5375-455C-9EA6-DF929625EA0E}">
        <p15:presenceInfo xmlns:p15="http://schemas.microsoft.com/office/powerpoint/2012/main" userId="S-1-5-21-2566597735-43548539-3886347749-117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4C8"/>
    <a:srgbClr val="ED7D31"/>
    <a:srgbClr val="FF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84" autoAdjust="0"/>
    <p:restoredTop sz="86176" autoAdjust="0"/>
  </p:normalViewPr>
  <p:slideViewPr>
    <p:cSldViewPr snapToGrid="0" showGuides="1">
      <p:cViewPr varScale="1">
        <p:scale>
          <a:sx n="43" d="100"/>
          <a:sy n="43" d="100"/>
        </p:scale>
        <p:origin x="402" y="54"/>
      </p:cViewPr>
      <p:guideLst>
        <p:guide orient="horz" pos="2641"/>
        <p:guide pos="5484"/>
        <p:guide orient="horz" pos="502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80C0C-85DF-417F-8238-DB0D15743621}" type="datetimeFigureOut">
              <a:rPr lang="en-GB" smtClean="0"/>
              <a:t>26/05/2022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A0A48-EDB1-4AFE-B1B7-10CE2A41649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01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356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461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482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65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99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449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175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007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237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504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812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229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169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803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408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rpora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4F84-246C-4657-8172-1E2969D0F603}" type="datetime1">
              <a:rPr lang="en-GB" smtClean="0"/>
              <a:t>26/05/2022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‹nr.›</a:t>
            </a:fld>
            <a:endParaRPr lang="en-GB"/>
          </a:p>
        </p:txBody>
      </p:sp>
      <p:pic>
        <p:nvPicPr>
          <p:cNvPr id="6" name="Logo Large 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7747" y="2283675"/>
            <a:ext cx="4800610" cy="417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36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1393200"/>
            <a:ext cx="16424275" cy="65052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1291074" y="2286000"/>
            <a:ext cx="15183366" cy="4436316"/>
          </a:xfrm>
        </p:spPr>
        <p:txBody>
          <a:bodyPr anchor="b">
            <a:noAutofit/>
          </a:bodyPr>
          <a:lstStyle>
            <a:lvl1pPr algn="l">
              <a:lnSpc>
                <a:spcPts val="11000"/>
              </a:lnSpc>
              <a:defRPr sz="10000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nl-NL" noProof="0" smtClean="0"/>
              <a:t>Klik om de stijl te bewerken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283414" y="6874716"/>
            <a:ext cx="15191026" cy="583200"/>
          </a:xfrm>
        </p:spPr>
        <p:txBody>
          <a:bodyPr>
            <a:normAutofit/>
          </a:bodyPr>
          <a:lstStyle>
            <a:lvl1pPr marL="0" indent="0" algn="l">
              <a:lnSpc>
                <a:spcPts val="3600"/>
              </a:lnSpc>
              <a:buNone/>
              <a:defRPr sz="3000">
                <a:solidFill>
                  <a:srgbClr val="FFD200"/>
                </a:solidFill>
              </a:defRPr>
            </a:lvl1pPr>
            <a:lvl2pPr marL="650184" indent="0" algn="ctr">
              <a:buNone/>
              <a:defRPr sz="2844"/>
            </a:lvl2pPr>
            <a:lvl3pPr marL="1300368" indent="0" algn="ctr">
              <a:buNone/>
              <a:defRPr sz="2560"/>
            </a:lvl3pPr>
            <a:lvl4pPr marL="1950552" indent="0" algn="ctr">
              <a:buNone/>
              <a:defRPr sz="2275"/>
            </a:lvl4pPr>
            <a:lvl5pPr marL="2600736" indent="0" algn="ctr">
              <a:buNone/>
              <a:defRPr sz="2275"/>
            </a:lvl5pPr>
            <a:lvl6pPr marL="3250921" indent="0" algn="ctr">
              <a:buNone/>
              <a:defRPr sz="2275"/>
            </a:lvl6pPr>
            <a:lvl7pPr marL="3901105" indent="0" algn="ctr">
              <a:buNone/>
              <a:defRPr sz="2275"/>
            </a:lvl7pPr>
            <a:lvl8pPr marL="4551289" indent="0" algn="ctr">
              <a:buNone/>
              <a:defRPr sz="2275"/>
            </a:lvl8pPr>
            <a:lvl9pPr marL="5201473" indent="0" algn="ctr">
              <a:buNone/>
              <a:defRPr sz="2275"/>
            </a:lvl9pPr>
          </a:lstStyle>
          <a:p>
            <a:r>
              <a:rPr lang="en-GB" noProof="0" dirty="0"/>
              <a:t>Click to add subtitle / presenter / date [</a:t>
            </a:r>
            <a:r>
              <a:rPr lang="en-GB" noProof="0" dirty="0" err="1"/>
              <a:t>dd</a:t>
            </a:r>
            <a:r>
              <a:rPr lang="en-GB" noProof="0" dirty="0"/>
              <a:t>-mm-</a:t>
            </a:r>
            <a:r>
              <a:rPr lang="en-GB" noProof="0" dirty="0" err="1"/>
              <a:t>yyyy</a:t>
            </a:r>
            <a:r>
              <a:rPr lang="en-GB" noProof="0" dirty="0"/>
              <a:t>]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6408000"/>
            <a:ext cx="15012000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3200400" y="8366400"/>
            <a:ext cx="2286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1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5713200" y="8366400"/>
            <a:ext cx="2286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2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229600" y="8366400"/>
            <a:ext cx="2322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3</a:t>
            </a:r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10746000" y="8366400"/>
            <a:ext cx="2322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4</a:t>
            </a:r>
          </a:p>
        </p:txBody>
      </p:sp>
      <p:sp>
        <p:nvSpPr>
          <p:cNvPr id="16" name="Oranisation Placeholder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8580530" y="395008"/>
            <a:ext cx="8294400" cy="540000"/>
          </a:xfrm>
        </p:spPr>
        <p:txBody>
          <a:bodyPr anchor="b" anchorCtr="0">
            <a:normAutofit/>
          </a:bodyPr>
          <a:lstStyle>
            <a:lvl1pPr>
              <a:lnSpc>
                <a:spcPts val="1700"/>
              </a:lnSpc>
              <a:defRPr sz="1400" b="1" i="0" u="sng" cap="all" baseline="0">
                <a:solidFill>
                  <a:srgbClr val="1E64C8"/>
                </a:solidFill>
                <a:uFill>
                  <a:solidFill>
                    <a:schemeClr val="bg1"/>
                  </a:solidFill>
                </a:uFill>
              </a:defRPr>
            </a:lvl1pPr>
            <a:lvl2pPr marL="0" indent="0">
              <a:lnSpc>
                <a:spcPts val="1700"/>
              </a:lnSpc>
              <a:buNone/>
              <a:defRPr sz="1400" cap="all" baseline="0">
                <a:solidFill>
                  <a:srgbClr val="1E64C8"/>
                </a:solidFill>
              </a:defRPr>
            </a:lvl2pPr>
          </a:lstStyle>
          <a:p>
            <a:pPr lvl="0"/>
            <a:r>
              <a:rPr lang="en-GB" noProof="0" dirty="0"/>
              <a:t>Click to edit organisation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pic>
        <p:nvPicPr>
          <p:cNvPr id="25" name="Afbeelding 2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0"/>
            <a:ext cx="2786398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1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0"/>
            <a:ext cx="16424275" cy="78984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291074" y="3246120"/>
            <a:ext cx="15183366" cy="4436316"/>
          </a:xfrm>
        </p:spPr>
        <p:txBody>
          <a:bodyPr anchor="b">
            <a:noAutofit/>
          </a:bodyPr>
          <a:lstStyle>
            <a:lvl1pPr algn="l">
              <a:lnSpc>
                <a:spcPts val="11000"/>
              </a:lnSpc>
              <a:defRPr sz="10000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en-GB" noProof="0" dirty="0"/>
              <a:t>Click to add chapter title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7344000"/>
            <a:ext cx="15012000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  <a:pPr/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9473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smtClean="0"/>
              <a:t>Klik om de stijl te bewerken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825" y="1194364"/>
            <a:ext cx="15699575" cy="6696000"/>
          </a:xfrm>
        </p:spPr>
        <p:txBody>
          <a:bodyPr/>
          <a:lstStyle>
            <a:lvl1pPr marL="536400" indent="-450000" defTabSz="457200">
              <a:lnSpc>
                <a:spcPct val="120000"/>
              </a:lnSpc>
              <a:buFont typeface="Arial" panose="020B0604020202020204" pitchFamily="34" charset="0"/>
              <a:buChar char="̶"/>
              <a:defRPr/>
            </a:lvl1pPr>
            <a:lvl2pPr marL="1170000" indent="-450000">
              <a:lnSpc>
                <a:spcPct val="120000"/>
              </a:lnSpc>
              <a:defRPr/>
            </a:lvl2pPr>
            <a:lvl3pPr marL="1756800" indent="-450000" defTabSz="457200">
              <a:lnSpc>
                <a:spcPct val="120000"/>
              </a:lnSpc>
              <a:defRPr/>
            </a:lvl3pPr>
            <a:lvl4pPr marL="2329200" indent="-550800" defTabSz="457200">
              <a:lnSpc>
                <a:spcPct val="120000"/>
              </a:lnSpc>
              <a:defRPr/>
            </a:lvl4pPr>
            <a:lvl5pPr marL="2962800" indent="-442800" defTabSz="457200">
              <a:lnSpc>
                <a:spcPct val="120000"/>
              </a:lnSpc>
              <a:buFont typeface="Arial" panose="020B0604020202020204" pitchFamily="34" charset="0"/>
              <a:buChar char="̶"/>
              <a:defRPr/>
            </a:lvl5pPr>
          </a:lstStyle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CAF6-1686-4743-9124-83F33F1A0EA9}" type="datetime1">
              <a:rPr lang="en-GB" noProof="0" smtClean="0"/>
              <a:t>26/05/2022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81577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smtClean="0"/>
              <a:t>Klik om de stijl te bewerken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ADBF0-A618-4E69-83BB-0C41E08702AA}" type="datetime1">
              <a:rPr lang="en-GB" noProof="0" smtClean="0"/>
              <a:t>26/05/2022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0104438" y="1371918"/>
            <a:ext cx="6300000" cy="6498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5825" y="1194364"/>
            <a:ext cx="8442000" cy="6696000"/>
          </a:xfrm>
        </p:spPr>
        <p:txBody>
          <a:bodyPr/>
          <a:lstStyle>
            <a:lvl1pPr defTabSz="457200"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 defTabSz="457200">
              <a:lnSpc>
                <a:spcPct val="120000"/>
              </a:lnSpc>
              <a:defRPr/>
            </a:lvl3pPr>
            <a:lvl4pPr defTabSz="457200">
              <a:lnSpc>
                <a:spcPct val="120000"/>
              </a:lnSpc>
              <a:defRPr/>
            </a:lvl4pPr>
            <a:lvl5pPr defTabSz="457200">
              <a:lnSpc>
                <a:spcPct val="120000"/>
              </a:lnSpc>
              <a:defRPr/>
            </a:lvl5pPr>
          </a:lstStyle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14887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smtClean="0"/>
              <a:t>Klik om de stijl te bewerken</a:t>
            </a:r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3E58-CDC3-4782-B82C-4D381C795B98}" type="datetime1">
              <a:rPr lang="en-GB" noProof="0" smtClean="0"/>
              <a:t>26/05/2022</a:t>
            </a:fld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‹nr.›</a:t>
            </a:fld>
            <a:endParaRPr lang="en-GB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952038" y="1371600"/>
            <a:ext cx="15480000" cy="65016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74516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465D1-804F-429B-83CD-3EFA8410E123}" type="datetime1">
              <a:rPr lang="en-GB" smtClean="0"/>
              <a:t>26/05/2022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vering Background"/>
          <p:cNvSpPr/>
          <p:nvPr userDrawn="1"/>
        </p:nvSpPr>
        <p:spPr>
          <a:xfrm>
            <a:off x="-1" y="0"/>
            <a:ext cx="17337600" cy="9753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17337600" cy="97536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949418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1393200"/>
            <a:ext cx="16424275" cy="65052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291074" y="1743240"/>
            <a:ext cx="15183366" cy="5769600"/>
          </a:xfrm>
        </p:spPr>
        <p:txBody>
          <a:bodyPr anchor="t" anchorCtr="0">
            <a:noAutofit/>
          </a:bodyPr>
          <a:lstStyle>
            <a:lvl1pPr algn="l">
              <a:lnSpc>
                <a:spcPts val="3500"/>
              </a:lnSpc>
              <a:defRPr sz="2500" u="none" cap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+mn-lt"/>
              </a:defRPr>
            </a:lvl1pPr>
          </a:lstStyle>
          <a:p>
            <a:r>
              <a:rPr lang="en-GB" noProof="0" dirty="0"/>
              <a:t>Click to add presenters </a:t>
            </a:r>
            <a:r>
              <a:rPr lang="en-GB" noProof="0"/>
              <a:t>contact data</a:t>
            </a:r>
            <a:endParaRPr lang="en-GB" noProof="0" dirty="0"/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1828800"/>
            <a:ext cx="15012000" cy="59997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jdelijke aanduiding voor tekst 4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9215999" y="3095999"/>
            <a:ext cx="7257600" cy="1717969"/>
          </a:xfrm>
        </p:spPr>
        <p:txBody>
          <a:bodyPr>
            <a:normAutofit/>
          </a:bodyPr>
          <a:lstStyle>
            <a:lvl1pPr>
              <a:lnSpc>
                <a:spcPts val="35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social media names</a:t>
            </a:r>
            <a:endParaRPr lang="nl-NL" dirty="0"/>
          </a:p>
        </p:txBody>
      </p:sp>
      <p:pic>
        <p:nvPicPr>
          <p:cNvPr id="20" name="Afbeelding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0"/>
            <a:ext cx="2786398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857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0118" y="136025"/>
            <a:ext cx="15705282" cy="86369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nl-NL" noProof="0" smtClean="0"/>
              <a:t>Klik om de stijl te bewerken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825" y="1194364"/>
            <a:ext cx="15699575" cy="669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72394" y="8948703"/>
            <a:ext cx="2297926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BA3CA-1064-434F-B179-AB3B0298C0D6}" type="datetime1">
              <a:rPr lang="en-GB" noProof="0" smtClean="0"/>
              <a:t>26/05/2022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10236" y="8994423"/>
            <a:ext cx="8353564" cy="437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7" name="Title positioning box" hidden="1"/>
          <p:cNvSpPr/>
          <p:nvPr userDrawn="1"/>
        </p:nvSpPr>
        <p:spPr>
          <a:xfrm>
            <a:off x="927265" y="367200"/>
            <a:ext cx="15480000" cy="463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ositoning box" hidden="1"/>
          <p:cNvSpPr/>
          <p:nvPr userDrawn="1"/>
        </p:nvSpPr>
        <p:spPr>
          <a:xfrm>
            <a:off x="927265" y="1584000"/>
            <a:ext cx="8229600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ogo positioning box" hidden="1"/>
          <p:cNvSpPr/>
          <p:nvPr userDrawn="1"/>
        </p:nvSpPr>
        <p:spPr>
          <a:xfrm flipV="1">
            <a:off x="928800" y="7878842"/>
            <a:ext cx="15478465" cy="14163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ositoning box" hidden="1"/>
          <p:cNvSpPr/>
          <p:nvPr userDrawn="1"/>
        </p:nvSpPr>
        <p:spPr>
          <a:xfrm>
            <a:off x="9172105" y="1584000"/>
            <a:ext cx="914400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ositoning box" hidden="1"/>
          <p:cNvSpPr/>
          <p:nvPr userDrawn="1"/>
        </p:nvSpPr>
        <p:spPr>
          <a:xfrm>
            <a:off x="10099369" y="1356360"/>
            <a:ext cx="6307895" cy="6527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Logo EN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7909180"/>
            <a:ext cx="2307600" cy="184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8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73" r:id="rId3"/>
    <p:sldLayoutId id="2147483662" r:id="rId4"/>
    <p:sldLayoutId id="2147483674" r:id="rId5"/>
    <p:sldLayoutId id="2147483666" r:id="rId6"/>
    <p:sldLayoutId id="2147483675" r:id="rId7"/>
    <p:sldLayoutId id="2147483676" r:id="rId8"/>
  </p:sldLayoutIdLst>
  <p:hf hdr="0" ftr="0" dt="0"/>
  <p:txStyles>
    <p:titleStyle>
      <a:lvl1pPr algn="l" defTabSz="1300368" rtl="0" eaLnBrk="1" latinLnBrk="0" hangingPunct="1">
        <a:lnSpc>
          <a:spcPct val="90000"/>
        </a:lnSpc>
        <a:spcBef>
          <a:spcPct val="0"/>
        </a:spcBef>
        <a:buNone/>
        <a:defRPr sz="5400" u="sng" kern="1200" cap="all" baseline="0">
          <a:solidFill>
            <a:srgbClr val="1E64C8"/>
          </a:solidFill>
          <a:uFill>
            <a:solidFill>
              <a:srgbClr val="1E64C8"/>
            </a:solidFill>
          </a:uFill>
          <a:latin typeface="+mj-lt"/>
          <a:ea typeface="+mj-ea"/>
          <a:cs typeface="+mj-cs"/>
        </a:defRPr>
      </a:lvl1pPr>
    </p:titleStyle>
    <p:bodyStyle>
      <a:lvl1pPr marL="0" indent="0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360000" algn="l" defTabSz="4572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̶"/>
        <a:tabLst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900113" indent="-458788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‒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1450" indent="-541338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‒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325" indent="-1158875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13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197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381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565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84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68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52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36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21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05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289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473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hyperlink" Target="https://meetingorganizer.copernicus.org/EGU22/EGU22-7928.html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3.JP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40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26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062" y="1394461"/>
            <a:ext cx="17046310" cy="6530340"/>
          </a:xfrm>
          <a:prstGeom prst="rect">
            <a:avLst/>
          </a:prstGeom>
        </p:spPr>
      </p:pic>
      <p:sp>
        <p:nvSpPr>
          <p:cNvPr id="26" name="Titel 25"/>
          <p:cNvSpPr>
            <a:spLocks noGrp="1"/>
          </p:cNvSpPr>
          <p:nvPr>
            <p:ph type="ctrTitle"/>
          </p:nvPr>
        </p:nvSpPr>
        <p:spPr>
          <a:xfrm>
            <a:off x="988847" y="6400800"/>
            <a:ext cx="15484162" cy="1396830"/>
          </a:xfrm>
          <a:solidFill>
            <a:schemeClr val="bg1">
              <a:alpha val="30000"/>
            </a:schemeClr>
          </a:solidFill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4000" u="none" dirty="0" smtClean="0">
                <a:solidFill>
                  <a:schemeClr val="tx1"/>
                </a:solidFill>
              </a:rPr>
              <a:t>Geomorphic responses at the permafrost margins: observations from the </a:t>
            </a:r>
            <a:r>
              <a:rPr lang="en-GB" sz="4000" u="none" dirty="0" err="1" smtClean="0">
                <a:solidFill>
                  <a:schemeClr val="tx1"/>
                </a:solidFill>
              </a:rPr>
              <a:t>swiss</a:t>
            </a:r>
            <a:r>
              <a:rPr lang="en-GB" sz="4000" u="none" dirty="0" smtClean="0">
                <a:solidFill>
                  <a:schemeClr val="tx1"/>
                </a:solidFill>
              </a:rPr>
              <a:t> alps</a:t>
            </a:r>
            <a:endParaRPr lang="nl-NL" sz="4000" u="none" dirty="0">
              <a:solidFill>
                <a:schemeClr val="tx1"/>
              </a:solidFill>
            </a:endParaRPr>
          </a:p>
        </p:txBody>
      </p:sp>
      <p:sp>
        <p:nvSpPr>
          <p:cNvPr id="27" name="Ondertitel 26"/>
          <p:cNvSpPr>
            <a:spLocks noGrp="1"/>
          </p:cNvSpPr>
          <p:nvPr>
            <p:ph type="subTitle" idx="1"/>
          </p:nvPr>
        </p:nvSpPr>
        <p:spPr>
          <a:xfrm>
            <a:off x="938691" y="1548520"/>
            <a:ext cx="15534318" cy="611922"/>
          </a:xfrm>
        </p:spPr>
        <p:txBody>
          <a:bodyPr>
            <a:normAutofit/>
          </a:bodyPr>
          <a:lstStyle/>
          <a:p>
            <a:r>
              <a:rPr lang="nl-NL" sz="4000" b="1" dirty="0"/>
              <a:t>Hanne Hendrickx, </a:t>
            </a:r>
            <a:r>
              <a:rPr lang="en-GB" sz="4000" dirty="0"/>
              <a:t>Jan Nyssen, </a:t>
            </a:r>
            <a:r>
              <a:rPr lang="en-GB" sz="4000" dirty="0" err="1"/>
              <a:t>Reynald</a:t>
            </a:r>
            <a:r>
              <a:rPr lang="en-GB" sz="4000" dirty="0"/>
              <a:t> </a:t>
            </a:r>
            <a:r>
              <a:rPr lang="en-GB" sz="4000" dirty="0" err="1"/>
              <a:t>Delaloye</a:t>
            </a:r>
            <a:r>
              <a:rPr lang="en-GB" sz="4000" dirty="0"/>
              <a:t>, Amaury Frankl </a:t>
            </a:r>
          </a:p>
          <a:p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9" name="Tijdelijke aanduiding voor afbeelding 28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Text Placeholder Organsation L1/L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department of Geography</a:t>
            </a:r>
          </a:p>
          <a:p>
            <a:pPr lvl="1"/>
            <a:r>
              <a:rPr lang="en-GB" dirty="0" smtClean="0"/>
              <a:t>research group Physical Geography </a:t>
            </a:r>
            <a:endParaRPr lang="en-GB" dirty="0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897" y="8234076"/>
            <a:ext cx="1613648" cy="1143001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526" y="8236930"/>
            <a:ext cx="1140147" cy="1140147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059" y="8284368"/>
            <a:ext cx="908304" cy="1042416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1965" y="8234076"/>
            <a:ext cx="3886200" cy="113941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7349" y="362048"/>
            <a:ext cx="1227411" cy="429442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3807" y="8132385"/>
            <a:ext cx="997735" cy="139683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988847" y="5807308"/>
            <a:ext cx="9592626" cy="511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500" dirty="0">
                <a:solidFill>
                  <a:srgbClr val="FFC000"/>
                </a:solidFill>
                <a:hlinkClick r:id="rId10"/>
              </a:rPr>
              <a:t>https://meetingorganizer.copernicus.org/EGU22/EGU22-7928.html</a:t>
            </a:r>
            <a:endParaRPr lang="en-GB" sz="2500" dirty="0" smtClean="0">
              <a:solidFill>
                <a:srgbClr val="FFC000"/>
              </a:solidFill>
            </a:endParaRPr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1553" y="7957239"/>
            <a:ext cx="1747122" cy="174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1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15590520" y="8948703"/>
            <a:ext cx="921880" cy="519289"/>
          </a:xfrm>
        </p:spPr>
        <p:txBody>
          <a:bodyPr/>
          <a:lstStyle/>
          <a:p>
            <a:r>
              <a:rPr lang="en-GB" noProof="0" dirty="0" smtClean="0"/>
              <a:t>8</a:t>
            </a:r>
            <a:endParaRPr lang="en-GB" noProof="0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830118" y="136025"/>
            <a:ext cx="15705282" cy="863693"/>
          </a:xfrm>
        </p:spPr>
        <p:txBody>
          <a:bodyPr/>
          <a:lstStyle/>
          <a:p>
            <a:r>
              <a:rPr lang="en-GB" dirty="0"/>
              <a:t>Case study </a:t>
            </a:r>
            <a:r>
              <a:rPr lang="en-GB" dirty="0" smtClean="0"/>
              <a:t>3: </a:t>
            </a:r>
            <a:r>
              <a:rPr lang="en-GB" dirty="0" err="1" smtClean="0"/>
              <a:t>Tsarmine</a:t>
            </a:r>
            <a:r>
              <a:rPr lang="en-GB" dirty="0" smtClean="0"/>
              <a:t> rock glacier</a:t>
            </a:r>
            <a:endParaRPr lang="en-GB" dirty="0"/>
          </a:p>
        </p:txBody>
      </p:sp>
      <p:grpSp>
        <p:nvGrpSpPr>
          <p:cNvPr id="5" name="Groep 4"/>
          <p:cNvGrpSpPr>
            <a:grpSpLocks noChangeAspect="1"/>
          </p:cNvGrpSpPr>
          <p:nvPr/>
        </p:nvGrpSpPr>
        <p:grpSpPr>
          <a:xfrm>
            <a:off x="0" y="1203433"/>
            <a:ext cx="12936279" cy="5644922"/>
            <a:chOff x="830118" y="2346960"/>
            <a:chExt cx="10058400" cy="4389120"/>
          </a:xfrm>
        </p:grpSpPr>
        <p:pic>
          <p:nvPicPr>
            <p:cNvPr id="14" name="Afbeelding 1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0118" y="2346960"/>
              <a:ext cx="10058400" cy="4389120"/>
            </a:xfrm>
            <a:prstGeom prst="rect">
              <a:avLst/>
            </a:prstGeom>
          </p:spPr>
        </p:pic>
        <p:sp>
          <p:nvSpPr>
            <p:cNvPr id="4" name="Rechthoek 3"/>
            <p:cNvSpPr/>
            <p:nvPr/>
          </p:nvSpPr>
          <p:spPr>
            <a:xfrm>
              <a:off x="4284617" y="3500846"/>
              <a:ext cx="1645920" cy="3108960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ep 7"/>
          <p:cNvGrpSpPr/>
          <p:nvPr/>
        </p:nvGrpSpPr>
        <p:grpSpPr>
          <a:xfrm>
            <a:off x="13108566" y="1268635"/>
            <a:ext cx="4097805" cy="2757259"/>
            <a:chOff x="13108566" y="1268635"/>
            <a:chExt cx="4097805" cy="2757259"/>
          </a:xfrm>
        </p:grpSpPr>
        <p:pic>
          <p:nvPicPr>
            <p:cNvPr id="16" name="Afbeelding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08566" y="1268635"/>
              <a:ext cx="4097805" cy="2757259"/>
            </a:xfrm>
            <a:prstGeom prst="rect">
              <a:avLst/>
            </a:prstGeom>
          </p:spPr>
        </p:pic>
        <p:sp>
          <p:nvSpPr>
            <p:cNvPr id="19" name="Ovaal 18"/>
            <p:cNvSpPr/>
            <p:nvPr/>
          </p:nvSpPr>
          <p:spPr>
            <a:xfrm>
              <a:off x="14456604" y="3464861"/>
              <a:ext cx="71969" cy="71969"/>
            </a:xfrm>
            <a:prstGeom prst="ellipse">
              <a:avLst/>
            </a:prstGeom>
            <a:solidFill>
              <a:srgbClr val="FF0000"/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kstvak 19"/>
          <p:cNvSpPr txBox="1"/>
          <p:nvPr/>
        </p:nvSpPr>
        <p:spPr>
          <a:xfrm>
            <a:off x="9906605" y="8485512"/>
            <a:ext cx="1443665" cy="511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500" dirty="0" smtClean="0"/>
              <a:t>Webcam</a:t>
            </a:r>
            <a:endParaRPr lang="en-GB" sz="2500" dirty="0" smtClean="0"/>
          </a:p>
        </p:txBody>
      </p:sp>
      <p:sp>
        <p:nvSpPr>
          <p:cNvPr id="21" name="Tekstvak 20"/>
          <p:cNvSpPr txBox="1"/>
          <p:nvPr/>
        </p:nvSpPr>
        <p:spPr>
          <a:xfrm>
            <a:off x="8259868" y="8485512"/>
            <a:ext cx="12698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500" dirty="0" err="1" smtClean="0"/>
              <a:t>dGNSS</a:t>
            </a:r>
            <a:endParaRPr lang="en-GB" sz="2500" dirty="0" smtClean="0"/>
          </a:p>
        </p:txBody>
      </p:sp>
      <p:sp>
        <p:nvSpPr>
          <p:cNvPr id="22" name="Tekstvak 21"/>
          <p:cNvSpPr txBox="1"/>
          <p:nvPr/>
        </p:nvSpPr>
        <p:spPr>
          <a:xfrm>
            <a:off x="5694482" y="8443129"/>
            <a:ext cx="7713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500" dirty="0" smtClean="0"/>
              <a:t>TLS</a:t>
            </a:r>
            <a:endParaRPr lang="en-GB" sz="2500" dirty="0" smtClean="0"/>
          </a:p>
        </p:txBody>
      </p:sp>
      <p:pic>
        <p:nvPicPr>
          <p:cNvPr id="23" name="Afbeelding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344" y="7291424"/>
            <a:ext cx="1156448" cy="1194088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9191" y="7499483"/>
            <a:ext cx="986029" cy="986029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447" y="7117272"/>
            <a:ext cx="1320398" cy="1320398"/>
          </a:xfrm>
          <a:prstGeom prst="rect">
            <a:avLst/>
          </a:prstGeom>
        </p:spPr>
      </p:pic>
      <p:sp>
        <p:nvSpPr>
          <p:cNvPr id="27" name="Tekstvak 26"/>
          <p:cNvSpPr txBox="1"/>
          <p:nvPr/>
        </p:nvSpPr>
        <p:spPr>
          <a:xfrm>
            <a:off x="7039948" y="8506703"/>
            <a:ext cx="818109" cy="511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500" dirty="0" smtClean="0"/>
              <a:t>UAV</a:t>
            </a:r>
            <a:endParaRPr lang="en-GB" sz="2500" dirty="0" smtClean="0"/>
          </a:p>
        </p:txBody>
      </p:sp>
      <p:pic>
        <p:nvPicPr>
          <p:cNvPr id="28" name="Afbeelding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881" y="7401423"/>
            <a:ext cx="1182147" cy="1182147"/>
          </a:xfrm>
          <a:prstGeom prst="rect">
            <a:avLst/>
          </a:prstGeom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3914" y="3808086"/>
            <a:ext cx="3547107" cy="3547107"/>
          </a:xfrm>
          <a:prstGeom prst="rect">
            <a:avLst/>
          </a:prstGeom>
        </p:spPr>
      </p:pic>
      <p:sp>
        <p:nvSpPr>
          <p:cNvPr id="29" name="Tekstvak 28"/>
          <p:cNvSpPr txBox="1"/>
          <p:nvPr/>
        </p:nvSpPr>
        <p:spPr>
          <a:xfrm>
            <a:off x="11356161" y="8021037"/>
            <a:ext cx="17524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BE" sz="2500" dirty="0" smtClean="0"/>
              <a:t>Permanent</a:t>
            </a:r>
          </a:p>
          <a:p>
            <a:pPr algn="ctr">
              <a:lnSpc>
                <a:spcPct val="120000"/>
              </a:lnSpc>
            </a:pPr>
            <a:r>
              <a:rPr lang="nl-BE" sz="2500" dirty="0" smtClean="0"/>
              <a:t>GNSS</a:t>
            </a:r>
            <a:endParaRPr lang="en-GB" sz="2500" dirty="0" smtClean="0"/>
          </a:p>
        </p:txBody>
      </p:sp>
      <p:pic>
        <p:nvPicPr>
          <p:cNvPr id="30" name="Afbeelding 2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101"/>
          <a:stretch/>
        </p:blipFill>
        <p:spPr>
          <a:xfrm>
            <a:off x="11572163" y="7156845"/>
            <a:ext cx="1320398" cy="6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0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3: </a:t>
            </a:r>
            <a:r>
              <a:rPr lang="en-GB" dirty="0" err="1"/>
              <a:t>Tsarmine</a:t>
            </a:r>
            <a:r>
              <a:rPr lang="en-GB" dirty="0"/>
              <a:t> rock glacier</a:t>
            </a:r>
          </a:p>
        </p:txBody>
      </p:sp>
      <p:pic>
        <p:nvPicPr>
          <p:cNvPr id="41" name="Afbeelding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765" y="6753182"/>
            <a:ext cx="9440557" cy="2780552"/>
          </a:xfrm>
          <a:prstGeom prst="rect">
            <a:avLst/>
          </a:prstGeom>
        </p:spPr>
      </p:pic>
      <p:sp>
        <p:nvSpPr>
          <p:cNvPr id="17" name="Tekstvak 16"/>
          <p:cNvSpPr txBox="1"/>
          <p:nvPr/>
        </p:nvSpPr>
        <p:spPr>
          <a:xfrm>
            <a:off x="15732508" y="7850041"/>
            <a:ext cx="452368" cy="511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500" dirty="0" smtClean="0"/>
              <a:t>m</a:t>
            </a:r>
            <a:endParaRPr lang="en-GB" sz="2500" dirty="0" smtClean="0"/>
          </a:p>
        </p:txBody>
      </p:sp>
      <p:sp>
        <p:nvSpPr>
          <p:cNvPr id="42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15590520" y="8948703"/>
            <a:ext cx="921880" cy="519289"/>
          </a:xfrm>
        </p:spPr>
        <p:txBody>
          <a:bodyPr/>
          <a:lstStyle/>
          <a:p>
            <a:r>
              <a:rPr lang="en-GB" noProof="0" dirty="0" smtClean="0"/>
              <a:t>9</a:t>
            </a:r>
            <a:endParaRPr lang="en-GB" noProof="0" dirty="0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118" y="611120"/>
            <a:ext cx="15004844" cy="6447082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11704320" y="7559040"/>
            <a:ext cx="3657600" cy="161544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85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3: </a:t>
            </a:r>
            <a:r>
              <a:rPr lang="en-GB" dirty="0" err="1"/>
              <a:t>Tsarmine</a:t>
            </a:r>
            <a:r>
              <a:rPr lang="en-GB" dirty="0"/>
              <a:t> rock glacier</a:t>
            </a:r>
          </a:p>
        </p:txBody>
      </p:sp>
      <p:pic>
        <p:nvPicPr>
          <p:cNvPr id="41" name="Afbeelding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765" y="6783662"/>
            <a:ext cx="9440557" cy="2780552"/>
          </a:xfrm>
          <a:prstGeom prst="rect">
            <a:avLst/>
          </a:prstGeom>
        </p:spPr>
      </p:pic>
      <p:sp>
        <p:nvSpPr>
          <p:cNvPr id="17" name="Tekstvak 16"/>
          <p:cNvSpPr txBox="1"/>
          <p:nvPr/>
        </p:nvSpPr>
        <p:spPr>
          <a:xfrm>
            <a:off x="15732508" y="7880521"/>
            <a:ext cx="452368" cy="511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500" dirty="0" smtClean="0"/>
              <a:t>m</a:t>
            </a:r>
            <a:endParaRPr lang="en-GB" sz="2500" dirty="0" smtClean="0"/>
          </a:p>
        </p:txBody>
      </p:sp>
      <p:sp>
        <p:nvSpPr>
          <p:cNvPr id="42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15590520" y="8948703"/>
            <a:ext cx="921880" cy="519289"/>
          </a:xfrm>
        </p:spPr>
        <p:txBody>
          <a:bodyPr/>
          <a:lstStyle/>
          <a:p>
            <a:r>
              <a:rPr lang="nl-BE" noProof="0" dirty="0" smtClean="0"/>
              <a:t>10</a:t>
            </a:r>
            <a:endParaRPr lang="en-GB" noProof="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118" y="1327284"/>
            <a:ext cx="8500577" cy="642502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01" y="1327284"/>
            <a:ext cx="7730506" cy="4841847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11125200" y="7623387"/>
            <a:ext cx="883920" cy="161544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984" y="1425758"/>
            <a:ext cx="2378635" cy="2378635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10958964" y="3535841"/>
            <a:ext cx="226215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1800" dirty="0" err="1" smtClean="0"/>
              <a:t>Kummert</a:t>
            </a:r>
            <a:r>
              <a:rPr lang="nl-BE" sz="1800" dirty="0" smtClean="0"/>
              <a:t> et al. 2018</a:t>
            </a:r>
            <a:endParaRPr lang="en-GB" sz="1800" dirty="0" smtClean="0"/>
          </a:p>
        </p:txBody>
      </p:sp>
      <p:cxnSp>
        <p:nvCxnSpPr>
          <p:cNvPr id="5" name="Rechte verbindingslijn 4"/>
          <p:cNvCxnSpPr/>
          <p:nvPr/>
        </p:nvCxnSpPr>
        <p:spPr>
          <a:xfrm>
            <a:off x="13505125" y="1327284"/>
            <a:ext cx="28135" cy="3694882"/>
          </a:xfrm>
          <a:prstGeom prst="line">
            <a:avLst/>
          </a:prstGeom>
          <a:ln w="31750">
            <a:solidFill>
              <a:srgbClr val="1E64C8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99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3: </a:t>
            </a:r>
            <a:r>
              <a:rPr lang="en-GB" dirty="0" err="1"/>
              <a:t>Tsarmine</a:t>
            </a:r>
            <a:r>
              <a:rPr lang="en-GB" dirty="0"/>
              <a:t> rock glacier</a:t>
            </a:r>
          </a:p>
        </p:txBody>
      </p:sp>
      <p:pic>
        <p:nvPicPr>
          <p:cNvPr id="41" name="Afbeelding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765" y="6753182"/>
            <a:ext cx="9440557" cy="2780552"/>
          </a:xfrm>
          <a:prstGeom prst="rect">
            <a:avLst/>
          </a:prstGeom>
        </p:spPr>
      </p:pic>
      <p:sp>
        <p:nvSpPr>
          <p:cNvPr id="17" name="Tekstvak 16"/>
          <p:cNvSpPr txBox="1"/>
          <p:nvPr/>
        </p:nvSpPr>
        <p:spPr>
          <a:xfrm>
            <a:off x="15732508" y="7850041"/>
            <a:ext cx="452368" cy="511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500" dirty="0" smtClean="0"/>
              <a:t>m</a:t>
            </a:r>
            <a:endParaRPr lang="en-GB" sz="2500" dirty="0" smtClean="0"/>
          </a:p>
        </p:txBody>
      </p:sp>
      <p:sp>
        <p:nvSpPr>
          <p:cNvPr id="42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15590520" y="8948703"/>
            <a:ext cx="921880" cy="519289"/>
          </a:xfrm>
        </p:spPr>
        <p:txBody>
          <a:bodyPr/>
          <a:lstStyle/>
          <a:p>
            <a:r>
              <a:rPr lang="en-GB" noProof="0" dirty="0" smtClean="0"/>
              <a:t>11</a:t>
            </a:r>
            <a:endParaRPr lang="en-GB" noProof="0" dirty="0"/>
          </a:p>
        </p:txBody>
      </p:sp>
      <p:sp>
        <p:nvSpPr>
          <p:cNvPr id="12" name="Rechthoek 11"/>
          <p:cNvSpPr/>
          <p:nvPr/>
        </p:nvSpPr>
        <p:spPr>
          <a:xfrm>
            <a:off x="7570239" y="7042321"/>
            <a:ext cx="3798801" cy="161544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118" y="999718"/>
            <a:ext cx="13782102" cy="6937782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273" y="1863411"/>
            <a:ext cx="2993166" cy="2993166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850273" y="4856577"/>
            <a:ext cx="30732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500" dirty="0" err="1" smtClean="0"/>
              <a:t>Kummert</a:t>
            </a:r>
            <a:r>
              <a:rPr lang="nl-BE" sz="2500" dirty="0" smtClean="0"/>
              <a:t> et al. 2018</a:t>
            </a:r>
            <a:endParaRPr lang="en-GB" sz="2500" dirty="0" smtClean="0"/>
          </a:p>
        </p:txBody>
      </p:sp>
      <p:cxnSp>
        <p:nvCxnSpPr>
          <p:cNvPr id="13" name="Rechte verbindingslijn 12"/>
          <p:cNvCxnSpPr/>
          <p:nvPr/>
        </p:nvCxnSpPr>
        <p:spPr>
          <a:xfrm>
            <a:off x="7570239" y="1080706"/>
            <a:ext cx="0" cy="6417373"/>
          </a:xfrm>
          <a:prstGeom prst="line">
            <a:avLst/>
          </a:prstGeom>
          <a:ln w="31750">
            <a:solidFill>
              <a:srgbClr val="1E64C8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67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Case study 4: Talus slope processes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2218"/>
            <a:ext cx="13108566" cy="651621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8566" y="1268635"/>
            <a:ext cx="4097805" cy="2757259"/>
          </a:xfrm>
          <a:prstGeom prst="rect">
            <a:avLst/>
          </a:prstGeom>
        </p:spPr>
      </p:pic>
      <p:sp>
        <p:nvSpPr>
          <p:cNvPr id="12" name="Ovaal 11"/>
          <p:cNvSpPr/>
          <p:nvPr/>
        </p:nvSpPr>
        <p:spPr>
          <a:xfrm>
            <a:off x="14281826" y="3112823"/>
            <a:ext cx="71969" cy="71969"/>
          </a:xfrm>
          <a:prstGeom prst="ellipse">
            <a:avLst/>
          </a:prstGeom>
          <a:solidFill>
            <a:srgbClr val="FF0000"/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21" name="Groep 20"/>
          <p:cNvGrpSpPr/>
          <p:nvPr/>
        </p:nvGrpSpPr>
        <p:grpSpPr>
          <a:xfrm>
            <a:off x="5160842" y="7852593"/>
            <a:ext cx="7043834" cy="1901007"/>
            <a:chOff x="3750698" y="7852593"/>
            <a:chExt cx="7043834" cy="1901007"/>
          </a:xfrm>
        </p:grpSpPr>
        <p:sp>
          <p:nvSpPr>
            <p:cNvPr id="13" name="Tekstvak 12"/>
            <p:cNvSpPr txBox="1"/>
            <p:nvPr/>
          </p:nvSpPr>
          <p:spPr>
            <a:xfrm>
              <a:off x="7004465" y="9199602"/>
              <a:ext cx="1443665" cy="5116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nl-BE" sz="2500" dirty="0" smtClean="0">
                  <a:solidFill>
                    <a:prstClr val="black"/>
                  </a:solidFill>
                </a:rPr>
                <a:t>Webcam</a:t>
              </a:r>
              <a:endParaRPr lang="en-GB" sz="2500" dirty="0" smtClean="0">
                <a:solidFill>
                  <a:prstClr val="black"/>
                </a:solidFill>
              </a:endParaRPr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8740765" y="9199602"/>
              <a:ext cx="205376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nl-BE" sz="2500" dirty="0" err="1" smtClean="0">
                  <a:solidFill>
                    <a:prstClr val="black"/>
                  </a:solidFill>
                </a:rPr>
                <a:t>Aerial</a:t>
              </a:r>
              <a:r>
                <a:rPr lang="nl-BE" sz="2500" dirty="0" smtClean="0">
                  <a:solidFill>
                    <a:prstClr val="black"/>
                  </a:solidFill>
                </a:rPr>
                <a:t> </a:t>
              </a:r>
              <a:r>
                <a:rPr lang="nl-BE" sz="2500" dirty="0" err="1" smtClean="0">
                  <a:solidFill>
                    <a:prstClr val="black"/>
                  </a:solidFill>
                </a:rPr>
                <a:t>photos</a:t>
              </a:r>
              <a:endParaRPr lang="en-GB" sz="2500" dirty="0" smtClean="0">
                <a:solidFill>
                  <a:prstClr val="black"/>
                </a:solidFill>
              </a:endParaRPr>
            </a:p>
          </p:txBody>
        </p:sp>
        <p:sp>
          <p:nvSpPr>
            <p:cNvPr id="15" name="Tekstvak 14"/>
            <p:cNvSpPr txBox="1"/>
            <p:nvPr/>
          </p:nvSpPr>
          <p:spPr>
            <a:xfrm>
              <a:off x="5599189" y="9199602"/>
              <a:ext cx="818109" cy="5116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nl-BE" sz="2500" dirty="0" smtClean="0">
                  <a:solidFill>
                    <a:prstClr val="black"/>
                  </a:solidFill>
                </a:rPr>
                <a:t>UAV</a:t>
              </a:r>
              <a:endParaRPr lang="en-GB" sz="2500" dirty="0" smtClean="0">
                <a:solidFill>
                  <a:prstClr val="black"/>
                </a:solidFill>
              </a:endParaRPr>
            </a:p>
          </p:txBody>
        </p:sp>
        <p:sp>
          <p:nvSpPr>
            <p:cNvPr id="16" name="Tekstvak 15"/>
            <p:cNvSpPr txBox="1"/>
            <p:nvPr/>
          </p:nvSpPr>
          <p:spPr>
            <a:xfrm>
              <a:off x="3943239" y="9182197"/>
              <a:ext cx="7713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nl-BE" sz="2500" dirty="0" smtClean="0">
                  <a:solidFill>
                    <a:prstClr val="black"/>
                  </a:solidFill>
                </a:rPr>
                <a:t>TLS</a:t>
              </a:r>
              <a:endParaRPr lang="en-GB" sz="2500" dirty="0" smtClean="0">
                <a:solidFill>
                  <a:prstClr val="black"/>
                </a:solidFill>
              </a:endParaRPr>
            </a:p>
          </p:txBody>
        </p:sp>
        <p:pic>
          <p:nvPicPr>
            <p:cNvPr id="17" name="Afbeelding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8556" y="8130126"/>
              <a:ext cx="1182147" cy="1182147"/>
            </a:xfrm>
            <a:prstGeom prst="rect">
              <a:avLst/>
            </a:prstGeom>
          </p:spPr>
        </p:pic>
        <p:pic>
          <p:nvPicPr>
            <p:cNvPr id="18" name="Afbeelding 17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50698" y="7852593"/>
              <a:ext cx="1156448" cy="1194088"/>
            </a:xfrm>
            <a:prstGeom prst="rect">
              <a:avLst/>
            </a:prstGeom>
          </p:spPr>
        </p:pic>
        <p:pic>
          <p:nvPicPr>
            <p:cNvPr id="19" name="Afbeelding 1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33282" y="8234804"/>
              <a:ext cx="986029" cy="986029"/>
            </a:xfrm>
            <a:prstGeom prst="rect">
              <a:avLst/>
            </a:prstGeom>
          </p:spPr>
        </p:pic>
        <p:pic>
          <p:nvPicPr>
            <p:cNvPr id="20" name="Afbeelding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8565" y="8010621"/>
              <a:ext cx="1858165" cy="983241"/>
            </a:xfrm>
            <a:prstGeom prst="rect">
              <a:avLst/>
            </a:prstGeom>
          </p:spPr>
        </p:pic>
      </p:grpSp>
      <p:pic>
        <p:nvPicPr>
          <p:cNvPr id="3" name="Afbeelding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6546" y="3860432"/>
            <a:ext cx="3401844" cy="3401844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3559915" y="7096813"/>
            <a:ext cx="3195105" cy="511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500" dirty="0" smtClean="0">
                <a:solidFill>
                  <a:prstClr val="black"/>
                </a:solidFill>
              </a:rPr>
              <a:t>Hendrickx et al. 2020</a:t>
            </a:r>
            <a:endParaRPr lang="en-GB" sz="25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50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conclusion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0118" y="1191224"/>
            <a:ext cx="6450157" cy="4225461"/>
          </a:xfrm>
        </p:spPr>
        <p:txBody>
          <a:bodyPr>
            <a:noAutofit/>
          </a:bodyPr>
          <a:lstStyle/>
          <a:p>
            <a:r>
              <a:rPr lang="en-GB" sz="3200" dirty="0" smtClean="0"/>
              <a:t>Case studies are representative for zones with highest geomorphic activity 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GB" sz="3200" dirty="0" smtClean="0"/>
              <a:t>process understanding 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GB" sz="3200" dirty="0" smtClean="0"/>
              <a:t>insight in the future development of mountain regions under a changing climate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75" y="269837"/>
            <a:ext cx="10058400" cy="52806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830118" y="6267844"/>
            <a:ext cx="14315484" cy="34091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536400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0000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tabLst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6800" indent="-45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29200" indent="-5508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800" indent="-4428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̶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/>
              <a:t>Close-range sensing techniques allow data gathering despite challenging field conditions</a:t>
            </a:r>
          </a:p>
          <a:p>
            <a:pPr marL="86400" indent="0">
              <a:buFont typeface="Arial" panose="020B0604020202020204" pitchFamily="34" charset="0"/>
              <a:buNone/>
            </a:pPr>
            <a:endParaRPr lang="en-GB" sz="3200" dirty="0" smtClean="0"/>
          </a:p>
          <a:p>
            <a:r>
              <a:rPr lang="en-GB" sz="3200" dirty="0" smtClean="0"/>
              <a:t>Limitations related to the sensor and monitoring intervals were overcome by the integration of the different datasets. Increased instrumentation in the European Alps unlocks interesting research paths.</a:t>
            </a:r>
            <a:endParaRPr lang="nl-BE" sz="32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27" t="9087" r="8358" b="10030"/>
          <a:stretch/>
        </p:blipFill>
        <p:spPr>
          <a:xfrm>
            <a:off x="14980894" y="7337502"/>
            <a:ext cx="2357781" cy="233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6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500" dirty="0" smtClean="0"/>
              <a:t>Hanne Hendrickx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Research and teaching assistant 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cap="all" dirty="0" smtClean="0"/>
              <a:t>Department of Geography</a:t>
            </a:r>
            <a:r>
              <a:rPr lang="en-GB" cap="all" dirty="0"/>
              <a:t/>
            </a:r>
            <a:br>
              <a:rPr lang="en-GB" cap="all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>E	</a:t>
            </a:r>
            <a:r>
              <a:rPr lang="en-GB" dirty="0" smtClean="0"/>
              <a:t>hanne.hendrickx@ugent.be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T	+32 9 </a:t>
            </a:r>
            <a:r>
              <a:rPr lang="en-GB" dirty="0" smtClean="0"/>
              <a:t>264 46 19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www.ugent.be</a:t>
            </a:r>
            <a:br>
              <a:rPr lang="en-GB" dirty="0" smtClean="0"/>
            </a:br>
            <a:r>
              <a:rPr lang="en-GB" dirty="0" smtClean="0"/>
              <a:t>www.geoweb.ugent.be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nl-NL" dirty="0" smtClean="0"/>
              <a:t>Geografie </a:t>
            </a:r>
            <a:r>
              <a:rPr lang="nl-NL" dirty="0" err="1" smtClean="0"/>
              <a:t>UGent</a:t>
            </a: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>@</a:t>
            </a:r>
            <a:r>
              <a:rPr lang="nl-NL" dirty="0" err="1" smtClean="0"/>
              <a:t>HendrickxHanne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>https://www.researchgate.net/profile/Hanne_Hendrickx</a:t>
            </a:r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2000" y="3161604"/>
            <a:ext cx="280417" cy="335281"/>
          </a:xfrm>
          <a:prstGeom prst="rect">
            <a:avLst/>
          </a:prstGeom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2000" y="3599274"/>
            <a:ext cx="280417" cy="356617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2000" y="4103436"/>
            <a:ext cx="280417" cy="28041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1766" y="4038936"/>
            <a:ext cx="8526065" cy="154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7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5239" y="1027209"/>
            <a:ext cx="9680736" cy="8440783"/>
          </a:xfrm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807118" y="833310"/>
            <a:ext cx="15705282" cy="863693"/>
          </a:xfrm>
        </p:spPr>
        <p:txBody>
          <a:bodyPr/>
          <a:lstStyle/>
          <a:p>
            <a:r>
              <a:rPr lang="nl-BE" dirty="0" err="1" smtClean="0"/>
              <a:t>What</a:t>
            </a:r>
            <a:r>
              <a:rPr lang="nl-BE" dirty="0" smtClean="0"/>
              <a:t> </a:t>
            </a:r>
            <a:r>
              <a:rPr lang="nl-BE" dirty="0" err="1" smtClean="0"/>
              <a:t>happens</a:t>
            </a:r>
            <a:r>
              <a:rPr lang="nl-BE" dirty="0" smtClean="0"/>
              <a:t> at </a:t>
            </a:r>
            <a:r>
              <a:rPr lang="nl-BE" dirty="0" err="1" smtClean="0"/>
              <a:t>the</a:t>
            </a:r>
            <a:r>
              <a:rPr lang="nl-BE" dirty="0" smtClean="0"/>
              <a:t> permafrost </a:t>
            </a:r>
            <a:r>
              <a:rPr lang="nl-BE" dirty="0" err="1" smtClean="0"/>
              <a:t>margins</a:t>
            </a:r>
            <a:r>
              <a:rPr lang="nl-BE" dirty="0" smtClean="0"/>
              <a:t>?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5826" y="2171699"/>
            <a:ext cx="6997534" cy="6777003"/>
          </a:xfrm>
        </p:spPr>
        <p:txBody>
          <a:bodyPr>
            <a:normAutofit fontScale="70000" lnSpcReduction="20000"/>
          </a:bodyPr>
          <a:lstStyle/>
          <a:p>
            <a:r>
              <a:rPr lang="nl-BE" dirty="0" smtClean="0"/>
              <a:t>Warm permafrost (-2 </a:t>
            </a:r>
            <a:r>
              <a:rPr lang="nl-BE" dirty="0" err="1" smtClean="0"/>
              <a:t>to</a:t>
            </a:r>
            <a:r>
              <a:rPr lang="nl-BE" dirty="0" smtClean="0"/>
              <a:t> 0° C, 2000-2700 m </a:t>
            </a:r>
            <a:r>
              <a:rPr lang="nl-BE" dirty="0" err="1" smtClean="0"/>
              <a:t>a.s.l</a:t>
            </a:r>
            <a:r>
              <a:rPr lang="nl-BE" dirty="0" smtClean="0"/>
              <a:t>.)</a:t>
            </a:r>
          </a:p>
          <a:p>
            <a:endParaRPr lang="nl-BE" dirty="0" smtClean="0"/>
          </a:p>
          <a:p>
            <a:r>
              <a:rPr lang="nl-BE" dirty="0" err="1" smtClean="0"/>
              <a:t>Geomorphic</a:t>
            </a:r>
            <a:r>
              <a:rPr lang="nl-BE" dirty="0" smtClean="0"/>
              <a:t> responses </a:t>
            </a:r>
            <a:r>
              <a:rPr lang="nl-BE" dirty="0" err="1" smtClean="0"/>
              <a:t>expected</a:t>
            </a:r>
            <a:r>
              <a:rPr lang="nl-BE" dirty="0" smtClean="0"/>
              <a:t> </a:t>
            </a:r>
            <a:r>
              <a:rPr lang="nl-BE" dirty="0" err="1" smtClean="0"/>
              <a:t>since</a:t>
            </a:r>
            <a:r>
              <a:rPr lang="nl-BE" dirty="0" smtClean="0"/>
              <a:t> </a:t>
            </a:r>
            <a:r>
              <a:rPr lang="nl-BE" dirty="0" err="1" smtClean="0"/>
              <a:t>frozen</a:t>
            </a:r>
            <a:r>
              <a:rPr lang="nl-BE" dirty="0" smtClean="0"/>
              <a:t> </a:t>
            </a:r>
            <a:r>
              <a:rPr lang="nl-BE" dirty="0" err="1" smtClean="0"/>
              <a:t>ground</a:t>
            </a:r>
            <a:r>
              <a:rPr lang="nl-BE" dirty="0" smtClean="0"/>
              <a:t> </a:t>
            </a:r>
            <a:r>
              <a:rPr lang="nl-BE" dirty="0" err="1" smtClean="0"/>
              <a:t>limits</a:t>
            </a:r>
            <a:r>
              <a:rPr lang="nl-BE" dirty="0" smtClean="0"/>
              <a:t> </a:t>
            </a:r>
            <a:r>
              <a:rPr lang="nl-BE" dirty="0" err="1" smtClean="0"/>
              <a:t>erosion</a:t>
            </a:r>
            <a:r>
              <a:rPr lang="nl-BE" dirty="0" smtClean="0"/>
              <a:t> </a:t>
            </a:r>
            <a:r>
              <a:rPr lang="nl-BE" dirty="0" err="1" smtClean="0"/>
              <a:t>processes</a:t>
            </a:r>
            <a:endParaRPr lang="nl-BE" dirty="0" smtClean="0"/>
          </a:p>
          <a:p>
            <a:pPr marL="86400" indent="0">
              <a:buNone/>
            </a:pPr>
            <a:endParaRPr lang="nl-BE" dirty="0" smtClean="0"/>
          </a:p>
          <a:p>
            <a:r>
              <a:rPr lang="nl-BE" dirty="0" smtClean="0"/>
              <a:t>Critical </a:t>
            </a:r>
            <a:r>
              <a:rPr lang="nl-BE" dirty="0" err="1" smtClean="0"/>
              <a:t>to</a:t>
            </a:r>
            <a:r>
              <a:rPr lang="nl-BE" dirty="0" smtClean="0"/>
              <a:t> monitor these </a:t>
            </a:r>
            <a:r>
              <a:rPr lang="nl-BE" dirty="0" err="1" smtClean="0"/>
              <a:t>areas</a:t>
            </a:r>
            <a:r>
              <a:rPr lang="nl-BE" dirty="0" smtClean="0"/>
              <a:t>: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BE" dirty="0" err="1" smtClean="0"/>
              <a:t>cascading</a:t>
            </a:r>
            <a:r>
              <a:rPr lang="nl-BE" dirty="0" smtClean="0"/>
              <a:t> systems </a:t>
            </a:r>
            <a:r>
              <a:rPr lang="nl-BE" dirty="0" err="1" smtClean="0"/>
              <a:t>can</a:t>
            </a:r>
            <a:r>
              <a:rPr lang="nl-BE" dirty="0" smtClean="0"/>
              <a:t> </a:t>
            </a:r>
            <a:r>
              <a:rPr lang="nl-BE" dirty="0" err="1" smtClean="0"/>
              <a:t>develop</a:t>
            </a:r>
            <a:r>
              <a:rPr lang="nl-BE" dirty="0" smtClean="0"/>
              <a:t>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BE" dirty="0" err="1" smtClean="0"/>
              <a:t>processes</a:t>
            </a:r>
            <a:r>
              <a:rPr lang="nl-BE" dirty="0" smtClean="0"/>
              <a:t> </a:t>
            </a:r>
            <a:r>
              <a:rPr lang="nl-BE" dirty="0" err="1" smtClean="0"/>
              <a:t>could</a:t>
            </a:r>
            <a:r>
              <a:rPr lang="nl-BE" dirty="0" smtClean="0"/>
              <a:t> </a:t>
            </a:r>
            <a:r>
              <a:rPr lang="nl-BE" dirty="0" err="1" smtClean="0"/>
              <a:t>accelerate</a:t>
            </a:r>
            <a:r>
              <a:rPr lang="nl-BE" dirty="0" smtClean="0"/>
              <a:t> &amp; shift </a:t>
            </a:r>
            <a:r>
              <a:rPr lang="nl-BE" dirty="0" err="1" smtClean="0"/>
              <a:t>upwards</a:t>
            </a:r>
            <a:r>
              <a:rPr lang="nl-BE" dirty="0" smtClean="0"/>
              <a:t> as </a:t>
            </a:r>
            <a:r>
              <a:rPr lang="nl-BE" dirty="0" err="1" smtClean="0"/>
              <a:t>climate</a:t>
            </a:r>
            <a:r>
              <a:rPr lang="nl-BE" dirty="0" smtClean="0"/>
              <a:t> changes</a:t>
            </a:r>
            <a:endParaRPr lang="en-GB" dirty="0"/>
          </a:p>
        </p:txBody>
      </p:sp>
      <p:sp>
        <p:nvSpPr>
          <p:cNvPr id="8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noProof="0" dirty="0" smtClean="0"/>
              <a:t>2</a:t>
            </a:r>
            <a:endParaRPr lang="en-GB" noProof="0" dirty="0"/>
          </a:p>
        </p:txBody>
      </p:sp>
      <p:sp>
        <p:nvSpPr>
          <p:cNvPr id="2" name="Tekstvak 1"/>
          <p:cNvSpPr txBox="1"/>
          <p:nvPr/>
        </p:nvSpPr>
        <p:spPr>
          <a:xfrm>
            <a:off x="7615239" y="9274093"/>
            <a:ext cx="3161443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1600" dirty="0" err="1" smtClean="0"/>
              <a:t>Modified</a:t>
            </a:r>
            <a:r>
              <a:rPr lang="nl-BE" sz="1600" dirty="0" smtClean="0"/>
              <a:t> </a:t>
            </a:r>
            <a:r>
              <a:rPr lang="nl-BE" sz="1600" dirty="0" err="1" smtClean="0"/>
              <a:t>from</a:t>
            </a:r>
            <a:r>
              <a:rPr lang="nl-BE" sz="1600" dirty="0" smtClean="0"/>
              <a:t> </a:t>
            </a:r>
            <a:r>
              <a:rPr lang="nl-BE" sz="1600" dirty="0" err="1" smtClean="0"/>
              <a:t>Boeckli</a:t>
            </a:r>
            <a:r>
              <a:rPr lang="nl-BE" sz="1600" dirty="0" smtClean="0"/>
              <a:t> et al. 2012</a:t>
            </a:r>
            <a:endParaRPr lang="en-GB" sz="1600" dirty="0" smtClean="0"/>
          </a:p>
        </p:txBody>
      </p:sp>
    </p:spTree>
    <p:extLst>
      <p:ext uri="{BB962C8B-B14F-4D97-AF65-F5344CB8AC3E}">
        <p14:creationId xmlns:p14="http://schemas.microsoft.com/office/powerpoint/2010/main" val="174743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ep 42"/>
          <p:cNvGrpSpPr>
            <a:grpSpLocks noChangeAspect="1"/>
          </p:cNvGrpSpPr>
          <p:nvPr/>
        </p:nvGrpSpPr>
        <p:grpSpPr>
          <a:xfrm>
            <a:off x="13108566" y="1268635"/>
            <a:ext cx="4097805" cy="2757259"/>
            <a:chOff x="6107112" y="3152775"/>
            <a:chExt cx="5124450" cy="3448050"/>
          </a:xfrm>
        </p:grpSpPr>
        <p:pic>
          <p:nvPicPr>
            <p:cNvPr id="41" name="Afbeelding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7112" y="3152775"/>
              <a:ext cx="5124450" cy="3448050"/>
            </a:xfrm>
            <a:prstGeom prst="rect">
              <a:avLst/>
            </a:prstGeom>
          </p:spPr>
        </p:pic>
        <p:sp>
          <p:nvSpPr>
            <p:cNvPr id="42" name="Ovaal 41"/>
            <p:cNvSpPr/>
            <p:nvPr/>
          </p:nvSpPr>
          <p:spPr>
            <a:xfrm>
              <a:off x="8133495" y="5712822"/>
              <a:ext cx="90000" cy="90000"/>
            </a:xfrm>
            <a:prstGeom prst="ellipse">
              <a:avLst/>
            </a:prstGeom>
            <a:solidFill>
              <a:srgbClr val="FF0000"/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3</a:t>
            </a:fld>
            <a:endParaRPr lang="en-GB" noProof="0" dirty="0"/>
          </a:p>
        </p:txBody>
      </p:sp>
      <p:sp>
        <p:nvSpPr>
          <p:cNvPr id="15" name="Tekstvak 14"/>
          <p:cNvSpPr txBox="1"/>
          <p:nvPr/>
        </p:nvSpPr>
        <p:spPr>
          <a:xfrm>
            <a:off x="11373720" y="9199602"/>
            <a:ext cx="1555234" cy="511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500" dirty="0" err="1" smtClean="0"/>
              <a:t>Seismics</a:t>
            </a:r>
            <a:r>
              <a:rPr lang="nl-BE" sz="2500" dirty="0" smtClean="0"/>
              <a:t> </a:t>
            </a:r>
            <a:endParaRPr lang="en-GB" sz="2500" dirty="0" smtClean="0"/>
          </a:p>
        </p:txBody>
      </p:sp>
      <p:sp>
        <p:nvSpPr>
          <p:cNvPr id="17" name="Tekstvak 16"/>
          <p:cNvSpPr txBox="1"/>
          <p:nvPr/>
        </p:nvSpPr>
        <p:spPr>
          <a:xfrm>
            <a:off x="7004465" y="9199602"/>
            <a:ext cx="1443665" cy="511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500" dirty="0" smtClean="0"/>
              <a:t>Webcam</a:t>
            </a:r>
            <a:endParaRPr lang="en-GB" sz="2500" dirty="0" smtClean="0"/>
          </a:p>
        </p:txBody>
      </p:sp>
      <p:sp>
        <p:nvSpPr>
          <p:cNvPr id="24" name="Tekstvak 23"/>
          <p:cNvSpPr txBox="1"/>
          <p:nvPr/>
        </p:nvSpPr>
        <p:spPr>
          <a:xfrm>
            <a:off x="8740765" y="9199602"/>
            <a:ext cx="20537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500" dirty="0" err="1" smtClean="0"/>
              <a:t>Aerial</a:t>
            </a:r>
            <a:r>
              <a:rPr lang="nl-BE" sz="2500" dirty="0" smtClean="0"/>
              <a:t> </a:t>
            </a:r>
            <a:r>
              <a:rPr lang="nl-BE" sz="2500" dirty="0" err="1" smtClean="0"/>
              <a:t>photos</a:t>
            </a:r>
            <a:endParaRPr lang="en-GB" sz="2500" dirty="0" smtClean="0"/>
          </a:p>
        </p:txBody>
      </p:sp>
      <p:sp>
        <p:nvSpPr>
          <p:cNvPr id="25" name="Tekstvak 24"/>
          <p:cNvSpPr txBox="1"/>
          <p:nvPr/>
        </p:nvSpPr>
        <p:spPr>
          <a:xfrm>
            <a:off x="5599189" y="9199602"/>
            <a:ext cx="818109" cy="511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500" dirty="0" smtClean="0"/>
              <a:t>UAV</a:t>
            </a:r>
            <a:endParaRPr lang="en-GB" sz="2500" dirty="0" smtClean="0"/>
          </a:p>
        </p:txBody>
      </p:sp>
      <p:sp>
        <p:nvSpPr>
          <p:cNvPr id="27" name="Tekstvak 26"/>
          <p:cNvSpPr txBox="1"/>
          <p:nvPr/>
        </p:nvSpPr>
        <p:spPr>
          <a:xfrm>
            <a:off x="3943239" y="9182197"/>
            <a:ext cx="7713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500" dirty="0" smtClean="0"/>
              <a:t>TLS</a:t>
            </a:r>
            <a:endParaRPr lang="en-GB" sz="2500" dirty="0" smtClean="0"/>
          </a:p>
        </p:txBody>
      </p:sp>
      <p:pic>
        <p:nvPicPr>
          <p:cNvPr id="29" name="Afbeelding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556" y="8130126"/>
            <a:ext cx="1182147" cy="1182147"/>
          </a:xfrm>
          <a:prstGeom prst="rect">
            <a:avLst/>
          </a:prstGeom>
        </p:spPr>
      </p:pic>
      <p:pic>
        <p:nvPicPr>
          <p:cNvPr id="30" name="Afbeelding 2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0698" y="7852593"/>
            <a:ext cx="1156448" cy="1194088"/>
          </a:xfrm>
          <a:prstGeom prst="rect">
            <a:avLst/>
          </a:prstGeom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3282" y="8234804"/>
            <a:ext cx="986029" cy="986029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4135" y="7852593"/>
            <a:ext cx="1804819" cy="1258096"/>
          </a:xfrm>
          <a:prstGeom prst="rect">
            <a:avLst/>
          </a:prstGeom>
        </p:spPr>
      </p:pic>
      <p:pic>
        <p:nvPicPr>
          <p:cNvPr id="33" name="Afbeelding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8565" y="8010621"/>
            <a:ext cx="1858165" cy="983241"/>
          </a:xfrm>
          <a:prstGeom prst="rect">
            <a:avLst/>
          </a:prstGeom>
        </p:spPr>
      </p:pic>
      <p:sp>
        <p:nvSpPr>
          <p:cNvPr id="37" name="Titel 1"/>
          <p:cNvSpPr>
            <a:spLocks noGrp="1"/>
          </p:cNvSpPr>
          <p:nvPr>
            <p:ph type="title"/>
          </p:nvPr>
        </p:nvSpPr>
        <p:spPr>
          <a:xfrm>
            <a:off x="830118" y="136025"/>
            <a:ext cx="15705282" cy="863693"/>
          </a:xfrm>
        </p:spPr>
        <p:txBody>
          <a:bodyPr/>
          <a:lstStyle/>
          <a:p>
            <a:r>
              <a:rPr lang="nl-BE" dirty="0"/>
              <a:t>Case </a:t>
            </a:r>
            <a:r>
              <a:rPr lang="nl-BE" dirty="0" err="1"/>
              <a:t>study</a:t>
            </a:r>
            <a:r>
              <a:rPr lang="nl-BE" dirty="0"/>
              <a:t> 1: Grosse </a:t>
            </a:r>
            <a:r>
              <a:rPr lang="nl-BE" dirty="0" err="1"/>
              <a:t>grabe</a:t>
            </a:r>
            <a:r>
              <a:rPr lang="nl-BE" dirty="0"/>
              <a:t> </a:t>
            </a:r>
            <a:r>
              <a:rPr lang="nl-BE" dirty="0" err="1"/>
              <a:t>rockface</a:t>
            </a:r>
            <a:endParaRPr lang="en-GB" dirty="0"/>
          </a:p>
        </p:txBody>
      </p:sp>
      <p:grpSp>
        <p:nvGrpSpPr>
          <p:cNvPr id="40" name="Groep 39"/>
          <p:cNvGrpSpPr>
            <a:grpSpLocks noChangeAspect="1"/>
          </p:cNvGrpSpPr>
          <p:nvPr/>
        </p:nvGrpSpPr>
        <p:grpSpPr>
          <a:xfrm>
            <a:off x="0" y="1088631"/>
            <a:ext cx="12928954" cy="6502503"/>
            <a:chOff x="4071266" y="1310911"/>
            <a:chExt cx="9269168" cy="4661846"/>
          </a:xfrm>
        </p:grpSpPr>
        <p:pic>
          <p:nvPicPr>
            <p:cNvPr id="35" name="Afbeelding 34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1266" y="1310911"/>
              <a:ext cx="9269168" cy="4661846"/>
            </a:xfrm>
            <a:prstGeom prst="rect">
              <a:avLst/>
            </a:prstGeom>
          </p:spPr>
        </p:pic>
        <p:sp>
          <p:nvSpPr>
            <p:cNvPr id="38" name="Rechthoek 37"/>
            <p:cNvSpPr/>
            <p:nvPr/>
          </p:nvSpPr>
          <p:spPr>
            <a:xfrm>
              <a:off x="4649489" y="3079671"/>
              <a:ext cx="578225" cy="562163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kstvak 11"/>
          <p:cNvSpPr txBox="1"/>
          <p:nvPr/>
        </p:nvSpPr>
        <p:spPr>
          <a:xfrm>
            <a:off x="13559915" y="7079519"/>
            <a:ext cx="3195105" cy="511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500" dirty="0" smtClean="0"/>
              <a:t>Hendrickx et al. 2022</a:t>
            </a:r>
            <a:endParaRPr lang="en-GB" sz="2500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63" t="9236" r="8719" b="9070"/>
          <a:stretch/>
        </p:blipFill>
        <p:spPr>
          <a:xfrm>
            <a:off x="13735479" y="4124135"/>
            <a:ext cx="2941766" cy="295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9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4</a:t>
            </a:fld>
            <a:endParaRPr lang="en-GB" noProof="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8135" y="974965"/>
            <a:ext cx="13400540" cy="872151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8135" y="914005"/>
            <a:ext cx="13400540" cy="87844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0118" y="1009785"/>
            <a:ext cx="9017267" cy="863693"/>
          </a:xfrm>
        </p:spPr>
        <p:txBody>
          <a:bodyPr/>
          <a:lstStyle/>
          <a:p>
            <a:r>
              <a:rPr lang="nl-BE" dirty="0" smtClean="0"/>
              <a:t>Case </a:t>
            </a:r>
            <a:r>
              <a:rPr lang="nl-BE" dirty="0" err="1" smtClean="0"/>
              <a:t>study</a:t>
            </a:r>
            <a:r>
              <a:rPr lang="nl-BE" dirty="0" smtClean="0"/>
              <a:t> 1: Grosse </a:t>
            </a:r>
            <a:r>
              <a:rPr lang="nl-BE" dirty="0" err="1"/>
              <a:t>grabe</a:t>
            </a:r>
            <a:r>
              <a:rPr lang="nl-BE" dirty="0"/>
              <a:t> </a:t>
            </a:r>
            <a:r>
              <a:rPr lang="nl-BE" dirty="0" err="1"/>
              <a:t>rockface</a:t>
            </a:r>
            <a:endParaRPr lang="en-GB" dirty="0"/>
          </a:p>
        </p:txBody>
      </p:sp>
      <p:sp>
        <p:nvSpPr>
          <p:cNvPr id="5" name="Tijdelijke aanduiding voor dianummer 3"/>
          <p:cNvSpPr txBox="1">
            <a:spLocks/>
          </p:cNvSpPr>
          <p:nvPr/>
        </p:nvSpPr>
        <p:spPr>
          <a:xfrm>
            <a:off x="15742920" y="91011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300368" rtl="0" eaLnBrk="1" latinLnBrk="0" hangingPunct="1">
              <a:defRPr sz="1707" kern="1200">
                <a:solidFill>
                  <a:srgbClr val="1E64C8"/>
                </a:solidFill>
                <a:latin typeface="+mn-lt"/>
                <a:ea typeface="+mn-ea"/>
                <a:cs typeface="+mn-cs"/>
              </a:defRPr>
            </a:lvl1pPr>
            <a:lvl2pPr marL="650184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368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552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736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921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105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289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473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4</a:t>
            </a:r>
            <a:endParaRPr lang="en-GB" dirty="0"/>
          </a:p>
        </p:txBody>
      </p:sp>
      <p:sp>
        <p:nvSpPr>
          <p:cNvPr id="3" name="Rechthoek 2"/>
          <p:cNvSpPr/>
          <p:nvPr/>
        </p:nvSpPr>
        <p:spPr>
          <a:xfrm>
            <a:off x="7429500" y="4029075"/>
            <a:ext cx="3943350" cy="4400550"/>
          </a:xfrm>
          <a:prstGeom prst="rect">
            <a:avLst/>
          </a:prstGeom>
          <a:noFill/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118" y="2133600"/>
            <a:ext cx="4514850" cy="4572000"/>
          </a:xfrm>
          <a:prstGeom prst="rect">
            <a:avLst/>
          </a:prstGeom>
        </p:spPr>
      </p:pic>
      <p:cxnSp>
        <p:nvCxnSpPr>
          <p:cNvPr id="10" name="Rechte verbindingslijn 9"/>
          <p:cNvCxnSpPr/>
          <p:nvPr/>
        </p:nvCxnSpPr>
        <p:spPr>
          <a:xfrm flipH="1">
            <a:off x="5226618" y="4029075"/>
            <a:ext cx="2202882" cy="0"/>
          </a:xfrm>
          <a:prstGeom prst="line">
            <a:avLst/>
          </a:prstGeom>
          <a:ln w="31750">
            <a:solidFill>
              <a:srgbClr val="1E64C8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/>
          <p:cNvSpPr txBox="1"/>
          <p:nvPr/>
        </p:nvSpPr>
        <p:spPr>
          <a:xfrm>
            <a:off x="12438959" y="9142485"/>
            <a:ext cx="31951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500" dirty="0" smtClean="0"/>
              <a:t>Hendrickx et al. 2022</a:t>
            </a:r>
            <a:endParaRPr lang="en-GB" sz="2500" dirty="0" smtClean="0"/>
          </a:p>
        </p:txBody>
      </p:sp>
      <p:sp>
        <p:nvSpPr>
          <p:cNvPr id="11" name="Tekstvak 10"/>
          <p:cNvSpPr txBox="1"/>
          <p:nvPr/>
        </p:nvSpPr>
        <p:spPr>
          <a:xfrm>
            <a:off x="5719608" y="1969258"/>
            <a:ext cx="37481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500" dirty="0" smtClean="0"/>
              <a:t>03/07/2019 – 19/10/2020</a:t>
            </a:r>
            <a:endParaRPr lang="en-GB" sz="2500" dirty="0" smtClean="0"/>
          </a:p>
        </p:txBody>
      </p:sp>
      <p:sp>
        <p:nvSpPr>
          <p:cNvPr id="9" name="Ovaal 8"/>
          <p:cNvSpPr/>
          <p:nvPr/>
        </p:nvSpPr>
        <p:spPr>
          <a:xfrm>
            <a:off x="2185639" y="2523255"/>
            <a:ext cx="1752496" cy="150581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74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Case </a:t>
            </a:r>
            <a:r>
              <a:rPr lang="nl-BE" dirty="0" err="1"/>
              <a:t>study</a:t>
            </a:r>
            <a:r>
              <a:rPr lang="nl-BE" dirty="0"/>
              <a:t> 1: Grosse </a:t>
            </a:r>
            <a:r>
              <a:rPr lang="nl-BE" dirty="0" err="1"/>
              <a:t>grabe</a:t>
            </a:r>
            <a:r>
              <a:rPr lang="nl-BE" dirty="0"/>
              <a:t> </a:t>
            </a:r>
            <a:r>
              <a:rPr lang="nl-BE" dirty="0" err="1"/>
              <a:t>rockface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5</a:t>
            </a:fld>
            <a:endParaRPr lang="en-GB" noProof="0" dirty="0"/>
          </a:p>
        </p:txBody>
      </p:sp>
      <p:sp>
        <p:nvSpPr>
          <p:cNvPr id="12" name="Tekstvak 11"/>
          <p:cNvSpPr txBox="1"/>
          <p:nvPr/>
        </p:nvSpPr>
        <p:spPr>
          <a:xfrm>
            <a:off x="7936942" y="6786730"/>
            <a:ext cx="9319953" cy="511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GB" sz="2500" dirty="0" smtClean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118" y="999718"/>
            <a:ext cx="14412558" cy="8468274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8705850" y="8748457"/>
            <a:ext cx="3195105" cy="511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500" dirty="0" smtClean="0">
                <a:solidFill>
                  <a:schemeClr val="bg1"/>
                </a:solidFill>
              </a:rPr>
              <a:t>Hendrickx et al. 2022</a:t>
            </a:r>
            <a:endParaRPr lang="en-GB" sz="25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5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Case </a:t>
            </a:r>
            <a:r>
              <a:rPr lang="nl-BE" dirty="0" err="1"/>
              <a:t>study</a:t>
            </a:r>
            <a:r>
              <a:rPr lang="nl-BE" dirty="0"/>
              <a:t> 1: Grosse </a:t>
            </a:r>
            <a:r>
              <a:rPr lang="nl-BE" dirty="0" err="1"/>
              <a:t>grabe</a:t>
            </a:r>
            <a:r>
              <a:rPr lang="nl-BE" dirty="0"/>
              <a:t> </a:t>
            </a:r>
            <a:r>
              <a:rPr lang="nl-BE" dirty="0" err="1"/>
              <a:t>rockface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6</a:t>
            </a:fld>
            <a:endParaRPr lang="en-GB" noProof="0" dirty="0"/>
          </a:p>
        </p:txBody>
      </p:sp>
      <p:sp>
        <p:nvSpPr>
          <p:cNvPr id="12" name="Tekstvak 11"/>
          <p:cNvSpPr txBox="1"/>
          <p:nvPr/>
        </p:nvSpPr>
        <p:spPr>
          <a:xfrm>
            <a:off x="7936942" y="6786730"/>
            <a:ext cx="9319953" cy="511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GB" sz="2500" dirty="0" smtClean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728" y="1225281"/>
            <a:ext cx="14412558" cy="772342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8705850" y="8748457"/>
            <a:ext cx="3195105" cy="511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500" dirty="0" smtClean="0">
                <a:solidFill>
                  <a:schemeClr val="bg1"/>
                </a:solidFill>
              </a:rPr>
              <a:t>Hendrickx et al. 2022</a:t>
            </a:r>
            <a:endParaRPr lang="en-GB" sz="25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20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7</a:t>
            </a:fld>
            <a:endParaRPr lang="en-GB" noProof="0" dirty="0"/>
          </a:p>
        </p:txBody>
      </p:sp>
      <p:sp>
        <p:nvSpPr>
          <p:cNvPr id="37" name="Titel 1"/>
          <p:cNvSpPr>
            <a:spLocks noGrp="1"/>
          </p:cNvSpPr>
          <p:nvPr>
            <p:ph type="title"/>
          </p:nvPr>
        </p:nvSpPr>
        <p:spPr>
          <a:xfrm>
            <a:off x="830118" y="136025"/>
            <a:ext cx="15705282" cy="863693"/>
          </a:xfrm>
        </p:spPr>
        <p:txBody>
          <a:bodyPr/>
          <a:lstStyle/>
          <a:p>
            <a:r>
              <a:rPr lang="nl-BE" dirty="0"/>
              <a:t>Case </a:t>
            </a:r>
            <a:r>
              <a:rPr lang="nl-BE" dirty="0" err="1"/>
              <a:t>study</a:t>
            </a:r>
            <a:r>
              <a:rPr lang="nl-BE" dirty="0"/>
              <a:t> 2: </a:t>
            </a:r>
            <a:r>
              <a:rPr lang="nl-BE" dirty="0" err="1"/>
              <a:t>Grabengufer</a:t>
            </a:r>
            <a:r>
              <a:rPr lang="nl-BE" dirty="0"/>
              <a:t> rockslide</a:t>
            </a:r>
            <a:endParaRPr lang="en-GB" dirty="0"/>
          </a:p>
        </p:txBody>
      </p:sp>
      <p:pic>
        <p:nvPicPr>
          <p:cNvPr id="35" name="Afbeelding 3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70498"/>
            <a:ext cx="12928954" cy="6502503"/>
          </a:xfrm>
          <a:prstGeom prst="rect">
            <a:avLst/>
          </a:prstGeom>
        </p:spPr>
      </p:pic>
      <p:sp>
        <p:nvSpPr>
          <p:cNvPr id="38" name="Rechthoek 37"/>
          <p:cNvSpPr/>
          <p:nvPr/>
        </p:nvSpPr>
        <p:spPr>
          <a:xfrm>
            <a:off x="9482533" y="3076686"/>
            <a:ext cx="626496" cy="47454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kstvak 17"/>
          <p:cNvSpPr txBox="1"/>
          <p:nvPr/>
        </p:nvSpPr>
        <p:spPr>
          <a:xfrm>
            <a:off x="8038868" y="9081006"/>
            <a:ext cx="1443665" cy="511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500" dirty="0" smtClean="0"/>
              <a:t>Webcam</a:t>
            </a:r>
            <a:endParaRPr lang="en-GB" sz="2500" dirty="0" smtClean="0"/>
          </a:p>
        </p:txBody>
      </p:sp>
      <p:sp>
        <p:nvSpPr>
          <p:cNvPr id="19" name="Tekstvak 18"/>
          <p:cNvSpPr txBox="1"/>
          <p:nvPr/>
        </p:nvSpPr>
        <p:spPr>
          <a:xfrm>
            <a:off x="6392131" y="9081006"/>
            <a:ext cx="12698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BE" sz="2500" dirty="0" err="1" smtClean="0"/>
              <a:t>dGNSS</a:t>
            </a:r>
            <a:endParaRPr lang="en-GB" sz="2500" dirty="0" smtClean="0"/>
          </a:p>
        </p:txBody>
      </p:sp>
      <p:pic>
        <p:nvPicPr>
          <p:cNvPr id="22" name="Afbeelding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1454" y="8094977"/>
            <a:ext cx="986029" cy="986029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1710" y="7712766"/>
            <a:ext cx="1320398" cy="1320398"/>
          </a:xfrm>
          <a:prstGeom prst="rect">
            <a:avLst/>
          </a:prstGeom>
        </p:spPr>
      </p:pic>
      <p:grpSp>
        <p:nvGrpSpPr>
          <p:cNvPr id="2" name="Groep 1"/>
          <p:cNvGrpSpPr/>
          <p:nvPr/>
        </p:nvGrpSpPr>
        <p:grpSpPr>
          <a:xfrm>
            <a:off x="13108566" y="1268635"/>
            <a:ext cx="4097805" cy="2757259"/>
            <a:chOff x="13108566" y="1268635"/>
            <a:chExt cx="4097805" cy="2757259"/>
          </a:xfrm>
        </p:grpSpPr>
        <p:pic>
          <p:nvPicPr>
            <p:cNvPr id="28" name="Afbeelding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08566" y="1268635"/>
              <a:ext cx="4097805" cy="2757259"/>
            </a:xfrm>
            <a:prstGeom prst="rect">
              <a:avLst/>
            </a:prstGeom>
          </p:spPr>
        </p:pic>
        <p:sp>
          <p:nvSpPr>
            <p:cNvPr id="34" name="Ovaal 33"/>
            <p:cNvSpPr/>
            <p:nvPr/>
          </p:nvSpPr>
          <p:spPr>
            <a:xfrm>
              <a:off x="14728978" y="3389153"/>
              <a:ext cx="71969" cy="71969"/>
            </a:xfrm>
            <a:prstGeom prst="ellipse">
              <a:avLst/>
            </a:prstGeom>
            <a:solidFill>
              <a:srgbClr val="FF0000"/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Afbeelding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3914" y="3808086"/>
            <a:ext cx="3547107" cy="354710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355" y="7726444"/>
            <a:ext cx="1824211" cy="1824211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9625119" y="8576958"/>
            <a:ext cx="17524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BE" sz="2500" dirty="0" smtClean="0">
                <a:solidFill>
                  <a:schemeClr val="bg1">
                    <a:lumMod val="65000"/>
                  </a:schemeClr>
                </a:solidFill>
              </a:rPr>
              <a:t>Permanent</a:t>
            </a:r>
          </a:p>
          <a:p>
            <a:pPr algn="ctr">
              <a:lnSpc>
                <a:spcPct val="120000"/>
              </a:lnSpc>
            </a:pPr>
            <a:r>
              <a:rPr lang="nl-BE" sz="2500" dirty="0" smtClean="0">
                <a:solidFill>
                  <a:schemeClr val="bg1">
                    <a:lumMod val="65000"/>
                  </a:schemeClr>
                </a:solidFill>
              </a:rPr>
              <a:t>GNSS</a:t>
            </a:r>
            <a:endParaRPr lang="en-GB" sz="25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101"/>
          <a:stretch/>
        </p:blipFill>
        <p:spPr>
          <a:xfrm>
            <a:off x="9841121" y="7712766"/>
            <a:ext cx="1320398" cy="6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2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0653"/>
            <a:ext cx="17338675" cy="114747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8</a:t>
            </a:fld>
            <a:endParaRPr lang="en-GB" noProof="0" dirty="0"/>
          </a:p>
        </p:txBody>
      </p:sp>
      <p:sp>
        <p:nvSpPr>
          <p:cNvPr id="7" name="Freeform 6"/>
          <p:cNvSpPr/>
          <p:nvPr/>
        </p:nvSpPr>
        <p:spPr>
          <a:xfrm>
            <a:off x="4635500" y="2292350"/>
            <a:ext cx="5727700" cy="6629400"/>
          </a:xfrm>
          <a:custGeom>
            <a:avLst/>
            <a:gdLst>
              <a:gd name="connsiteX0" fmla="*/ 4457700 w 5727700"/>
              <a:gd name="connsiteY0" fmla="*/ 190500 h 5168900"/>
              <a:gd name="connsiteX1" fmla="*/ 4083050 w 5727700"/>
              <a:gd name="connsiteY1" fmla="*/ 0 h 5168900"/>
              <a:gd name="connsiteX2" fmla="*/ 3727450 w 5727700"/>
              <a:gd name="connsiteY2" fmla="*/ 247650 h 5168900"/>
              <a:gd name="connsiteX3" fmla="*/ 3663950 w 5727700"/>
              <a:gd name="connsiteY3" fmla="*/ 336550 h 5168900"/>
              <a:gd name="connsiteX4" fmla="*/ 3606800 w 5727700"/>
              <a:gd name="connsiteY4" fmla="*/ 590550 h 5168900"/>
              <a:gd name="connsiteX5" fmla="*/ 3314700 w 5727700"/>
              <a:gd name="connsiteY5" fmla="*/ 622300 h 5168900"/>
              <a:gd name="connsiteX6" fmla="*/ 3086100 w 5727700"/>
              <a:gd name="connsiteY6" fmla="*/ 736600 h 5168900"/>
              <a:gd name="connsiteX7" fmla="*/ 2984500 w 5727700"/>
              <a:gd name="connsiteY7" fmla="*/ 895350 h 5168900"/>
              <a:gd name="connsiteX8" fmla="*/ 2743200 w 5727700"/>
              <a:gd name="connsiteY8" fmla="*/ 1028700 h 5168900"/>
              <a:gd name="connsiteX9" fmla="*/ 2730500 w 5727700"/>
              <a:gd name="connsiteY9" fmla="*/ 1600200 h 5168900"/>
              <a:gd name="connsiteX10" fmla="*/ 2571750 w 5727700"/>
              <a:gd name="connsiteY10" fmla="*/ 1733550 h 5168900"/>
              <a:gd name="connsiteX11" fmla="*/ 2241550 w 5727700"/>
              <a:gd name="connsiteY11" fmla="*/ 1708150 h 5168900"/>
              <a:gd name="connsiteX12" fmla="*/ 1943100 w 5727700"/>
              <a:gd name="connsiteY12" fmla="*/ 1600200 h 5168900"/>
              <a:gd name="connsiteX13" fmla="*/ 1651000 w 5727700"/>
              <a:gd name="connsiteY13" fmla="*/ 1447800 h 5168900"/>
              <a:gd name="connsiteX14" fmla="*/ 1587500 w 5727700"/>
              <a:gd name="connsiteY14" fmla="*/ 1447800 h 5168900"/>
              <a:gd name="connsiteX15" fmla="*/ 1365250 w 5727700"/>
              <a:gd name="connsiteY15" fmla="*/ 1568450 h 5168900"/>
              <a:gd name="connsiteX16" fmla="*/ 1187450 w 5727700"/>
              <a:gd name="connsiteY16" fmla="*/ 1720850 h 5168900"/>
              <a:gd name="connsiteX17" fmla="*/ 914400 w 5727700"/>
              <a:gd name="connsiteY17" fmla="*/ 1714500 h 5168900"/>
              <a:gd name="connsiteX18" fmla="*/ 330200 w 5727700"/>
              <a:gd name="connsiteY18" fmla="*/ 1784350 h 5168900"/>
              <a:gd name="connsiteX19" fmla="*/ 152400 w 5727700"/>
              <a:gd name="connsiteY19" fmla="*/ 2178050 h 5168900"/>
              <a:gd name="connsiteX20" fmla="*/ 0 w 5727700"/>
              <a:gd name="connsiteY20" fmla="*/ 2914650 h 5168900"/>
              <a:gd name="connsiteX21" fmla="*/ 19050 w 5727700"/>
              <a:gd name="connsiteY21" fmla="*/ 3835400 h 5168900"/>
              <a:gd name="connsiteX22" fmla="*/ 209550 w 5727700"/>
              <a:gd name="connsiteY22" fmla="*/ 4552950 h 5168900"/>
              <a:gd name="connsiteX23" fmla="*/ 590550 w 5727700"/>
              <a:gd name="connsiteY23" fmla="*/ 4699000 h 5168900"/>
              <a:gd name="connsiteX24" fmla="*/ 1009650 w 5727700"/>
              <a:gd name="connsiteY24" fmla="*/ 4813300 h 5168900"/>
              <a:gd name="connsiteX25" fmla="*/ 1574800 w 5727700"/>
              <a:gd name="connsiteY25" fmla="*/ 4889500 h 5168900"/>
              <a:gd name="connsiteX26" fmla="*/ 2032000 w 5727700"/>
              <a:gd name="connsiteY26" fmla="*/ 5156200 h 5168900"/>
              <a:gd name="connsiteX27" fmla="*/ 2457450 w 5727700"/>
              <a:gd name="connsiteY27" fmla="*/ 5168900 h 5168900"/>
              <a:gd name="connsiteX28" fmla="*/ 2838450 w 5727700"/>
              <a:gd name="connsiteY28" fmla="*/ 5105400 h 5168900"/>
              <a:gd name="connsiteX29" fmla="*/ 3314700 w 5727700"/>
              <a:gd name="connsiteY29" fmla="*/ 5041900 h 5168900"/>
              <a:gd name="connsiteX30" fmla="*/ 3892550 w 5727700"/>
              <a:gd name="connsiteY30" fmla="*/ 5010150 h 5168900"/>
              <a:gd name="connsiteX31" fmla="*/ 4419600 w 5727700"/>
              <a:gd name="connsiteY31" fmla="*/ 4768850 h 5168900"/>
              <a:gd name="connsiteX32" fmla="*/ 4495800 w 5727700"/>
              <a:gd name="connsiteY32" fmla="*/ 4216400 h 5168900"/>
              <a:gd name="connsiteX33" fmla="*/ 4432300 w 5727700"/>
              <a:gd name="connsiteY33" fmla="*/ 3733800 h 5168900"/>
              <a:gd name="connsiteX34" fmla="*/ 4419600 w 5727700"/>
              <a:gd name="connsiteY34" fmla="*/ 3263900 h 5168900"/>
              <a:gd name="connsiteX35" fmla="*/ 4572000 w 5727700"/>
              <a:gd name="connsiteY35" fmla="*/ 2851150 h 5168900"/>
              <a:gd name="connsiteX36" fmla="*/ 4819650 w 5727700"/>
              <a:gd name="connsiteY36" fmla="*/ 2578100 h 5168900"/>
              <a:gd name="connsiteX37" fmla="*/ 5137150 w 5727700"/>
              <a:gd name="connsiteY37" fmla="*/ 2501900 h 5168900"/>
              <a:gd name="connsiteX38" fmla="*/ 5492750 w 5727700"/>
              <a:gd name="connsiteY38" fmla="*/ 2736850 h 5168900"/>
              <a:gd name="connsiteX39" fmla="*/ 5670550 w 5727700"/>
              <a:gd name="connsiteY39" fmla="*/ 2762250 h 5168900"/>
              <a:gd name="connsiteX40" fmla="*/ 5727700 w 5727700"/>
              <a:gd name="connsiteY40" fmla="*/ 2476500 h 5168900"/>
              <a:gd name="connsiteX41" fmla="*/ 5562600 w 5727700"/>
              <a:gd name="connsiteY41" fmla="*/ 1987550 h 5168900"/>
              <a:gd name="connsiteX42" fmla="*/ 5232400 w 5727700"/>
              <a:gd name="connsiteY42" fmla="*/ 1498600 h 5168900"/>
              <a:gd name="connsiteX43" fmla="*/ 5035550 w 5727700"/>
              <a:gd name="connsiteY43" fmla="*/ 1200150 h 5168900"/>
              <a:gd name="connsiteX44" fmla="*/ 4902200 w 5727700"/>
              <a:gd name="connsiteY44" fmla="*/ 876300 h 5168900"/>
              <a:gd name="connsiteX45" fmla="*/ 4768850 w 5727700"/>
              <a:gd name="connsiteY45" fmla="*/ 628650 h 5168900"/>
              <a:gd name="connsiteX46" fmla="*/ 4667250 w 5727700"/>
              <a:gd name="connsiteY46" fmla="*/ 387350 h 5168900"/>
              <a:gd name="connsiteX47" fmla="*/ 4616450 w 5727700"/>
              <a:gd name="connsiteY47" fmla="*/ 247650 h 5168900"/>
              <a:gd name="connsiteX48" fmla="*/ 4559300 w 5727700"/>
              <a:gd name="connsiteY48" fmla="*/ 177800 h 5168900"/>
              <a:gd name="connsiteX49" fmla="*/ 4559300 w 5727700"/>
              <a:gd name="connsiteY49" fmla="*/ 177800 h 5168900"/>
              <a:gd name="connsiteX0" fmla="*/ 4457700 w 5727700"/>
              <a:gd name="connsiteY0" fmla="*/ 190500 h 7200900"/>
              <a:gd name="connsiteX1" fmla="*/ 4083050 w 5727700"/>
              <a:gd name="connsiteY1" fmla="*/ 0 h 7200900"/>
              <a:gd name="connsiteX2" fmla="*/ 3727450 w 5727700"/>
              <a:gd name="connsiteY2" fmla="*/ 247650 h 7200900"/>
              <a:gd name="connsiteX3" fmla="*/ 3663950 w 5727700"/>
              <a:gd name="connsiteY3" fmla="*/ 336550 h 7200900"/>
              <a:gd name="connsiteX4" fmla="*/ 3606800 w 5727700"/>
              <a:gd name="connsiteY4" fmla="*/ 590550 h 7200900"/>
              <a:gd name="connsiteX5" fmla="*/ 3314700 w 5727700"/>
              <a:gd name="connsiteY5" fmla="*/ 622300 h 7200900"/>
              <a:gd name="connsiteX6" fmla="*/ 3086100 w 5727700"/>
              <a:gd name="connsiteY6" fmla="*/ 736600 h 7200900"/>
              <a:gd name="connsiteX7" fmla="*/ 2984500 w 5727700"/>
              <a:gd name="connsiteY7" fmla="*/ 895350 h 7200900"/>
              <a:gd name="connsiteX8" fmla="*/ 2743200 w 5727700"/>
              <a:gd name="connsiteY8" fmla="*/ 1028700 h 7200900"/>
              <a:gd name="connsiteX9" fmla="*/ 2730500 w 5727700"/>
              <a:gd name="connsiteY9" fmla="*/ 1600200 h 7200900"/>
              <a:gd name="connsiteX10" fmla="*/ 2571750 w 5727700"/>
              <a:gd name="connsiteY10" fmla="*/ 1733550 h 7200900"/>
              <a:gd name="connsiteX11" fmla="*/ 2241550 w 5727700"/>
              <a:gd name="connsiteY11" fmla="*/ 1708150 h 7200900"/>
              <a:gd name="connsiteX12" fmla="*/ 1943100 w 5727700"/>
              <a:gd name="connsiteY12" fmla="*/ 1600200 h 7200900"/>
              <a:gd name="connsiteX13" fmla="*/ 1651000 w 5727700"/>
              <a:gd name="connsiteY13" fmla="*/ 1447800 h 7200900"/>
              <a:gd name="connsiteX14" fmla="*/ 1587500 w 5727700"/>
              <a:gd name="connsiteY14" fmla="*/ 1447800 h 7200900"/>
              <a:gd name="connsiteX15" fmla="*/ 1365250 w 5727700"/>
              <a:gd name="connsiteY15" fmla="*/ 1568450 h 7200900"/>
              <a:gd name="connsiteX16" fmla="*/ 1187450 w 5727700"/>
              <a:gd name="connsiteY16" fmla="*/ 1720850 h 7200900"/>
              <a:gd name="connsiteX17" fmla="*/ 914400 w 5727700"/>
              <a:gd name="connsiteY17" fmla="*/ 1714500 h 7200900"/>
              <a:gd name="connsiteX18" fmla="*/ 330200 w 5727700"/>
              <a:gd name="connsiteY18" fmla="*/ 1784350 h 7200900"/>
              <a:gd name="connsiteX19" fmla="*/ 152400 w 5727700"/>
              <a:gd name="connsiteY19" fmla="*/ 2178050 h 7200900"/>
              <a:gd name="connsiteX20" fmla="*/ 0 w 5727700"/>
              <a:gd name="connsiteY20" fmla="*/ 2914650 h 7200900"/>
              <a:gd name="connsiteX21" fmla="*/ 19050 w 5727700"/>
              <a:gd name="connsiteY21" fmla="*/ 3835400 h 7200900"/>
              <a:gd name="connsiteX22" fmla="*/ 209550 w 5727700"/>
              <a:gd name="connsiteY22" fmla="*/ 4552950 h 7200900"/>
              <a:gd name="connsiteX23" fmla="*/ 590550 w 5727700"/>
              <a:gd name="connsiteY23" fmla="*/ 4699000 h 7200900"/>
              <a:gd name="connsiteX24" fmla="*/ 1009650 w 5727700"/>
              <a:gd name="connsiteY24" fmla="*/ 4813300 h 7200900"/>
              <a:gd name="connsiteX25" fmla="*/ 1574800 w 5727700"/>
              <a:gd name="connsiteY25" fmla="*/ 4889500 h 7200900"/>
              <a:gd name="connsiteX26" fmla="*/ 2032000 w 5727700"/>
              <a:gd name="connsiteY26" fmla="*/ 5156200 h 7200900"/>
              <a:gd name="connsiteX27" fmla="*/ 2457450 w 5727700"/>
              <a:gd name="connsiteY27" fmla="*/ 5168900 h 7200900"/>
              <a:gd name="connsiteX28" fmla="*/ 2838450 w 5727700"/>
              <a:gd name="connsiteY28" fmla="*/ 5105400 h 7200900"/>
              <a:gd name="connsiteX29" fmla="*/ 3657600 w 5727700"/>
              <a:gd name="connsiteY29" fmla="*/ 7200900 h 7200900"/>
              <a:gd name="connsiteX30" fmla="*/ 3892550 w 5727700"/>
              <a:gd name="connsiteY30" fmla="*/ 5010150 h 7200900"/>
              <a:gd name="connsiteX31" fmla="*/ 4419600 w 5727700"/>
              <a:gd name="connsiteY31" fmla="*/ 4768850 h 7200900"/>
              <a:gd name="connsiteX32" fmla="*/ 4495800 w 5727700"/>
              <a:gd name="connsiteY32" fmla="*/ 4216400 h 7200900"/>
              <a:gd name="connsiteX33" fmla="*/ 4432300 w 5727700"/>
              <a:gd name="connsiteY33" fmla="*/ 3733800 h 7200900"/>
              <a:gd name="connsiteX34" fmla="*/ 4419600 w 5727700"/>
              <a:gd name="connsiteY34" fmla="*/ 3263900 h 7200900"/>
              <a:gd name="connsiteX35" fmla="*/ 4572000 w 5727700"/>
              <a:gd name="connsiteY35" fmla="*/ 2851150 h 7200900"/>
              <a:gd name="connsiteX36" fmla="*/ 4819650 w 5727700"/>
              <a:gd name="connsiteY36" fmla="*/ 2578100 h 7200900"/>
              <a:gd name="connsiteX37" fmla="*/ 5137150 w 5727700"/>
              <a:gd name="connsiteY37" fmla="*/ 2501900 h 7200900"/>
              <a:gd name="connsiteX38" fmla="*/ 5492750 w 5727700"/>
              <a:gd name="connsiteY38" fmla="*/ 2736850 h 7200900"/>
              <a:gd name="connsiteX39" fmla="*/ 5670550 w 5727700"/>
              <a:gd name="connsiteY39" fmla="*/ 2762250 h 7200900"/>
              <a:gd name="connsiteX40" fmla="*/ 5727700 w 5727700"/>
              <a:gd name="connsiteY40" fmla="*/ 2476500 h 7200900"/>
              <a:gd name="connsiteX41" fmla="*/ 5562600 w 5727700"/>
              <a:gd name="connsiteY41" fmla="*/ 1987550 h 7200900"/>
              <a:gd name="connsiteX42" fmla="*/ 5232400 w 5727700"/>
              <a:gd name="connsiteY42" fmla="*/ 1498600 h 7200900"/>
              <a:gd name="connsiteX43" fmla="*/ 5035550 w 5727700"/>
              <a:gd name="connsiteY43" fmla="*/ 1200150 h 7200900"/>
              <a:gd name="connsiteX44" fmla="*/ 4902200 w 5727700"/>
              <a:gd name="connsiteY44" fmla="*/ 876300 h 7200900"/>
              <a:gd name="connsiteX45" fmla="*/ 4768850 w 5727700"/>
              <a:gd name="connsiteY45" fmla="*/ 628650 h 7200900"/>
              <a:gd name="connsiteX46" fmla="*/ 4667250 w 5727700"/>
              <a:gd name="connsiteY46" fmla="*/ 387350 h 7200900"/>
              <a:gd name="connsiteX47" fmla="*/ 4616450 w 5727700"/>
              <a:gd name="connsiteY47" fmla="*/ 247650 h 7200900"/>
              <a:gd name="connsiteX48" fmla="*/ 4559300 w 5727700"/>
              <a:gd name="connsiteY48" fmla="*/ 177800 h 7200900"/>
              <a:gd name="connsiteX49" fmla="*/ 4559300 w 5727700"/>
              <a:gd name="connsiteY49" fmla="*/ 177800 h 7200900"/>
              <a:gd name="connsiteX0" fmla="*/ 4457700 w 5727700"/>
              <a:gd name="connsiteY0" fmla="*/ 190500 h 7200900"/>
              <a:gd name="connsiteX1" fmla="*/ 4083050 w 5727700"/>
              <a:gd name="connsiteY1" fmla="*/ 0 h 7200900"/>
              <a:gd name="connsiteX2" fmla="*/ 3727450 w 5727700"/>
              <a:gd name="connsiteY2" fmla="*/ 247650 h 7200900"/>
              <a:gd name="connsiteX3" fmla="*/ 3663950 w 5727700"/>
              <a:gd name="connsiteY3" fmla="*/ 336550 h 7200900"/>
              <a:gd name="connsiteX4" fmla="*/ 3606800 w 5727700"/>
              <a:gd name="connsiteY4" fmla="*/ 590550 h 7200900"/>
              <a:gd name="connsiteX5" fmla="*/ 3314700 w 5727700"/>
              <a:gd name="connsiteY5" fmla="*/ 622300 h 7200900"/>
              <a:gd name="connsiteX6" fmla="*/ 3086100 w 5727700"/>
              <a:gd name="connsiteY6" fmla="*/ 736600 h 7200900"/>
              <a:gd name="connsiteX7" fmla="*/ 2984500 w 5727700"/>
              <a:gd name="connsiteY7" fmla="*/ 895350 h 7200900"/>
              <a:gd name="connsiteX8" fmla="*/ 2743200 w 5727700"/>
              <a:gd name="connsiteY8" fmla="*/ 1028700 h 7200900"/>
              <a:gd name="connsiteX9" fmla="*/ 2730500 w 5727700"/>
              <a:gd name="connsiteY9" fmla="*/ 1600200 h 7200900"/>
              <a:gd name="connsiteX10" fmla="*/ 2571750 w 5727700"/>
              <a:gd name="connsiteY10" fmla="*/ 1733550 h 7200900"/>
              <a:gd name="connsiteX11" fmla="*/ 2241550 w 5727700"/>
              <a:gd name="connsiteY11" fmla="*/ 1708150 h 7200900"/>
              <a:gd name="connsiteX12" fmla="*/ 1943100 w 5727700"/>
              <a:gd name="connsiteY12" fmla="*/ 1600200 h 7200900"/>
              <a:gd name="connsiteX13" fmla="*/ 1651000 w 5727700"/>
              <a:gd name="connsiteY13" fmla="*/ 1447800 h 7200900"/>
              <a:gd name="connsiteX14" fmla="*/ 1587500 w 5727700"/>
              <a:gd name="connsiteY14" fmla="*/ 1447800 h 7200900"/>
              <a:gd name="connsiteX15" fmla="*/ 1365250 w 5727700"/>
              <a:gd name="connsiteY15" fmla="*/ 1568450 h 7200900"/>
              <a:gd name="connsiteX16" fmla="*/ 1187450 w 5727700"/>
              <a:gd name="connsiteY16" fmla="*/ 1720850 h 7200900"/>
              <a:gd name="connsiteX17" fmla="*/ 914400 w 5727700"/>
              <a:gd name="connsiteY17" fmla="*/ 1714500 h 7200900"/>
              <a:gd name="connsiteX18" fmla="*/ 330200 w 5727700"/>
              <a:gd name="connsiteY18" fmla="*/ 1784350 h 7200900"/>
              <a:gd name="connsiteX19" fmla="*/ 152400 w 5727700"/>
              <a:gd name="connsiteY19" fmla="*/ 2178050 h 7200900"/>
              <a:gd name="connsiteX20" fmla="*/ 0 w 5727700"/>
              <a:gd name="connsiteY20" fmla="*/ 2914650 h 7200900"/>
              <a:gd name="connsiteX21" fmla="*/ 19050 w 5727700"/>
              <a:gd name="connsiteY21" fmla="*/ 3835400 h 7200900"/>
              <a:gd name="connsiteX22" fmla="*/ 209550 w 5727700"/>
              <a:gd name="connsiteY22" fmla="*/ 4552950 h 7200900"/>
              <a:gd name="connsiteX23" fmla="*/ 590550 w 5727700"/>
              <a:gd name="connsiteY23" fmla="*/ 4699000 h 7200900"/>
              <a:gd name="connsiteX24" fmla="*/ 1009650 w 5727700"/>
              <a:gd name="connsiteY24" fmla="*/ 4813300 h 7200900"/>
              <a:gd name="connsiteX25" fmla="*/ 1574800 w 5727700"/>
              <a:gd name="connsiteY25" fmla="*/ 4889500 h 7200900"/>
              <a:gd name="connsiteX26" fmla="*/ 2032000 w 5727700"/>
              <a:gd name="connsiteY26" fmla="*/ 5156200 h 7200900"/>
              <a:gd name="connsiteX27" fmla="*/ 2457450 w 5727700"/>
              <a:gd name="connsiteY27" fmla="*/ 5168900 h 7200900"/>
              <a:gd name="connsiteX28" fmla="*/ 2838450 w 5727700"/>
              <a:gd name="connsiteY28" fmla="*/ 5105400 h 7200900"/>
              <a:gd name="connsiteX29" fmla="*/ 3657600 w 5727700"/>
              <a:gd name="connsiteY29" fmla="*/ 7200900 h 7200900"/>
              <a:gd name="connsiteX30" fmla="*/ 4210050 w 5727700"/>
              <a:gd name="connsiteY30" fmla="*/ 5734050 h 7200900"/>
              <a:gd name="connsiteX31" fmla="*/ 4419600 w 5727700"/>
              <a:gd name="connsiteY31" fmla="*/ 4768850 h 7200900"/>
              <a:gd name="connsiteX32" fmla="*/ 4495800 w 5727700"/>
              <a:gd name="connsiteY32" fmla="*/ 4216400 h 7200900"/>
              <a:gd name="connsiteX33" fmla="*/ 4432300 w 5727700"/>
              <a:gd name="connsiteY33" fmla="*/ 3733800 h 7200900"/>
              <a:gd name="connsiteX34" fmla="*/ 4419600 w 5727700"/>
              <a:gd name="connsiteY34" fmla="*/ 3263900 h 7200900"/>
              <a:gd name="connsiteX35" fmla="*/ 4572000 w 5727700"/>
              <a:gd name="connsiteY35" fmla="*/ 2851150 h 7200900"/>
              <a:gd name="connsiteX36" fmla="*/ 4819650 w 5727700"/>
              <a:gd name="connsiteY36" fmla="*/ 2578100 h 7200900"/>
              <a:gd name="connsiteX37" fmla="*/ 5137150 w 5727700"/>
              <a:gd name="connsiteY37" fmla="*/ 2501900 h 7200900"/>
              <a:gd name="connsiteX38" fmla="*/ 5492750 w 5727700"/>
              <a:gd name="connsiteY38" fmla="*/ 2736850 h 7200900"/>
              <a:gd name="connsiteX39" fmla="*/ 5670550 w 5727700"/>
              <a:gd name="connsiteY39" fmla="*/ 2762250 h 7200900"/>
              <a:gd name="connsiteX40" fmla="*/ 5727700 w 5727700"/>
              <a:gd name="connsiteY40" fmla="*/ 2476500 h 7200900"/>
              <a:gd name="connsiteX41" fmla="*/ 5562600 w 5727700"/>
              <a:gd name="connsiteY41" fmla="*/ 1987550 h 7200900"/>
              <a:gd name="connsiteX42" fmla="*/ 5232400 w 5727700"/>
              <a:gd name="connsiteY42" fmla="*/ 1498600 h 7200900"/>
              <a:gd name="connsiteX43" fmla="*/ 5035550 w 5727700"/>
              <a:gd name="connsiteY43" fmla="*/ 1200150 h 7200900"/>
              <a:gd name="connsiteX44" fmla="*/ 4902200 w 5727700"/>
              <a:gd name="connsiteY44" fmla="*/ 876300 h 7200900"/>
              <a:gd name="connsiteX45" fmla="*/ 4768850 w 5727700"/>
              <a:gd name="connsiteY45" fmla="*/ 628650 h 7200900"/>
              <a:gd name="connsiteX46" fmla="*/ 4667250 w 5727700"/>
              <a:gd name="connsiteY46" fmla="*/ 387350 h 7200900"/>
              <a:gd name="connsiteX47" fmla="*/ 4616450 w 5727700"/>
              <a:gd name="connsiteY47" fmla="*/ 247650 h 7200900"/>
              <a:gd name="connsiteX48" fmla="*/ 4559300 w 5727700"/>
              <a:gd name="connsiteY48" fmla="*/ 177800 h 7200900"/>
              <a:gd name="connsiteX49" fmla="*/ 4559300 w 5727700"/>
              <a:gd name="connsiteY49" fmla="*/ 177800 h 7200900"/>
              <a:gd name="connsiteX0" fmla="*/ 4457700 w 5727700"/>
              <a:gd name="connsiteY0" fmla="*/ 190500 h 7200900"/>
              <a:gd name="connsiteX1" fmla="*/ 4083050 w 5727700"/>
              <a:gd name="connsiteY1" fmla="*/ 0 h 7200900"/>
              <a:gd name="connsiteX2" fmla="*/ 3727450 w 5727700"/>
              <a:gd name="connsiteY2" fmla="*/ 247650 h 7200900"/>
              <a:gd name="connsiteX3" fmla="*/ 3663950 w 5727700"/>
              <a:gd name="connsiteY3" fmla="*/ 336550 h 7200900"/>
              <a:gd name="connsiteX4" fmla="*/ 3606800 w 5727700"/>
              <a:gd name="connsiteY4" fmla="*/ 590550 h 7200900"/>
              <a:gd name="connsiteX5" fmla="*/ 3314700 w 5727700"/>
              <a:gd name="connsiteY5" fmla="*/ 622300 h 7200900"/>
              <a:gd name="connsiteX6" fmla="*/ 3086100 w 5727700"/>
              <a:gd name="connsiteY6" fmla="*/ 736600 h 7200900"/>
              <a:gd name="connsiteX7" fmla="*/ 2984500 w 5727700"/>
              <a:gd name="connsiteY7" fmla="*/ 895350 h 7200900"/>
              <a:gd name="connsiteX8" fmla="*/ 2743200 w 5727700"/>
              <a:gd name="connsiteY8" fmla="*/ 1028700 h 7200900"/>
              <a:gd name="connsiteX9" fmla="*/ 2730500 w 5727700"/>
              <a:gd name="connsiteY9" fmla="*/ 1600200 h 7200900"/>
              <a:gd name="connsiteX10" fmla="*/ 2571750 w 5727700"/>
              <a:gd name="connsiteY10" fmla="*/ 1733550 h 7200900"/>
              <a:gd name="connsiteX11" fmla="*/ 2241550 w 5727700"/>
              <a:gd name="connsiteY11" fmla="*/ 1708150 h 7200900"/>
              <a:gd name="connsiteX12" fmla="*/ 1943100 w 5727700"/>
              <a:gd name="connsiteY12" fmla="*/ 1600200 h 7200900"/>
              <a:gd name="connsiteX13" fmla="*/ 1651000 w 5727700"/>
              <a:gd name="connsiteY13" fmla="*/ 1447800 h 7200900"/>
              <a:gd name="connsiteX14" fmla="*/ 1587500 w 5727700"/>
              <a:gd name="connsiteY14" fmla="*/ 1447800 h 7200900"/>
              <a:gd name="connsiteX15" fmla="*/ 1365250 w 5727700"/>
              <a:gd name="connsiteY15" fmla="*/ 1568450 h 7200900"/>
              <a:gd name="connsiteX16" fmla="*/ 1187450 w 5727700"/>
              <a:gd name="connsiteY16" fmla="*/ 1720850 h 7200900"/>
              <a:gd name="connsiteX17" fmla="*/ 914400 w 5727700"/>
              <a:gd name="connsiteY17" fmla="*/ 1714500 h 7200900"/>
              <a:gd name="connsiteX18" fmla="*/ 330200 w 5727700"/>
              <a:gd name="connsiteY18" fmla="*/ 1784350 h 7200900"/>
              <a:gd name="connsiteX19" fmla="*/ 152400 w 5727700"/>
              <a:gd name="connsiteY19" fmla="*/ 2178050 h 7200900"/>
              <a:gd name="connsiteX20" fmla="*/ 0 w 5727700"/>
              <a:gd name="connsiteY20" fmla="*/ 2914650 h 7200900"/>
              <a:gd name="connsiteX21" fmla="*/ 19050 w 5727700"/>
              <a:gd name="connsiteY21" fmla="*/ 3835400 h 7200900"/>
              <a:gd name="connsiteX22" fmla="*/ 209550 w 5727700"/>
              <a:gd name="connsiteY22" fmla="*/ 4552950 h 7200900"/>
              <a:gd name="connsiteX23" fmla="*/ 590550 w 5727700"/>
              <a:gd name="connsiteY23" fmla="*/ 4699000 h 7200900"/>
              <a:gd name="connsiteX24" fmla="*/ 1009650 w 5727700"/>
              <a:gd name="connsiteY24" fmla="*/ 4813300 h 7200900"/>
              <a:gd name="connsiteX25" fmla="*/ 1574800 w 5727700"/>
              <a:gd name="connsiteY25" fmla="*/ 4889500 h 7200900"/>
              <a:gd name="connsiteX26" fmla="*/ 2032000 w 5727700"/>
              <a:gd name="connsiteY26" fmla="*/ 5156200 h 7200900"/>
              <a:gd name="connsiteX27" fmla="*/ 2457450 w 5727700"/>
              <a:gd name="connsiteY27" fmla="*/ 5168900 h 7200900"/>
              <a:gd name="connsiteX28" fmla="*/ 3181350 w 5727700"/>
              <a:gd name="connsiteY28" fmla="*/ 6451600 h 7200900"/>
              <a:gd name="connsiteX29" fmla="*/ 3657600 w 5727700"/>
              <a:gd name="connsiteY29" fmla="*/ 7200900 h 7200900"/>
              <a:gd name="connsiteX30" fmla="*/ 4210050 w 5727700"/>
              <a:gd name="connsiteY30" fmla="*/ 5734050 h 7200900"/>
              <a:gd name="connsiteX31" fmla="*/ 4419600 w 5727700"/>
              <a:gd name="connsiteY31" fmla="*/ 4768850 h 7200900"/>
              <a:gd name="connsiteX32" fmla="*/ 4495800 w 5727700"/>
              <a:gd name="connsiteY32" fmla="*/ 4216400 h 7200900"/>
              <a:gd name="connsiteX33" fmla="*/ 4432300 w 5727700"/>
              <a:gd name="connsiteY33" fmla="*/ 3733800 h 7200900"/>
              <a:gd name="connsiteX34" fmla="*/ 4419600 w 5727700"/>
              <a:gd name="connsiteY34" fmla="*/ 3263900 h 7200900"/>
              <a:gd name="connsiteX35" fmla="*/ 4572000 w 5727700"/>
              <a:gd name="connsiteY35" fmla="*/ 2851150 h 7200900"/>
              <a:gd name="connsiteX36" fmla="*/ 4819650 w 5727700"/>
              <a:gd name="connsiteY36" fmla="*/ 2578100 h 7200900"/>
              <a:gd name="connsiteX37" fmla="*/ 5137150 w 5727700"/>
              <a:gd name="connsiteY37" fmla="*/ 2501900 h 7200900"/>
              <a:gd name="connsiteX38" fmla="*/ 5492750 w 5727700"/>
              <a:gd name="connsiteY38" fmla="*/ 2736850 h 7200900"/>
              <a:gd name="connsiteX39" fmla="*/ 5670550 w 5727700"/>
              <a:gd name="connsiteY39" fmla="*/ 2762250 h 7200900"/>
              <a:gd name="connsiteX40" fmla="*/ 5727700 w 5727700"/>
              <a:gd name="connsiteY40" fmla="*/ 2476500 h 7200900"/>
              <a:gd name="connsiteX41" fmla="*/ 5562600 w 5727700"/>
              <a:gd name="connsiteY41" fmla="*/ 1987550 h 7200900"/>
              <a:gd name="connsiteX42" fmla="*/ 5232400 w 5727700"/>
              <a:gd name="connsiteY42" fmla="*/ 1498600 h 7200900"/>
              <a:gd name="connsiteX43" fmla="*/ 5035550 w 5727700"/>
              <a:gd name="connsiteY43" fmla="*/ 1200150 h 7200900"/>
              <a:gd name="connsiteX44" fmla="*/ 4902200 w 5727700"/>
              <a:gd name="connsiteY44" fmla="*/ 876300 h 7200900"/>
              <a:gd name="connsiteX45" fmla="*/ 4768850 w 5727700"/>
              <a:gd name="connsiteY45" fmla="*/ 628650 h 7200900"/>
              <a:gd name="connsiteX46" fmla="*/ 4667250 w 5727700"/>
              <a:gd name="connsiteY46" fmla="*/ 387350 h 7200900"/>
              <a:gd name="connsiteX47" fmla="*/ 4616450 w 5727700"/>
              <a:gd name="connsiteY47" fmla="*/ 247650 h 7200900"/>
              <a:gd name="connsiteX48" fmla="*/ 4559300 w 5727700"/>
              <a:gd name="connsiteY48" fmla="*/ 177800 h 7200900"/>
              <a:gd name="connsiteX49" fmla="*/ 4559300 w 5727700"/>
              <a:gd name="connsiteY49" fmla="*/ 177800 h 7200900"/>
              <a:gd name="connsiteX0" fmla="*/ 4457700 w 5727700"/>
              <a:gd name="connsiteY0" fmla="*/ 190500 h 7200900"/>
              <a:gd name="connsiteX1" fmla="*/ 4083050 w 5727700"/>
              <a:gd name="connsiteY1" fmla="*/ 0 h 7200900"/>
              <a:gd name="connsiteX2" fmla="*/ 3727450 w 5727700"/>
              <a:gd name="connsiteY2" fmla="*/ 247650 h 7200900"/>
              <a:gd name="connsiteX3" fmla="*/ 3663950 w 5727700"/>
              <a:gd name="connsiteY3" fmla="*/ 336550 h 7200900"/>
              <a:gd name="connsiteX4" fmla="*/ 3606800 w 5727700"/>
              <a:gd name="connsiteY4" fmla="*/ 590550 h 7200900"/>
              <a:gd name="connsiteX5" fmla="*/ 3314700 w 5727700"/>
              <a:gd name="connsiteY5" fmla="*/ 622300 h 7200900"/>
              <a:gd name="connsiteX6" fmla="*/ 3086100 w 5727700"/>
              <a:gd name="connsiteY6" fmla="*/ 736600 h 7200900"/>
              <a:gd name="connsiteX7" fmla="*/ 2984500 w 5727700"/>
              <a:gd name="connsiteY7" fmla="*/ 895350 h 7200900"/>
              <a:gd name="connsiteX8" fmla="*/ 2743200 w 5727700"/>
              <a:gd name="connsiteY8" fmla="*/ 1028700 h 7200900"/>
              <a:gd name="connsiteX9" fmla="*/ 2730500 w 5727700"/>
              <a:gd name="connsiteY9" fmla="*/ 1600200 h 7200900"/>
              <a:gd name="connsiteX10" fmla="*/ 2571750 w 5727700"/>
              <a:gd name="connsiteY10" fmla="*/ 1733550 h 7200900"/>
              <a:gd name="connsiteX11" fmla="*/ 2241550 w 5727700"/>
              <a:gd name="connsiteY11" fmla="*/ 1708150 h 7200900"/>
              <a:gd name="connsiteX12" fmla="*/ 1943100 w 5727700"/>
              <a:gd name="connsiteY12" fmla="*/ 1600200 h 7200900"/>
              <a:gd name="connsiteX13" fmla="*/ 1651000 w 5727700"/>
              <a:gd name="connsiteY13" fmla="*/ 1447800 h 7200900"/>
              <a:gd name="connsiteX14" fmla="*/ 1587500 w 5727700"/>
              <a:gd name="connsiteY14" fmla="*/ 1447800 h 7200900"/>
              <a:gd name="connsiteX15" fmla="*/ 1365250 w 5727700"/>
              <a:gd name="connsiteY15" fmla="*/ 1568450 h 7200900"/>
              <a:gd name="connsiteX16" fmla="*/ 1187450 w 5727700"/>
              <a:gd name="connsiteY16" fmla="*/ 1720850 h 7200900"/>
              <a:gd name="connsiteX17" fmla="*/ 914400 w 5727700"/>
              <a:gd name="connsiteY17" fmla="*/ 1714500 h 7200900"/>
              <a:gd name="connsiteX18" fmla="*/ 330200 w 5727700"/>
              <a:gd name="connsiteY18" fmla="*/ 1784350 h 7200900"/>
              <a:gd name="connsiteX19" fmla="*/ 152400 w 5727700"/>
              <a:gd name="connsiteY19" fmla="*/ 2178050 h 7200900"/>
              <a:gd name="connsiteX20" fmla="*/ 0 w 5727700"/>
              <a:gd name="connsiteY20" fmla="*/ 2914650 h 7200900"/>
              <a:gd name="connsiteX21" fmla="*/ 19050 w 5727700"/>
              <a:gd name="connsiteY21" fmla="*/ 3835400 h 7200900"/>
              <a:gd name="connsiteX22" fmla="*/ 209550 w 5727700"/>
              <a:gd name="connsiteY22" fmla="*/ 4552950 h 7200900"/>
              <a:gd name="connsiteX23" fmla="*/ 590550 w 5727700"/>
              <a:gd name="connsiteY23" fmla="*/ 4699000 h 7200900"/>
              <a:gd name="connsiteX24" fmla="*/ 1009650 w 5727700"/>
              <a:gd name="connsiteY24" fmla="*/ 4813300 h 7200900"/>
              <a:gd name="connsiteX25" fmla="*/ 1574800 w 5727700"/>
              <a:gd name="connsiteY25" fmla="*/ 4889500 h 7200900"/>
              <a:gd name="connsiteX26" fmla="*/ 2032000 w 5727700"/>
              <a:gd name="connsiteY26" fmla="*/ 5156200 h 7200900"/>
              <a:gd name="connsiteX27" fmla="*/ 2457450 w 5727700"/>
              <a:gd name="connsiteY27" fmla="*/ 5168900 h 7200900"/>
              <a:gd name="connsiteX28" fmla="*/ 3181350 w 5727700"/>
              <a:gd name="connsiteY28" fmla="*/ 6451600 h 7200900"/>
              <a:gd name="connsiteX29" fmla="*/ 3657600 w 5727700"/>
              <a:gd name="connsiteY29" fmla="*/ 7200900 h 7200900"/>
              <a:gd name="connsiteX30" fmla="*/ 4210050 w 5727700"/>
              <a:gd name="connsiteY30" fmla="*/ 5734050 h 7200900"/>
              <a:gd name="connsiteX31" fmla="*/ 4419600 w 5727700"/>
              <a:gd name="connsiteY31" fmla="*/ 4768850 h 7200900"/>
              <a:gd name="connsiteX32" fmla="*/ 4495800 w 5727700"/>
              <a:gd name="connsiteY32" fmla="*/ 4216400 h 7200900"/>
              <a:gd name="connsiteX33" fmla="*/ 4432300 w 5727700"/>
              <a:gd name="connsiteY33" fmla="*/ 3733800 h 7200900"/>
              <a:gd name="connsiteX34" fmla="*/ 4419600 w 5727700"/>
              <a:gd name="connsiteY34" fmla="*/ 3263900 h 7200900"/>
              <a:gd name="connsiteX35" fmla="*/ 4572000 w 5727700"/>
              <a:gd name="connsiteY35" fmla="*/ 2851150 h 7200900"/>
              <a:gd name="connsiteX36" fmla="*/ 4819650 w 5727700"/>
              <a:gd name="connsiteY36" fmla="*/ 2578100 h 7200900"/>
              <a:gd name="connsiteX37" fmla="*/ 5137150 w 5727700"/>
              <a:gd name="connsiteY37" fmla="*/ 2501900 h 7200900"/>
              <a:gd name="connsiteX38" fmla="*/ 5492750 w 5727700"/>
              <a:gd name="connsiteY38" fmla="*/ 2736850 h 7200900"/>
              <a:gd name="connsiteX39" fmla="*/ 5670550 w 5727700"/>
              <a:gd name="connsiteY39" fmla="*/ 2762250 h 7200900"/>
              <a:gd name="connsiteX40" fmla="*/ 5727700 w 5727700"/>
              <a:gd name="connsiteY40" fmla="*/ 2476500 h 7200900"/>
              <a:gd name="connsiteX41" fmla="*/ 5562600 w 5727700"/>
              <a:gd name="connsiteY41" fmla="*/ 1987550 h 7200900"/>
              <a:gd name="connsiteX42" fmla="*/ 5232400 w 5727700"/>
              <a:gd name="connsiteY42" fmla="*/ 1498600 h 7200900"/>
              <a:gd name="connsiteX43" fmla="*/ 5035550 w 5727700"/>
              <a:gd name="connsiteY43" fmla="*/ 1200150 h 7200900"/>
              <a:gd name="connsiteX44" fmla="*/ 4902200 w 5727700"/>
              <a:gd name="connsiteY44" fmla="*/ 876300 h 7200900"/>
              <a:gd name="connsiteX45" fmla="*/ 4768850 w 5727700"/>
              <a:gd name="connsiteY45" fmla="*/ 628650 h 7200900"/>
              <a:gd name="connsiteX46" fmla="*/ 4667250 w 5727700"/>
              <a:gd name="connsiteY46" fmla="*/ 387350 h 7200900"/>
              <a:gd name="connsiteX47" fmla="*/ 4616450 w 5727700"/>
              <a:gd name="connsiteY47" fmla="*/ 247650 h 7200900"/>
              <a:gd name="connsiteX48" fmla="*/ 4559300 w 5727700"/>
              <a:gd name="connsiteY48" fmla="*/ 177800 h 7200900"/>
              <a:gd name="connsiteX49" fmla="*/ 4559300 w 5727700"/>
              <a:gd name="connsiteY49" fmla="*/ 177800 h 7200900"/>
              <a:gd name="connsiteX0" fmla="*/ 4457700 w 5727700"/>
              <a:gd name="connsiteY0" fmla="*/ 190500 h 6794500"/>
              <a:gd name="connsiteX1" fmla="*/ 4083050 w 5727700"/>
              <a:gd name="connsiteY1" fmla="*/ 0 h 6794500"/>
              <a:gd name="connsiteX2" fmla="*/ 3727450 w 5727700"/>
              <a:gd name="connsiteY2" fmla="*/ 247650 h 6794500"/>
              <a:gd name="connsiteX3" fmla="*/ 3663950 w 5727700"/>
              <a:gd name="connsiteY3" fmla="*/ 336550 h 6794500"/>
              <a:gd name="connsiteX4" fmla="*/ 3606800 w 5727700"/>
              <a:gd name="connsiteY4" fmla="*/ 590550 h 6794500"/>
              <a:gd name="connsiteX5" fmla="*/ 3314700 w 5727700"/>
              <a:gd name="connsiteY5" fmla="*/ 622300 h 6794500"/>
              <a:gd name="connsiteX6" fmla="*/ 3086100 w 5727700"/>
              <a:gd name="connsiteY6" fmla="*/ 736600 h 6794500"/>
              <a:gd name="connsiteX7" fmla="*/ 2984500 w 5727700"/>
              <a:gd name="connsiteY7" fmla="*/ 895350 h 6794500"/>
              <a:gd name="connsiteX8" fmla="*/ 2743200 w 5727700"/>
              <a:gd name="connsiteY8" fmla="*/ 1028700 h 6794500"/>
              <a:gd name="connsiteX9" fmla="*/ 2730500 w 5727700"/>
              <a:gd name="connsiteY9" fmla="*/ 1600200 h 6794500"/>
              <a:gd name="connsiteX10" fmla="*/ 2571750 w 5727700"/>
              <a:gd name="connsiteY10" fmla="*/ 1733550 h 6794500"/>
              <a:gd name="connsiteX11" fmla="*/ 2241550 w 5727700"/>
              <a:gd name="connsiteY11" fmla="*/ 1708150 h 6794500"/>
              <a:gd name="connsiteX12" fmla="*/ 1943100 w 5727700"/>
              <a:gd name="connsiteY12" fmla="*/ 1600200 h 6794500"/>
              <a:gd name="connsiteX13" fmla="*/ 1651000 w 5727700"/>
              <a:gd name="connsiteY13" fmla="*/ 1447800 h 6794500"/>
              <a:gd name="connsiteX14" fmla="*/ 1587500 w 5727700"/>
              <a:gd name="connsiteY14" fmla="*/ 1447800 h 6794500"/>
              <a:gd name="connsiteX15" fmla="*/ 1365250 w 5727700"/>
              <a:gd name="connsiteY15" fmla="*/ 1568450 h 6794500"/>
              <a:gd name="connsiteX16" fmla="*/ 1187450 w 5727700"/>
              <a:gd name="connsiteY16" fmla="*/ 1720850 h 6794500"/>
              <a:gd name="connsiteX17" fmla="*/ 914400 w 5727700"/>
              <a:gd name="connsiteY17" fmla="*/ 1714500 h 6794500"/>
              <a:gd name="connsiteX18" fmla="*/ 330200 w 5727700"/>
              <a:gd name="connsiteY18" fmla="*/ 1784350 h 6794500"/>
              <a:gd name="connsiteX19" fmla="*/ 152400 w 5727700"/>
              <a:gd name="connsiteY19" fmla="*/ 2178050 h 6794500"/>
              <a:gd name="connsiteX20" fmla="*/ 0 w 5727700"/>
              <a:gd name="connsiteY20" fmla="*/ 2914650 h 6794500"/>
              <a:gd name="connsiteX21" fmla="*/ 19050 w 5727700"/>
              <a:gd name="connsiteY21" fmla="*/ 3835400 h 6794500"/>
              <a:gd name="connsiteX22" fmla="*/ 209550 w 5727700"/>
              <a:gd name="connsiteY22" fmla="*/ 4552950 h 6794500"/>
              <a:gd name="connsiteX23" fmla="*/ 590550 w 5727700"/>
              <a:gd name="connsiteY23" fmla="*/ 4699000 h 6794500"/>
              <a:gd name="connsiteX24" fmla="*/ 1009650 w 5727700"/>
              <a:gd name="connsiteY24" fmla="*/ 4813300 h 6794500"/>
              <a:gd name="connsiteX25" fmla="*/ 1574800 w 5727700"/>
              <a:gd name="connsiteY25" fmla="*/ 4889500 h 6794500"/>
              <a:gd name="connsiteX26" fmla="*/ 2032000 w 5727700"/>
              <a:gd name="connsiteY26" fmla="*/ 5156200 h 6794500"/>
              <a:gd name="connsiteX27" fmla="*/ 2457450 w 5727700"/>
              <a:gd name="connsiteY27" fmla="*/ 5168900 h 6794500"/>
              <a:gd name="connsiteX28" fmla="*/ 3181350 w 5727700"/>
              <a:gd name="connsiteY28" fmla="*/ 6451600 h 6794500"/>
              <a:gd name="connsiteX29" fmla="*/ 4114800 w 5727700"/>
              <a:gd name="connsiteY29" fmla="*/ 6794500 h 6794500"/>
              <a:gd name="connsiteX30" fmla="*/ 4210050 w 5727700"/>
              <a:gd name="connsiteY30" fmla="*/ 5734050 h 6794500"/>
              <a:gd name="connsiteX31" fmla="*/ 4419600 w 5727700"/>
              <a:gd name="connsiteY31" fmla="*/ 4768850 h 6794500"/>
              <a:gd name="connsiteX32" fmla="*/ 4495800 w 5727700"/>
              <a:gd name="connsiteY32" fmla="*/ 4216400 h 6794500"/>
              <a:gd name="connsiteX33" fmla="*/ 4432300 w 5727700"/>
              <a:gd name="connsiteY33" fmla="*/ 3733800 h 6794500"/>
              <a:gd name="connsiteX34" fmla="*/ 4419600 w 5727700"/>
              <a:gd name="connsiteY34" fmla="*/ 3263900 h 6794500"/>
              <a:gd name="connsiteX35" fmla="*/ 4572000 w 5727700"/>
              <a:gd name="connsiteY35" fmla="*/ 2851150 h 6794500"/>
              <a:gd name="connsiteX36" fmla="*/ 4819650 w 5727700"/>
              <a:gd name="connsiteY36" fmla="*/ 2578100 h 6794500"/>
              <a:gd name="connsiteX37" fmla="*/ 5137150 w 5727700"/>
              <a:gd name="connsiteY37" fmla="*/ 2501900 h 6794500"/>
              <a:gd name="connsiteX38" fmla="*/ 5492750 w 5727700"/>
              <a:gd name="connsiteY38" fmla="*/ 2736850 h 6794500"/>
              <a:gd name="connsiteX39" fmla="*/ 5670550 w 5727700"/>
              <a:gd name="connsiteY39" fmla="*/ 2762250 h 6794500"/>
              <a:gd name="connsiteX40" fmla="*/ 5727700 w 5727700"/>
              <a:gd name="connsiteY40" fmla="*/ 2476500 h 6794500"/>
              <a:gd name="connsiteX41" fmla="*/ 5562600 w 5727700"/>
              <a:gd name="connsiteY41" fmla="*/ 1987550 h 6794500"/>
              <a:gd name="connsiteX42" fmla="*/ 5232400 w 5727700"/>
              <a:gd name="connsiteY42" fmla="*/ 1498600 h 6794500"/>
              <a:gd name="connsiteX43" fmla="*/ 5035550 w 5727700"/>
              <a:gd name="connsiteY43" fmla="*/ 1200150 h 6794500"/>
              <a:gd name="connsiteX44" fmla="*/ 4902200 w 5727700"/>
              <a:gd name="connsiteY44" fmla="*/ 876300 h 6794500"/>
              <a:gd name="connsiteX45" fmla="*/ 4768850 w 5727700"/>
              <a:gd name="connsiteY45" fmla="*/ 628650 h 6794500"/>
              <a:gd name="connsiteX46" fmla="*/ 4667250 w 5727700"/>
              <a:gd name="connsiteY46" fmla="*/ 387350 h 6794500"/>
              <a:gd name="connsiteX47" fmla="*/ 4616450 w 5727700"/>
              <a:gd name="connsiteY47" fmla="*/ 247650 h 6794500"/>
              <a:gd name="connsiteX48" fmla="*/ 4559300 w 5727700"/>
              <a:gd name="connsiteY48" fmla="*/ 177800 h 6794500"/>
              <a:gd name="connsiteX49" fmla="*/ 4559300 w 5727700"/>
              <a:gd name="connsiteY49" fmla="*/ 177800 h 6794500"/>
              <a:gd name="connsiteX0" fmla="*/ 4457700 w 5727700"/>
              <a:gd name="connsiteY0" fmla="*/ 190500 h 6794500"/>
              <a:gd name="connsiteX1" fmla="*/ 4083050 w 5727700"/>
              <a:gd name="connsiteY1" fmla="*/ 0 h 6794500"/>
              <a:gd name="connsiteX2" fmla="*/ 3727450 w 5727700"/>
              <a:gd name="connsiteY2" fmla="*/ 247650 h 6794500"/>
              <a:gd name="connsiteX3" fmla="*/ 3663950 w 5727700"/>
              <a:gd name="connsiteY3" fmla="*/ 336550 h 6794500"/>
              <a:gd name="connsiteX4" fmla="*/ 3606800 w 5727700"/>
              <a:gd name="connsiteY4" fmla="*/ 590550 h 6794500"/>
              <a:gd name="connsiteX5" fmla="*/ 3314700 w 5727700"/>
              <a:gd name="connsiteY5" fmla="*/ 622300 h 6794500"/>
              <a:gd name="connsiteX6" fmla="*/ 3086100 w 5727700"/>
              <a:gd name="connsiteY6" fmla="*/ 736600 h 6794500"/>
              <a:gd name="connsiteX7" fmla="*/ 2984500 w 5727700"/>
              <a:gd name="connsiteY7" fmla="*/ 895350 h 6794500"/>
              <a:gd name="connsiteX8" fmla="*/ 2743200 w 5727700"/>
              <a:gd name="connsiteY8" fmla="*/ 1028700 h 6794500"/>
              <a:gd name="connsiteX9" fmla="*/ 2730500 w 5727700"/>
              <a:gd name="connsiteY9" fmla="*/ 1600200 h 6794500"/>
              <a:gd name="connsiteX10" fmla="*/ 2571750 w 5727700"/>
              <a:gd name="connsiteY10" fmla="*/ 1733550 h 6794500"/>
              <a:gd name="connsiteX11" fmla="*/ 2241550 w 5727700"/>
              <a:gd name="connsiteY11" fmla="*/ 1708150 h 6794500"/>
              <a:gd name="connsiteX12" fmla="*/ 1943100 w 5727700"/>
              <a:gd name="connsiteY12" fmla="*/ 1600200 h 6794500"/>
              <a:gd name="connsiteX13" fmla="*/ 1651000 w 5727700"/>
              <a:gd name="connsiteY13" fmla="*/ 1447800 h 6794500"/>
              <a:gd name="connsiteX14" fmla="*/ 1587500 w 5727700"/>
              <a:gd name="connsiteY14" fmla="*/ 1447800 h 6794500"/>
              <a:gd name="connsiteX15" fmla="*/ 1365250 w 5727700"/>
              <a:gd name="connsiteY15" fmla="*/ 1568450 h 6794500"/>
              <a:gd name="connsiteX16" fmla="*/ 1187450 w 5727700"/>
              <a:gd name="connsiteY16" fmla="*/ 1720850 h 6794500"/>
              <a:gd name="connsiteX17" fmla="*/ 914400 w 5727700"/>
              <a:gd name="connsiteY17" fmla="*/ 1714500 h 6794500"/>
              <a:gd name="connsiteX18" fmla="*/ 330200 w 5727700"/>
              <a:gd name="connsiteY18" fmla="*/ 1784350 h 6794500"/>
              <a:gd name="connsiteX19" fmla="*/ 152400 w 5727700"/>
              <a:gd name="connsiteY19" fmla="*/ 2178050 h 6794500"/>
              <a:gd name="connsiteX20" fmla="*/ 0 w 5727700"/>
              <a:gd name="connsiteY20" fmla="*/ 2914650 h 6794500"/>
              <a:gd name="connsiteX21" fmla="*/ 19050 w 5727700"/>
              <a:gd name="connsiteY21" fmla="*/ 3835400 h 6794500"/>
              <a:gd name="connsiteX22" fmla="*/ 209550 w 5727700"/>
              <a:gd name="connsiteY22" fmla="*/ 4552950 h 6794500"/>
              <a:gd name="connsiteX23" fmla="*/ 590550 w 5727700"/>
              <a:gd name="connsiteY23" fmla="*/ 4699000 h 6794500"/>
              <a:gd name="connsiteX24" fmla="*/ 1009650 w 5727700"/>
              <a:gd name="connsiteY24" fmla="*/ 4813300 h 6794500"/>
              <a:gd name="connsiteX25" fmla="*/ 1574800 w 5727700"/>
              <a:gd name="connsiteY25" fmla="*/ 4889500 h 6794500"/>
              <a:gd name="connsiteX26" fmla="*/ 2032000 w 5727700"/>
              <a:gd name="connsiteY26" fmla="*/ 5156200 h 6794500"/>
              <a:gd name="connsiteX27" fmla="*/ 2457450 w 5727700"/>
              <a:gd name="connsiteY27" fmla="*/ 5168900 h 6794500"/>
              <a:gd name="connsiteX28" fmla="*/ 3181350 w 5727700"/>
              <a:gd name="connsiteY28" fmla="*/ 6451600 h 6794500"/>
              <a:gd name="connsiteX29" fmla="*/ 4114800 w 5727700"/>
              <a:gd name="connsiteY29" fmla="*/ 6794500 h 6794500"/>
              <a:gd name="connsiteX30" fmla="*/ 4298950 w 5727700"/>
              <a:gd name="connsiteY30" fmla="*/ 5734050 h 6794500"/>
              <a:gd name="connsiteX31" fmla="*/ 4419600 w 5727700"/>
              <a:gd name="connsiteY31" fmla="*/ 4768850 h 6794500"/>
              <a:gd name="connsiteX32" fmla="*/ 4495800 w 5727700"/>
              <a:gd name="connsiteY32" fmla="*/ 4216400 h 6794500"/>
              <a:gd name="connsiteX33" fmla="*/ 4432300 w 5727700"/>
              <a:gd name="connsiteY33" fmla="*/ 3733800 h 6794500"/>
              <a:gd name="connsiteX34" fmla="*/ 4419600 w 5727700"/>
              <a:gd name="connsiteY34" fmla="*/ 3263900 h 6794500"/>
              <a:gd name="connsiteX35" fmla="*/ 4572000 w 5727700"/>
              <a:gd name="connsiteY35" fmla="*/ 2851150 h 6794500"/>
              <a:gd name="connsiteX36" fmla="*/ 4819650 w 5727700"/>
              <a:gd name="connsiteY36" fmla="*/ 2578100 h 6794500"/>
              <a:gd name="connsiteX37" fmla="*/ 5137150 w 5727700"/>
              <a:gd name="connsiteY37" fmla="*/ 2501900 h 6794500"/>
              <a:gd name="connsiteX38" fmla="*/ 5492750 w 5727700"/>
              <a:gd name="connsiteY38" fmla="*/ 2736850 h 6794500"/>
              <a:gd name="connsiteX39" fmla="*/ 5670550 w 5727700"/>
              <a:gd name="connsiteY39" fmla="*/ 2762250 h 6794500"/>
              <a:gd name="connsiteX40" fmla="*/ 5727700 w 5727700"/>
              <a:gd name="connsiteY40" fmla="*/ 2476500 h 6794500"/>
              <a:gd name="connsiteX41" fmla="*/ 5562600 w 5727700"/>
              <a:gd name="connsiteY41" fmla="*/ 1987550 h 6794500"/>
              <a:gd name="connsiteX42" fmla="*/ 5232400 w 5727700"/>
              <a:gd name="connsiteY42" fmla="*/ 1498600 h 6794500"/>
              <a:gd name="connsiteX43" fmla="*/ 5035550 w 5727700"/>
              <a:gd name="connsiteY43" fmla="*/ 1200150 h 6794500"/>
              <a:gd name="connsiteX44" fmla="*/ 4902200 w 5727700"/>
              <a:gd name="connsiteY44" fmla="*/ 876300 h 6794500"/>
              <a:gd name="connsiteX45" fmla="*/ 4768850 w 5727700"/>
              <a:gd name="connsiteY45" fmla="*/ 628650 h 6794500"/>
              <a:gd name="connsiteX46" fmla="*/ 4667250 w 5727700"/>
              <a:gd name="connsiteY46" fmla="*/ 387350 h 6794500"/>
              <a:gd name="connsiteX47" fmla="*/ 4616450 w 5727700"/>
              <a:gd name="connsiteY47" fmla="*/ 247650 h 6794500"/>
              <a:gd name="connsiteX48" fmla="*/ 4559300 w 5727700"/>
              <a:gd name="connsiteY48" fmla="*/ 177800 h 6794500"/>
              <a:gd name="connsiteX49" fmla="*/ 4559300 w 5727700"/>
              <a:gd name="connsiteY49" fmla="*/ 177800 h 6794500"/>
              <a:gd name="connsiteX0" fmla="*/ 4457700 w 5727700"/>
              <a:gd name="connsiteY0" fmla="*/ 190500 h 6794500"/>
              <a:gd name="connsiteX1" fmla="*/ 4083050 w 5727700"/>
              <a:gd name="connsiteY1" fmla="*/ 0 h 6794500"/>
              <a:gd name="connsiteX2" fmla="*/ 3727450 w 5727700"/>
              <a:gd name="connsiteY2" fmla="*/ 247650 h 6794500"/>
              <a:gd name="connsiteX3" fmla="*/ 3663950 w 5727700"/>
              <a:gd name="connsiteY3" fmla="*/ 336550 h 6794500"/>
              <a:gd name="connsiteX4" fmla="*/ 3606800 w 5727700"/>
              <a:gd name="connsiteY4" fmla="*/ 590550 h 6794500"/>
              <a:gd name="connsiteX5" fmla="*/ 3314700 w 5727700"/>
              <a:gd name="connsiteY5" fmla="*/ 622300 h 6794500"/>
              <a:gd name="connsiteX6" fmla="*/ 3086100 w 5727700"/>
              <a:gd name="connsiteY6" fmla="*/ 736600 h 6794500"/>
              <a:gd name="connsiteX7" fmla="*/ 2984500 w 5727700"/>
              <a:gd name="connsiteY7" fmla="*/ 895350 h 6794500"/>
              <a:gd name="connsiteX8" fmla="*/ 2743200 w 5727700"/>
              <a:gd name="connsiteY8" fmla="*/ 1028700 h 6794500"/>
              <a:gd name="connsiteX9" fmla="*/ 2730500 w 5727700"/>
              <a:gd name="connsiteY9" fmla="*/ 1600200 h 6794500"/>
              <a:gd name="connsiteX10" fmla="*/ 2571750 w 5727700"/>
              <a:gd name="connsiteY10" fmla="*/ 1733550 h 6794500"/>
              <a:gd name="connsiteX11" fmla="*/ 2241550 w 5727700"/>
              <a:gd name="connsiteY11" fmla="*/ 1708150 h 6794500"/>
              <a:gd name="connsiteX12" fmla="*/ 1943100 w 5727700"/>
              <a:gd name="connsiteY12" fmla="*/ 1600200 h 6794500"/>
              <a:gd name="connsiteX13" fmla="*/ 1651000 w 5727700"/>
              <a:gd name="connsiteY13" fmla="*/ 1447800 h 6794500"/>
              <a:gd name="connsiteX14" fmla="*/ 1587500 w 5727700"/>
              <a:gd name="connsiteY14" fmla="*/ 1447800 h 6794500"/>
              <a:gd name="connsiteX15" fmla="*/ 1365250 w 5727700"/>
              <a:gd name="connsiteY15" fmla="*/ 1568450 h 6794500"/>
              <a:gd name="connsiteX16" fmla="*/ 1187450 w 5727700"/>
              <a:gd name="connsiteY16" fmla="*/ 1720850 h 6794500"/>
              <a:gd name="connsiteX17" fmla="*/ 914400 w 5727700"/>
              <a:gd name="connsiteY17" fmla="*/ 1714500 h 6794500"/>
              <a:gd name="connsiteX18" fmla="*/ 330200 w 5727700"/>
              <a:gd name="connsiteY18" fmla="*/ 1784350 h 6794500"/>
              <a:gd name="connsiteX19" fmla="*/ 152400 w 5727700"/>
              <a:gd name="connsiteY19" fmla="*/ 2178050 h 6794500"/>
              <a:gd name="connsiteX20" fmla="*/ 0 w 5727700"/>
              <a:gd name="connsiteY20" fmla="*/ 2914650 h 6794500"/>
              <a:gd name="connsiteX21" fmla="*/ 19050 w 5727700"/>
              <a:gd name="connsiteY21" fmla="*/ 3835400 h 6794500"/>
              <a:gd name="connsiteX22" fmla="*/ 209550 w 5727700"/>
              <a:gd name="connsiteY22" fmla="*/ 4552950 h 6794500"/>
              <a:gd name="connsiteX23" fmla="*/ 590550 w 5727700"/>
              <a:gd name="connsiteY23" fmla="*/ 4699000 h 6794500"/>
              <a:gd name="connsiteX24" fmla="*/ 1009650 w 5727700"/>
              <a:gd name="connsiteY24" fmla="*/ 4813300 h 6794500"/>
              <a:gd name="connsiteX25" fmla="*/ 1574800 w 5727700"/>
              <a:gd name="connsiteY25" fmla="*/ 4889500 h 6794500"/>
              <a:gd name="connsiteX26" fmla="*/ 2032000 w 5727700"/>
              <a:gd name="connsiteY26" fmla="*/ 5156200 h 6794500"/>
              <a:gd name="connsiteX27" fmla="*/ 2457450 w 5727700"/>
              <a:gd name="connsiteY27" fmla="*/ 5168900 h 6794500"/>
              <a:gd name="connsiteX28" fmla="*/ 3130550 w 5727700"/>
              <a:gd name="connsiteY28" fmla="*/ 6096000 h 6794500"/>
              <a:gd name="connsiteX29" fmla="*/ 4114800 w 5727700"/>
              <a:gd name="connsiteY29" fmla="*/ 6794500 h 6794500"/>
              <a:gd name="connsiteX30" fmla="*/ 4298950 w 5727700"/>
              <a:gd name="connsiteY30" fmla="*/ 5734050 h 6794500"/>
              <a:gd name="connsiteX31" fmla="*/ 4419600 w 5727700"/>
              <a:gd name="connsiteY31" fmla="*/ 4768850 h 6794500"/>
              <a:gd name="connsiteX32" fmla="*/ 4495800 w 5727700"/>
              <a:gd name="connsiteY32" fmla="*/ 4216400 h 6794500"/>
              <a:gd name="connsiteX33" fmla="*/ 4432300 w 5727700"/>
              <a:gd name="connsiteY33" fmla="*/ 3733800 h 6794500"/>
              <a:gd name="connsiteX34" fmla="*/ 4419600 w 5727700"/>
              <a:gd name="connsiteY34" fmla="*/ 3263900 h 6794500"/>
              <a:gd name="connsiteX35" fmla="*/ 4572000 w 5727700"/>
              <a:gd name="connsiteY35" fmla="*/ 2851150 h 6794500"/>
              <a:gd name="connsiteX36" fmla="*/ 4819650 w 5727700"/>
              <a:gd name="connsiteY36" fmla="*/ 2578100 h 6794500"/>
              <a:gd name="connsiteX37" fmla="*/ 5137150 w 5727700"/>
              <a:gd name="connsiteY37" fmla="*/ 2501900 h 6794500"/>
              <a:gd name="connsiteX38" fmla="*/ 5492750 w 5727700"/>
              <a:gd name="connsiteY38" fmla="*/ 2736850 h 6794500"/>
              <a:gd name="connsiteX39" fmla="*/ 5670550 w 5727700"/>
              <a:gd name="connsiteY39" fmla="*/ 2762250 h 6794500"/>
              <a:gd name="connsiteX40" fmla="*/ 5727700 w 5727700"/>
              <a:gd name="connsiteY40" fmla="*/ 2476500 h 6794500"/>
              <a:gd name="connsiteX41" fmla="*/ 5562600 w 5727700"/>
              <a:gd name="connsiteY41" fmla="*/ 1987550 h 6794500"/>
              <a:gd name="connsiteX42" fmla="*/ 5232400 w 5727700"/>
              <a:gd name="connsiteY42" fmla="*/ 1498600 h 6794500"/>
              <a:gd name="connsiteX43" fmla="*/ 5035550 w 5727700"/>
              <a:gd name="connsiteY43" fmla="*/ 1200150 h 6794500"/>
              <a:gd name="connsiteX44" fmla="*/ 4902200 w 5727700"/>
              <a:gd name="connsiteY44" fmla="*/ 876300 h 6794500"/>
              <a:gd name="connsiteX45" fmla="*/ 4768850 w 5727700"/>
              <a:gd name="connsiteY45" fmla="*/ 628650 h 6794500"/>
              <a:gd name="connsiteX46" fmla="*/ 4667250 w 5727700"/>
              <a:gd name="connsiteY46" fmla="*/ 387350 h 6794500"/>
              <a:gd name="connsiteX47" fmla="*/ 4616450 w 5727700"/>
              <a:gd name="connsiteY47" fmla="*/ 247650 h 6794500"/>
              <a:gd name="connsiteX48" fmla="*/ 4559300 w 5727700"/>
              <a:gd name="connsiteY48" fmla="*/ 177800 h 6794500"/>
              <a:gd name="connsiteX49" fmla="*/ 4559300 w 5727700"/>
              <a:gd name="connsiteY49" fmla="*/ 177800 h 6794500"/>
              <a:gd name="connsiteX0" fmla="*/ 4457700 w 5727700"/>
              <a:gd name="connsiteY0" fmla="*/ 190500 h 6629400"/>
              <a:gd name="connsiteX1" fmla="*/ 4083050 w 5727700"/>
              <a:gd name="connsiteY1" fmla="*/ 0 h 6629400"/>
              <a:gd name="connsiteX2" fmla="*/ 3727450 w 5727700"/>
              <a:gd name="connsiteY2" fmla="*/ 247650 h 6629400"/>
              <a:gd name="connsiteX3" fmla="*/ 3663950 w 5727700"/>
              <a:gd name="connsiteY3" fmla="*/ 336550 h 6629400"/>
              <a:gd name="connsiteX4" fmla="*/ 3606800 w 5727700"/>
              <a:gd name="connsiteY4" fmla="*/ 590550 h 6629400"/>
              <a:gd name="connsiteX5" fmla="*/ 3314700 w 5727700"/>
              <a:gd name="connsiteY5" fmla="*/ 622300 h 6629400"/>
              <a:gd name="connsiteX6" fmla="*/ 3086100 w 5727700"/>
              <a:gd name="connsiteY6" fmla="*/ 736600 h 6629400"/>
              <a:gd name="connsiteX7" fmla="*/ 2984500 w 5727700"/>
              <a:gd name="connsiteY7" fmla="*/ 895350 h 6629400"/>
              <a:gd name="connsiteX8" fmla="*/ 2743200 w 5727700"/>
              <a:gd name="connsiteY8" fmla="*/ 1028700 h 6629400"/>
              <a:gd name="connsiteX9" fmla="*/ 2730500 w 5727700"/>
              <a:gd name="connsiteY9" fmla="*/ 1600200 h 6629400"/>
              <a:gd name="connsiteX10" fmla="*/ 2571750 w 5727700"/>
              <a:gd name="connsiteY10" fmla="*/ 1733550 h 6629400"/>
              <a:gd name="connsiteX11" fmla="*/ 2241550 w 5727700"/>
              <a:gd name="connsiteY11" fmla="*/ 1708150 h 6629400"/>
              <a:gd name="connsiteX12" fmla="*/ 1943100 w 5727700"/>
              <a:gd name="connsiteY12" fmla="*/ 1600200 h 6629400"/>
              <a:gd name="connsiteX13" fmla="*/ 1651000 w 5727700"/>
              <a:gd name="connsiteY13" fmla="*/ 1447800 h 6629400"/>
              <a:gd name="connsiteX14" fmla="*/ 1587500 w 5727700"/>
              <a:gd name="connsiteY14" fmla="*/ 1447800 h 6629400"/>
              <a:gd name="connsiteX15" fmla="*/ 1365250 w 5727700"/>
              <a:gd name="connsiteY15" fmla="*/ 1568450 h 6629400"/>
              <a:gd name="connsiteX16" fmla="*/ 1187450 w 5727700"/>
              <a:gd name="connsiteY16" fmla="*/ 1720850 h 6629400"/>
              <a:gd name="connsiteX17" fmla="*/ 914400 w 5727700"/>
              <a:gd name="connsiteY17" fmla="*/ 1714500 h 6629400"/>
              <a:gd name="connsiteX18" fmla="*/ 330200 w 5727700"/>
              <a:gd name="connsiteY18" fmla="*/ 1784350 h 6629400"/>
              <a:gd name="connsiteX19" fmla="*/ 152400 w 5727700"/>
              <a:gd name="connsiteY19" fmla="*/ 2178050 h 6629400"/>
              <a:gd name="connsiteX20" fmla="*/ 0 w 5727700"/>
              <a:gd name="connsiteY20" fmla="*/ 2914650 h 6629400"/>
              <a:gd name="connsiteX21" fmla="*/ 19050 w 5727700"/>
              <a:gd name="connsiteY21" fmla="*/ 3835400 h 6629400"/>
              <a:gd name="connsiteX22" fmla="*/ 209550 w 5727700"/>
              <a:gd name="connsiteY22" fmla="*/ 4552950 h 6629400"/>
              <a:gd name="connsiteX23" fmla="*/ 590550 w 5727700"/>
              <a:gd name="connsiteY23" fmla="*/ 4699000 h 6629400"/>
              <a:gd name="connsiteX24" fmla="*/ 1009650 w 5727700"/>
              <a:gd name="connsiteY24" fmla="*/ 4813300 h 6629400"/>
              <a:gd name="connsiteX25" fmla="*/ 1574800 w 5727700"/>
              <a:gd name="connsiteY25" fmla="*/ 4889500 h 6629400"/>
              <a:gd name="connsiteX26" fmla="*/ 2032000 w 5727700"/>
              <a:gd name="connsiteY26" fmla="*/ 5156200 h 6629400"/>
              <a:gd name="connsiteX27" fmla="*/ 2457450 w 5727700"/>
              <a:gd name="connsiteY27" fmla="*/ 5168900 h 6629400"/>
              <a:gd name="connsiteX28" fmla="*/ 3130550 w 5727700"/>
              <a:gd name="connsiteY28" fmla="*/ 6096000 h 6629400"/>
              <a:gd name="connsiteX29" fmla="*/ 4102100 w 5727700"/>
              <a:gd name="connsiteY29" fmla="*/ 6629400 h 6629400"/>
              <a:gd name="connsiteX30" fmla="*/ 4298950 w 5727700"/>
              <a:gd name="connsiteY30" fmla="*/ 5734050 h 6629400"/>
              <a:gd name="connsiteX31" fmla="*/ 4419600 w 5727700"/>
              <a:gd name="connsiteY31" fmla="*/ 4768850 h 6629400"/>
              <a:gd name="connsiteX32" fmla="*/ 4495800 w 5727700"/>
              <a:gd name="connsiteY32" fmla="*/ 4216400 h 6629400"/>
              <a:gd name="connsiteX33" fmla="*/ 4432300 w 5727700"/>
              <a:gd name="connsiteY33" fmla="*/ 3733800 h 6629400"/>
              <a:gd name="connsiteX34" fmla="*/ 4419600 w 5727700"/>
              <a:gd name="connsiteY34" fmla="*/ 3263900 h 6629400"/>
              <a:gd name="connsiteX35" fmla="*/ 4572000 w 5727700"/>
              <a:gd name="connsiteY35" fmla="*/ 2851150 h 6629400"/>
              <a:gd name="connsiteX36" fmla="*/ 4819650 w 5727700"/>
              <a:gd name="connsiteY36" fmla="*/ 2578100 h 6629400"/>
              <a:gd name="connsiteX37" fmla="*/ 5137150 w 5727700"/>
              <a:gd name="connsiteY37" fmla="*/ 2501900 h 6629400"/>
              <a:gd name="connsiteX38" fmla="*/ 5492750 w 5727700"/>
              <a:gd name="connsiteY38" fmla="*/ 2736850 h 6629400"/>
              <a:gd name="connsiteX39" fmla="*/ 5670550 w 5727700"/>
              <a:gd name="connsiteY39" fmla="*/ 2762250 h 6629400"/>
              <a:gd name="connsiteX40" fmla="*/ 5727700 w 5727700"/>
              <a:gd name="connsiteY40" fmla="*/ 2476500 h 6629400"/>
              <a:gd name="connsiteX41" fmla="*/ 5562600 w 5727700"/>
              <a:gd name="connsiteY41" fmla="*/ 1987550 h 6629400"/>
              <a:gd name="connsiteX42" fmla="*/ 5232400 w 5727700"/>
              <a:gd name="connsiteY42" fmla="*/ 1498600 h 6629400"/>
              <a:gd name="connsiteX43" fmla="*/ 5035550 w 5727700"/>
              <a:gd name="connsiteY43" fmla="*/ 1200150 h 6629400"/>
              <a:gd name="connsiteX44" fmla="*/ 4902200 w 5727700"/>
              <a:gd name="connsiteY44" fmla="*/ 876300 h 6629400"/>
              <a:gd name="connsiteX45" fmla="*/ 4768850 w 5727700"/>
              <a:gd name="connsiteY45" fmla="*/ 628650 h 6629400"/>
              <a:gd name="connsiteX46" fmla="*/ 4667250 w 5727700"/>
              <a:gd name="connsiteY46" fmla="*/ 387350 h 6629400"/>
              <a:gd name="connsiteX47" fmla="*/ 4616450 w 5727700"/>
              <a:gd name="connsiteY47" fmla="*/ 247650 h 6629400"/>
              <a:gd name="connsiteX48" fmla="*/ 4559300 w 5727700"/>
              <a:gd name="connsiteY48" fmla="*/ 177800 h 6629400"/>
              <a:gd name="connsiteX49" fmla="*/ 4559300 w 5727700"/>
              <a:gd name="connsiteY49" fmla="*/ 177800 h 6629400"/>
              <a:gd name="connsiteX0" fmla="*/ 4457700 w 5727700"/>
              <a:gd name="connsiteY0" fmla="*/ 190500 h 6629400"/>
              <a:gd name="connsiteX1" fmla="*/ 4083050 w 5727700"/>
              <a:gd name="connsiteY1" fmla="*/ 0 h 6629400"/>
              <a:gd name="connsiteX2" fmla="*/ 3727450 w 5727700"/>
              <a:gd name="connsiteY2" fmla="*/ 247650 h 6629400"/>
              <a:gd name="connsiteX3" fmla="*/ 3663950 w 5727700"/>
              <a:gd name="connsiteY3" fmla="*/ 336550 h 6629400"/>
              <a:gd name="connsiteX4" fmla="*/ 3606800 w 5727700"/>
              <a:gd name="connsiteY4" fmla="*/ 590550 h 6629400"/>
              <a:gd name="connsiteX5" fmla="*/ 3314700 w 5727700"/>
              <a:gd name="connsiteY5" fmla="*/ 622300 h 6629400"/>
              <a:gd name="connsiteX6" fmla="*/ 3086100 w 5727700"/>
              <a:gd name="connsiteY6" fmla="*/ 736600 h 6629400"/>
              <a:gd name="connsiteX7" fmla="*/ 2984500 w 5727700"/>
              <a:gd name="connsiteY7" fmla="*/ 895350 h 6629400"/>
              <a:gd name="connsiteX8" fmla="*/ 2743200 w 5727700"/>
              <a:gd name="connsiteY8" fmla="*/ 1028700 h 6629400"/>
              <a:gd name="connsiteX9" fmla="*/ 2730500 w 5727700"/>
              <a:gd name="connsiteY9" fmla="*/ 1600200 h 6629400"/>
              <a:gd name="connsiteX10" fmla="*/ 2571750 w 5727700"/>
              <a:gd name="connsiteY10" fmla="*/ 1733550 h 6629400"/>
              <a:gd name="connsiteX11" fmla="*/ 2241550 w 5727700"/>
              <a:gd name="connsiteY11" fmla="*/ 1708150 h 6629400"/>
              <a:gd name="connsiteX12" fmla="*/ 1943100 w 5727700"/>
              <a:gd name="connsiteY12" fmla="*/ 1600200 h 6629400"/>
              <a:gd name="connsiteX13" fmla="*/ 1651000 w 5727700"/>
              <a:gd name="connsiteY13" fmla="*/ 1447800 h 6629400"/>
              <a:gd name="connsiteX14" fmla="*/ 1587500 w 5727700"/>
              <a:gd name="connsiteY14" fmla="*/ 1447800 h 6629400"/>
              <a:gd name="connsiteX15" fmla="*/ 1365250 w 5727700"/>
              <a:gd name="connsiteY15" fmla="*/ 1568450 h 6629400"/>
              <a:gd name="connsiteX16" fmla="*/ 1187450 w 5727700"/>
              <a:gd name="connsiteY16" fmla="*/ 1720850 h 6629400"/>
              <a:gd name="connsiteX17" fmla="*/ 914400 w 5727700"/>
              <a:gd name="connsiteY17" fmla="*/ 1714500 h 6629400"/>
              <a:gd name="connsiteX18" fmla="*/ 330200 w 5727700"/>
              <a:gd name="connsiteY18" fmla="*/ 1784350 h 6629400"/>
              <a:gd name="connsiteX19" fmla="*/ 152400 w 5727700"/>
              <a:gd name="connsiteY19" fmla="*/ 2178050 h 6629400"/>
              <a:gd name="connsiteX20" fmla="*/ 0 w 5727700"/>
              <a:gd name="connsiteY20" fmla="*/ 2914650 h 6629400"/>
              <a:gd name="connsiteX21" fmla="*/ 19050 w 5727700"/>
              <a:gd name="connsiteY21" fmla="*/ 3835400 h 6629400"/>
              <a:gd name="connsiteX22" fmla="*/ 209550 w 5727700"/>
              <a:gd name="connsiteY22" fmla="*/ 4552950 h 6629400"/>
              <a:gd name="connsiteX23" fmla="*/ 590550 w 5727700"/>
              <a:gd name="connsiteY23" fmla="*/ 4699000 h 6629400"/>
              <a:gd name="connsiteX24" fmla="*/ 1009650 w 5727700"/>
              <a:gd name="connsiteY24" fmla="*/ 4813300 h 6629400"/>
              <a:gd name="connsiteX25" fmla="*/ 1574800 w 5727700"/>
              <a:gd name="connsiteY25" fmla="*/ 4889500 h 6629400"/>
              <a:gd name="connsiteX26" fmla="*/ 2032000 w 5727700"/>
              <a:gd name="connsiteY26" fmla="*/ 5156200 h 6629400"/>
              <a:gd name="connsiteX27" fmla="*/ 2457450 w 5727700"/>
              <a:gd name="connsiteY27" fmla="*/ 5168900 h 6629400"/>
              <a:gd name="connsiteX28" fmla="*/ 3130550 w 5727700"/>
              <a:gd name="connsiteY28" fmla="*/ 6096000 h 6629400"/>
              <a:gd name="connsiteX29" fmla="*/ 4102100 w 5727700"/>
              <a:gd name="connsiteY29" fmla="*/ 6629400 h 6629400"/>
              <a:gd name="connsiteX30" fmla="*/ 4375150 w 5727700"/>
              <a:gd name="connsiteY30" fmla="*/ 5835650 h 6629400"/>
              <a:gd name="connsiteX31" fmla="*/ 4419600 w 5727700"/>
              <a:gd name="connsiteY31" fmla="*/ 4768850 h 6629400"/>
              <a:gd name="connsiteX32" fmla="*/ 4495800 w 5727700"/>
              <a:gd name="connsiteY32" fmla="*/ 4216400 h 6629400"/>
              <a:gd name="connsiteX33" fmla="*/ 4432300 w 5727700"/>
              <a:gd name="connsiteY33" fmla="*/ 3733800 h 6629400"/>
              <a:gd name="connsiteX34" fmla="*/ 4419600 w 5727700"/>
              <a:gd name="connsiteY34" fmla="*/ 3263900 h 6629400"/>
              <a:gd name="connsiteX35" fmla="*/ 4572000 w 5727700"/>
              <a:gd name="connsiteY35" fmla="*/ 2851150 h 6629400"/>
              <a:gd name="connsiteX36" fmla="*/ 4819650 w 5727700"/>
              <a:gd name="connsiteY36" fmla="*/ 2578100 h 6629400"/>
              <a:gd name="connsiteX37" fmla="*/ 5137150 w 5727700"/>
              <a:gd name="connsiteY37" fmla="*/ 2501900 h 6629400"/>
              <a:gd name="connsiteX38" fmla="*/ 5492750 w 5727700"/>
              <a:gd name="connsiteY38" fmla="*/ 2736850 h 6629400"/>
              <a:gd name="connsiteX39" fmla="*/ 5670550 w 5727700"/>
              <a:gd name="connsiteY39" fmla="*/ 2762250 h 6629400"/>
              <a:gd name="connsiteX40" fmla="*/ 5727700 w 5727700"/>
              <a:gd name="connsiteY40" fmla="*/ 2476500 h 6629400"/>
              <a:gd name="connsiteX41" fmla="*/ 5562600 w 5727700"/>
              <a:gd name="connsiteY41" fmla="*/ 1987550 h 6629400"/>
              <a:gd name="connsiteX42" fmla="*/ 5232400 w 5727700"/>
              <a:gd name="connsiteY42" fmla="*/ 1498600 h 6629400"/>
              <a:gd name="connsiteX43" fmla="*/ 5035550 w 5727700"/>
              <a:gd name="connsiteY43" fmla="*/ 1200150 h 6629400"/>
              <a:gd name="connsiteX44" fmla="*/ 4902200 w 5727700"/>
              <a:gd name="connsiteY44" fmla="*/ 876300 h 6629400"/>
              <a:gd name="connsiteX45" fmla="*/ 4768850 w 5727700"/>
              <a:gd name="connsiteY45" fmla="*/ 628650 h 6629400"/>
              <a:gd name="connsiteX46" fmla="*/ 4667250 w 5727700"/>
              <a:gd name="connsiteY46" fmla="*/ 387350 h 6629400"/>
              <a:gd name="connsiteX47" fmla="*/ 4616450 w 5727700"/>
              <a:gd name="connsiteY47" fmla="*/ 247650 h 6629400"/>
              <a:gd name="connsiteX48" fmla="*/ 4559300 w 5727700"/>
              <a:gd name="connsiteY48" fmla="*/ 177800 h 6629400"/>
              <a:gd name="connsiteX49" fmla="*/ 4559300 w 5727700"/>
              <a:gd name="connsiteY49" fmla="*/ 177800 h 662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727700" h="6629400">
                <a:moveTo>
                  <a:pt x="4457700" y="190500"/>
                </a:moveTo>
                <a:lnTo>
                  <a:pt x="4083050" y="0"/>
                </a:lnTo>
                <a:lnTo>
                  <a:pt x="3727450" y="247650"/>
                </a:lnTo>
                <a:lnTo>
                  <a:pt x="3663950" y="336550"/>
                </a:lnTo>
                <a:lnTo>
                  <a:pt x="3606800" y="590550"/>
                </a:lnTo>
                <a:lnTo>
                  <a:pt x="3314700" y="622300"/>
                </a:lnTo>
                <a:lnTo>
                  <a:pt x="3086100" y="736600"/>
                </a:lnTo>
                <a:lnTo>
                  <a:pt x="2984500" y="895350"/>
                </a:lnTo>
                <a:lnTo>
                  <a:pt x="2743200" y="1028700"/>
                </a:lnTo>
                <a:lnTo>
                  <a:pt x="2730500" y="1600200"/>
                </a:lnTo>
                <a:lnTo>
                  <a:pt x="2571750" y="1733550"/>
                </a:lnTo>
                <a:lnTo>
                  <a:pt x="2241550" y="1708150"/>
                </a:lnTo>
                <a:lnTo>
                  <a:pt x="1943100" y="1600200"/>
                </a:lnTo>
                <a:lnTo>
                  <a:pt x="1651000" y="1447800"/>
                </a:lnTo>
                <a:lnTo>
                  <a:pt x="1587500" y="1447800"/>
                </a:lnTo>
                <a:lnTo>
                  <a:pt x="1365250" y="1568450"/>
                </a:lnTo>
                <a:lnTo>
                  <a:pt x="1187450" y="1720850"/>
                </a:lnTo>
                <a:lnTo>
                  <a:pt x="914400" y="1714500"/>
                </a:lnTo>
                <a:lnTo>
                  <a:pt x="330200" y="1784350"/>
                </a:lnTo>
                <a:lnTo>
                  <a:pt x="152400" y="2178050"/>
                </a:lnTo>
                <a:lnTo>
                  <a:pt x="0" y="2914650"/>
                </a:lnTo>
                <a:lnTo>
                  <a:pt x="19050" y="3835400"/>
                </a:lnTo>
                <a:lnTo>
                  <a:pt x="209550" y="4552950"/>
                </a:lnTo>
                <a:lnTo>
                  <a:pt x="590550" y="4699000"/>
                </a:lnTo>
                <a:lnTo>
                  <a:pt x="1009650" y="4813300"/>
                </a:lnTo>
                <a:lnTo>
                  <a:pt x="1574800" y="4889500"/>
                </a:lnTo>
                <a:lnTo>
                  <a:pt x="2032000" y="5156200"/>
                </a:lnTo>
                <a:lnTo>
                  <a:pt x="2457450" y="5168900"/>
                </a:lnTo>
                <a:cubicBezTo>
                  <a:pt x="2698750" y="5596467"/>
                  <a:pt x="3067050" y="4995333"/>
                  <a:pt x="3130550" y="6096000"/>
                </a:cubicBezTo>
                <a:lnTo>
                  <a:pt x="4102100" y="6629400"/>
                </a:lnTo>
                <a:lnTo>
                  <a:pt x="4375150" y="5835650"/>
                </a:lnTo>
                <a:lnTo>
                  <a:pt x="4419600" y="4768850"/>
                </a:lnTo>
                <a:lnTo>
                  <a:pt x="4495800" y="4216400"/>
                </a:lnTo>
                <a:lnTo>
                  <a:pt x="4432300" y="3733800"/>
                </a:lnTo>
                <a:lnTo>
                  <a:pt x="4419600" y="3263900"/>
                </a:lnTo>
                <a:lnTo>
                  <a:pt x="4572000" y="2851150"/>
                </a:lnTo>
                <a:lnTo>
                  <a:pt x="4819650" y="2578100"/>
                </a:lnTo>
                <a:lnTo>
                  <a:pt x="5137150" y="2501900"/>
                </a:lnTo>
                <a:lnTo>
                  <a:pt x="5492750" y="2736850"/>
                </a:lnTo>
                <a:lnTo>
                  <a:pt x="5670550" y="2762250"/>
                </a:lnTo>
                <a:lnTo>
                  <a:pt x="5727700" y="2476500"/>
                </a:lnTo>
                <a:lnTo>
                  <a:pt x="5562600" y="1987550"/>
                </a:lnTo>
                <a:lnTo>
                  <a:pt x="5232400" y="1498600"/>
                </a:lnTo>
                <a:lnTo>
                  <a:pt x="5035550" y="1200150"/>
                </a:lnTo>
                <a:lnTo>
                  <a:pt x="4902200" y="876300"/>
                </a:lnTo>
                <a:lnTo>
                  <a:pt x="4768850" y="628650"/>
                </a:lnTo>
                <a:lnTo>
                  <a:pt x="4667250" y="387350"/>
                </a:lnTo>
                <a:lnTo>
                  <a:pt x="4616450" y="247650"/>
                </a:lnTo>
                <a:lnTo>
                  <a:pt x="4559300" y="177800"/>
                </a:lnTo>
                <a:lnTo>
                  <a:pt x="4559300" y="177800"/>
                </a:lnTo>
              </a:path>
            </a:pathLst>
          </a:custGeom>
          <a:noFill/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9" name="Straight Arrow Connector 8"/>
          <p:cNvCxnSpPr>
            <a:endCxn id="7" idx="42"/>
          </p:cNvCxnSpPr>
          <p:nvPr/>
        </p:nvCxnSpPr>
        <p:spPr>
          <a:xfrm flipV="1">
            <a:off x="4635500" y="3790950"/>
            <a:ext cx="5232400" cy="2127250"/>
          </a:xfrm>
          <a:prstGeom prst="straightConnector1">
            <a:avLst/>
          </a:prstGeom>
          <a:ln w="31750">
            <a:solidFill>
              <a:schemeClr val="accent4">
                <a:lumMod val="20000"/>
                <a:lumOff val="80000"/>
              </a:schemeClr>
            </a:solidFill>
            <a:headEnd type="triangl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20193018">
            <a:off x="6713731" y="4375149"/>
            <a:ext cx="1075936" cy="511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CH" sz="25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550 m</a:t>
            </a:r>
          </a:p>
        </p:txBody>
      </p:sp>
      <p:sp>
        <p:nvSpPr>
          <p:cNvPr id="12" name="Down Arrow 11"/>
          <p:cNvSpPr/>
          <p:nvPr/>
        </p:nvSpPr>
        <p:spPr>
          <a:xfrm rot="20845074">
            <a:off x="5831918" y="5930512"/>
            <a:ext cx="151506" cy="348921"/>
          </a:xfrm>
          <a:prstGeom prst="downArrow">
            <a:avLst/>
          </a:prstGeom>
          <a:solidFill>
            <a:srgbClr val="FFFF00"/>
          </a:solidFill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Down Arrow 13"/>
          <p:cNvSpPr/>
          <p:nvPr/>
        </p:nvSpPr>
        <p:spPr>
          <a:xfrm>
            <a:off x="7928970" y="6555222"/>
            <a:ext cx="148230" cy="144771"/>
          </a:xfrm>
          <a:prstGeom prst="downArrow">
            <a:avLst/>
          </a:prstGeom>
          <a:solidFill>
            <a:srgbClr val="FFFF00"/>
          </a:solidFill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Down Arrow 15"/>
          <p:cNvSpPr/>
          <p:nvPr/>
        </p:nvSpPr>
        <p:spPr>
          <a:xfrm rot="20284953">
            <a:off x="9188274" y="3180056"/>
            <a:ext cx="261615" cy="628117"/>
          </a:xfrm>
          <a:prstGeom prst="downArrow">
            <a:avLst>
              <a:gd name="adj1" fmla="val 39591"/>
              <a:gd name="adj2" fmla="val 47109"/>
            </a:avLst>
          </a:prstGeom>
          <a:solidFill>
            <a:srgbClr val="FFFF00"/>
          </a:solidFill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" name="Down Arrow 16"/>
          <p:cNvSpPr/>
          <p:nvPr/>
        </p:nvSpPr>
        <p:spPr>
          <a:xfrm rot="20284953">
            <a:off x="8313369" y="4629570"/>
            <a:ext cx="261615" cy="628117"/>
          </a:xfrm>
          <a:prstGeom prst="downArrow">
            <a:avLst>
              <a:gd name="adj1" fmla="val 39591"/>
              <a:gd name="adj2" fmla="val 47109"/>
            </a:avLst>
          </a:prstGeom>
          <a:solidFill>
            <a:srgbClr val="FFFF00"/>
          </a:solidFill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" name="Down Arrow 17"/>
          <p:cNvSpPr/>
          <p:nvPr/>
        </p:nvSpPr>
        <p:spPr>
          <a:xfrm rot="20825706">
            <a:off x="6710976" y="5490463"/>
            <a:ext cx="227398" cy="466586"/>
          </a:xfrm>
          <a:prstGeom prst="downArrow">
            <a:avLst>
              <a:gd name="adj1" fmla="val 39591"/>
              <a:gd name="adj2" fmla="val 47109"/>
            </a:avLst>
          </a:prstGeom>
          <a:solidFill>
            <a:srgbClr val="FFFF00"/>
          </a:solidFill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Case </a:t>
            </a:r>
            <a:r>
              <a:rPr lang="nl-BE" dirty="0" err="1"/>
              <a:t>study</a:t>
            </a:r>
            <a:r>
              <a:rPr lang="nl-BE" dirty="0"/>
              <a:t> 2: </a:t>
            </a:r>
            <a:r>
              <a:rPr lang="nl-BE" dirty="0" err="1"/>
              <a:t>Grabengufer</a:t>
            </a:r>
            <a:r>
              <a:rPr lang="nl-BE" dirty="0"/>
              <a:t> rockslide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860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9</a:t>
            </a:fld>
            <a:endParaRPr lang="en-GB" noProof="0" dirty="0"/>
          </a:p>
        </p:txBody>
      </p:sp>
      <p:sp>
        <p:nvSpPr>
          <p:cNvPr id="37" name="Titel 1"/>
          <p:cNvSpPr>
            <a:spLocks noGrp="1"/>
          </p:cNvSpPr>
          <p:nvPr>
            <p:ph type="title"/>
          </p:nvPr>
        </p:nvSpPr>
        <p:spPr>
          <a:xfrm>
            <a:off x="830118" y="136025"/>
            <a:ext cx="15705282" cy="863693"/>
          </a:xfrm>
        </p:spPr>
        <p:txBody>
          <a:bodyPr/>
          <a:lstStyle/>
          <a:p>
            <a:r>
              <a:rPr lang="nl-BE" dirty="0"/>
              <a:t>Case </a:t>
            </a:r>
            <a:r>
              <a:rPr lang="nl-BE" dirty="0" err="1"/>
              <a:t>study</a:t>
            </a:r>
            <a:r>
              <a:rPr lang="nl-BE" dirty="0"/>
              <a:t> 2: </a:t>
            </a:r>
            <a:r>
              <a:rPr lang="nl-BE" dirty="0" err="1"/>
              <a:t>Grabengufer</a:t>
            </a:r>
            <a:r>
              <a:rPr lang="nl-BE" dirty="0"/>
              <a:t> rockslide</a:t>
            </a:r>
            <a:endParaRPr lang="en-GB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06218"/>
            <a:ext cx="10996509" cy="8247382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096" y="1506218"/>
            <a:ext cx="8734579" cy="643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1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versiteit G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0">
          <a:solidFill>
            <a:srgbClr val="1E64C8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rgbClr val="1E64C8"/>
          </a:solidFill>
          <a:headEnd type="triangle" w="lg" len="lg"/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120000"/>
          </a:lnSpc>
          <a:defRPr sz="25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-UK-RE_1_0_13.potx" id="{944A9EE0-6014-4BF9-8B04-EBA64DFFCFC4}" vid="{B8407E16-E85B-44F6-A069-871B02FA89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HanneHendrickx_SGmS2019</Template>
  <TotalTime>526</TotalTime>
  <Words>330</Words>
  <Application>Microsoft Office PowerPoint</Application>
  <PresentationFormat>Aangepast</PresentationFormat>
  <Paragraphs>96</Paragraphs>
  <Slides>16</Slides>
  <Notes>15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Kantoorthema</vt:lpstr>
      <vt:lpstr>Geomorphic responses at the permafrost margins: observations from the swiss alps</vt:lpstr>
      <vt:lpstr>What happens at the permafrost margins?</vt:lpstr>
      <vt:lpstr>Case study 1: Grosse grabe rockface</vt:lpstr>
      <vt:lpstr>Case study 1: Grosse grabe rockface</vt:lpstr>
      <vt:lpstr>Case study 1: Grosse grabe rockface</vt:lpstr>
      <vt:lpstr>Case study 1: Grosse grabe rockface</vt:lpstr>
      <vt:lpstr>Case study 2: Grabengufer rockslide</vt:lpstr>
      <vt:lpstr>Case study 2: Grabengufer rockslide</vt:lpstr>
      <vt:lpstr>Case study 2: Grabengufer rockslide</vt:lpstr>
      <vt:lpstr>Case study 3: Tsarmine rock glacier</vt:lpstr>
      <vt:lpstr>Case study 3: Tsarmine rock glacier</vt:lpstr>
      <vt:lpstr>Case study 3: Tsarmine rock glacier</vt:lpstr>
      <vt:lpstr>Case study 3: Tsarmine rock glacier</vt:lpstr>
      <vt:lpstr>Case study 4: Talus slope processes</vt:lpstr>
      <vt:lpstr>conclusion</vt:lpstr>
      <vt:lpstr>Hanne Hendrickx Research and teaching assistant   Department of Geography  E hanne.hendrickx@ugent.be T +32 9 264 46 19   www.ugent.be www.geoweb.ugent.be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Quantifying the alpine sediment cascade using multi-temporal high-resolution topographical surveys: case studies from Mattertal and Col du Sanetsch (VS)</dc:title>
  <dc:creator>Reviewer 1</dc:creator>
  <cp:lastModifiedBy>HH</cp:lastModifiedBy>
  <cp:revision>376</cp:revision>
  <dcterms:created xsi:type="dcterms:W3CDTF">2019-08-30T14:03:34Z</dcterms:created>
  <dcterms:modified xsi:type="dcterms:W3CDTF">2022-05-26T12:18:12Z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icensed to">
    <vt:lpwstr>Ghent University</vt:lpwstr>
  </property>
  <property fmtid="{D5CDD505-2E9C-101B-9397-08002B2CF9AE}" pid="3" name="Version">
    <vt:lpwstr>1.0</vt:lpwstr>
  </property>
  <property fmtid="{D5CDD505-2E9C-101B-9397-08002B2CF9AE}" pid="4" name="Date">
    <vt:filetime>2016-09-20T22:00:00Z</vt:filetime>
  </property>
  <property fmtid="{D5CDD505-2E9C-101B-9397-08002B2CF9AE}" pid="5" name="Build">
    <vt:i4>13</vt:i4>
  </property>
  <property fmtid="{D5CDD505-2E9C-101B-9397-08002B2CF9AE}" pid="6" name="Cmt 1">
    <vt:lpwstr>create</vt:lpwstr>
  </property>
  <property fmtid="{D5CDD505-2E9C-101B-9397-08002B2CF9AE}" pid="7" name="Cmt 2">
    <vt:lpwstr>1st draft</vt:lpwstr>
  </property>
  <property fmtid="{D5CDD505-2E9C-101B-9397-08002B2CF9AE}" pid="8" name="Cmt 3">
    <vt:lpwstr>Corporate splitt off</vt:lpwstr>
  </property>
  <property fmtid="{D5CDD505-2E9C-101B-9397-08002B2CF9AE}" pid="9" name="Cmt 4">
    <vt:lpwstr>2nd draft</vt:lpwstr>
  </property>
  <property fmtid="{D5CDD505-2E9C-101B-9397-08002B2CF9AE}" pid="10" name="Cmt 5">
    <vt:lpwstr>set text box and shape defaults</vt:lpwstr>
  </property>
  <property fmtid="{D5CDD505-2E9C-101B-9397-08002B2CF9AE}" pid="11" name="Cmt 6">
    <vt:lpwstr>end slide text acc. to letter</vt:lpwstr>
  </property>
  <property fmtid="{D5CDD505-2E9C-101B-9397-08002B2CF9AE}" pid="12" name="Cmt 7">
    <vt:lpwstr>logo opening slide sharpened</vt:lpwstr>
  </property>
  <property fmtid="{D5CDD505-2E9C-101B-9397-08002B2CF9AE}" pid="13" name="Cmt 8-9">
    <vt:lpwstr>comments 19-9-2016</vt:lpwstr>
  </property>
  <property fmtid="{D5CDD505-2E9C-101B-9397-08002B2CF9AE}" pid="14" name="Cmt 10">
    <vt:lpwstr>social media data redesigned</vt:lpwstr>
  </property>
  <property fmtid="{D5CDD505-2E9C-101B-9397-08002B2CF9AE}" pid="15" name="Cmt 11">
    <vt:lpwstr>Title Slide renamed to TitleSlide</vt:lpwstr>
  </property>
  <property fmtid="{D5CDD505-2E9C-101B-9397-08002B2CF9AE}" pid="16" name="Cmt 12">
    <vt:lpwstr>Title and text size</vt:lpwstr>
  </property>
  <property fmtid="{D5CDD505-2E9C-101B-9397-08002B2CF9AE}" pid="17" name="Cmt 13">
    <vt:lpwstr>socmed pictos &gt; normal view</vt:lpwstr>
  </property>
</Properties>
</file>