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77" r:id="rId3"/>
    <p:sldId id="287" r:id="rId4"/>
    <p:sldId id="299" r:id="rId5"/>
    <p:sldId id="297" r:id="rId6"/>
    <p:sldId id="276" r:id="rId7"/>
    <p:sldId id="300" r:id="rId8"/>
    <p:sldId id="279" r:id="rId9"/>
    <p:sldId id="289" r:id="rId10"/>
    <p:sldId id="292" r:id="rId11"/>
    <p:sldId id="261" r:id="rId12"/>
    <p:sldId id="290" r:id="rId13"/>
    <p:sldId id="298" r:id="rId14"/>
    <p:sldId id="301" r:id="rId1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ina" initials="C" lastIdx="1" clrIdx="0">
    <p:extLst>
      <p:ext uri="{19B8F6BF-5375-455C-9EA6-DF929625EA0E}">
        <p15:presenceInfo xmlns:p15="http://schemas.microsoft.com/office/powerpoint/2012/main" userId="9740e806d57b4dd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487" autoAdjust="0"/>
  </p:normalViewPr>
  <p:slideViewPr>
    <p:cSldViewPr snapToGrid="0">
      <p:cViewPr varScale="1">
        <p:scale>
          <a:sx n="77" d="100"/>
          <a:sy n="77" d="100"/>
        </p:scale>
        <p:origin x="883"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A9FF1F-A896-41F6-B284-8B6754B8E74F}" type="datetimeFigureOut">
              <a:rPr lang="zh-CN" altLang="en-US" smtClean="0"/>
              <a:t>2022/5/26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54C851-07FE-4E23-B9E8-4B7EDB77246A}" type="slidenum">
              <a:rPr lang="zh-CN" altLang="en-US" smtClean="0"/>
              <a:t>‹#›</a:t>
            </a:fld>
            <a:endParaRPr lang="zh-CN" altLang="en-US"/>
          </a:p>
        </p:txBody>
      </p:sp>
    </p:spTree>
    <p:extLst>
      <p:ext uri="{BB962C8B-B14F-4D97-AF65-F5344CB8AC3E}">
        <p14:creationId xmlns:p14="http://schemas.microsoft.com/office/powerpoint/2010/main" val="18568360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F54C851-07FE-4E23-B9E8-4B7EDB77246A}" type="slidenum">
              <a:rPr lang="zh-CN" altLang="en-US" smtClean="0"/>
              <a:t>1</a:t>
            </a:fld>
            <a:endParaRPr lang="zh-CN" altLang="en-US"/>
          </a:p>
        </p:txBody>
      </p:sp>
    </p:spTree>
    <p:extLst>
      <p:ext uri="{BB962C8B-B14F-4D97-AF65-F5344CB8AC3E}">
        <p14:creationId xmlns:p14="http://schemas.microsoft.com/office/powerpoint/2010/main" val="7512055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F54C851-07FE-4E23-B9E8-4B7EDB77246A}" type="slidenum">
              <a:rPr lang="zh-CN" altLang="en-US" smtClean="0"/>
              <a:t>10</a:t>
            </a:fld>
            <a:endParaRPr lang="zh-CN" altLang="en-US"/>
          </a:p>
        </p:txBody>
      </p:sp>
    </p:spTree>
    <p:extLst>
      <p:ext uri="{BB962C8B-B14F-4D97-AF65-F5344CB8AC3E}">
        <p14:creationId xmlns:p14="http://schemas.microsoft.com/office/powerpoint/2010/main" val="35621872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To estimate the peak current of NBEs far away from the radio senor, we first obtain the nearly linear relationship between the normalized peak brightness and peak current according to the storm close to the radio senor.  Then we derive the peak current of NBEs from the optical emission from the relationship.</a:t>
            </a:r>
          </a:p>
          <a:p>
            <a:endParaRPr lang="en-US" altLang="zh-CN" dirty="0"/>
          </a:p>
          <a:p>
            <a:r>
              <a:rPr lang="en-US" altLang="zh-CN" dirty="0"/>
              <a:t>The red mark presents the blue emissions with elves, and blue mark shows the blue emission without elves. We see the threshold of peak current for the elves is about 140 kA. We note that this method should have some uncertainness due to the small samples. But it may provide experimental evidence that strong NBEs can produce elves.</a:t>
            </a:r>
            <a:endParaRPr lang="zh-CN" altLang="en-US" dirty="0"/>
          </a:p>
        </p:txBody>
      </p:sp>
      <p:sp>
        <p:nvSpPr>
          <p:cNvPr id="4" name="灯片编号占位符 3"/>
          <p:cNvSpPr>
            <a:spLocks noGrp="1"/>
          </p:cNvSpPr>
          <p:nvPr>
            <p:ph type="sldNum" sz="quarter" idx="5"/>
          </p:nvPr>
        </p:nvSpPr>
        <p:spPr/>
        <p:txBody>
          <a:bodyPr/>
          <a:lstStyle/>
          <a:p>
            <a:fld id="{7F54C851-07FE-4E23-B9E8-4B7EDB77246A}" type="slidenum">
              <a:rPr lang="zh-CN" altLang="en-US" smtClean="0"/>
              <a:t>11</a:t>
            </a:fld>
            <a:endParaRPr lang="zh-CN" altLang="en-US"/>
          </a:p>
        </p:txBody>
      </p:sp>
    </p:spTree>
    <p:extLst>
      <p:ext uri="{BB962C8B-B14F-4D97-AF65-F5344CB8AC3E}">
        <p14:creationId xmlns:p14="http://schemas.microsoft.com/office/powerpoint/2010/main" val="38803391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F54C851-07FE-4E23-B9E8-4B7EDB77246A}" type="slidenum">
              <a:rPr lang="zh-CN" altLang="en-US" smtClean="0"/>
              <a:t>12</a:t>
            </a:fld>
            <a:endParaRPr lang="zh-CN" altLang="en-US"/>
          </a:p>
        </p:txBody>
      </p:sp>
    </p:spTree>
    <p:extLst>
      <p:ext uri="{BB962C8B-B14F-4D97-AF65-F5344CB8AC3E}">
        <p14:creationId xmlns:p14="http://schemas.microsoft.com/office/powerpoint/2010/main" val="20672697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F54C851-07FE-4E23-B9E8-4B7EDB77246A}" type="slidenum">
              <a:rPr lang="zh-CN" altLang="en-US" smtClean="0"/>
              <a:t>13</a:t>
            </a:fld>
            <a:endParaRPr lang="zh-CN" altLang="en-US"/>
          </a:p>
        </p:txBody>
      </p:sp>
    </p:spTree>
    <p:extLst>
      <p:ext uri="{BB962C8B-B14F-4D97-AF65-F5344CB8AC3E}">
        <p14:creationId xmlns:p14="http://schemas.microsoft.com/office/powerpoint/2010/main" val="14023227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F54C851-07FE-4E23-B9E8-4B7EDB77246A}" type="slidenum">
              <a:rPr lang="zh-CN" altLang="en-US" smtClean="0"/>
              <a:t>2</a:t>
            </a:fld>
            <a:endParaRPr lang="zh-CN" altLang="en-US"/>
          </a:p>
        </p:txBody>
      </p:sp>
    </p:spTree>
    <p:extLst>
      <p:ext uri="{BB962C8B-B14F-4D97-AF65-F5344CB8AC3E}">
        <p14:creationId xmlns:p14="http://schemas.microsoft.com/office/powerpoint/2010/main" val="40043746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F3947B6-8D92-4A72-9840-66BF860B9D2A}" type="slidenum">
              <a:rPr lang="zh-CN" altLang="en-US" smtClean="0"/>
              <a:t>3</a:t>
            </a:fld>
            <a:endParaRPr lang="zh-CN" altLang="en-US"/>
          </a:p>
        </p:txBody>
      </p:sp>
    </p:spTree>
    <p:extLst>
      <p:ext uri="{BB962C8B-B14F-4D97-AF65-F5344CB8AC3E}">
        <p14:creationId xmlns:p14="http://schemas.microsoft.com/office/powerpoint/2010/main" val="27326800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F54C851-07FE-4E23-B9E8-4B7EDB77246A}" type="slidenum">
              <a:rPr lang="zh-CN" altLang="en-US" smtClean="0"/>
              <a:t>4</a:t>
            </a:fld>
            <a:endParaRPr lang="zh-CN" altLang="en-US"/>
          </a:p>
        </p:txBody>
      </p:sp>
    </p:spTree>
    <p:extLst>
      <p:ext uri="{BB962C8B-B14F-4D97-AF65-F5344CB8AC3E}">
        <p14:creationId xmlns:p14="http://schemas.microsoft.com/office/powerpoint/2010/main" val="41910101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F54C851-07FE-4E23-B9E8-4B7EDB77246A}" type="slidenum">
              <a:rPr lang="zh-CN" altLang="en-US" smtClean="0"/>
              <a:t>5</a:t>
            </a:fld>
            <a:endParaRPr lang="zh-CN" altLang="en-US"/>
          </a:p>
        </p:txBody>
      </p:sp>
    </p:spTree>
    <p:extLst>
      <p:ext uri="{BB962C8B-B14F-4D97-AF65-F5344CB8AC3E}">
        <p14:creationId xmlns:p14="http://schemas.microsoft.com/office/powerpoint/2010/main" val="2546987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10"/>
          </p:nvPr>
        </p:nvSpPr>
        <p:spPr/>
        <p:txBody>
          <a:bodyPr/>
          <a:lstStyle/>
          <a:p>
            <a:fld id="{10E57A8A-270A-4D63-822A-7C21ED304C28}" type="slidenum">
              <a:rPr lang="zh-CN" altLang="en-US" smtClean="0"/>
              <a:t>6</a:t>
            </a:fld>
            <a:endParaRPr lang="zh-CN" altLang="en-US"/>
          </a:p>
        </p:txBody>
      </p:sp>
    </p:spTree>
    <p:extLst>
      <p:ext uri="{BB962C8B-B14F-4D97-AF65-F5344CB8AC3E}">
        <p14:creationId xmlns:p14="http://schemas.microsoft.com/office/powerpoint/2010/main" val="9197114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F54C851-07FE-4E23-B9E8-4B7EDB77246A}" type="slidenum">
              <a:rPr lang="zh-CN" altLang="en-US" smtClean="0"/>
              <a:t>7</a:t>
            </a:fld>
            <a:endParaRPr lang="zh-CN" altLang="en-US"/>
          </a:p>
        </p:txBody>
      </p:sp>
    </p:spTree>
    <p:extLst>
      <p:ext uri="{BB962C8B-B14F-4D97-AF65-F5344CB8AC3E}">
        <p14:creationId xmlns:p14="http://schemas.microsoft.com/office/powerpoint/2010/main" val="27995311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5"/>
          </p:nvPr>
        </p:nvSpPr>
        <p:spPr/>
        <p:txBody>
          <a:bodyPr/>
          <a:lstStyle/>
          <a:p>
            <a:fld id="{85A01C5D-91EF-4A7A-AFCE-4A9018463C90}" type="slidenum">
              <a:rPr lang="zh-CN" altLang="en-US" smtClean="0"/>
              <a:t>8</a:t>
            </a:fld>
            <a:endParaRPr lang="zh-CN" altLang="en-US"/>
          </a:p>
        </p:txBody>
      </p:sp>
    </p:spTree>
    <p:extLst>
      <p:ext uri="{BB962C8B-B14F-4D97-AF65-F5344CB8AC3E}">
        <p14:creationId xmlns:p14="http://schemas.microsoft.com/office/powerpoint/2010/main" val="10854650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F54C851-07FE-4E23-B9E8-4B7EDB77246A}" type="slidenum">
              <a:rPr lang="zh-CN" altLang="en-US" smtClean="0"/>
              <a:t>9</a:t>
            </a:fld>
            <a:endParaRPr lang="zh-CN" altLang="en-US"/>
          </a:p>
        </p:txBody>
      </p:sp>
    </p:spTree>
    <p:extLst>
      <p:ext uri="{BB962C8B-B14F-4D97-AF65-F5344CB8AC3E}">
        <p14:creationId xmlns:p14="http://schemas.microsoft.com/office/powerpoint/2010/main" val="3893716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8182D51-3AFC-4249-D55D-FBD618011D50}"/>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F26D02B7-FF8A-E9EC-8B1F-79F063689D1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4EF2015E-663D-B695-BF81-B4476CE9CA68}"/>
              </a:ext>
            </a:extLst>
          </p:cNvPr>
          <p:cNvSpPr>
            <a:spLocks noGrp="1"/>
          </p:cNvSpPr>
          <p:nvPr>
            <p:ph type="dt" sz="half" idx="10"/>
          </p:nvPr>
        </p:nvSpPr>
        <p:spPr/>
        <p:txBody>
          <a:bodyPr/>
          <a:lstStyle/>
          <a:p>
            <a:fld id="{DA5054F1-0645-4148-887A-C7EE70FDCC79}" type="datetimeFigureOut">
              <a:rPr lang="zh-CN" altLang="en-US" smtClean="0"/>
              <a:t>2022/5/26</a:t>
            </a:fld>
            <a:endParaRPr lang="zh-CN" altLang="en-US"/>
          </a:p>
        </p:txBody>
      </p:sp>
      <p:sp>
        <p:nvSpPr>
          <p:cNvPr id="5" name="页脚占位符 4">
            <a:extLst>
              <a:ext uri="{FF2B5EF4-FFF2-40B4-BE49-F238E27FC236}">
                <a16:creationId xmlns:a16="http://schemas.microsoft.com/office/drawing/2014/main" id="{F0955E40-BBC8-3571-A2A2-1020B2770ED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A42267A7-B135-33CE-0A47-0D56E2084339}"/>
              </a:ext>
            </a:extLst>
          </p:cNvPr>
          <p:cNvSpPr>
            <a:spLocks noGrp="1"/>
          </p:cNvSpPr>
          <p:nvPr>
            <p:ph type="sldNum" sz="quarter" idx="12"/>
          </p:nvPr>
        </p:nvSpPr>
        <p:spPr/>
        <p:txBody>
          <a:bodyPr/>
          <a:lstStyle/>
          <a:p>
            <a:fld id="{9E1C0345-6DB4-4F66-A3AC-53DDE12A2E13}" type="slidenum">
              <a:rPr lang="zh-CN" altLang="en-US" smtClean="0"/>
              <a:t>‹#›</a:t>
            </a:fld>
            <a:endParaRPr lang="zh-CN" altLang="en-US"/>
          </a:p>
        </p:txBody>
      </p:sp>
    </p:spTree>
    <p:extLst>
      <p:ext uri="{BB962C8B-B14F-4D97-AF65-F5344CB8AC3E}">
        <p14:creationId xmlns:p14="http://schemas.microsoft.com/office/powerpoint/2010/main" val="18367994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ABE5346-BC56-F9B5-0842-4B097BF004B2}"/>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C48C7FA6-00F3-6C94-9278-6AC2C64707E7}"/>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2B5BAC8E-0C58-E61B-95DD-CC0BD91892FE}"/>
              </a:ext>
            </a:extLst>
          </p:cNvPr>
          <p:cNvSpPr>
            <a:spLocks noGrp="1"/>
          </p:cNvSpPr>
          <p:nvPr>
            <p:ph type="dt" sz="half" idx="10"/>
          </p:nvPr>
        </p:nvSpPr>
        <p:spPr/>
        <p:txBody>
          <a:bodyPr/>
          <a:lstStyle/>
          <a:p>
            <a:fld id="{DA5054F1-0645-4148-887A-C7EE70FDCC79}" type="datetimeFigureOut">
              <a:rPr lang="zh-CN" altLang="en-US" smtClean="0"/>
              <a:t>2022/5/26</a:t>
            </a:fld>
            <a:endParaRPr lang="zh-CN" altLang="en-US"/>
          </a:p>
        </p:txBody>
      </p:sp>
      <p:sp>
        <p:nvSpPr>
          <p:cNvPr id="5" name="页脚占位符 4">
            <a:extLst>
              <a:ext uri="{FF2B5EF4-FFF2-40B4-BE49-F238E27FC236}">
                <a16:creationId xmlns:a16="http://schemas.microsoft.com/office/drawing/2014/main" id="{7A7D3D9A-B447-6048-1BF3-26D9FDBD976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279494A-0D29-F193-CBE2-988E590B4297}"/>
              </a:ext>
            </a:extLst>
          </p:cNvPr>
          <p:cNvSpPr>
            <a:spLocks noGrp="1"/>
          </p:cNvSpPr>
          <p:nvPr>
            <p:ph type="sldNum" sz="quarter" idx="12"/>
          </p:nvPr>
        </p:nvSpPr>
        <p:spPr/>
        <p:txBody>
          <a:bodyPr/>
          <a:lstStyle/>
          <a:p>
            <a:fld id="{9E1C0345-6DB4-4F66-A3AC-53DDE12A2E13}" type="slidenum">
              <a:rPr lang="zh-CN" altLang="en-US" smtClean="0"/>
              <a:t>‹#›</a:t>
            </a:fld>
            <a:endParaRPr lang="zh-CN" altLang="en-US"/>
          </a:p>
        </p:txBody>
      </p:sp>
    </p:spTree>
    <p:extLst>
      <p:ext uri="{BB962C8B-B14F-4D97-AF65-F5344CB8AC3E}">
        <p14:creationId xmlns:p14="http://schemas.microsoft.com/office/powerpoint/2010/main" val="8356428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E08C9544-9A5B-056F-2FE1-4B7120ED249F}"/>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0239A3DA-15AC-EA54-3A6C-AEBA27ADBF15}"/>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99E82495-7515-0174-9900-BFAEC28852C4}"/>
              </a:ext>
            </a:extLst>
          </p:cNvPr>
          <p:cNvSpPr>
            <a:spLocks noGrp="1"/>
          </p:cNvSpPr>
          <p:nvPr>
            <p:ph type="dt" sz="half" idx="10"/>
          </p:nvPr>
        </p:nvSpPr>
        <p:spPr/>
        <p:txBody>
          <a:bodyPr/>
          <a:lstStyle/>
          <a:p>
            <a:fld id="{DA5054F1-0645-4148-887A-C7EE70FDCC79}" type="datetimeFigureOut">
              <a:rPr lang="zh-CN" altLang="en-US" smtClean="0"/>
              <a:t>2022/5/26</a:t>
            </a:fld>
            <a:endParaRPr lang="zh-CN" altLang="en-US"/>
          </a:p>
        </p:txBody>
      </p:sp>
      <p:sp>
        <p:nvSpPr>
          <p:cNvPr id="5" name="页脚占位符 4">
            <a:extLst>
              <a:ext uri="{FF2B5EF4-FFF2-40B4-BE49-F238E27FC236}">
                <a16:creationId xmlns:a16="http://schemas.microsoft.com/office/drawing/2014/main" id="{8E0A0B9D-0FDC-4FF8-CBD9-52867BF71DD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9F11FBE-D419-478D-8FDE-41AE40F2C12A}"/>
              </a:ext>
            </a:extLst>
          </p:cNvPr>
          <p:cNvSpPr>
            <a:spLocks noGrp="1"/>
          </p:cNvSpPr>
          <p:nvPr>
            <p:ph type="sldNum" sz="quarter" idx="12"/>
          </p:nvPr>
        </p:nvSpPr>
        <p:spPr/>
        <p:txBody>
          <a:bodyPr/>
          <a:lstStyle/>
          <a:p>
            <a:fld id="{9E1C0345-6DB4-4F66-A3AC-53DDE12A2E13}" type="slidenum">
              <a:rPr lang="zh-CN" altLang="en-US" smtClean="0"/>
              <a:t>‹#›</a:t>
            </a:fld>
            <a:endParaRPr lang="zh-CN" altLang="en-US"/>
          </a:p>
        </p:txBody>
      </p:sp>
    </p:spTree>
    <p:extLst>
      <p:ext uri="{BB962C8B-B14F-4D97-AF65-F5344CB8AC3E}">
        <p14:creationId xmlns:p14="http://schemas.microsoft.com/office/powerpoint/2010/main" val="3702602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0908747-6DC8-678E-6832-1C3B13A07902}"/>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D987ACB0-AEA2-3496-31F1-0B08CF7CB7FE}"/>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3C3E735E-C30B-DF82-E9AF-7483FB12BFBE}"/>
              </a:ext>
            </a:extLst>
          </p:cNvPr>
          <p:cNvSpPr>
            <a:spLocks noGrp="1"/>
          </p:cNvSpPr>
          <p:nvPr>
            <p:ph type="dt" sz="half" idx="10"/>
          </p:nvPr>
        </p:nvSpPr>
        <p:spPr/>
        <p:txBody>
          <a:bodyPr/>
          <a:lstStyle/>
          <a:p>
            <a:fld id="{DA5054F1-0645-4148-887A-C7EE70FDCC79}" type="datetimeFigureOut">
              <a:rPr lang="zh-CN" altLang="en-US" smtClean="0"/>
              <a:t>2022/5/26</a:t>
            </a:fld>
            <a:endParaRPr lang="zh-CN" altLang="en-US"/>
          </a:p>
        </p:txBody>
      </p:sp>
      <p:sp>
        <p:nvSpPr>
          <p:cNvPr id="5" name="页脚占位符 4">
            <a:extLst>
              <a:ext uri="{FF2B5EF4-FFF2-40B4-BE49-F238E27FC236}">
                <a16:creationId xmlns:a16="http://schemas.microsoft.com/office/drawing/2014/main" id="{BF4AA4AA-94A9-7FB5-79A9-FD47CA64156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2FD4461-46FC-26FA-1E88-006FAE1C29AF}"/>
              </a:ext>
            </a:extLst>
          </p:cNvPr>
          <p:cNvSpPr>
            <a:spLocks noGrp="1"/>
          </p:cNvSpPr>
          <p:nvPr>
            <p:ph type="sldNum" sz="quarter" idx="12"/>
          </p:nvPr>
        </p:nvSpPr>
        <p:spPr/>
        <p:txBody>
          <a:bodyPr/>
          <a:lstStyle/>
          <a:p>
            <a:fld id="{9E1C0345-6DB4-4F66-A3AC-53DDE12A2E13}" type="slidenum">
              <a:rPr lang="zh-CN" altLang="en-US" smtClean="0"/>
              <a:t>‹#›</a:t>
            </a:fld>
            <a:endParaRPr lang="zh-CN" altLang="en-US"/>
          </a:p>
        </p:txBody>
      </p:sp>
    </p:spTree>
    <p:extLst>
      <p:ext uri="{BB962C8B-B14F-4D97-AF65-F5344CB8AC3E}">
        <p14:creationId xmlns:p14="http://schemas.microsoft.com/office/powerpoint/2010/main" val="34113568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84F9D59-5C36-C8E9-70F0-19C29712092F}"/>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C6AA9E3F-D458-D2AC-C1C6-5A14C444069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16423F57-1D27-7C8D-C11D-B9CA001900C0}"/>
              </a:ext>
            </a:extLst>
          </p:cNvPr>
          <p:cNvSpPr>
            <a:spLocks noGrp="1"/>
          </p:cNvSpPr>
          <p:nvPr>
            <p:ph type="dt" sz="half" idx="10"/>
          </p:nvPr>
        </p:nvSpPr>
        <p:spPr/>
        <p:txBody>
          <a:bodyPr/>
          <a:lstStyle/>
          <a:p>
            <a:fld id="{DA5054F1-0645-4148-887A-C7EE70FDCC79}" type="datetimeFigureOut">
              <a:rPr lang="zh-CN" altLang="en-US" smtClean="0"/>
              <a:t>2022/5/26</a:t>
            </a:fld>
            <a:endParaRPr lang="zh-CN" altLang="en-US"/>
          </a:p>
        </p:txBody>
      </p:sp>
      <p:sp>
        <p:nvSpPr>
          <p:cNvPr id="5" name="页脚占位符 4">
            <a:extLst>
              <a:ext uri="{FF2B5EF4-FFF2-40B4-BE49-F238E27FC236}">
                <a16:creationId xmlns:a16="http://schemas.microsoft.com/office/drawing/2014/main" id="{0840349B-7D87-25E5-E4C5-EF1F6D93EBF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B95CE10-4FF9-94DE-A728-2AFBDCF7D37F}"/>
              </a:ext>
            </a:extLst>
          </p:cNvPr>
          <p:cNvSpPr>
            <a:spLocks noGrp="1"/>
          </p:cNvSpPr>
          <p:nvPr>
            <p:ph type="sldNum" sz="quarter" idx="12"/>
          </p:nvPr>
        </p:nvSpPr>
        <p:spPr/>
        <p:txBody>
          <a:bodyPr/>
          <a:lstStyle/>
          <a:p>
            <a:fld id="{9E1C0345-6DB4-4F66-A3AC-53DDE12A2E13}" type="slidenum">
              <a:rPr lang="zh-CN" altLang="en-US" smtClean="0"/>
              <a:t>‹#›</a:t>
            </a:fld>
            <a:endParaRPr lang="zh-CN" altLang="en-US"/>
          </a:p>
        </p:txBody>
      </p:sp>
    </p:spTree>
    <p:extLst>
      <p:ext uri="{BB962C8B-B14F-4D97-AF65-F5344CB8AC3E}">
        <p14:creationId xmlns:p14="http://schemas.microsoft.com/office/powerpoint/2010/main" val="10905302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AFF86FF-CA91-F9CF-E971-AF7815A0F10A}"/>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526F5FFE-E2DE-8C70-F1E9-459DAC6E464C}"/>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C2A88B13-4339-A297-36FC-8936632932D3}"/>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457DCAD3-BE96-D0FF-52F2-94B8011ADBB8}"/>
              </a:ext>
            </a:extLst>
          </p:cNvPr>
          <p:cNvSpPr>
            <a:spLocks noGrp="1"/>
          </p:cNvSpPr>
          <p:nvPr>
            <p:ph type="dt" sz="half" idx="10"/>
          </p:nvPr>
        </p:nvSpPr>
        <p:spPr/>
        <p:txBody>
          <a:bodyPr/>
          <a:lstStyle/>
          <a:p>
            <a:fld id="{DA5054F1-0645-4148-887A-C7EE70FDCC79}" type="datetimeFigureOut">
              <a:rPr lang="zh-CN" altLang="en-US" smtClean="0"/>
              <a:t>2022/5/26</a:t>
            </a:fld>
            <a:endParaRPr lang="zh-CN" altLang="en-US"/>
          </a:p>
        </p:txBody>
      </p:sp>
      <p:sp>
        <p:nvSpPr>
          <p:cNvPr id="6" name="页脚占位符 5">
            <a:extLst>
              <a:ext uri="{FF2B5EF4-FFF2-40B4-BE49-F238E27FC236}">
                <a16:creationId xmlns:a16="http://schemas.microsoft.com/office/drawing/2014/main" id="{CFA4E33A-E012-1675-325B-C8DAA026D1CD}"/>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BD36CABA-8945-4702-8196-440C6C609941}"/>
              </a:ext>
            </a:extLst>
          </p:cNvPr>
          <p:cNvSpPr>
            <a:spLocks noGrp="1"/>
          </p:cNvSpPr>
          <p:nvPr>
            <p:ph type="sldNum" sz="quarter" idx="12"/>
          </p:nvPr>
        </p:nvSpPr>
        <p:spPr/>
        <p:txBody>
          <a:bodyPr/>
          <a:lstStyle/>
          <a:p>
            <a:fld id="{9E1C0345-6DB4-4F66-A3AC-53DDE12A2E13}" type="slidenum">
              <a:rPr lang="zh-CN" altLang="en-US" smtClean="0"/>
              <a:t>‹#›</a:t>
            </a:fld>
            <a:endParaRPr lang="zh-CN" altLang="en-US"/>
          </a:p>
        </p:txBody>
      </p:sp>
    </p:spTree>
    <p:extLst>
      <p:ext uri="{BB962C8B-B14F-4D97-AF65-F5344CB8AC3E}">
        <p14:creationId xmlns:p14="http://schemas.microsoft.com/office/powerpoint/2010/main" val="7370282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F18C54E-0E35-2F89-C51B-266CAE6824D1}"/>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300AC320-2763-9B52-8AC1-41A5C78CBBE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A5D914A7-1DEE-42E1-1659-58C1C8DEBDBF}"/>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ABA3A8AF-2FF1-9AD2-F724-40E7BF1EC1C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E3421C18-21C5-4F54-7692-8E856968C5BC}"/>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CA37763B-9063-04EA-2A72-5C0F7073329C}"/>
              </a:ext>
            </a:extLst>
          </p:cNvPr>
          <p:cNvSpPr>
            <a:spLocks noGrp="1"/>
          </p:cNvSpPr>
          <p:nvPr>
            <p:ph type="dt" sz="half" idx="10"/>
          </p:nvPr>
        </p:nvSpPr>
        <p:spPr/>
        <p:txBody>
          <a:bodyPr/>
          <a:lstStyle/>
          <a:p>
            <a:fld id="{DA5054F1-0645-4148-887A-C7EE70FDCC79}" type="datetimeFigureOut">
              <a:rPr lang="zh-CN" altLang="en-US" smtClean="0"/>
              <a:t>2022/5/26</a:t>
            </a:fld>
            <a:endParaRPr lang="zh-CN" altLang="en-US"/>
          </a:p>
        </p:txBody>
      </p:sp>
      <p:sp>
        <p:nvSpPr>
          <p:cNvPr id="8" name="页脚占位符 7">
            <a:extLst>
              <a:ext uri="{FF2B5EF4-FFF2-40B4-BE49-F238E27FC236}">
                <a16:creationId xmlns:a16="http://schemas.microsoft.com/office/drawing/2014/main" id="{CA799C66-A8DF-D962-7D09-0C8729BB58E7}"/>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A419D493-24CD-9810-BA8A-C3DA3E3C1783}"/>
              </a:ext>
            </a:extLst>
          </p:cNvPr>
          <p:cNvSpPr>
            <a:spLocks noGrp="1"/>
          </p:cNvSpPr>
          <p:nvPr>
            <p:ph type="sldNum" sz="quarter" idx="12"/>
          </p:nvPr>
        </p:nvSpPr>
        <p:spPr/>
        <p:txBody>
          <a:bodyPr/>
          <a:lstStyle/>
          <a:p>
            <a:fld id="{9E1C0345-6DB4-4F66-A3AC-53DDE12A2E13}" type="slidenum">
              <a:rPr lang="zh-CN" altLang="en-US" smtClean="0"/>
              <a:t>‹#›</a:t>
            </a:fld>
            <a:endParaRPr lang="zh-CN" altLang="en-US"/>
          </a:p>
        </p:txBody>
      </p:sp>
    </p:spTree>
    <p:extLst>
      <p:ext uri="{BB962C8B-B14F-4D97-AF65-F5344CB8AC3E}">
        <p14:creationId xmlns:p14="http://schemas.microsoft.com/office/powerpoint/2010/main" val="3000672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052E745-7679-FE15-2C97-3DFD8E979A50}"/>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F63FE989-1C13-9BCA-79BC-897BA180AD33}"/>
              </a:ext>
            </a:extLst>
          </p:cNvPr>
          <p:cNvSpPr>
            <a:spLocks noGrp="1"/>
          </p:cNvSpPr>
          <p:nvPr>
            <p:ph type="dt" sz="half" idx="10"/>
          </p:nvPr>
        </p:nvSpPr>
        <p:spPr/>
        <p:txBody>
          <a:bodyPr/>
          <a:lstStyle/>
          <a:p>
            <a:fld id="{DA5054F1-0645-4148-887A-C7EE70FDCC79}" type="datetimeFigureOut">
              <a:rPr lang="zh-CN" altLang="en-US" smtClean="0"/>
              <a:t>2022/5/26</a:t>
            </a:fld>
            <a:endParaRPr lang="zh-CN" altLang="en-US"/>
          </a:p>
        </p:txBody>
      </p:sp>
      <p:sp>
        <p:nvSpPr>
          <p:cNvPr id="4" name="页脚占位符 3">
            <a:extLst>
              <a:ext uri="{FF2B5EF4-FFF2-40B4-BE49-F238E27FC236}">
                <a16:creationId xmlns:a16="http://schemas.microsoft.com/office/drawing/2014/main" id="{388C170D-A9F4-A820-30F1-95C8333DE3B1}"/>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C9A58212-74F2-956F-50B6-03354608D1E8}"/>
              </a:ext>
            </a:extLst>
          </p:cNvPr>
          <p:cNvSpPr>
            <a:spLocks noGrp="1"/>
          </p:cNvSpPr>
          <p:nvPr>
            <p:ph type="sldNum" sz="quarter" idx="12"/>
          </p:nvPr>
        </p:nvSpPr>
        <p:spPr/>
        <p:txBody>
          <a:bodyPr/>
          <a:lstStyle/>
          <a:p>
            <a:fld id="{9E1C0345-6DB4-4F66-A3AC-53DDE12A2E13}" type="slidenum">
              <a:rPr lang="zh-CN" altLang="en-US" smtClean="0"/>
              <a:t>‹#›</a:t>
            </a:fld>
            <a:endParaRPr lang="zh-CN" altLang="en-US"/>
          </a:p>
        </p:txBody>
      </p:sp>
    </p:spTree>
    <p:extLst>
      <p:ext uri="{BB962C8B-B14F-4D97-AF65-F5344CB8AC3E}">
        <p14:creationId xmlns:p14="http://schemas.microsoft.com/office/powerpoint/2010/main" val="30008211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787814A1-183D-E2C8-DBF3-8C6BE50C8781}"/>
              </a:ext>
            </a:extLst>
          </p:cNvPr>
          <p:cNvSpPr>
            <a:spLocks noGrp="1"/>
          </p:cNvSpPr>
          <p:nvPr>
            <p:ph type="dt" sz="half" idx="10"/>
          </p:nvPr>
        </p:nvSpPr>
        <p:spPr/>
        <p:txBody>
          <a:bodyPr/>
          <a:lstStyle/>
          <a:p>
            <a:fld id="{DA5054F1-0645-4148-887A-C7EE70FDCC79}" type="datetimeFigureOut">
              <a:rPr lang="zh-CN" altLang="en-US" smtClean="0"/>
              <a:t>2022/5/26</a:t>
            </a:fld>
            <a:endParaRPr lang="zh-CN" altLang="en-US"/>
          </a:p>
        </p:txBody>
      </p:sp>
      <p:sp>
        <p:nvSpPr>
          <p:cNvPr id="3" name="页脚占位符 2">
            <a:extLst>
              <a:ext uri="{FF2B5EF4-FFF2-40B4-BE49-F238E27FC236}">
                <a16:creationId xmlns:a16="http://schemas.microsoft.com/office/drawing/2014/main" id="{6664824A-09CB-F9FB-DF02-78EACC4776BF}"/>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A69C433B-6734-1DFD-A3F3-D31EDC590C05}"/>
              </a:ext>
            </a:extLst>
          </p:cNvPr>
          <p:cNvSpPr>
            <a:spLocks noGrp="1"/>
          </p:cNvSpPr>
          <p:nvPr>
            <p:ph type="sldNum" sz="quarter" idx="12"/>
          </p:nvPr>
        </p:nvSpPr>
        <p:spPr/>
        <p:txBody>
          <a:bodyPr/>
          <a:lstStyle/>
          <a:p>
            <a:fld id="{9E1C0345-6DB4-4F66-A3AC-53DDE12A2E13}" type="slidenum">
              <a:rPr lang="zh-CN" altLang="en-US" smtClean="0"/>
              <a:t>‹#›</a:t>
            </a:fld>
            <a:endParaRPr lang="zh-CN" altLang="en-US"/>
          </a:p>
        </p:txBody>
      </p:sp>
    </p:spTree>
    <p:extLst>
      <p:ext uri="{BB962C8B-B14F-4D97-AF65-F5344CB8AC3E}">
        <p14:creationId xmlns:p14="http://schemas.microsoft.com/office/powerpoint/2010/main" val="17933855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A968083-DEDC-84F0-E206-C5D258AC0608}"/>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A95797C4-5E28-2741-F85D-432C43A451E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597434D0-AC9A-9B2F-F2CD-8BDE757DBD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7AE61BD3-A649-E049-9A15-CF91DCF3AB03}"/>
              </a:ext>
            </a:extLst>
          </p:cNvPr>
          <p:cNvSpPr>
            <a:spLocks noGrp="1"/>
          </p:cNvSpPr>
          <p:nvPr>
            <p:ph type="dt" sz="half" idx="10"/>
          </p:nvPr>
        </p:nvSpPr>
        <p:spPr/>
        <p:txBody>
          <a:bodyPr/>
          <a:lstStyle/>
          <a:p>
            <a:fld id="{DA5054F1-0645-4148-887A-C7EE70FDCC79}" type="datetimeFigureOut">
              <a:rPr lang="zh-CN" altLang="en-US" smtClean="0"/>
              <a:t>2022/5/26</a:t>
            </a:fld>
            <a:endParaRPr lang="zh-CN" altLang="en-US"/>
          </a:p>
        </p:txBody>
      </p:sp>
      <p:sp>
        <p:nvSpPr>
          <p:cNvPr id="6" name="页脚占位符 5">
            <a:extLst>
              <a:ext uri="{FF2B5EF4-FFF2-40B4-BE49-F238E27FC236}">
                <a16:creationId xmlns:a16="http://schemas.microsoft.com/office/drawing/2014/main" id="{CC036812-490F-C4C0-45F0-F1AA915575AE}"/>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ABEE3E9E-42AD-8340-6E3B-B95D5122B2A1}"/>
              </a:ext>
            </a:extLst>
          </p:cNvPr>
          <p:cNvSpPr>
            <a:spLocks noGrp="1"/>
          </p:cNvSpPr>
          <p:nvPr>
            <p:ph type="sldNum" sz="quarter" idx="12"/>
          </p:nvPr>
        </p:nvSpPr>
        <p:spPr/>
        <p:txBody>
          <a:bodyPr/>
          <a:lstStyle/>
          <a:p>
            <a:fld id="{9E1C0345-6DB4-4F66-A3AC-53DDE12A2E13}" type="slidenum">
              <a:rPr lang="zh-CN" altLang="en-US" smtClean="0"/>
              <a:t>‹#›</a:t>
            </a:fld>
            <a:endParaRPr lang="zh-CN" altLang="en-US"/>
          </a:p>
        </p:txBody>
      </p:sp>
    </p:spTree>
    <p:extLst>
      <p:ext uri="{BB962C8B-B14F-4D97-AF65-F5344CB8AC3E}">
        <p14:creationId xmlns:p14="http://schemas.microsoft.com/office/powerpoint/2010/main" val="30440966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890AFAF-8189-B100-05BE-444AB5D494DB}"/>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94B3A04B-34D1-0921-24FA-00B8823E2AD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77973CC9-54F7-F27E-3352-7D3F13C98D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C088F6B5-BDC1-D9F8-7A1B-F3D444CB2AE8}"/>
              </a:ext>
            </a:extLst>
          </p:cNvPr>
          <p:cNvSpPr>
            <a:spLocks noGrp="1"/>
          </p:cNvSpPr>
          <p:nvPr>
            <p:ph type="dt" sz="half" idx="10"/>
          </p:nvPr>
        </p:nvSpPr>
        <p:spPr/>
        <p:txBody>
          <a:bodyPr/>
          <a:lstStyle/>
          <a:p>
            <a:fld id="{DA5054F1-0645-4148-887A-C7EE70FDCC79}" type="datetimeFigureOut">
              <a:rPr lang="zh-CN" altLang="en-US" smtClean="0"/>
              <a:t>2022/5/26</a:t>
            </a:fld>
            <a:endParaRPr lang="zh-CN" altLang="en-US"/>
          </a:p>
        </p:txBody>
      </p:sp>
      <p:sp>
        <p:nvSpPr>
          <p:cNvPr id="6" name="页脚占位符 5">
            <a:extLst>
              <a:ext uri="{FF2B5EF4-FFF2-40B4-BE49-F238E27FC236}">
                <a16:creationId xmlns:a16="http://schemas.microsoft.com/office/drawing/2014/main" id="{3E4C3195-D748-9BA1-3F8A-D6219C02FDE3}"/>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CF7E587-DD80-68D3-F2D3-89ABECB421F4}"/>
              </a:ext>
            </a:extLst>
          </p:cNvPr>
          <p:cNvSpPr>
            <a:spLocks noGrp="1"/>
          </p:cNvSpPr>
          <p:nvPr>
            <p:ph type="sldNum" sz="quarter" idx="12"/>
          </p:nvPr>
        </p:nvSpPr>
        <p:spPr/>
        <p:txBody>
          <a:bodyPr/>
          <a:lstStyle/>
          <a:p>
            <a:fld id="{9E1C0345-6DB4-4F66-A3AC-53DDE12A2E13}" type="slidenum">
              <a:rPr lang="zh-CN" altLang="en-US" smtClean="0"/>
              <a:t>‹#›</a:t>
            </a:fld>
            <a:endParaRPr lang="zh-CN" altLang="en-US"/>
          </a:p>
        </p:txBody>
      </p:sp>
    </p:spTree>
    <p:extLst>
      <p:ext uri="{BB962C8B-B14F-4D97-AF65-F5344CB8AC3E}">
        <p14:creationId xmlns:p14="http://schemas.microsoft.com/office/powerpoint/2010/main" val="1765191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AAFF1B49-16C1-6315-F1A0-641A593BE4E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A62E25BE-CDEF-24BB-08E5-881C1B75BAC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87612E7D-9D44-8820-1C6B-DB573850216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5054F1-0645-4148-887A-C7EE70FDCC79}" type="datetimeFigureOut">
              <a:rPr lang="zh-CN" altLang="en-US" smtClean="0"/>
              <a:t>2022/5/26</a:t>
            </a:fld>
            <a:endParaRPr lang="zh-CN" altLang="en-US"/>
          </a:p>
        </p:txBody>
      </p:sp>
      <p:sp>
        <p:nvSpPr>
          <p:cNvPr id="5" name="页脚占位符 4">
            <a:extLst>
              <a:ext uri="{FF2B5EF4-FFF2-40B4-BE49-F238E27FC236}">
                <a16:creationId xmlns:a16="http://schemas.microsoft.com/office/drawing/2014/main" id="{6DACAC24-8AEA-CCDF-E07E-E0FCC62ABC8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4CBD4E24-3FA0-084F-3459-9D144C67C3D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1C0345-6DB4-4F66-A3AC-53DDE12A2E13}" type="slidenum">
              <a:rPr lang="zh-CN" altLang="en-US" smtClean="0"/>
              <a:t>‹#›</a:t>
            </a:fld>
            <a:endParaRPr lang="zh-CN" altLang="en-US"/>
          </a:p>
        </p:txBody>
      </p:sp>
    </p:spTree>
    <p:extLst>
      <p:ext uri="{BB962C8B-B14F-4D97-AF65-F5344CB8AC3E}">
        <p14:creationId xmlns:p14="http://schemas.microsoft.com/office/powerpoint/2010/main" val="2985225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slideLayout" Target="../slideLayouts/slideLayout2.xml"/><Relationship Id="rId7" Type="http://schemas.openxmlformats.org/officeDocument/2006/relationships/image" Target="../media/image22.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230.png"/><Relationship Id="rId5" Type="http://schemas.openxmlformats.org/officeDocument/2006/relationships/image" Target="../media/image21.pn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3EC6B48-EAA5-1841-B44B-C361E0E9B035}"/>
              </a:ext>
            </a:extLst>
          </p:cNvPr>
          <p:cNvSpPr>
            <a:spLocks noGrp="1"/>
          </p:cNvSpPr>
          <p:nvPr>
            <p:ph type="ctrTitle"/>
          </p:nvPr>
        </p:nvSpPr>
        <p:spPr>
          <a:xfrm>
            <a:off x="581085" y="2630540"/>
            <a:ext cx="11029829" cy="1477651"/>
          </a:xfrm>
        </p:spPr>
        <p:txBody>
          <a:bodyPr>
            <a:normAutofit/>
          </a:bodyPr>
          <a:lstStyle/>
          <a:p>
            <a:pPr>
              <a:lnSpc>
                <a:spcPct val="100000"/>
              </a:lnSpc>
            </a:pPr>
            <a:r>
              <a:rPr lang="en-US" altLang="zh-CN" sz="4200" b="1" dirty="0">
                <a:solidFill>
                  <a:srgbClr val="0000FF"/>
                </a:solidFill>
                <a:latin typeface="微软雅黑" panose="020B0503020204020204" pitchFamily="34" charset="-122"/>
                <a:ea typeface="微软雅黑" panose="020B0503020204020204" pitchFamily="34" charset="-122"/>
                <a:cs typeface="Arial" panose="020B0604020202020204" pitchFamily="34" charset="0"/>
              </a:rPr>
              <a:t>Ionospheric elves powered by negative NBEs in overshooting tops</a:t>
            </a:r>
            <a:endParaRPr lang="zh-CN" altLang="en-US" sz="4200" b="1" dirty="0">
              <a:solidFill>
                <a:srgbClr val="0000FF"/>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 name="副标题 2">
            <a:extLst>
              <a:ext uri="{FF2B5EF4-FFF2-40B4-BE49-F238E27FC236}">
                <a16:creationId xmlns:a16="http://schemas.microsoft.com/office/drawing/2014/main" id="{7D380245-C3A0-47CA-0640-5681D955B8AF}"/>
              </a:ext>
            </a:extLst>
          </p:cNvPr>
          <p:cNvSpPr>
            <a:spLocks noGrp="1"/>
          </p:cNvSpPr>
          <p:nvPr>
            <p:ph type="subTitle" idx="1"/>
          </p:nvPr>
        </p:nvSpPr>
        <p:spPr>
          <a:xfrm>
            <a:off x="0" y="4862698"/>
            <a:ext cx="12227511" cy="1190056"/>
          </a:xfrm>
        </p:spPr>
        <p:txBody>
          <a:bodyPr>
            <a:normAutofit/>
          </a:bodyPr>
          <a:lstStyle/>
          <a:p>
            <a:pPr>
              <a:lnSpc>
                <a:spcPct val="100000"/>
              </a:lnSpc>
              <a:spcAft>
                <a:spcPts val="1200"/>
              </a:spcAft>
            </a:pPr>
            <a:r>
              <a:rPr lang="en-US" altLang="zh-CN" sz="1600" b="1" u="sng" dirty="0">
                <a:latin typeface="Arial" panose="020B0604020202020204" pitchFamily="34" charset="0"/>
                <a:cs typeface="Arial" panose="020B0604020202020204" pitchFamily="34" charset="0"/>
              </a:rPr>
              <a:t>Feifan Liu</a:t>
            </a:r>
            <a:r>
              <a:rPr lang="en-US" altLang="zh-CN" sz="1600" dirty="0">
                <a:latin typeface="Arial" panose="020B0604020202020204" pitchFamily="34" charset="0"/>
                <a:cs typeface="Arial" panose="020B0604020202020204" pitchFamily="34" charset="0"/>
              </a:rPr>
              <a:t>, </a:t>
            </a:r>
            <a:r>
              <a:rPr lang="en-US" altLang="zh-CN" sz="1600" dirty="0" err="1">
                <a:latin typeface="Arial" panose="020B0604020202020204" pitchFamily="34" charset="0"/>
                <a:cs typeface="Arial" panose="020B0604020202020204" pitchFamily="34" charset="0"/>
              </a:rPr>
              <a:t>Torsten</a:t>
            </a:r>
            <a:r>
              <a:rPr lang="en-US" altLang="zh-CN" sz="1600" dirty="0">
                <a:latin typeface="Arial" panose="020B0604020202020204" pitchFamily="34" charset="0"/>
                <a:cs typeface="Arial" panose="020B0604020202020204" pitchFamily="34" charset="0"/>
              </a:rPr>
              <a:t> Neubert, Olivier </a:t>
            </a:r>
            <a:r>
              <a:rPr lang="en-US" altLang="zh-CN" sz="1600" dirty="0" err="1">
                <a:latin typeface="Arial" panose="020B0604020202020204" pitchFamily="34" charset="0"/>
                <a:cs typeface="Arial" panose="020B0604020202020204" pitchFamily="34" charset="0"/>
              </a:rPr>
              <a:t>Chanrion</a:t>
            </a:r>
            <a:r>
              <a:rPr lang="en-US" altLang="zh-CN" sz="1600" dirty="0">
                <a:latin typeface="Arial" panose="020B0604020202020204" pitchFamily="34" charset="0"/>
                <a:cs typeface="Arial" panose="020B0604020202020204" pitchFamily="34" charset="0"/>
              </a:rPr>
              <a:t>, </a:t>
            </a:r>
            <a:r>
              <a:rPr lang="en-US" altLang="zh-CN" sz="1600" dirty="0" err="1">
                <a:latin typeface="Arial" panose="020B0604020202020204" pitchFamily="34" charset="0"/>
                <a:cs typeface="Arial" panose="020B0604020202020204" pitchFamily="34" charset="0"/>
              </a:rPr>
              <a:t>Ningyu</a:t>
            </a:r>
            <a:r>
              <a:rPr lang="en-US" altLang="zh-CN" sz="1600" dirty="0">
                <a:latin typeface="Arial" panose="020B0604020202020204" pitchFamily="34" charset="0"/>
                <a:cs typeface="Arial" panose="020B0604020202020204" pitchFamily="34" charset="0"/>
              </a:rPr>
              <a:t> Liu, </a:t>
            </a:r>
            <a:r>
              <a:rPr lang="en-US" altLang="zh-CN" sz="1600" dirty="0" err="1">
                <a:latin typeface="Arial" panose="020B0604020202020204" pitchFamily="34" charset="0"/>
                <a:cs typeface="Arial" panose="020B0604020202020204" pitchFamily="34" charset="0"/>
              </a:rPr>
              <a:t>Baoyou</a:t>
            </a:r>
            <a:r>
              <a:rPr lang="en-US" altLang="zh-CN" sz="1600" dirty="0">
                <a:latin typeface="Arial" panose="020B0604020202020204" pitchFamily="34" charset="0"/>
                <a:cs typeface="Arial" panose="020B0604020202020204" pitchFamily="34" charset="0"/>
              </a:rPr>
              <a:t> Zhu,</a:t>
            </a:r>
            <a:r>
              <a:rPr lang="zh-CN" altLang="en-US" sz="1600" dirty="0">
                <a:latin typeface="Arial" panose="020B0604020202020204" pitchFamily="34" charset="0"/>
                <a:cs typeface="Arial" panose="020B0604020202020204" pitchFamily="34" charset="0"/>
              </a:rPr>
              <a:t> </a:t>
            </a:r>
            <a:endParaRPr lang="en-US" altLang="zh-CN" sz="1600" dirty="0">
              <a:latin typeface="Arial" panose="020B0604020202020204" pitchFamily="34" charset="0"/>
              <a:cs typeface="Arial" panose="020B0604020202020204" pitchFamily="34" charset="0"/>
            </a:endParaRPr>
          </a:p>
          <a:p>
            <a:pPr>
              <a:lnSpc>
                <a:spcPct val="100000"/>
              </a:lnSpc>
              <a:spcAft>
                <a:spcPts val="1200"/>
              </a:spcAft>
            </a:pPr>
            <a:r>
              <a:rPr lang="en-US" altLang="zh-CN" sz="1600" dirty="0" err="1">
                <a:latin typeface="Arial" panose="020B0604020202020204" pitchFamily="34" charset="0"/>
                <a:cs typeface="Arial" panose="020B0604020202020204" pitchFamily="34" charset="0"/>
              </a:rPr>
              <a:t>Gaopeng</a:t>
            </a:r>
            <a:r>
              <a:rPr lang="en-US" altLang="zh-CN" sz="1600" dirty="0">
                <a:latin typeface="Arial" panose="020B0604020202020204" pitchFamily="34" charset="0"/>
                <a:cs typeface="Arial" panose="020B0604020202020204" pitchFamily="34" charset="0"/>
              </a:rPr>
              <a:t> Lu, </a:t>
            </a:r>
            <a:r>
              <a:rPr lang="en-US" altLang="zh-CN" sz="1600" dirty="0" err="1">
                <a:latin typeface="Arial" panose="020B0604020202020204" pitchFamily="34" charset="0"/>
                <a:cs typeface="Arial" panose="020B0604020202020204" pitchFamily="34" charset="0"/>
              </a:rPr>
              <a:t>Jiuhou</a:t>
            </a:r>
            <a:r>
              <a:rPr lang="en-US" altLang="zh-CN" sz="1600" dirty="0">
                <a:latin typeface="Arial" panose="020B0604020202020204" pitchFamily="34" charset="0"/>
                <a:cs typeface="Arial" panose="020B0604020202020204" pitchFamily="34" charset="0"/>
              </a:rPr>
              <a:t> Lei, Nikolai </a:t>
            </a:r>
            <a:r>
              <a:rPr lang="en-US" altLang="zh-CN" sz="1600" dirty="0" err="1">
                <a:latin typeface="Arial" panose="020B0604020202020204" pitchFamily="34" charset="0"/>
                <a:cs typeface="Arial" panose="020B0604020202020204" pitchFamily="34" charset="0"/>
              </a:rPr>
              <a:t>Østgaard</a:t>
            </a:r>
            <a:r>
              <a:rPr lang="en-US" altLang="zh-CN" sz="1600" dirty="0">
                <a:latin typeface="Arial" panose="020B0604020202020204" pitchFamily="34" charset="0"/>
                <a:cs typeface="Arial" panose="020B0604020202020204" pitchFamily="34" charset="0"/>
              </a:rPr>
              <a:t>, and Victor </a:t>
            </a:r>
            <a:r>
              <a:rPr lang="en-US" altLang="zh-CN" sz="1600" dirty="0" err="1">
                <a:latin typeface="Arial" panose="020B0604020202020204" pitchFamily="34" charset="0"/>
                <a:cs typeface="Arial" panose="020B0604020202020204" pitchFamily="34" charset="0"/>
              </a:rPr>
              <a:t>Reglero</a:t>
            </a:r>
            <a:endParaRPr lang="en-US" altLang="zh-CN" sz="1600" dirty="0">
              <a:latin typeface="Arial" panose="020B0604020202020204" pitchFamily="34" charset="0"/>
              <a:cs typeface="Arial" panose="020B0604020202020204" pitchFamily="34" charset="0"/>
            </a:endParaRPr>
          </a:p>
          <a:p>
            <a:endParaRPr lang="en-US" altLang="zh-CN" sz="1600" dirty="0">
              <a:latin typeface="Arial" panose="020B0604020202020204" pitchFamily="34" charset="0"/>
              <a:cs typeface="Arial" panose="020B0604020202020204" pitchFamily="34" charset="0"/>
            </a:endParaRPr>
          </a:p>
        </p:txBody>
      </p:sp>
      <p:pic>
        <p:nvPicPr>
          <p:cNvPr id="6" name="图片 5">
            <a:extLst>
              <a:ext uri="{FF2B5EF4-FFF2-40B4-BE49-F238E27FC236}">
                <a16:creationId xmlns:a16="http://schemas.microsoft.com/office/drawing/2014/main" id="{8C425D71-9993-3765-40C4-04B84126C4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0581" y="471478"/>
            <a:ext cx="1577721" cy="1514719"/>
          </a:xfrm>
          <a:prstGeom prst="rect">
            <a:avLst/>
          </a:prstGeom>
        </p:spPr>
      </p:pic>
      <p:pic>
        <p:nvPicPr>
          <p:cNvPr id="7" name="Picture 4" descr="DTU logo - Bifrost Communications">
            <a:extLst>
              <a:ext uri="{FF2B5EF4-FFF2-40B4-BE49-F238E27FC236}">
                <a16:creationId xmlns:a16="http://schemas.microsoft.com/office/drawing/2014/main" id="{71A78ACD-9A5D-8BBE-8A09-3BC8B410F2D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84054" y="545007"/>
            <a:ext cx="2568944" cy="144717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University of New Hampshire : Rankings, Fees &amp; Courses Details | Top  Universities">
            <a:extLst>
              <a:ext uri="{FF2B5EF4-FFF2-40B4-BE49-F238E27FC236}">
                <a16:creationId xmlns:a16="http://schemas.microsoft.com/office/drawing/2014/main" id="{F1C80747-4195-0244-D039-1A1CA3B92FA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58751" y="600120"/>
            <a:ext cx="1268435" cy="1268435"/>
          </a:xfrm>
          <a:prstGeom prst="rect">
            <a:avLst/>
          </a:prstGeom>
          <a:noFill/>
          <a:extLst>
            <a:ext uri="{909E8E84-426E-40DD-AFC4-6F175D3DCCD1}">
              <a14:hiddenFill xmlns:a14="http://schemas.microsoft.com/office/drawing/2010/main">
                <a:solidFill>
                  <a:srgbClr val="FFFFFF"/>
                </a:solidFill>
              </a14:hiddenFill>
            </a:ext>
          </a:extLst>
        </p:spPr>
      </p:pic>
      <p:sp>
        <p:nvSpPr>
          <p:cNvPr id="3" name="文本框 2">
            <a:extLst>
              <a:ext uri="{FF2B5EF4-FFF2-40B4-BE49-F238E27FC236}">
                <a16:creationId xmlns:a16="http://schemas.microsoft.com/office/drawing/2014/main" id="{B043BCC3-8AD1-E36C-6E4D-146AF5C7EBB3}"/>
              </a:ext>
            </a:extLst>
          </p:cNvPr>
          <p:cNvSpPr txBox="1"/>
          <p:nvPr/>
        </p:nvSpPr>
        <p:spPr>
          <a:xfrm>
            <a:off x="5029200" y="6112388"/>
            <a:ext cx="2653747" cy="646331"/>
          </a:xfrm>
          <a:prstGeom prst="rect">
            <a:avLst/>
          </a:prstGeom>
          <a:noFill/>
        </p:spPr>
        <p:txBody>
          <a:bodyPr wrap="square" rtlCol="0">
            <a:spAutoFit/>
          </a:bodyPr>
          <a:lstStyle/>
          <a:p>
            <a:r>
              <a:rPr lang="en-US" altLang="zh-CN" dirty="0">
                <a:latin typeface="Arial" panose="020B0604020202020204" pitchFamily="34" charset="0"/>
                <a:cs typeface="Arial" panose="020B0604020202020204" pitchFamily="34" charset="0"/>
              </a:rPr>
              <a:t>@EGU. 27.May. 2022</a:t>
            </a:r>
            <a:endParaRPr lang="zh-CN" altLang="en-US" dirty="0">
              <a:latin typeface="Arial" panose="020B0604020202020204" pitchFamily="34" charset="0"/>
              <a:cs typeface="Arial" panose="020B0604020202020204" pitchFamily="34" charset="0"/>
            </a:endParaRPr>
          </a:p>
          <a:p>
            <a:endParaRPr lang="zh-CN" altLang="en-US" dirty="0"/>
          </a:p>
        </p:txBody>
      </p:sp>
    </p:spTree>
    <p:extLst>
      <p:ext uri="{BB962C8B-B14F-4D97-AF65-F5344CB8AC3E}">
        <p14:creationId xmlns:p14="http://schemas.microsoft.com/office/powerpoint/2010/main" val="4925849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a:extLst>
              <a:ext uri="{FF2B5EF4-FFF2-40B4-BE49-F238E27FC236}">
                <a16:creationId xmlns:a16="http://schemas.microsoft.com/office/drawing/2014/main" id="{CC33FD03-4B18-DC25-9B11-A1E7B8F23D43}"/>
              </a:ext>
            </a:extLst>
          </p:cNvPr>
          <p:cNvSpPr txBox="1"/>
          <p:nvPr/>
        </p:nvSpPr>
        <p:spPr>
          <a:xfrm>
            <a:off x="2001067" y="446999"/>
            <a:ext cx="8651270" cy="658835"/>
          </a:xfrm>
          <a:prstGeom prst="rect">
            <a:avLst/>
          </a:prstGeom>
          <a:noFill/>
        </p:spPr>
        <p:txBody>
          <a:bodyPr wrap="square" rtlCol="0">
            <a:spAutoFit/>
          </a:bodyPr>
          <a:lstStyle/>
          <a:p>
            <a:pPr algn="ctr">
              <a:lnSpc>
                <a:spcPct val="150000"/>
              </a:lnSpc>
            </a:pPr>
            <a:r>
              <a:rPr lang="en-US" altLang="zh-CN" sz="2700" b="1" dirty="0">
                <a:solidFill>
                  <a:srgbClr val="2312FA"/>
                </a:solidFill>
                <a:latin typeface="Arial" panose="020B0604020202020204" pitchFamily="34" charset="0"/>
                <a:ea typeface="黑体" panose="02010609060101010101" pitchFamily="49" charset="-122"/>
                <a:cs typeface="Arial" panose="020B0604020202020204" pitchFamily="34" charset="0"/>
              </a:rPr>
              <a:t>Observations </a:t>
            </a:r>
            <a:r>
              <a:rPr lang="en-US" altLang="zh-CN" sz="2700" b="1" dirty="0">
                <a:solidFill>
                  <a:srgbClr val="0000FF"/>
                </a:solidFill>
                <a:latin typeface="Arial" panose="020B0604020202020204" pitchFamily="34" charset="0"/>
                <a:cs typeface="Arial" panose="020B0604020202020204" pitchFamily="34" charset="0"/>
              </a:rPr>
              <a:t>of Elves produced by NBEs</a:t>
            </a:r>
          </a:p>
        </p:txBody>
      </p:sp>
      <p:pic>
        <p:nvPicPr>
          <p:cNvPr id="5" name="图片 4">
            <a:extLst>
              <a:ext uri="{FF2B5EF4-FFF2-40B4-BE49-F238E27FC236}">
                <a16:creationId xmlns:a16="http://schemas.microsoft.com/office/drawing/2014/main" id="{BABB8109-160D-9F75-D1C3-2B77FC010A01}"/>
              </a:ext>
            </a:extLst>
          </p:cNvPr>
          <p:cNvPicPr>
            <a:picLocks noChangeAspect="1"/>
          </p:cNvPicPr>
          <p:nvPr/>
        </p:nvPicPr>
        <p:blipFill rotWithShape="1">
          <a:blip r:embed="rId3">
            <a:extLst>
              <a:ext uri="{28A0092B-C50C-407E-A947-70E740481C1C}">
                <a14:useLocalDpi xmlns:a14="http://schemas.microsoft.com/office/drawing/2010/main" val="0"/>
              </a:ext>
            </a:extLst>
          </a:blip>
          <a:srcRect t="24493"/>
          <a:stretch/>
        </p:blipFill>
        <p:spPr>
          <a:xfrm>
            <a:off x="661993" y="1322006"/>
            <a:ext cx="5341242" cy="5178287"/>
          </a:xfrm>
          <a:prstGeom prst="rect">
            <a:avLst/>
          </a:prstGeom>
        </p:spPr>
      </p:pic>
      <p:pic>
        <p:nvPicPr>
          <p:cNvPr id="13" name="图片 12">
            <a:extLst>
              <a:ext uri="{FF2B5EF4-FFF2-40B4-BE49-F238E27FC236}">
                <a16:creationId xmlns:a16="http://schemas.microsoft.com/office/drawing/2014/main" id="{6F9F37A3-69D5-4A6A-FCBF-760B0188AA78}"/>
              </a:ext>
            </a:extLst>
          </p:cNvPr>
          <p:cNvPicPr>
            <a:picLocks noChangeAspect="1"/>
          </p:cNvPicPr>
          <p:nvPr/>
        </p:nvPicPr>
        <p:blipFill rotWithShape="1">
          <a:blip r:embed="rId4">
            <a:extLst>
              <a:ext uri="{28A0092B-C50C-407E-A947-70E740481C1C}">
                <a14:useLocalDpi xmlns:a14="http://schemas.microsoft.com/office/drawing/2010/main" val="0"/>
              </a:ext>
            </a:extLst>
          </a:blip>
          <a:srcRect t="24419"/>
          <a:stretch/>
        </p:blipFill>
        <p:spPr>
          <a:xfrm>
            <a:off x="6592172" y="1331945"/>
            <a:ext cx="4967653" cy="5183356"/>
          </a:xfrm>
          <a:prstGeom prst="rect">
            <a:avLst/>
          </a:prstGeom>
        </p:spPr>
      </p:pic>
      <p:sp>
        <p:nvSpPr>
          <p:cNvPr id="2" name="文本框 1">
            <a:extLst>
              <a:ext uri="{FF2B5EF4-FFF2-40B4-BE49-F238E27FC236}">
                <a16:creationId xmlns:a16="http://schemas.microsoft.com/office/drawing/2014/main" id="{AA0564CE-43BB-2189-D841-2246F8C66720}"/>
              </a:ext>
            </a:extLst>
          </p:cNvPr>
          <p:cNvSpPr txBox="1"/>
          <p:nvPr/>
        </p:nvSpPr>
        <p:spPr>
          <a:xfrm>
            <a:off x="2778821" y="4916505"/>
            <a:ext cx="1538343" cy="369332"/>
          </a:xfrm>
          <a:prstGeom prst="rect">
            <a:avLst/>
          </a:prstGeom>
          <a:noFill/>
        </p:spPr>
        <p:txBody>
          <a:bodyPr wrap="square" rtlCol="0">
            <a:spAutoFit/>
          </a:bodyPr>
          <a:lstStyle/>
          <a:p>
            <a:r>
              <a:rPr lang="en-US" altLang="zh-CN" b="1" dirty="0">
                <a:solidFill>
                  <a:srgbClr val="FF0000"/>
                </a:solidFill>
                <a:latin typeface="Arial" panose="020B0604020202020204" pitchFamily="34" charset="0"/>
                <a:cs typeface="Arial" panose="020B0604020202020204" pitchFamily="34" charset="0"/>
              </a:rPr>
              <a:t>GLD: 60 kA?</a:t>
            </a:r>
            <a:endParaRPr lang="zh-CN" altLang="en-US" b="1" dirty="0">
              <a:solidFill>
                <a:srgbClr val="FF0000"/>
              </a:solidFill>
              <a:latin typeface="Arial" panose="020B0604020202020204" pitchFamily="34" charset="0"/>
              <a:cs typeface="Arial" panose="020B0604020202020204" pitchFamily="34" charset="0"/>
            </a:endParaRPr>
          </a:p>
        </p:txBody>
      </p:sp>
      <p:sp>
        <p:nvSpPr>
          <p:cNvPr id="11" name="文本框 10">
            <a:extLst>
              <a:ext uri="{FF2B5EF4-FFF2-40B4-BE49-F238E27FC236}">
                <a16:creationId xmlns:a16="http://schemas.microsoft.com/office/drawing/2014/main" id="{C61C961A-6471-1277-DF11-E39162EC359F}"/>
              </a:ext>
            </a:extLst>
          </p:cNvPr>
          <p:cNvSpPr txBox="1"/>
          <p:nvPr/>
        </p:nvSpPr>
        <p:spPr>
          <a:xfrm>
            <a:off x="8698074" y="4906566"/>
            <a:ext cx="1538343" cy="369332"/>
          </a:xfrm>
          <a:prstGeom prst="rect">
            <a:avLst/>
          </a:prstGeom>
          <a:noFill/>
        </p:spPr>
        <p:txBody>
          <a:bodyPr wrap="square" rtlCol="0">
            <a:spAutoFit/>
          </a:bodyPr>
          <a:lstStyle/>
          <a:p>
            <a:r>
              <a:rPr lang="en-US" altLang="zh-CN" b="1" dirty="0">
                <a:solidFill>
                  <a:srgbClr val="FF0000"/>
                </a:solidFill>
                <a:latin typeface="Arial" panose="020B0604020202020204" pitchFamily="34" charset="0"/>
                <a:cs typeface="Arial" panose="020B0604020202020204" pitchFamily="34" charset="0"/>
              </a:rPr>
              <a:t>GLD: 70 kA?</a:t>
            </a:r>
            <a:endParaRPr lang="zh-CN" altLang="en-US" b="1" dirty="0">
              <a:solidFill>
                <a:srgbClr val="FF0000"/>
              </a:solidFill>
              <a:latin typeface="Arial" panose="020B0604020202020204" pitchFamily="34" charset="0"/>
              <a:cs typeface="Arial" panose="020B0604020202020204" pitchFamily="34" charset="0"/>
            </a:endParaRPr>
          </a:p>
        </p:txBody>
      </p:sp>
      <p:sp>
        <p:nvSpPr>
          <p:cNvPr id="8" name="文本框 7">
            <a:extLst>
              <a:ext uri="{FF2B5EF4-FFF2-40B4-BE49-F238E27FC236}">
                <a16:creationId xmlns:a16="http://schemas.microsoft.com/office/drawing/2014/main" id="{6AD2EAE0-5D77-5DE9-51D4-09B60311349A}"/>
              </a:ext>
            </a:extLst>
          </p:cNvPr>
          <p:cNvSpPr txBox="1"/>
          <p:nvPr/>
        </p:nvSpPr>
        <p:spPr>
          <a:xfrm>
            <a:off x="1080933" y="1132271"/>
            <a:ext cx="1303552" cy="369332"/>
          </a:xfrm>
          <a:prstGeom prst="rect">
            <a:avLst/>
          </a:prstGeom>
          <a:noFill/>
        </p:spPr>
        <p:txBody>
          <a:bodyPr wrap="square" rtlCol="0">
            <a:spAutoFit/>
          </a:bodyPr>
          <a:lstStyle/>
          <a:p>
            <a:r>
              <a:rPr lang="en-US" altLang="zh-CN" b="1" dirty="0">
                <a:solidFill>
                  <a:srgbClr val="0000FF"/>
                </a:solidFill>
                <a:latin typeface="Arial" panose="020B0604020202020204" pitchFamily="34" charset="0"/>
                <a:cs typeface="Arial" panose="020B0604020202020204" pitchFamily="34" charset="0"/>
              </a:rPr>
              <a:t>Case 1</a:t>
            </a:r>
            <a:endParaRPr lang="zh-CN" altLang="en-US" b="1" dirty="0">
              <a:solidFill>
                <a:srgbClr val="0000FF"/>
              </a:solidFill>
              <a:latin typeface="Arial" panose="020B0604020202020204" pitchFamily="34" charset="0"/>
              <a:cs typeface="Arial" panose="020B0604020202020204" pitchFamily="34" charset="0"/>
            </a:endParaRPr>
          </a:p>
        </p:txBody>
      </p:sp>
      <p:sp>
        <p:nvSpPr>
          <p:cNvPr id="14" name="文本框 13">
            <a:extLst>
              <a:ext uri="{FF2B5EF4-FFF2-40B4-BE49-F238E27FC236}">
                <a16:creationId xmlns:a16="http://schemas.microsoft.com/office/drawing/2014/main" id="{3F856BB3-D07A-321D-5C77-07E043A36359}"/>
              </a:ext>
            </a:extLst>
          </p:cNvPr>
          <p:cNvSpPr txBox="1"/>
          <p:nvPr/>
        </p:nvSpPr>
        <p:spPr>
          <a:xfrm>
            <a:off x="6974563" y="1152149"/>
            <a:ext cx="1303552" cy="369332"/>
          </a:xfrm>
          <a:prstGeom prst="rect">
            <a:avLst/>
          </a:prstGeom>
          <a:noFill/>
        </p:spPr>
        <p:txBody>
          <a:bodyPr wrap="square" rtlCol="0">
            <a:spAutoFit/>
          </a:bodyPr>
          <a:lstStyle/>
          <a:p>
            <a:r>
              <a:rPr lang="en-US" altLang="zh-CN" b="1" dirty="0">
                <a:solidFill>
                  <a:srgbClr val="0000FF"/>
                </a:solidFill>
                <a:latin typeface="Arial" panose="020B0604020202020204" pitchFamily="34" charset="0"/>
                <a:cs typeface="Arial" panose="020B0604020202020204" pitchFamily="34" charset="0"/>
              </a:rPr>
              <a:t>Case 2</a:t>
            </a:r>
            <a:endParaRPr lang="zh-CN" altLang="en-US" b="1" dirty="0">
              <a:solidFill>
                <a:srgbClr val="0000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0006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3D5F0913-AFE6-C3DA-7D18-8F8488800F0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807" t="5087" r="7372"/>
          <a:stretch/>
        </p:blipFill>
        <p:spPr bwMode="auto">
          <a:xfrm>
            <a:off x="2953736" y="1379243"/>
            <a:ext cx="6383917" cy="5349548"/>
          </a:xfrm>
          <a:prstGeom prst="rect">
            <a:avLst/>
          </a:prstGeom>
          <a:noFill/>
          <a:ln>
            <a:noFill/>
          </a:ln>
          <a:extLst>
            <a:ext uri="{53640926-AAD7-44D8-BBD7-CCE9431645EC}">
              <a14:shadowObscured xmlns:a14="http://schemas.microsoft.com/office/drawing/2010/main"/>
            </a:ext>
          </a:extLst>
        </p:spPr>
      </p:pic>
      <p:sp>
        <p:nvSpPr>
          <p:cNvPr id="2" name="文本框 1">
            <a:extLst>
              <a:ext uri="{FF2B5EF4-FFF2-40B4-BE49-F238E27FC236}">
                <a16:creationId xmlns:a16="http://schemas.microsoft.com/office/drawing/2014/main" id="{621626E7-C2E7-2CE3-2746-FE4D139F4E70}"/>
              </a:ext>
            </a:extLst>
          </p:cNvPr>
          <p:cNvSpPr txBox="1"/>
          <p:nvPr/>
        </p:nvSpPr>
        <p:spPr>
          <a:xfrm>
            <a:off x="1763207" y="716610"/>
            <a:ext cx="9058985" cy="507831"/>
          </a:xfrm>
          <a:prstGeom prst="rect">
            <a:avLst/>
          </a:prstGeom>
          <a:noFill/>
        </p:spPr>
        <p:txBody>
          <a:bodyPr wrap="square" rtlCol="0">
            <a:spAutoFit/>
          </a:bodyPr>
          <a:lstStyle/>
          <a:p>
            <a:r>
              <a:rPr lang="en-US" altLang="zh-CN" sz="2700" b="1" dirty="0">
                <a:solidFill>
                  <a:srgbClr val="2312FA"/>
                </a:solidFill>
                <a:latin typeface="Arial" panose="020B0604020202020204" pitchFamily="34" charset="0"/>
                <a:ea typeface="黑体" panose="02010609060101010101" pitchFamily="49" charset="-122"/>
                <a:cs typeface="Arial" panose="020B0604020202020204" pitchFamily="34" charset="0"/>
              </a:rPr>
              <a:t>Estimated peak current of NBEs from blue emission</a:t>
            </a:r>
            <a:endParaRPr lang="zh-CN" altLang="en-US" sz="2700" b="1" dirty="0">
              <a:solidFill>
                <a:srgbClr val="2312FA"/>
              </a:solidFill>
              <a:latin typeface="Arial" panose="020B0604020202020204" pitchFamily="34" charset="0"/>
              <a:ea typeface="黑体" panose="02010609060101010101" pitchFamily="49" charset="-122"/>
              <a:cs typeface="Arial" panose="020B0604020202020204" pitchFamily="34" charset="0"/>
            </a:endParaRPr>
          </a:p>
        </p:txBody>
      </p:sp>
    </p:spTree>
    <p:extLst>
      <p:ext uri="{BB962C8B-B14F-4D97-AF65-F5344CB8AC3E}">
        <p14:creationId xmlns:p14="http://schemas.microsoft.com/office/powerpoint/2010/main" val="31457681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a:extLst>
              <a:ext uri="{FF2B5EF4-FFF2-40B4-BE49-F238E27FC236}">
                <a16:creationId xmlns:a16="http://schemas.microsoft.com/office/drawing/2014/main" id="{899E04BF-A5A7-2F73-AC37-A8064D6DD96A}"/>
              </a:ext>
            </a:extLst>
          </p:cNvPr>
          <p:cNvSpPr txBox="1"/>
          <p:nvPr/>
        </p:nvSpPr>
        <p:spPr>
          <a:xfrm>
            <a:off x="1536685" y="315538"/>
            <a:ext cx="8651270" cy="658835"/>
          </a:xfrm>
          <a:prstGeom prst="rect">
            <a:avLst/>
          </a:prstGeom>
          <a:noFill/>
        </p:spPr>
        <p:txBody>
          <a:bodyPr wrap="square" rtlCol="0">
            <a:spAutoFit/>
          </a:bodyPr>
          <a:lstStyle/>
          <a:p>
            <a:pPr algn="ctr">
              <a:lnSpc>
                <a:spcPct val="150000"/>
              </a:lnSpc>
            </a:pPr>
            <a:r>
              <a:rPr lang="en-US" altLang="zh-CN" sz="2800" b="1" dirty="0">
                <a:solidFill>
                  <a:srgbClr val="0000FF"/>
                </a:solidFill>
                <a:latin typeface="Arial" panose="020B0604020202020204" pitchFamily="34" charset="0"/>
                <a:cs typeface="Arial" panose="020B0604020202020204" pitchFamily="34" charset="0"/>
              </a:rPr>
              <a:t>Ongoing simulation work </a:t>
            </a:r>
          </a:p>
        </p:txBody>
      </p:sp>
      <p:pic>
        <p:nvPicPr>
          <p:cNvPr id="4" name="图片 3">
            <a:extLst>
              <a:ext uri="{FF2B5EF4-FFF2-40B4-BE49-F238E27FC236}">
                <a16:creationId xmlns:a16="http://schemas.microsoft.com/office/drawing/2014/main" id="{8E8EAA96-D6FF-2430-D386-A8397493C0B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87241" y="1173735"/>
            <a:ext cx="4419601" cy="2285745"/>
          </a:xfrm>
          <a:prstGeom prst="rect">
            <a:avLst/>
          </a:prstGeom>
        </p:spPr>
      </p:pic>
      <mc:AlternateContent xmlns:mc="http://schemas.openxmlformats.org/markup-compatibility/2006" xmlns:a14="http://schemas.microsoft.com/office/drawing/2010/main">
        <mc:Choice Requires="a14">
          <p:sp>
            <p:nvSpPr>
              <p:cNvPr id="7" name="文本框 6">
                <a:extLst>
                  <a:ext uri="{FF2B5EF4-FFF2-40B4-BE49-F238E27FC236}">
                    <a16:creationId xmlns:a16="http://schemas.microsoft.com/office/drawing/2014/main" id="{569449F0-7DFA-B06F-844C-0A8544CF9BBE}"/>
                  </a:ext>
                </a:extLst>
              </p:cNvPr>
              <p:cNvSpPr txBox="1"/>
              <p:nvPr/>
            </p:nvSpPr>
            <p:spPr>
              <a:xfrm>
                <a:off x="1303005" y="1393812"/>
                <a:ext cx="2814320" cy="1649426"/>
              </a:xfrm>
              <a:prstGeom prst="rect">
                <a:avLst/>
              </a:prstGeom>
              <a:noFill/>
            </p:spPr>
            <p:txBody>
              <a:bodyPr wrap="square" rtlCol="0">
                <a:spAutoFit/>
              </a:bodyPr>
              <a:lstStyle/>
              <a:p>
                <a:pPr>
                  <a:lnSpc>
                    <a:spcPct val="150000"/>
                  </a:lnSpc>
                </a:pPr>
                <a14:m>
                  <m:oMath xmlns:m="http://schemas.openxmlformats.org/officeDocument/2006/math">
                    <m:r>
                      <a:rPr lang="zh-CN" altLang="en-US" i="1" smtClean="0">
                        <a:latin typeface="Cambria Math" panose="02040503050406030204" pitchFamily="18" charset="0"/>
                      </a:rPr>
                      <m:t>𝐼</m:t>
                    </m:r>
                  </m:oMath>
                </a14:m>
                <a:r>
                  <a:rPr lang="en-US" altLang="zh-CN" dirty="0">
                    <a:latin typeface="Arial" panose="020B0604020202020204" pitchFamily="34" charset="0"/>
                    <a:cs typeface="Arial" panose="020B0604020202020204" pitchFamily="34" charset="0"/>
                  </a:rPr>
                  <a:t>(t) </a:t>
                </a:r>
                <a:r>
                  <a:rPr lang="en-US" altLang="zh-CN" sz="2000" dirty="0">
                    <a:latin typeface="Arial" panose="020B0604020202020204" pitchFamily="34" charset="0"/>
                    <a:cs typeface="Arial" panose="020B0604020202020204" pitchFamily="34" charset="0"/>
                  </a:rPr>
                  <a:t>= </a:t>
                </a:r>
                <a14:m>
                  <m:oMath xmlns:m="http://schemas.openxmlformats.org/officeDocument/2006/math">
                    <m:f>
                      <m:fPr>
                        <m:ctrlPr>
                          <a:rPr lang="en-US" altLang="zh-CN" sz="2000" i="1" smtClean="0">
                            <a:latin typeface="Cambria Math" panose="02040503050406030204" pitchFamily="18" charset="0"/>
                          </a:rPr>
                        </m:ctrlPr>
                      </m:fPr>
                      <m:num>
                        <m:sSup>
                          <m:sSupPr>
                            <m:ctrlPr>
                              <a:rPr lang="en-US" altLang="zh-CN" sz="2000" i="1" smtClean="0">
                                <a:latin typeface="Cambria Math" panose="02040503050406030204" pitchFamily="18" charset="0"/>
                              </a:rPr>
                            </m:ctrlPr>
                          </m:sSupPr>
                          <m:e>
                            <m:r>
                              <a:rPr lang="en-US" altLang="zh-CN" sz="2000" b="0" i="1" smtClean="0">
                                <a:latin typeface="Cambria Math" panose="02040503050406030204" pitchFamily="18" charset="0"/>
                              </a:rPr>
                              <m:t>𝑒</m:t>
                            </m:r>
                          </m:e>
                          <m:sup>
                            <m:r>
                              <a:rPr lang="zh-CN" altLang="en-US" sz="2000" i="1" smtClean="0">
                                <a:latin typeface="Cambria Math" panose="02040503050406030204" pitchFamily="18" charset="0"/>
                              </a:rPr>
                              <m:t>𝛼</m:t>
                            </m:r>
                            <m:r>
                              <a:rPr lang="en-US" altLang="zh-CN" sz="2000" b="0" i="1" smtClean="0">
                                <a:latin typeface="Cambria Math" panose="02040503050406030204" pitchFamily="18" charset="0"/>
                              </a:rPr>
                              <m:t>𝑡</m:t>
                            </m:r>
                          </m:sup>
                        </m:sSup>
                      </m:num>
                      <m:den>
                        <m:r>
                          <a:rPr lang="en-US" altLang="zh-CN" sz="2000" b="0" i="1" smtClean="0">
                            <a:latin typeface="Cambria Math" panose="02040503050406030204" pitchFamily="18" charset="0"/>
                          </a:rPr>
                          <m:t>1+</m:t>
                        </m:r>
                        <m:sSup>
                          <m:sSupPr>
                            <m:ctrlPr>
                              <a:rPr lang="en-US" altLang="zh-CN" sz="2000" b="0" i="1" smtClean="0">
                                <a:latin typeface="Cambria Math" panose="02040503050406030204" pitchFamily="18" charset="0"/>
                              </a:rPr>
                            </m:ctrlPr>
                          </m:sSupPr>
                          <m:e>
                            <m:r>
                              <a:rPr lang="en-US" altLang="zh-CN" sz="2000" b="0" i="1" smtClean="0">
                                <a:latin typeface="Cambria Math" panose="02040503050406030204" pitchFamily="18" charset="0"/>
                              </a:rPr>
                              <m:t>𝑒</m:t>
                            </m:r>
                          </m:e>
                          <m:sup>
                            <m:d>
                              <m:dPr>
                                <m:ctrlPr>
                                  <a:rPr lang="en-US" altLang="zh-CN" sz="2000" b="0" i="1" smtClean="0">
                                    <a:latin typeface="Cambria Math" panose="02040503050406030204" pitchFamily="18" charset="0"/>
                                  </a:rPr>
                                </m:ctrlPr>
                              </m:dPr>
                              <m:e>
                                <m:r>
                                  <a:rPr lang="zh-CN" altLang="en-US" sz="2000" b="0" i="1" smtClean="0">
                                    <a:latin typeface="Cambria Math" panose="02040503050406030204" pitchFamily="18" charset="0"/>
                                  </a:rPr>
                                  <m:t>𝛼</m:t>
                                </m:r>
                                <m:r>
                                  <a:rPr lang="en-US" altLang="zh-CN" sz="2000" b="0" i="1" smtClean="0">
                                    <a:latin typeface="Cambria Math" panose="02040503050406030204" pitchFamily="18" charset="0"/>
                                  </a:rPr>
                                  <m:t>+</m:t>
                                </m:r>
                                <m:r>
                                  <a:rPr lang="zh-CN" altLang="en-US" sz="2000" b="0" i="1" smtClean="0">
                                    <a:latin typeface="Cambria Math" panose="02040503050406030204" pitchFamily="18" charset="0"/>
                                  </a:rPr>
                                  <m:t>𝛽</m:t>
                                </m:r>
                              </m:e>
                            </m:d>
                            <m:r>
                              <a:rPr lang="en-US" altLang="zh-CN" sz="2000" b="0" i="1" smtClean="0">
                                <a:latin typeface="Cambria Math" panose="02040503050406030204" pitchFamily="18" charset="0"/>
                              </a:rPr>
                              <m:t>𝑡</m:t>
                            </m:r>
                          </m:sup>
                        </m:sSup>
                      </m:den>
                    </m:f>
                  </m:oMath>
                </a14:m>
                <a:endParaRPr lang="en-US" altLang="zh-CN" dirty="0">
                  <a:latin typeface="Arial" panose="020B0604020202020204" pitchFamily="34" charset="0"/>
                  <a:cs typeface="Arial" panose="020B0604020202020204" pitchFamily="34" charset="0"/>
                </a:endParaRPr>
              </a:p>
              <a:p>
                <a:pPr>
                  <a:lnSpc>
                    <a:spcPct val="150000"/>
                  </a:lnSpc>
                </a:pPr>
                <a14:m>
                  <m:oMathPara xmlns:m="http://schemas.openxmlformats.org/officeDocument/2006/math">
                    <m:oMathParaPr>
                      <m:jc m:val="left"/>
                    </m:oMathParaPr>
                    <m:oMath xmlns:m="http://schemas.openxmlformats.org/officeDocument/2006/math">
                      <m:r>
                        <a:rPr lang="zh-CN" altLang="en-US" i="1" smtClean="0">
                          <a:latin typeface="Cambria Math" panose="02040503050406030204" pitchFamily="18" charset="0"/>
                          <a:cs typeface="Calibri" panose="020F0502020204030204" pitchFamily="34" charset="0"/>
                        </a:rPr>
                        <m:t>𝛼</m:t>
                      </m:r>
                      <m:r>
                        <a:rPr lang="en-US" altLang="zh-CN" b="0" i="1" smtClean="0">
                          <a:latin typeface="Cambria Math" panose="02040503050406030204" pitchFamily="18" charset="0"/>
                          <a:cs typeface="Calibri" panose="020F0502020204030204" pitchFamily="34" charset="0"/>
                        </a:rPr>
                        <m:t>=1/</m:t>
                      </m:r>
                      <m:sSub>
                        <m:sSubPr>
                          <m:ctrlPr>
                            <a:rPr lang="en-US" altLang="zh-CN" b="0" i="1" smtClean="0">
                              <a:latin typeface="Cambria Math" panose="02040503050406030204" pitchFamily="18" charset="0"/>
                              <a:cs typeface="Calibri" panose="020F0502020204030204" pitchFamily="34" charset="0"/>
                            </a:rPr>
                          </m:ctrlPr>
                        </m:sSubPr>
                        <m:e>
                          <m:r>
                            <a:rPr lang="zh-CN" altLang="en-US" b="0" i="1" smtClean="0">
                              <a:latin typeface="Cambria Math" panose="02040503050406030204" pitchFamily="18" charset="0"/>
                              <a:cs typeface="Calibri" panose="020F0502020204030204" pitchFamily="34" charset="0"/>
                            </a:rPr>
                            <m:t>𝜏</m:t>
                          </m:r>
                        </m:e>
                        <m:sub>
                          <m:r>
                            <a:rPr lang="en-US" altLang="zh-CN" b="0" i="1" smtClean="0">
                              <a:latin typeface="Cambria Math" panose="02040503050406030204" pitchFamily="18" charset="0"/>
                              <a:cs typeface="Calibri" panose="020F0502020204030204" pitchFamily="34" charset="0"/>
                            </a:rPr>
                            <m:t>1</m:t>
                          </m:r>
                        </m:sub>
                      </m:sSub>
                    </m:oMath>
                  </m:oMathPara>
                </a14:m>
                <a:endParaRPr lang="en-US" altLang="zh-CN" dirty="0">
                  <a:latin typeface="Arial" panose="020B0604020202020204" pitchFamily="34" charset="0"/>
                  <a:cs typeface="Arial" panose="020B0604020202020204" pitchFamily="34" charset="0"/>
                </a:endParaRPr>
              </a:p>
              <a:p>
                <a:pPr>
                  <a:lnSpc>
                    <a:spcPct val="150000"/>
                  </a:lnSpc>
                </a:pPr>
                <a14:m>
                  <m:oMathPara xmlns:m="http://schemas.openxmlformats.org/officeDocument/2006/math">
                    <m:oMathParaPr>
                      <m:jc m:val="left"/>
                    </m:oMathParaPr>
                    <m:oMath xmlns:m="http://schemas.openxmlformats.org/officeDocument/2006/math">
                      <m:r>
                        <a:rPr lang="zh-CN" altLang="en-US" b="0" i="1" smtClean="0">
                          <a:latin typeface="Cambria Math" panose="02040503050406030204" pitchFamily="18" charset="0"/>
                          <a:cs typeface="Calibri" panose="020F0502020204030204" pitchFamily="34" charset="0"/>
                        </a:rPr>
                        <m:t>𝛽</m:t>
                      </m:r>
                      <m:r>
                        <a:rPr lang="en-US" altLang="zh-CN" b="0" i="1" smtClean="0">
                          <a:latin typeface="Cambria Math" panose="02040503050406030204" pitchFamily="18" charset="0"/>
                          <a:cs typeface="Calibri" panose="020F0502020204030204" pitchFamily="34" charset="0"/>
                        </a:rPr>
                        <m:t>=1/</m:t>
                      </m:r>
                      <m:sSub>
                        <m:sSubPr>
                          <m:ctrlPr>
                            <a:rPr lang="en-US" altLang="zh-CN" b="0" i="1" smtClean="0">
                              <a:latin typeface="Cambria Math" panose="02040503050406030204" pitchFamily="18" charset="0"/>
                              <a:cs typeface="Calibri" panose="020F0502020204030204" pitchFamily="34" charset="0"/>
                            </a:rPr>
                          </m:ctrlPr>
                        </m:sSubPr>
                        <m:e>
                          <m:r>
                            <a:rPr lang="zh-CN" altLang="en-US" b="0" i="1" smtClean="0">
                              <a:latin typeface="Cambria Math" panose="02040503050406030204" pitchFamily="18" charset="0"/>
                              <a:cs typeface="Calibri" panose="020F0502020204030204" pitchFamily="34" charset="0"/>
                            </a:rPr>
                            <m:t>𝜏</m:t>
                          </m:r>
                        </m:e>
                        <m:sub>
                          <m:r>
                            <a:rPr lang="en-US" altLang="zh-CN" b="0" i="1" smtClean="0">
                              <a:latin typeface="Cambria Math" panose="02040503050406030204" pitchFamily="18" charset="0"/>
                              <a:cs typeface="Calibri" panose="020F0502020204030204" pitchFamily="34" charset="0"/>
                            </a:rPr>
                            <m:t>2</m:t>
                          </m:r>
                        </m:sub>
                      </m:sSub>
                    </m:oMath>
                  </m:oMathPara>
                </a14:m>
                <a:endParaRPr lang="en-US" altLang="zh-CN" dirty="0">
                  <a:latin typeface="Arial" panose="020B0604020202020204" pitchFamily="34" charset="0"/>
                  <a:cs typeface="Arial" panose="020B0604020202020204" pitchFamily="34" charset="0"/>
                </a:endParaRPr>
              </a:p>
            </p:txBody>
          </p:sp>
        </mc:Choice>
        <mc:Fallback xmlns="">
          <p:sp>
            <p:nvSpPr>
              <p:cNvPr id="7" name="文本框 6">
                <a:extLst>
                  <a:ext uri="{FF2B5EF4-FFF2-40B4-BE49-F238E27FC236}">
                    <a16:creationId xmlns:a16="http://schemas.microsoft.com/office/drawing/2014/main" id="{569449F0-7DFA-B06F-844C-0A8544CF9BBE}"/>
                  </a:ext>
                </a:extLst>
              </p:cNvPr>
              <p:cNvSpPr txBox="1">
                <a:spLocks noRot="1" noChangeAspect="1" noMove="1" noResize="1" noEditPoints="1" noAdjustHandles="1" noChangeArrowheads="1" noChangeShapeType="1" noTextEdit="1"/>
              </p:cNvSpPr>
              <p:nvPr/>
            </p:nvSpPr>
            <p:spPr>
              <a:xfrm>
                <a:off x="1303005" y="1393812"/>
                <a:ext cx="2814320" cy="1649426"/>
              </a:xfrm>
              <a:prstGeom prst="rect">
                <a:avLst/>
              </a:prstGeom>
              <a:blipFill>
                <a:blip r:embed="rId6"/>
                <a:stretch>
                  <a:fillRect/>
                </a:stretch>
              </a:blipFill>
            </p:spPr>
            <p:txBody>
              <a:bodyPr/>
              <a:lstStyle/>
              <a:p>
                <a:r>
                  <a:rPr lang="zh-CN" altLang="en-US">
                    <a:noFill/>
                  </a:rPr>
                  <a:t> </a:t>
                </a:r>
              </a:p>
            </p:txBody>
          </p:sp>
        </mc:Fallback>
      </mc:AlternateContent>
      <p:sp>
        <p:nvSpPr>
          <p:cNvPr id="10" name="文本框 9">
            <a:extLst>
              <a:ext uri="{FF2B5EF4-FFF2-40B4-BE49-F238E27FC236}">
                <a16:creationId xmlns:a16="http://schemas.microsoft.com/office/drawing/2014/main" id="{D594F7FF-B5FE-D470-88C4-7952053F24E4}"/>
              </a:ext>
            </a:extLst>
          </p:cNvPr>
          <p:cNvSpPr txBox="1"/>
          <p:nvPr/>
        </p:nvSpPr>
        <p:spPr>
          <a:xfrm>
            <a:off x="1209237" y="1214375"/>
            <a:ext cx="4037535" cy="338554"/>
          </a:xfrm>
          <a:prstGeom prst="rect">
            <a:avLst/>
          </a:prstGeom>
          <a:noFill/>
        </p:spPr>
        <p:txBody>
          <a:bodyPr wrap="square" rtlCol="0">
            <a:spAutoFit/>
          </a:bodyPr>
          <a:lstStyle/>
          <a:p>
            <a:r>
              <a:rPr lang="en-US" altLang="zh-CN" sz="1600" b="1" dirty="0">
                <a:latin typeface="Arial" panose="020B0604020202020204" pitchFamily="34" charset="0"/>
                <a:cs typeface="Arial" panose="020B0604020202020204" pitchFamily="34" charset="0"/>
              </a:rPr>
              <a:t>Double-exponential source current</a:t>
            </a:r>
            <a:endParaRPr lang="zh-CN" altLang="en-US" sz="1600" b="1" dirty="0">
              <a:latin typeface="Arial" panose="020B0604020202020204" pitchFamily="34" charset="0"/>
              <a:cs typeface="Arial" panose="020B0604020202020204" pitchFamily="34" charset="0"/>
            </a:endParaRPr>
          </a:p>
        </p:txBody>
      </p:sp>
      <p:pic>
        <p:nvPicPr>
          <p:cNvPr id="2" name="lbhR">
            <a:hlinkClick r:id="" action="ppaction://media"/>
            <a:extLst>
              <a:ext uri="{FF2B5EF4-FFF2-40B4-BE49-F238E27FC236}">
                <a16:creationId xmlns:a16="http://schemas.microsoft.com/office/drawing/2014/main" id="{377916EF-1B93-BBC5-C97C-BFC675CDF122}"/>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7"/>
          <a:srcRect l="3971" r="11113"/>
          <a:stretch/>
        </p:blipFill>
        <p:spPr>
          <a:xfrm>
            <a:off x="1219397" y="3248355"/>
            <a:ext cx="3901243" cy="3445647"/>
          </a:xfrm>
          <a:prstGeom prst="rect">
            <a:avLst/>
          </a:prstGeom>
        </p:spPr>
      </p:pic>
      <p:pic>
        <p:nvPicPr>
          <p:cNvPr id="5" name="图片 4">
            <a:extLst>
              <a:ext uri="{FF2B5EF4-FFF2-40B4-BE49-F238E27FC236}">
                <a16:creationId xmlns:a16="http://schemas.microsoft.com/office/drawing/2014/main" id="{2D94160C-38F2-2F45-E444-CA2BCE73D7A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699404" y="3549513"/>
            <a:ext cx="5395273" cy="3079143"/>
          </a:xfrm>
          <a:prstGeom prst="rect">
            <a:avLst/>
          </a:prstGeom>
        </p:spPr>
      </p:pic>
      <p:sp>
        <p:nvSpPr>
          <p:cNvPr id="8" name="文本框 7">
            <a:extLst>
              <a:ext uri="{FF2B5EF4-FFF2-40B4-BE49-F238E27FC236}">
                <a16:creationId xmlns:a16="http://schemas.microsoft.com/office/drawing/2014/main" id="{274FF0EF-4473-2DAE-C4B9-63F6AE3BD1F7}"/>
              </a:ext>
            </a:extLst>
          </p:cNvPr>
          <p:cNvSpPr txBox="1"/>
          <p:nvPr/>
        </p:nvSpPr>
        <p:spPr>
          <a:xfrm>
            <a:off x="5120640" y="6578648"/>
            <a:ext cx="3201013" cy="338554"/>
          </a:xfrm>
          <a:prstGeom prst="rect">
            <a:avLst/>
          </a:prstGeom>
          <a:noFill/>
        </p:spPr>
        <p:txBody>
          <a:bodyPr wrap="square" rtlCol="0">
            <a:spAutoFit/>
          </a:bodyPr>
          <a:lstStyle/>
          <a:p>
            <a:r>
              <a:rPr lang="en-US" altLang="zh-CN" sz="1600" i="1" dirty="0">
                <a:solidFill>
                  <a:srgbClr val="0000FF"/>
                </a:solidFill>
                <a:latin typeface="Arial" panose="020B0604020202020204" pitchFamily="34" charset="0"/>
                <a:cs typeface="Arial" panose="020B0604020202020204" pitchFamily="34" charset="0"/>
              </a:rPr>
              <a:t>F Liu et al. In preparation, 2022</a:t>
            </a:r>
            <a:endParaRPr lang="zh-CN" altLang="en-US" sz="1600" i="1" dirty="0">
              <a:solidFill>
                <a:srgbClr val="0000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59954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010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D72D699-164F-B7B2-848E-937D5B573B4F}"/>
              </a:ext>
            </a:extLst>
          </p:cNvPr>
          <p:cNvSpPr>
            <a:spLocks noGrp="1"/>
          </p:cNvSpPr>
          <p:nvPr>
            <p:ph type="title"/>
          </p:nvPr>
        </p:nvSpPr>
        <p:spPr>
          <a:xfrm>
            <a:off x="798444" y="156406"/>
            <a:ext cx="10515600" cy="1325563"/>
          </a:xfrm>
        </p:spPr>
        <p:txBody>
          <a:bodyPr/>
          <a:lstStyle/>
          <a:p>
            <a:pPr algn="ctr"/>
            <a:r>
              <a:rPr lang="en-US" altLang="zh-CN" sz="2800" b="1" dirty="0">
                <a:solidFill>
                  <a:srgbClr val="2312FA"/>
                </a:solidFill>
                <a:latin typeface="Arial" panose="020B0604020202020204" pitchFamily="34" charset="0"/>
                <a:ea typeface="黑体" panose="02010609060101010101" pitchFamily="49" charset="-122"/>
                <a:cs typeface="Arial" panose="020B0604020202020204" pitchFamily="34" charset="0"/>
              </a:rPr>
              <a:t>Summary</a:t>
            </a:r>
            <a:endParaRPr lang="zh-CN" altLang="en-US" sz="2800" b="1" dirty="0">
              <a:solidFill>
                <a:srgbClr val="2312FA"/>
              </a:solidFill>
              <a:latin typeface="Arial" panose="020B0604020202020204" pitchFamily="34" charset="0"/>
              <a:ea typeface="黑体" panose="02010609060101010101" pitchFamily="49" charset="-122"/>
              <a:cs typeface="Arial" panose="020B0604020202020204" pitchFamily="34" charset="0"/>
            </a:endParaRPr>
          </a:p>
        </p:txBody>
      </p:sp>
      <p:sp>
        <p:nvSpPr>
          <p:cNvPr id="3" name="内容占位符 2">
            <a:extLst>
              <a:ext uri="{FF2B5EF4-FFF2-40B4-BE49-F238E27FC236}">
                <a16:creationId xmlns:a16="http://schemas.microsoft.com/office/drawing/2014/main" id="{12E8B337-3FDC-1ABD-A6F4-F58F4BE96F40}"/>
              </a:ext>
            </a:extLst>
          </p:cNvPr>
          <p:cNvSpPr>
            <a:spLocks noGrp="1"/>
          </p:cNvSpPr>
          <p:nvPr>
            <p:ph idx="1"/>
          </p:nvPr>
        </p:nvSpPr>
        <p:spPr>
          <a:xfrm>
            <a:off x="838200" y="1467102"/>
            <a:ext cx="10515600" cy="4351338"/>
          </a:xfrm>
        </p:spPr>
        <p:txBody>
          <a:bodyPr>
            <a:normAutofit/>
          </a:bodyPr>
          <a:lstStyle/>
          <a:p>
            <a:pPr>
              <a:lnSpc>
                <a:spcPct val="150000"/>
              </a:lnSpc>
              <a:buFont typeface="Wingdings" panose="05000000000000000000" pitchFamily="2" charset="2"/>
              <a:buChar char="l"/>
            </a:pPr>
            <a:r>
              <a:rPr lang="en-US" altLang="zh-CN" sz="2000" b="1" dirty="0">
                <a:solidFill>
                  <a:srgbClr val="7030A0"/>
                </a:solidFill>
                <a:latin typeface="Arial" panose="020B0604020202020204" pitchFamily="34" charset="0"/>
                <a:ea typeface="等线" panose="02010600030101010101" pitchFamily="2" charset="-122"/>
                <a:cs typeface="Arial" panose="020B0604020202020204" pitchFamily="34" charset="0"/>
              </a:rPr>
              <a:t>We present the simultaneous observations that strong n</a:t>
            </a:r>
            <a:r>
              <a:rPr lang="en-US" altLang="zh-CN" sz="2000" b="1" dirty="0">
                <a:solidFill>
                  <a:srgbClr val="7030A0"/>
                </a:solidFill>
                <a:effectLst/>
                <a:latin typeface="Arial" panose="020B0604020202020204" pitchFamily="34" charset="0"/>
                <a:ea typeface="等线" panose="02010600030101010101" pitchFamily="2" charset="-122"/>
                <a:cs typeface="Arial" panose="020B0604020202020204" pitchFamily="34" charset="0"/>
              </a:rPr>
              <a:t>egative NBE discharges can generate weak, but observable elves.</a:t>
            </a:r>
          </a:p>
          <a:p>
            <a:pPr>
              <a:lnSpc>
                <a:spcPct val="150000"/>
              </a:lnSpc>
              <a:buFont typeface="Wingdings" panose="05000000000000000000" pitchFamily="2" charset="2"/>
              <a:buChar char="l"/>
            </a:pPr>
            <a:endParaRPr lang="en-US" altLang="zh-CN" sz="2000" b="1" dirty="0">
              <a:solidFill>
                <a:srgbClr val="7030A0"/>
              </a:solidFill>
              <a:latin typeface="Arial" panose="020B0604020202020204" pitchFamily="34" charset="0"/>
              <a:ea typeface="等线" panose="02010600030101010101" pitchFamily="2" charset="-122"/>
              <a:cs typeface="Arial" panose="020B0604020202020204" pitchFamily="34" charset="0"/>
            </a:endParaRPr>
          </a:p>
          <a:p>
            <a:pPr>
              <a:lnSpc>
                <a:spcPct val="150000"/>
              </a:lnSpc>
              <a:buFont typeface="Wingdings" panose="05000000000000000000" pitchFamily="2" charset="2"/>
              <a:buChar char="l"/>
            </a:pPr>
            <a:r>
              <a:rPr lang="en-US" altLang="zh-CN" sz="2000" b="1" dirty="0">
                <a:solidFill>
                  <a:srgbClr val="7030A0"/>
                </a:solidFill>
                <a:effectLst/>
                <a:latin typeface="Arial" panose="020B0604020202020204" pitchFamily="34" charset="0"/>
                <a:ea typeface="等线" panose="02010600030101010101" pitchFamily="2" charset="-122"/>
                <a:cs typeface="Arial" panose="020B0604020202020204" pitchFamily="34" charset="0"/>
              </a:rPr>
              <a:t>The appearance of elves would provide a new method to estimate the currents of corona discharges at cloud tops, where model currents of streamers can be adjusted to match observed elves.</a:t>
            </a:r>
            <a:endParaRPr lang="en-US" altLang="zh-CN" sz="2000" b="1" dirty="0">
              <a:solidFill>
                <a:srgbClr val="7030A0"/>
              </a:solidFill>
              <a:latin typeface="Arial" panose="020B0604020202020204" pitchFamily="34" charset="0"/>
              <a:ea typeface="等线" panose="02010600030101010101" pitchFamily="2" charset="-122"/>
              <a:cs typeface="Arial" panose="020B0604020202020204" pitchFamily="34" charset="0"/>
            </a:endParaRPr>
          </a:p>
          <a:p>
            <a:pPr>
              <a:lnSpc>
                <a:spcPct val="150000"/>
              </a:lnSpc>
            </a:pPr>
            <a:endParaRPr lang="zh-CN" alt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898522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28543E3C-2432-8620-B580-2BE79F6F9AB1}"/>
              </a:ext>
            </a:extLst>
          </p:cNvPr>
          <p:cNvSpPr txBox="1"/>
          <p:nvPr/>
        </p:nvSpPr>
        <p:spPr>
          <a:xfrm>
            <a:off x="2246471" y="2190499"/>
            <a:ext cx="7831567" cy="830997"/>
          </a:xfrm>
          <a:prstGeom prst="rect">
            <a:avLst/>
          </a:prstGeom>
          <a:noFill/>
        </p:spPr>
        <p:txBody>
          <a:bodyPr wrap="square" rtlCol="0">
            <a:spAutoFit/>
          </a:bodyPr>
          <a:lstStyle/>
          <a:p>
            <a:r>
              <a:rPr lang="en-US" altLang="zh-CN" sz="4800" b="1" i="1" dirty="0">
                <a:solidFill>
                  <a:srgbClr val="0000FF"/>
                </a:solidFill>
                <a:latin typeface="Arial" panose="020B0604020202020204" pitchFamily="34" charset="0"/>
                <a:cs typeface="Arial" panose="020B0604020202020204" pitchFamily="34" charset="0"/>
              </a:rPr>
              <a:t>Thanks for your </a:t>
            </a:r>
            <a:r>
              <a:rPr lang="en-US" altLang="zh-CN" sz="4800" b="1" i="1" dirty="0">
                <a:solidFill>
                  <a:srgbClr val="0000FF"/>
                </a:solidFill>
                <a:effectLst/>
                <a:latin typeface="Arial" panose="020B0604020202020204" pitchFamily="34" charset="0"/>
                <a:cs typeface="Arial" panose="020B0604020202020204" pitchFamily="34" charset="0"/>
              </a:rPr>
              <a:t>attention</a:t>
            </a:r>
            <a:r>
              <a:rPr lang="en-US" altLang="zh-CN" sz="4800" b="1" i="1" dirty="0">
                <a:solidFill>
                  <a:srgbClr val="0000FF"/>
                </a:solidFill>
                <a:latin typeface="Arial" panose="020B0604020202020204" pitchFamily="34" charset="0"/>
                <a:cs typeface="Arial" panose="020B0604020202020204" pitchFamily="34" charset="0"/>
              </a:rPr>
              <a:t> </a:t>
            </a:r>
            <a:endParaRPr lang="zh-CN" altLang="en-US" sz="4800" b="1" i="1" dirty="0">
              <a:solidFill>
                <a:srgbClr val="0000FF"/>
              </a:solidFill>
              <a:latin typeface="Arial" panose="020B0604020202020204" pitchFamily="34" charset="0"/>
              <a:cs typeface="Arial" panose="020B0604020202020204" pitchFamily="34" charset="0"/>
            </a:endParaRPr>
          </a:p>
        </p:txBody>
      </p:sp>
      <p:sp>
        <p:nvSpPr>
          <p:cNvPr id="5" name="文本框 4">
            <a:extLst>
              <a:ext uri="{FF2B5EF4-FFF2-40B4-BE49-F238E27FC236}">
                <a16:creationId xmlns:a16="http://schemas.microsoft.com/office/drawing/2014/main" id="{CEBC0FF1-D69A-B648-BE3F-872D414D0BA3}"/>
              </a:ext>
            </a:extLst>
          </p:cNvPr>
          <p:cNvSpPr txBox="1"/>
          <p:nvPr/>
        </p:nvSpPr>
        <p:spPr>
          <a:xfrm>
            <a:off x="4312995" y="5501811"/>
            <a:ext cx="3281083" cy="400110"/>
          </a:xfrm>
          <a:prstGeom prst="rect">
            <a:avLst/>
          </a:prstGeom>
          <a:noFill/>
        </p:spPr>
        <p:txBody>
          <a:bodyPr wrap="square" rtlCol="0">
            <a:spAutoFit/>
          </a:bodyPr>
          <a:lstStyle/>
          <a:p>
            <a:r>
              <a:rPr lang="en-US" altLang="zh-CN" sz="2000" dirty="0">
                <a:latin typeface="Arial" panose="020B0604020202020204" pitchFamily="34" charset="0"/>
                <a:cs typeface="Arial" panose="020B0604020202020204" pitchFamily="34" charset="0"/>
              </a:rPr>
              <a:t>Email</a:t>
            </a:r>
            <a:r>
              <a:rPr lang="en-US" altLang="zh-CN" sz="2000" i="1" dirty="0">
                <a:latin typeface="Arial" panose="020B0604020202020204" pitchFamily="34" charset="0"/>
                <a:cs typeface="Arial" panose="020B0604020202020204" pitchFamily="34" charset="0"/>
              </a:rPr>
              <a:t>: feiliu@space.dtu.dk</a:t>
            </a:r>
            <a:endParaRPr lang="zh-CN" altLang="en-US" sz="2000" i="1" dirty="0">
              <a:latin typeface="Arial" panose="020B0604020202020204" pitchFamily="34" charset="0"/>
              <a:cs typeface="Arial" panose="020B0604020202020204" pitchFamily="34" charset="0"/>
            </a:endParaRPr>
          </a:p>
        </p:txBody>
      </p:sp>
      <p:pic>
        <p:nvPicPr>
          <p:cNvPr id="1026" name="Picture 2" descr="question mark | 3d human with a red question mark | Damián Navas | Flickr">
            <a:extLst>
              <a:ext uri="{FF2B5EF4-FFF2-40B4-BE49-F238E27FC236}">
                <a16:creationId xmlns:a16="http://schemas.microsoft.com/office/drawing/2014/main" id="{1BBA2DFE-C563-7B81-EB63-FE0A29FCDA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03304" y="3385353"/>
            <a:ext cx="1802296" cy="1802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30640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49DC72F5-9456-DC9B-47F9-3F512ADE9EA4}"/>
              </a:ext>
            </a:extLst>
          </p:cNvPr>
          <p:cNvSpPr>
            <a:spLocks noGrp="1"/>
          </p:cNvSpPr>
          <p:nvPr>
            <p:ph idx="1"/>
          </p:nvPr>
        </p:nvSpPr>
        <p:spPr>
          <a:xfrm>
            <a:off x="1018776" y="1356483"/>
            <a:ext cx="10515600" cy="4351338"/>
          </a:xfrm>
        </p:spPr>
        <p:txBody>
          <a:bodyPr>
            <a:normAutofit/>
          </a:bodyPr>
          <a:lstStyle/>
          <a:p>
            <a:r>
              <a:rPr lang="en-US" altLang="zh-CN" sz="3000" b="1" dirty="0">
                <a:solidFill>
                  <a:srgbClr val="0000FF"/>
                </a:solidFill>
                <a:latin typeface="Arial" panose="020B0604020202020204" pitchFamily="34" charset="0"/>
                <a:cs typeface="Arial" panose="020B0604020202020204" pitchFamily="34" charset="0"/>
              </a:rPr>
              <a:t>Introduction</a:t>
            </a:r>
          </a:p>
          <a:p>
            <a:endParaRPr lang="en-US" altLang="zh-CN" sz="3000" b="1" dirty="0">
              <a:solidFill>
                <a:srgbClr val="0000FF"/>
              </a:solidFill>
              <a:latin typeface="Arial" panose="020B0604020202020204" pitchFamily="34" charset="0"/>
              <a:cs typeface="Arial" panose="020B0604020202020204" pitchFamily="34" charset="0"/>
            </a:endParaRPr>
          </a:p>
          <a:p>
            <a:r>
              <a:rPr lang="en-US" altLang="zh-CN" sz="3000" b="1" dirty="0">
                <a:solidFill>
                  <a:srgbClr val="0000FF"/>
                </a:solidFill>
                <a:latin typeface="Arial" panose="020B0604020202020204" pitchFamily="34" charset="0"/>
                <a:cs typeface="Arial" panose="020B0604020202020204" pitchFamily="34" charset="0"/>
              </a:rPr>
              <a:t>ASIM and </a:t>
            </a:r>
            <a:r>
              <a:rPr lang="en-US" altLang="zh-CN" sz="3000" b="1" dirty="0" err="1">
                <a:solidFill>
                  <a:srgbClr val="0000FF"/>
                </a:solidFill>
                <a:latin typeface="Arial" panose="020B0604020202020204" pitchFamily="34" charset="0"/>
                <a:cs typeface="Arial" panose="020B0604020202020204" pitchFamily="34" charset="0"/>
              </a:rPr>
              <a:t>Sferic</a:t>
            </a:r>
            <a:r>
              <a:rPr lang="en-US" altLang="zh-CN" sz="3000" b="1" dirty="0">
                <a:solidFill>
                  <a:srgbClr val="0000FF"/>
                </a:solidFill>
                <a:latin typeface="Arial" panose="020B0604020202020204" pitchFamily="34" charset="0"/>
                <a:cs typeface="Arial" panose="020B0604020202020204" pitchFamily="34" charset="0"/>
              </a:rPr>
              <a:t> array </a:t>
            </a:r>
          </a:p>
          <a:p>
            <a:endParaRPr lang="en-US" altLang="zh-CN" sz="3000" b="1" dirty="0">
              <a:solidFill>
                <a:srgbClr val="0000FF"/>
              </a:solidFill>
              <a:latin typeface="Arial" panose="020B0604020202020204" pitchFamily="34" charset="0"/>
              <a:cs typeface="Arial" panose="020B0604020202020204" pitchFamily="34" charset="0"/>
            </a:endParaRPr>
          </a:p>
          <a:p>
            <a:r>
              <a:rPr lang="en-US" altLang="zh-CN" sz="3000" b="1" dirty="0">
                <a:solidFill>
                  <a:srgbClr val="0000FF"/>
                </a:solidFill>
                <a:latin typeface="Arial" panose="020B0604020202020204" pitchFamily="34" charset="0"/>
                <a:cs typeface="Arial" panose="020B0604020202020204" pitchFamily="34" charset="0"/>
              </a:rPr>
              <a:t>Observation result</a:t>
            </a:r>
          </a:p>
          <a:p>
            <a:endParaRPr lang="en-US" altLang="zh-CN" sz="3000" b="1" dirty="0">
              <a:solidFill>
                <a:srgbClr val="0000FF"/>
              </a:solidFill>
              <a:latin typeface="Arial" panose="020B0604020202020204" pitchFamily="34" charset="0"/>
              <a:cs typeface="Arial" panose="020B0604020202020204" pitchFamily="34" charset="0"/>
            </a:endParaRPr>
          </a:p>
          <a:p>
            <a:r>
              <a:rPr lang="en-US" altLang="zh-CN" sz="3000" b="1" dirty="0">
                <a:solidFill>
                  <a:srgbClr val="0000FF"/>
                </a:solidFill>
                <a:latin typeface="Arial" panose="020B0604020202020204" pitchFamily="34" charset="0"/>
                <a:cs typeface="Arial" panose="020B0604020202020204" pitchFamily="34" charset="0"/>
              </a:rPr>
              <a:t>Ongoing simulation work</a:t>
            </a:r>
          </a:p>
        </p:txBody>
      </p:sp>
    </p:spTree>
    <p:extLst>
      <p:ext uri="{BB962C8B-B14F-4D97-AF65-F5344CB8AC3E}">
        <p14:creationId xmlns:p14="http://schemas.microsoft.com/office/powerpoint/2010/main" val="6767036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4486857" y="608594"/>
            <a:ext cx="3608619" cy="523220"/>
          </a:xfrm>
          <a:prstGeom prst="rect">
            <a:avLst/>
          </a:prstGeom>
          <a:noFill/>
        </p:spPr>
        <p:txBody>
          <a:bodyPr wrap="square" rtlCol="0">
            <a:spAutoFit/>
          </a:bodyPr>
          <a:lstStyle/>
          <a:p>
            <a:r>
              <a:rPr lang="en-US" altLang="zh-CN" sz="2700" b="1" dirty="0">
                <a:solidFill>
                  <a:srgbClr val="0000FF"/>
                </a:solidFill>
                <a:latin typeface="Arial" panose="020B0604020202020204" pitchFamily="34" charset="0"/>
                <a:cs typeface="Arial" panose="020B0604020202020204" pitchFamily="34" charset="0"/>
              </a:rPr>
              <a:t>  What is Elves?</a:t>
            </a:r>
          </a:p>
        </p:txBody>
      </p:sp>
      <p:sp>
        <p:nvSpPr>
          <p:cNvPr id="6" name="矩形 5"/>
          <p:cNvSpPr/>
          <p:nvPr/>
        </p:nvSpPr>
        <p:spPr>
          <a:xfrm>
            <a:off x="1975317" y="1268232"/>
            <a:ext cx="7981591" cy="338554"/>
          </a:xfrm>
          <a:prstGeom prst="rect">
            <a:avLst/>
          </a:prstGeom>
        </p:spPr>
        <p:txBody>
          <a:bodyPr wrap="square">
            <a:spAutoFit/>
          </a:bodyPr>
          <a:lstStyle/>
          <a:p>
            <a:r>
              <a:rPr lang="en-US" altLang="zh-CN" sz="1600" b="1" dirty="0">
                <a:solidFill>
                  <a:srgbClr val="FF0000"/>
                </a:solidFill>
                <a:latin typeface="Arial" panose="020B0604020202020204" pitchFamily="34" charset="0"/>
                <a:cs typeface="Arial" panose="020B0604020202020204" pitchFamily="34" charset="0"/>
              </a:rPr>
              <a:t>Elves</a:t>
            </a:r>
            <a:r>
              <a:rPr lang="zh-CN" altLang="en-US" sz="1600" b="1" dirty="0">
                <a:solidFill>
                  <a:srgbClr val="FF0000"/>
                </a:solidFill>
                <a:latin typeface="Arial" panose="020B0604020202020204" pitchFamily="34" charset="0"/>
                <a:cs typeface="Arial" panose="020B0604020202020204" pitchFamily="34" charset="0"/>
              </a:rPr>
              <a:t>： </a:t>
            </a:r>
            <a:r>
              <a:rPr lang="en-US" altLang="zh-CN" sz="1600" b="1" dirty="0">
                <a:solidFill>
                  <a:srgbClr val="FF0000"/>
                </a:solidFill>
                <a:latin typeface="Arial" panose="020B0604020202020204" pitchFamily="34" charset="0"/>
                <a:cs typeface="Arial" panose="020B0604020202020204" pitchFamily="34" charset="0"/>
              </a:rPr>
              <a:t>Lightning‐induced transient optical emissions in the lower ionosphere</a:t>
            </a:r>
          </a:p>
        </p:txBody>
      </p:sp>
      <p:sp>
        <p:nvSpPr>
          <p:cNvPr id="13" name="矩形 12"/>
          <p:cNvSpPr/>
          <p:nvPr/>
        </p:nvSpPr>
        <p:spPr>
          <a:xfrm>
            <a:off x="2606420" y="5825771"/>
            <a:ext cx="6836920" cy="400110"/>
          </a:xfrm>
          <a:prstGeom prst="rect">
            <a:avLst/>
          </a:prstGeom>
        </p:spPr>
        <p:txBody>
          <a:bodyPr wrap="square">
            <a:spAutoFit/>
          </a:bodyPr>
          <a:lstStyle/>
          <a:p>
            <a:r>
              <a:rPr lang="en-US" altLang="zh-CN" sz="2000" b="1" dirty="0">
                <a:solidFill>
                  <a:srgbClr val="0000FF"/>
                </a:solidFill>
                <a:latin typeface="Arial" panose="020B0604020202020204" pitchFamily="34" charset="0"/>
                <a:cs typeface="Arial" panose="020B0604020202020204" pitchFamily="34" charset="0"/>
              </a:rPr>
              <a:t>Ring‐shaped optical emissions lasting less than 1 </a:t>
            </a:r>
            <a:r>
              <a:rPr lang="en-US" altLang="zh-CN" sz="2000" b="1" dirty="0" err="1">
                <a:solidFill>
                  <a:srgbClr val="0000FF"/>
                </a:solidFill>
                <a:latin typeface="Arial" panose="020B0604020202020204" pitchFamily="34" charset="0"/>
                <a:cs typeface="Arial" panose="020B0604020202020204" pitchFamily="34" charset="0"/>
              </a:rPr>
              <a:t>ms</a:t>
            </a:r>
            <a:endParaRPr lang="zh-CN" altLang="en-US" sz="2000" b="1" dirty="0">
              <a:solidFill>
                <a:srgbClr val="0000FF"/>
              </a:solidFill>
              <a:latin typeface="Arial" panose="020B0604020202020204" pitchFamily="34" charset="0"/>
              <a:cs typeface="Arial" panose="020B0604020202020204" pitchFamily="34" charset="0"/>
            </a:endParaRPr>
          </a:p>
        </p:txBody>
      </p:sp>
      <p:pic>
        <p:nvPicPr>
          <p:cNvPr id="16" name="Picture 4">
            <a:extLst>
              <a:ext uri="{FF2B5EF4-FFF2-40B4-BE49-F238E27FC236}">
                <a16:creationId xmlns:a16="http://schemas.microsoft.com/office/drawing/2014/main" id="{15589529-6CDD-9C96-9235-A820E9BED76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9181"/>
          <a:stretch/>
        </p:blipFill>
        <p:spPr bwMode="auto">
          <a:xfrm>
            <a:off x="6700161" y="2265534"/>
            <a:ext cx="4069439" cy="310993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7" name="文本框 16">
            <a:extLst>
              <a:ext uri="{FF2B5EF4-FFF2-40B4-BE49-F238E27FC236}">
                <a16:creationId xmlns:a16="http://schemas.microsoft.com/office/drawing/2014/main" id="{7B3A1C10-2E12-B25E-A345-390738FC902A}"/>
              </a:ext>
            </a:extLst>
          </p:cNvPr>
          <p:cNvSpPr txBox="1"/>
          <p:nvPr/>
        </p:nvSpPr>
        <p:spPr>
          <a:xfrm>
            <a:off x="7479354" y="2060629"/>
            <a:ext cx="3188645" cy="338554"/>
          </a:xfrm>
          <a:prstGeom prst="rect">
            <a:avLst/>
          </a:prstGeom>
          <a:noFill/>
        </p:spPr>
        <p:txBody>
          <a:bodyPr wrap="square" rtlCol="0">
            <a:spAutoFit/>
          </a:bodyPr>
          <a:lstStyle/>
          <a:p>
            <a:r>
              <a:rPr lang="en-US" altLang="zh-CN" sz="1600" b="1" dirty="0">
                <a:latin typeface="Arial" panose="020B0604020202020204" pitchFamily="34" charset="0"/>
                <a:cs typeface="Arial" panose="020B0604020202020204" pitchFamily="34" charset="0"/>
              </a:rPr>
              <a:t>  Optical signature from ISUAL</a:t>
            </a:r>
          </a:p>
        </p:txBody>
      </p:sp>
      <p:sp>
        <p:nvSpPr>
          <p:cNvPr id="22" name="文本框 21">
            <a:extLst>
              <a:ext uri="{FF2B5EF4-FFF2-40B4-BE49-F238E27FC236}">
                <a16:creationId xmlns:a16="http://schemas.microsoft.com/office/drawing/2014/main" id="{2C8A3DA8-023F-3793-7D87-A7941229C7D5}"/>
              </a:ext>
            </a:extLst>
          </p:cNvPr>
          <p:cNvSpPr txBox="1"/>
          <p:nvPr/>
        </p:nvSpPr>
        <p:spPr>
          <a:xfrm>
            <a:off x="2450888" y="2100100"/>
            <a:ext cx="2466350" cy="338554"/>
          </a:xfrm>
          <a:prstGeom prst="rect">
            <a:avLst/>
          </a:prstGeom>
          <a:noFill/>
        </p:spPr>
        <p:txBody>
          <a:bodyPr wrap="square" rtlCol="0">
            <a:spAutoFit/>
          </a:bodyPr>
          <a:lstStyle/>
          <a:p>
            <a:r>
              <a:rPr lang="en-US" altLang="zh-CN" sz="1600" b="1" dirty="0">
                <a:latin typeface="Arial" panose="020B0604020202020204" pitchFamily="34" charset="0"/>
                <a:cs typeface="Arial" panose="020B0604020202020204" pitchFamily="34" charset="0"/>
              </a:rPr>
              <a:t>Viewed from ground</a:t>
            </a:r>
          </a:p>
        </p:txBody>
      </p:sp>
      <p:pic>
        <p:nvPicPr>
          <p:cNvPr id="1026" name="Picture 2" descr="Seeking the elusive Elves | Register | The Times">
            <a:extLst>
              <a:ext uri="{FF2B5EF4-FFF2-40B4-BE49-F238E27FC236}">
                <a16:creationId xmlns:a16="http://schemas.microsoft.com/office/drawing/2014/main" id="{936D9A92-23DC-9381-A271-664353AA148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8975" t="21198"/>
          <a:stretch/>
        </p:blipFill>
        <p:spPr bwMode="auto">
          <a:xfrm>
            <a:off x="1422400" y="2458974"/>
            <a:ext cx="4523326" cy="2608788"/>
          </a:xfrm>
          <a:prstGeom prst="rect">
            <a:avLst/>
          </a:prstGeom>
          <a:noFill/>
          <a:extLst>
            <a:ext uri="{909E8E84-426E-40DD-AFC4-6F175D3DCCD1}">
              <a14:hiddenFill xmlns:a14="http://schemas.microsoft.com/office/drawing/2010/main">
                <a:solidFill>
                  <a:srgbClr val="FFFFFF"/>
                </a:solidFill>
              </a14:hiddenFill>
            </a:ext>
          </a:extLst>
        </p:spPr>
      </p:pic>
      <p:sp>
        <p:nvSpPr>
          <p:cNvPr id="15" name="矩形 14">
            <a:extLst>
              <a:ext uri="{FF2B5EF4-FFF2-40B4-BE49-F238E27FC236}">
                <a16:creationId xmlns:a16="http://schemas.microsoft.com/office/drawing/2014/main" id="{E32BD6CC-8C36-DD82-8605-DF1D15A8D63E}"/>
              </a:ext>
            </a:extLst>
          </p:cNvPr>
          <p:cNvSpPr/>
          <p:nvPr/>
        </p:nvSpPr>
        <p:spPr>
          <a:xfrm>
            <a:off x="8248783" y="4628094"/>
            <a:ext cx="1919115" cy="338554"/>
          </a:xfrm>
          <a:prstGeom prst="rect">
            <a:avLst/>
          </a:prstGeom>
        </p:spPr>
        <p:txBody>
          <a:bodyPr wrap="none">
            <a:spAutoFit/>
          </a:bodyPr>
          <a:lstStyle/>
          <a:p>
            <a:pPr>
              <a:spcAft>
                <a:spcPts val="450"/>
              </a:spcAft>
            </a:pPr>
            <a:r>
              <a:rPr lang="en-US" altLang="zh-CN" sz="1600" i="1" dirty="0">
                <a:solidFill>
                  <a:srgbClr val="0000FF"/>
                </a:solidFill>
                <a:latin typeface="Arial" panose="020B0604020202020204" pitchFamily="34" charset="0"/>
                <a:cs typeface="Arial" panose="020B0604020202020204" pitchFamily="34" charset="0"/>
              </a:rPr>
              <a:t>Chang et al., 2010 </a:t>
            </a:r>
            <a:endParaRPr lang="zh-CN" altLang="en-US" sz="1600" i="1" dirty="0">
              <a:solidFill>
                <a:srgbClr val="0000FF"/>
              </a:solidFill>
              <a:latin typeface="Arial" panose="020B0604020202020204" pitchFamily="34" charset="0"/>
              <a:cs typeface="Arial" panose="020B0604020202020204" pitchFamily="34" charset="0"/>
            </a:endParaRPr>
          </a:p>
        </p:txBody>
      </p:sp>
      <p:sp>
        <p:nvSpPr>
          <p:cNvPr id="3" name="文本框 2">
            <a:extLst>
              <a:ext uri="{FF2B5EF4-FFF2-40B4-BE49-F238E27FC236}">
                <a16:creationId xmlns:a16="http://schemas.microsoft.com/office/drawing/2014/main" id="{2F7526BE-76A7-60D2-E480-19567969A8A3}"/>
              </a:ext>
            </a:extLst>
          </p:cNvPr>
          <p:cNvSpPr txBox="1"/>
          <p:nvPr/>
        </p:nvSpPr>
        <p:spPr>
          <a:xfrm>
            <a:off x="2395990" y="4700702"/>
            <a:ext cx="2585340" cy="369332"/>
          </a:xfrm>
          <a:prstGeom prst="rect">
            <a:avLst/>
          </a:prstGeom>
          <a:noFill/>
        </p:spPr>
        <p:txBody>
          <a:bodyPr wrap="square" rtlCol="0">
            <a:spAutoFit/>
          </a:bodyPr>
          <a:lstStyle/>
          <a:p>
            <a:pPr algn="ctr"/>
            <a:r>
              <a:rPr lang="en-US" altLang="zh-CN" i="1" dirty="0">
                <a:solidFill>
                  <a:schemeClr val="bg1"/>
                </a:solidFill>
                <a:latin typeface="Arial" panose="020B0604020202020204" pitchFamily="34" charset="0"/>
                <a:cs typeface="Arial" panose="020B0604020202020204" pitchFamily="34" charset="0"/>
              </a:rPr>
              <a:t>Frankie </a:t>
            </a:r>
            <a:r>
              <a:rPr lang="en-US" altLang="zh-CN" i="1" dirty="0" err="1">
                <a:solidFill>
                  <a:schemeClr val="bg1"/>
                </a:solidFill>
                <a:latin typeface="Arial" panose="020B0604020202020204" pitchFamily="34" charset="0"/>
                <a:cs typeface="Arial" panose="020B0604020202020204" pitchFamily="34" charset="0"/>
              </a:rPr>
              <a:t>Lucena</a:t>
            </a:r>
            <a:endParaRPr lang="zh-CN" altLang="en-US" i="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34906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a:extLst>
              <a:ext uri="{FF2B5EF4-FFF2-40B4-BE49-F238E27FC236}">
                <a16:creationId xmlns:a16="http://schemas.microsoft.com/office/drawing/2014/main" id="{CB2A5FA2-66E3-A07C-BCE7-FB7A7E98FD01}"/>
              </a:ext>
            </a:extLst>
          </p:cNvPr>
          <p:cNvSpPr txBox="1"/>
          <p:nvPr/>
        </p:nvSpPr>
        <p:spPr>
          <a:xfrm>
            <a:off x="808763" y="730201"/>
            <a:ext cx="10395955" cy="523220"/>
          </a:xfrm>
          <a:prstGeom prst="rect">
            <a:avLst/>
          </a:prstGeom>
          <a:noFill/>
        </p:spPr>
        <p:txBody>
          <a:bodyPr wrap="square" rtlCol="0">
            <a:spAutoFit/>
          </a:bodyPr>
          <a:lstStyle/>
          <a:p>
            <a:pPr algn="ctr"/>
            <a:r>
              <a:rPr lang="en-US" altLang="zh-CN" sz="2700" b="1" dirty="0">
                <a:solidFill>
                  <a:srgbClr val="0000FF"/>
                </a:solidFill>
                <a:latin typeface="Arial" panose="020B0604020202020204" pitchFamily="34" charset="0"/>
                <a:cs typeface="Arial" panose="020B0604020202020204" pitchFamily="34" charset="0"/>
              </a:rPr>
              <a:t>Global elves and ionospheric heating by CGs</a:t>
            </a:r>
          </a:p>
        </p:txBody>
      </p:sp>
      <p:sp>
        <p:nvSpPr>
          <p:cNvPr id="11" name="文本框 10">
            <a:extLst>
              <a:ext uri="{FF2B5EF4-FFF2-40B4-BE49-F238E27FC236}">
                <a16:creationId xmlns:a16="http://schemas.microsoft.com/office/drawing/2014/main" id="{D2FB9F01-D4FA-FBF1-F044-3C3F788F6339}"/>
              </a:ext>
            </a:extLst>
          </p:cNvPr>
          <p:cNvSpPr txBox="1"/>
          <p:nvPr/>
        </p:nvSpPr>
        <p:spPr>
          <a:xfrm>
            <a:off x="5207000" y="6406074"/>
            <a:ext cx="2001520" cy="338554"/>
          </a:xfrm>
          <a:prstGeom prst="rect">
            <a:avLst/>
          </a:prstGeom>
          <a:noFill/>
        </p:spPr>
        <p:txBody>
          <a:bodyPr wrap="square" rtlCol="0">
            <a:spAutoFit/>
          </a:bodyPr>
          <a:lstStyle/>
          <a:p>
            <a:r>
              <a:rPr lang="en-US" altLang="zh-CN" sz="1600" i="1" dirty="0" err="1">
                <a:solidFill>
                  <a:srgbClr val="0000FF"/>
                </a:solidFill>
                <a:latin typeface="Arial" panose="020B0604020202020204" pitchFamily="34" charset="0"/>
                <a:cs typeface="Arial" panose="020B0604020202020204" pitchFamily="34" charset="0"/>
              </a:rPr>
              <a:t>Blaes</a:t>
            </a:r>
            <a:r>
              <a:rPr lang="en-US" altLang="zh-CN" sz="1600" i="1" dirty="0">
                <a:solidFill>
                  <a:srgbClr val="0000FF"/>
                </a:solidFill>
                <a:latin typeface="Arial" panose="020B0604020202020204" pitchFamily="34" charset="0"/>
                <a:cs typeface="Arial" panose="020B0604020202020204" pitchFamily="34" charset="0"/>
              </a:rPr>
              <a:t> et al., 2015</a:t>
            </a:r>
            <a:endParaRPr lang="zh-CN" altLang="en-US" sz="1600" dirty="0"/>
          </a:p>
        </p:txBody>
      </p:sp>
      <p:pic>
        <p:nvPicPr>
          <p:cNvPr id="14" name="Main graphic">
            <a:extLst>
              <a:ext uri="{FF2B5EF4-FFF2-40B4-BE49-F238E27FC236}">
                <a16:creationId xmlns:a16="http://schemas.microsoft.com/office/drawing/2014/main" id="{3BC370A0-A545-9593-7E77-B9B460C0CC0F}"/>
              </a:ext>
            </a:extLst>
          </p:cNvPr>
          <p:cNvPicPr/>
          <p:nvPr/>
        </p:nvPicPr>
        <p:blipFill rotWithShape="1">
          <a:blip r:embed="rId3"/>
          <a:srcRect t="45865"/>
          <a:stretch/>
        </p:blipFill>
        <p:spPr>
          <a:xfrm>
            <a:off x="6558585" y="1911592"/>
            <a:ext cx="4815839" cy="3155856"/>
          </a:xfrm>
          <a:prstGeom prst="rect">
            <a:avLst/>
          </a:prstGeom>
          <a:ln>
            <a:noFill/>
          </a:ln>
        </p:spPr>
      </p:pic>
      <p:pic>
        <p:nvPicPr>
          <p:cNvPr id="8" name="Main graphic">
            <a:extLst>
              <a:ext uri="{FF2B5EF4-FFF2-40B4-BE49-F238E27FC236}">
                <a16:creationId xmlns:a16="http://schemas.microsoft.com/office/drawing/2014/main" id="{356DA0F1-23F3-A154-148C-99747E124C09}"/>
              </a:ext>
            </a:extLst>
          </p:cNvPr>
          <p:cNvPicPr/>
          <p:nvPr/>
        </p:nvPicPr>
        <p:blipFill rotWithShape="1">
          <a:blip r:embed="rId4"/>
          <a:srcRect r="49920"/>
          <a:stretch/>
        </p:blipFill>
        <p:spPr>
          <a:xfrm>
            <a:off x="808763" y="1961589"/>
            <a:ext cx="5064913" cy="3105859"/>
          </a:xfrm>
          <a:prstGeom prst="rect">
            <a:avLst/>
          </a:prstGeom>
          <a:ln>
            <a:noFill/>
          </a:ln>
        </p:spPr>
      </p:pic>
      <p:sp>
        <p:nvSpPr>
          <p:cNvPr id="2" name="文本框 1">
            <a:extLst>
              <a:ext uri="{FF2B5EF4-FFF2-40B4-BE49-F238E27FC236}">
                <a16:creationId xmlns:a16="http://schemas.microsoft.com/office/drawing/2014/main" id="{1FDE517E-B073-2C81-5AD1-CEC9026A571F}"/>
              </a:ext>
            </a:extLst>
          </p:cNvPr>
          <p:cNvSpPr txBox="1"/>
          <p:nvPr/>
        </p:nvSpPr>
        <p:spPr>
          <a:xfrm>
            <a:off x="827143" y="5575561"/>
            <a:ext cx="10761233" cy="400110"/>
          </a:xfrm>
          <a:prstGeom prst="rect">
            <a:avLst/>
          </a:prstGeom>
          <a:noFill/>
        </p:spPr>
        <p:txBody>
          <a:bodyPr wrap="square" rtlCol="0">
            <a:spAutoFit/>
          </a:bodyPr>
          <a:lstStyle/>
          <a:p>
            <a:r>
              <a:rPr lang="en-US" altLang="zh-CN" sz="2000" b="1" dirty="0">
                <a:solidFill>
                  <a:srgbClr val="FF0000"/>
                </a:solidFill>
                <a:effectLst/>
                <a:latin typeface="Arial" panose="020B0604020202020204" pitchFamily="34" charset="0"/>
                <a:ea typeface="等线" panose="02010600030101010101" pitchFamily="2" charset="-122"/>
                <a:cs typeface="Arial" panose="020B0604020202020204" pitchFamily="34" charset="0"/>
              </a:rPr>
              <a:t>A significant component of the energy coupled from thunderstorms to the ionosphere</a:t>
            </a:r>
            <a:endParaRPr lang="zh-CN" altLang="en-US" sz="20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748022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6B40AEE0-674A-1DFB-7BC6-E957088C3F14}"/>
              </a:ext>
            </a:extLst>
          </p:cNvPr>
          <p:cNvSpPr txBox="1"/>
          <p:nvPr/>
        </p:nvSpPr>
        <p:spPr>
          <a:xfrm>
            <a:off x="1428522" y="582049"/>
            <a:ext cx="8865386" cy="523220"/>
          </a:xfrm>
          <a:prstGeom prst="rect">
            <a:avLst/>
          </a:prstGeom>
          <a:noFill/>
        </p:spPr>
        <p:txBody>
          <a:bodyPr wrap="square" rtlCol="0">
            <a:spAutoFit/>
          </a:bodyPr>
          <a:lstStyle/>
          <a:p>
            <a:pPr algn="ctr"/>
            <a:r>
              <a:rPr lang="en-US" altLang="zh-CN" sz="1350" b="1" dirty="0">
                <a:solidFill>
                  <a:srgbClr val="0000FF"/>
                </a:solidFill>
                <a:latin typeface="Arial" panose="020B0604020202020204" pitchFamily="34" charset="0"/>
                <a:cs typeface="Arial" panose="020B0604020202020204" pitchFamily="34" charset="0"/>
              </a:rPr>
              <a:t> </a:t>
            </a:r>
            <a:r>
              <a:rPr lang="en-US" altLang="zh-CN" sz="2700" b="1" dirty="0">
                <a:solidFill>
                  <a:srgbClr val="0000FF"/>
                </a:solidFill>
                <a:latin typeface="Arial" panose="020B0604020202020204" pitchFamily="34" charset="0"/>
                <a:cs typeface="Arial" panose="020B0604020202020204" pitchFamily="34" charset="0"/>
              </a:rPr>
              <a:t>Narrow bipolar events (NBEs)</a:t>
            </a:r>
          </a:p>
        </p:txBody>
      </p:sp>
      <p:pic>
        <p:nvPicPr>
          <p:cNvPr id="5" name="Picture 3" descr="C:\Users\LFF-Office\Desktop\开题_毕业材料\图片\VK(V@AMCCZZSNW@A(MJMUCV.png">
            <a:extLst>
              <a:ext uri="{FF2B5EF4-FFF2-40B4-BE49-F238E27FC236}">
                <a16:creationId xmlns:a16="http://schemas.microsoft.com/office/drawing/2014/main" id="{CBE3EC51-8774-6BAE-8180-941DFEC460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4241" y="1402080"/>
            <a:ext cx="5374640" cy="4741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矩形 5">
            <a:extLst>
              <a:ext uri="{FF2B5EF4-FFF2-40B4-BE49-F238E27FC236}">
                <a16:creationId xmlns:a16="http://schemas.microsoft.com/office/drawing/2014/main" id="{C643764B-9DE7-DC9F-EC20-2B54F6F39913}"/>
              </a:ext>
            </a:extLst>
          </p:cNvPr>
          <p:cNvSpPr/>
          <p:nvPr/>
        </p:nvSpPr>
        <p:spPr>
          <a:xfrm>
            <a:off x="2633708" y="6165166"/>
            <a:ext cx="1725152" cy="338554"/>
          </a:xfrm>
          <a:prstGeom prst="rect">
            <a:avLst/>
          </a:prstGeom>
        </p:spPr>
        <p:txBody>
          <a:bodyPr wrap="none">
            <a:spAutoFit/>
          </a:bodyPr>
          <a:lstStyle/>
          <a:p>
            <a:r>
              <a:rPr lang="en-US" altLang="zh-CN" sz="1600" i="1" dirty="0">
                <a:solidFill>
                  <a:srgbClr val="0000FF"/>
                </a:solidFill>
                <a:latin typeface="Arial" panose="020B0604020202020204" pitchFamily="34" charset="0"/>
                <a:cs typeface="Arial" panose="020B0604020202020204" pitchFamily="34" charset="0"/>
              </a:rPr>
              <a:t>Smith et al. 1999</a:t>
            </a:r>
            <a:endParaRPr lang="zh-CN" altLang="en-US" sz="1600" i="1" dirty="0">
              <a:solidFill>
                <a:srgbClr val="0000FF"/>
              </a:solidFill>
              <a:latin typeface="Arial" panose="020B0604020202020204" pitchFamily="34" charset="0"/>
              <a:cs typeface="Arial" panose="020B0604020202020204" pitchFamily="34" charset="0"/>
            </a:endParaRPr>
          </a:p>
        </p:txBody>
      </p:sp>
      <p:sp>
        <p:nvSpPr>
          <p:cNvPr id="7" name="TextBox 5">
            <a:extLst>
              <a:ext uri="{FF2B5EF4-FFF2-40B4-BE49-F238E27FC236}">
                <a16:creationId xmlns:a16="http://schemas.microsoft.com/office/drawing/2014/main" id="{0906971A-6DFE-510B-05F7-EDA95BDCBEFE}"/>
              </a:ext>
            </a:extLst>
          </p:cNvPr>
          <p:cNvSpPr txBox="1">
            <a:spLocks noChangeArrowheads="1"/>
          </p:cNvSpPr>
          <p:nvPr/>
        </p:nvSpPr>
        <p:spPr bwMode="auto">
          <a:xfrm>
            <a:off x="2975411" y="2283050"/>
            <a:ext cx="223060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Arial Unicode MS" panose="020B0604020202020204" pitchFamily="34" charset="-122"/>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Unicode MS" panose="020B0604020202020204" pitchFamily="34" charset="-122"/>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Unicode MS" panose="020B0604020202020204" pitchFamily="34" charset="-122"/>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Arial Unicode MS" panose="020B0604020202020204" pitchFamily="34" charset="-122"/>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Arial Unicode MS" panose="020B0604020202020204" pitchFamily="34" charset="-122"/>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Unicode MS" panose="020B0604020202020204" pitchFamily="34" charset="-122"/>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Unicode MS" panose="020B0604020202020204" pitchFamily="34" charset="-122"/>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Unicode MS" panose="020B0604020202020204" pitchFamily="34" charset="-122"/>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Unicode MS" panose="020B0604020202020204" pitchFamily="34" charset="-122"/>
                <a:ea typeface="宋体" panose="02010600030101010101" pitchFamily="2" charset="-122"/>
              </a:defRPr>
            </a:lvl9pPr>
          </a:lstStyle>
          <a:p>
            <a:pPr>
              <a:lnSpc>
                <a:spcPct val="100000"/>
              </a:lnSpc>
              <a:spcBef>
                <a:spcPct val="0"/>
              </a:spcBef>
              <a:buFontTx/>
              <a:buNone/>
            </a:pPr>
            <a:r>
              <a:rPr lang="en-US" altLang="zh-CN" sz="1400" b="1" dirty="0">
                <a:solidFill>
                  <a:srgbClr val="00B050"/>
                </a:solidFill>
                <a:latin typeface="微软雅黑" panose="020B0503020204020204" pitchFamily="34" charset="-122"/>
                <a:ea typeface="微软雅黑" panose="020B0503020204020204" pitchFamily="34" charset="-122"/>
                <a:cs typeface="Times New Roman" panose="02020603050405020304" pitchFamily="18" charset="0"/>
              </a:rPr>
              <a:t>1-500 kHz (VLF/LF</a:t>
            </a:r>
            <a:r>
              <a:rPr lang="en-US" altLang="zh-CN" sz="1600" b="1" dirty="0">
                <a:solidFill>
                  <a:srgbClr val="00B050"/>
                </a:solidFill>
                <a:latin typeface="微软雅黑" panose="020B0503020204020204" pitchFamily="34" charset="-122"/>
                <a:ea typeface="微软雅黑" panose="020B0503020204020204" pitchFamily="34" charset="-122"/>
                <a:cs typeface="Times New Roman" panose="02020603050405020304" pitchFamily="18" charset="0"/>
              </a:rPr>
              <a:t>)</a:t>
            </a:r>
            <a:endParaRPr lang="zh-CN" altLang="en-US" sz="1600" b="1" dirty="0">
              <a:solidFill>
                <a:srgbClr val="00B050"/>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8" name="TextBox 5">
            <a:extLst>
              <a:ext uri="{FF2B5EF4-FFF2-40B4-BE49-F238E27FC236}">
                <a16:creationId xmlns:a16="http://schemas.microsoft.com/office/drawing/2014/main" id="{61D59F04-5AC2-CF5D-B378-1E63CEAC57FC}"/>
              </a:ext>
            </a:extLst>
          </p:cNvPr>
          <p:cNvSpPr txBox="1">
            <a:spLocks noChangeArrowheads="1"/>
          </p:cNvSpPr>
          <p:nvPr/>
        </p:nvSpPr>
        <p:spPr bwMode="auto">
          <a:xfrm>
            <a:off x="3222423" y="3634444"/>
            <a:ext cx="156190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Arial Unicode MS" panose="020B0604020202020204" pitchFamily="34" charset="-122"/>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Unicode MS" panose="020B0604020202020204" pitchFamily="34" charset="-122"/>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Unicode MS" panose="020B0604020202020204" pitchFamily="34" charset="-122"/>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Arial Unicode MS" panose="020B0604020202020204" pitchFamily="34" charset="-122"/>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Arial Unicode MS" panose="020B0604020202020204" pitchFamily="34" charset="-122"/>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Unicode MS" panose="020B0604020202020204" pitchFamily="34" charset="-122"/>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Unicode MS" panose="020B0604020202020204" pitchFamily="34" charset="-122"/>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Unicode MS" panose="020B0604020202020204" pitchFamily="34" charset="-122"/>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Unicode MS" panose="020B0604020202020204" pitchFamily="34" charset="-122"/>
                <a:ea typeface="宋体" panose="02010600030101010101" pitchFamily="2" charset="-122"/>
              </a:defRPr>
            </a:lvl9pPr>
          </a:lstStyle>
          <a:p>
            <a:pPr>
              <a:lnSpc>
                <a:spcPct val="100000"/>
              </a:lnSpc>
              <a:spcBef>
                <a:spcPct val="0"/>
              </a:spcBef>
              <a:buFontTx/>
              <a:buNone/>
            </a:pPr>
            <a:r>
              <a:rPr lang="en-US" altLang="zh-CN" sz="1400" b="1" dirty="0">
                <a:solidFill>
                  <a:srgbClr val="00B050"/>
                </a:solidFill>
                <a:latin typeface="微软雅黑" panose="020B0503020204020204" pitchFamily="34" charset="-122"/>
                <a:ea typeface="微软雅黑" panose="020B0503020204020204" pitchFamily="34" charset="-122"/>
                <a:cs typeface="Times New Roman" panose="02020603050405020304" pitchFamily="18" charset="0"/>
              </a:rPr>
              <a:t>3-30 MHz (HF</a:t>
            </a:r>
            <a:r>
              <a:rPr lang="en-US" altLang="zh-CN" sz="1600" b="1" dirty="0">
                <a:solidFill>
                  <a:srgbClr val="00B050"/>
                </a:solidFill>
                <a:latin typeface="微软雅黑" panose="020B0503020204020204" pitchFamily="34" charset="-122"/>
                <a:ea typeface="微软雅黑" panose="020B0503020204020204" pitchFamily="34" charset="-122"/>
                <a:cs typeface="Times New Roman" panose="02020603050405020304" pitchFamily="18" charset="0"/>
              </a:rPr>
              <a:t>)</a:t>
            </a:r>
            <a:endParaRPr lang="zh-CN" altLang="en-US" sz="1600" b="1" dirty="0">
              <a:solidFill>
                <a:srgbClr val="00B050"/>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 name="文本框 1">
            <a:extLst>
              <a:ext uri="{FF2B5EF4-FFF2-40B4-BE49-F238E27FC236}">
                <a16:creationId xmlns:a16="http://schemas.microsoft.com/office/drawing/2014/main" id="{F37B60AD-3740-1914-D521-E046ACF01729}"/>
              </a:ext>
            </a:extLst>
          </p:cNvPr>
          <p:cNvSpPr txBox="1"/>
          <p:nvPr/>
        </p:nvSpPr>
        <p:spPr>
          <a:xfrm>
            <a:off x="6433783" y="2064815"/>
            <a:ext cx="5374640" cy="3139321"/>
          </a:xfrm>
          <a:prstGeom prst="rect">
            <a:avLst/>
          </a:prstGeom>
          <a:noFill/>
        </p:spPr>
        <p:txBody>
          <a:bodyPr wrap="square" rtlCol="0">
            <a:spAutoFit/>
          </a:bodyPr>
          <a:lstStyle/>
          <a:p>
            <a:pPr marL="342900" indent="-342900">
              <a:buFont typeface="Wingdings" panose="05000000000000000000" pitchFamily="2" charset="2"/>
              <a:buChar char="Ø"/>
            </a:pPr>
            <a:r>
              <a:rPr lang="en-US" altLang="zh-CN" b="1" dirty="0">
                <a:solidFill>
                  <a:srgbClr val="7030A0"/>
                </a:solidFill>
                <a:latin typeface="Arial" panose="020B0604020202020204" pitchFamily="34" charset="0"/>
                <a:cs typeface="Arial" panose="020B0604020202020204" pitchFamily="34" charset="0"/>
              </a:rPr>
              <a:t>Short duration (20-30 us) in VLF/LF signal (</a:t>
            </a:r>
            <a:r>
              <a:rPr lang="en-US" altLang="zh-CN" b="1" i="1" dirty="0">
                <a:solidFill>
                  <a:srgbClr val="7030A0"/>
                </a:solidFill>
                <a:latin typeface="Arial" panose="020B0604020202020204" pitchFamily="34" charset="0"/>
                <a:cs typeface="Arial" panose="020B0604020202020204" pitchFamily="34" charset="0"/>
              </a:rPr>
              <a:t>Smith et al., 1999; Wu et al., 2011</a:t>
            </a:r>
            <a:r>
              <a:rPr lang="en-US" altLang="zh-CN" b="1" dirty="0">
                <a:solidFill>
                  <a:srgbClr val="7030A0"/>
                </a:solidFill>
                <a:latin typeface="Arial" panose="020B0604020202020204" pitchFamily="34" charset="0"/>
                <a:cs typeface="Arial" panose="020B0604020202020204" pitchFamily="34" charset="0"/>
              </a:rPr>
              <a:t>)</a:t>
            </a:r>
          </a:p>
          <a:p>
            <a:pPr marL="342900" indent="-342900">
              <a:buFont typeface="Wingdings" panose="05000000000000000000" pitchFamily="2" charset="2"/>
              <a:buChar char="Ø"/>
            </a:pPr>
            <a:endParaRPr lang="en-US" altLang="zh-CN" b="1" dirty="0">
              <a:solidFill>
                <a:srgbClr val="7030A0"/>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r>
              <a:rPr lang="en-US" altLang="zh-CN" b="1" dirty="0">
                <a:solidFill>
                  <a:srgbClr val="7030A0"/>
                </a:solidFill>
                <a:latin typeface="Arial" panose="020B0604020202020204" pitchFamily="34" charset="0"/>
                <a:cs typeface="Arial" panose="020B0604020202020204" pitchFamily="34" charset="0"/>
              </a:rPr>
              <a:t>Strongest VHF signal in nature (</a:t>
            </a:r>
            <a:r>
              <a:rPr lang="en-US" altLang="zh-CN" b="1" i="1" dirty="0">
                <a:solidFill>
                  <a:srgbClr val="7030A0"/>
                </a:solidFill>
                <a:latin typeface="Arial" panose="020B0604020202020204" pitchFamily="34" charset="0"/>
                <a:cs typeface="Arial" panose="020B0604020202020204" pitchFamily="34" charset="0"/>
              </a:rPr>
              <a:t>Willett et al.,1989</a:t>
            </a:r>
            <a:r>
              <a:rPr lang="en-US" altLang="zh-CN" b="1" dirty="0">
                <a:solidFill>
                  <a:srgbClr val="7030A0"/>
                </a:solidFill>
                <a:latin typeface="Arial" panose="020B0604020202020204" pitchFamily="34" charset="0"/>
                <a:cs typeface="Arial" panose="020B0604020202020204" pitchFamily="34" charset="0"/>
              </a:rPr>
              <a:t>)</a:t>
            </a:r>
          </a:p>
          <a:p>
            <a:endParaRPr lang="en-US" altLang="zh-CN" b="1" dirty="0">
              <a:solidFill>
                <a:srgbClr val="7030A0"/>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r>
              <a:rPr lang="en-US" altLang="zh-CN" b="1" dirty="0">
                <a:solidFill>
                  <a:srgbClr val="7030A0"/>
                </a:solidFill>
                <a:latin typeface="Arial" panose="020B0604020202020204" pitchFamily="34" charset="0"/>
                <a:cs typeface="Arial" panose="020B0604020202020204" pitchFamily="34" charset="0"/>
              </a:rPr>
              <a:t>Fast breakdown of streamer discharges (</a:t>
            </a:r>
            <a:r>
              <a:rPr lang="en-US" altLang="zh-CN" b="1" i="1" dirty="0">
                <a:solidFill>
                  <a:srgbClr val="7030A0"/>
                </a:solidFill>
                <a:latin typeface="Arial" panose="020B0604020202020204" pitchFamily="34" charset="0"/>
                <a:cs typeface="Arial" panose="020B0604020202020204" pitchFamily="34" charset="0"/>
              </a:rPr>
              <a:t>Rison et al., 2016; N Liu et al. 2019</a:t>
            </a:r>
            <a:r>
              <a:rPr lang="en-US" altLang="zh-CN" b="1" dirty="0">
                <a:solidFill>
                  <a:srgbClr val="7030A0"/>
                </a:solidFill>
                <a:latin typeface="Arial" panose="020B0604020202020204" pitchFamily="34" charset="0"/>
                <a:cs typeface="Arial" panose="020B0604020202020204" pitchFamily="34" charset="0"/>
              </a:rPr>
              <a:t>)</a:t>
            </a:r>
          </a:p>
          <a:p>
            <a:pPr marL="342900" indent="-342900">
              <a:buFont typeface="Wingdings" panose="05000000000000000000" pitchFamily="2" charset="2"/>
              <a:buChar char="Ø"/>
            </a:pPr>
            <a:endParaRPr lang="en-US" altLang="zh-CN" b="1" dirty="0">
              <a:solidFill>
                <a:srgbClr val="7030A0"/>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r>
              <a:rPr lang="en-US" altLang="zh-CN" b="1" dirty="0">
                <a:solidFill>
                  <a:srgbClr val="7030A0"/>
                </a:solidFill>
                <a:latin typeface="Arial" panose="020B0604020202020204" pitchFamily="34" charset="0"/>
                <a:cs typeface="Arial" panose="020B0604020202020204" pitchFamily="34" charset="0"/>
              </a:rPr>
              <a:t>Initiation of the lightning process (</a:t>
            </a:r>
            <a:r>
              <a:rPr lang="en-US" altLang="zh-CN" b="1" i="1" dirty="0">
                <a:solidFill>
                  <a:srgbClr val="7030A0"/>
                </a:solidFill>
                <a:latin typeface="Arial" panose="020B0604020202020204" pitchFamily="34" charset="0"/>
                <a:cs typeface="Arial" panose="020B0604020202020204" pitchFamily="34" charset="0"/>
              </a:rPr>
              <a:t>Leal and </a:t>
            </a:r>
            <a:r>
              <a:rPr lang="en-US" altLang="zh-CN" b="1" i="1" dirty="0" err="1">
                <a:solidFill>
                  <a:srgbClr val="7030A0"/>
                </a:solidFill>
                <a:latin typeface="Arial" panose="020B0604020202020204" pitchFamily="34" charset="0"/>
                <a:cs typeface="Arial" panose="020B0604020202020204" pitchFamily="34" charset="0"/>
              </a:rPr>
              <a:t>Rakov</a:t>
            </a:r>
            <a:r>
              <a:rPr lang="en-US" altLang="zh-CN" b="1" i="1" dirty="0">
                <a:solidFill>
                  <a:srgbClr val="7030A0"/>
                </a:solidFill>
                <a:latin typeface="Arial" panose="020B0604020202020204" pitchFamily="34" charset="0"/>
                <a:cs typeface="Arial" panose="020B0604020202020204" pitchFamily="34" charset="0"/>
              </a:rPr>
              <a:t>, 2019; </a:t>
            </a:r>
            <a:r>
              <a:rPr lang="en-US" altLang="zh-CN" b="1" i="1" dirty="0" err="1">
                <a:solidFill>
                  <a:srgbClr val="7030A0"/>
                </a:solidFill>
                <a:latin typeface="Arial" panose="020B0604020202020204" pitchFamily="34" charset="0"/>
                <a:cs typeface="Arial" panose="020B0604020202020204" pitchFamily="34" charset="0"/>
              </a:rPr>
              <a:t>Lyu</a:t>
            </a:r>
            <a:r>
              <a:rPr lang="en-US" altLang="zh-CN" b="1" i="1" dirty="0">
                <a:solidFill>
                  <a:srgbClr val="7030A0"/>
                </a:solidFill>
                <a:latin typeface="Arial" panose="020B0604020202020204" pitchFamily="34" charset="0"/>
                <a:cs typeface="Arial" panose="020B0604020202020204" pitchFamily="34" charset="0"/>
              </a:rPr>
              <a:t> et al., 2019</a:t>
            </a:r>
            <a:r>
              <a:rPr lang="en-US" altLang="zh-CN" b="1" dirty="0">
                <a:solidFill>
                  <a:srgbClr val="7030A0"/>
                </a:solidFill>
                <a:latin typeface="Arial" panose="020B0604020202020204" pitchFamily="34" charset="0"/>
                <a:cs typeface="Arial" panose="020B0604020202020204" pitchFamily="34" charset="0"/>
              </a:rPr>
              <a:t>)</a:t>
            </a:r>
            <a:endParaRPr lang="zh-CN" altLang="en-US" b="1" dirty="0">
              <a:solidFill>
                <a:srgbClr val="7030A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835626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1569132" y="459155"/>
            <a:ext cx="8749159" cy="658835"/>
          </a:xfrm>
          <a:prstGeom prst="rect">
            <a:avLst/>
          </a:prstGeom>
          <a:noFill/>
        </p:spPr>
        <p:txBody>
          <a:bodyPr wrap="square" rtlCol="0">
            <a:spAutoFit/>
          </a:bodyPr>
          <a:lstStyle/>
          <a:p>
            <a:pPr algn="ctr">
              <a:lnSpc>
                <a:spcPct val="150000"/>
              </a:lnSpc>
            </a:pPr>
            <a:r>
              <a:rPr lang="en-US" altLang="zh-CN" sz="2700" b="1" dirty="0">
                <a:solidFill>
                  <a:srgbClr val="0000FF"/>
                </a:solidFill>
                <a:latin typeface="Arial" panose="020B0604020202020204" pitchFamily="34" charset="0"/>
                <a:cs typeface="Arial" panose="020B0604020202020204" pitchFamily="34" charset="0"/>
              </a:rPr>
              <a:t>Atmosphere-Space Interactions Monitor (ASIM)</a:t>
            </a:r>
          </a:p>
        </p:txBody>
      </p:sp>
      <p:pic>
        <p:nvPicPr>
          <p:cNvPr id="13" name="图片 12">
            <a:extLst>
              <a:ext uri="{FF2B5EF4-FFF2-40B4-BE49-F238E27FC236}">
                <a16:creationId xmlns:a16="http://schemas.microsoft.com/office/drawing/2014/main" id="{26A25351-6D0D-425A-AD26-9F4E631F9D89}"/>
              </a:ext>
            </a:extLst>
          </p:cNvPr>
          <p:cNvPicPr>
            <a:picLocks noChangeAspect="1"/>
          </p:cNvPicPr>
          <p:nvPr/>
        </p:nvPicPr>
        <p:blipFill rotWithShape="1">
          <a:blip r:embed="rId3">
            <a:extLst>
              <a:ext uri="{28A0092B-C50C-407E-A947-70E740481C1C}">
                <a14:useLocalDpi xmlns:a14="http://schemas.microsoft.com/office/drawing/2010/main" val="0"/>
              </a:ext>
            </a:extLst>
          </a:blip>
          <a:srcRect t="4042" r="13547"/>
          <a:stretch/>
        </p:blipFill>
        <p:spPr>
          <a:xfrm>
            <a:off x="1331988" y="4032197"/>
            <a:ext cx="9611632" cy="2282155"/>
          </a:xfrm>
          <a:prstGeom prst="rect">
            <a:avLst/>
          </a:prstGeom>
        </p:spPr>
      </p:pic>
      <p:sp>
        <p:nvSpPr>
          <p:cNvPr id="4" name="文本框 3">
            <a:extLst>
              <a:ext uri="{FF2B5EF4-FFF2-40B4-BE49-F238E27FC236}">
                <a16:creationId xmlns:a16="http://schemas.microsoft.com/office/drawing/2014/main" id="{226AB803-9E1D-6FEF-BE56-849E874BB5F4}"/>
              </a:ext>
            </a:extLst>
          </p:cNvPr>
          <p:cNvSpPr txBox="1"/>
          <p:nvPr/>
        </p:nvSpPr>
        <p:spPr>
          <a:xfrm>
            <a:off x="1331988" y="1273029"/>
            <a:ext cx="5401540" cy="872034"/>
          </a:xfrm>
          <a:prstGeom prst="rect">
            <a:avLst/>
          </a:prstGeom>
          <a:noFill/>
        </p:spPr>
        <p:txBody>
          <a:bodyPr wrap="square" rtlCol="0">
            <a:spAutoFit/>
          </a:bodyPr>
          <a:lstStyle/>
          <a:p>
            <a:pPr>
              <a:lnSpc>
                <a:spcPct val="150000"/>
              </a:lnSpc>
            </a:pPr>
            <a:r>
              <a:rPr lang="en-US" altLang="zh-CN" b="1" dirty="0">
                <a:solidFill>
                  <a:schemeClr val="accent6"/>
                </a:solidFill>
                <a:latin typeface="Arial" panose="020B0604020202020204" pitchFamily="34" charset="0"/>
                <a:cs typeface="Arial" panose="020B0604020202020204" pitchFamily="34" charset="0"/>
              </a:rPr>
              <a:t>N</a:t>
            </a:r>
            <a:r>
              <a:rPr lang="en-US" altLang="zh-CN" sz="1800" b="1" i="0" dirty="0">
                <a:solidFill>
                  <a:schemeClr val="accent6"/>
                </a:solidFill>
                <a:effectLst/>
                <a:latin typeface="Arial" panose="020B0604020202020204" pitchFamily="34" charset="0"/>
                <a:cs typeface="Arial" panose="020B0604020202020204" pitchFamily="34" charset="0"/>
              </a:rPr>
              <a:t>adir observation: </a:t>
            </a:r>
            <a:r>
              <a:rPr lang="en-US" altLang="zh-CN" sz="1800" i="0" dirty="0">
                <a:effectLst/>
                <a:latin typeface="Arial" panose="020B0604020202020204" pitchFamily="34" charset="0"/>
                <a:cs typeface="Arial" panose="020B0604020202020204" pitchFamily="34" charset="0"/>
              </a:rPr>
              <a:t>2018/04/02- 2022/01/09</a:t>
            </a:r>
            <a:endParaRPr lang="en-US" altLang="zh-CN" b="1" dirty="0">
              <a:solidFill>
                <a:schemeClr val="accent6"/>
              </a:solidFill>
              <a:latin typeface="Arial" panose="020B0604020202020204" pitchFamily="34" charset="0"/>
              <a:cs typeface="Arial" panose="020B0604020202020204" pitchFamily="34" charset="0"/>
            </a:endParaRPr>
          </a:p>
          <a:p>
            <a:pPr>
              <a:lnSpc>
                <a:spcPct val="150000"/>
              </a:lnSpc>
            </a:pPr>
            <a:r>
              <a:rPr lang="en-US" altLang="zh-CN" b="1" dirty="0">
                <a:solidFill>
                  <a:schemeClr val="accent6"/>
                </a:solidFill>
                <a:latin typeface="Arial" panose="020B0604020202020204" pitchFamily="34" charset="0"/>
                <a:cs typeface="Arial" panose="020B0604020202020204" pitchFamily="34" charset="0"/>
              </a:rPr>
              <a:t>Limb observation: </a:t>
            </a:r>
            <a:r>
              <a:rPr lang="en-US" altLang="zh-CN" dirty="0">
                <a:latin typeface="Arial" panose="020B0604020202020204" pitchFamily="34" charset="0"/>
                <a:cs typeface="Arial" panose="020B0604020202020204" pitchFamily="34" charset="0"/>
              </a:rPr>
              <a:t>2022/01/10 -…</a:t>
            </a:r>
            <a:endParaRPr lang="zh-CN" altLang="en-US" dirty="0">
              <a:latin typeface="Arial" panose="020B0604020202020204" pitchFamily="34" charset="0"/>
              <a:cs typeface="Arial" panose="020B0604020202020204" pitchFamily="34" charset="0"/>
            </a:endParaRPr>
          </a:p>
        </p:txBody>
      </p:sp>
      <p:sp>
        <p:nvSpPr>
          <p:cNvPr id="6" name="文本框 5">
            <a:extLst>
              <a:ext uri="{FF2B5EF4-FFF2-40B4-BE49-F238E27FC236}">
                <a16:creationId xmlns:a16="http://schemas.microsoft.com/office/drawing/2014/main" id="{63A97412-06CC-6013-DA92-8B6CEA9FC65C}"/>
              </a:ext>
            </a:extLst>
          </p:cNvPr>
          <p:cNvSpPr txBox="1"/>
          <p:nvPr/>
        </p:nvSpPr>
        <p:spPr>
          <a:xfrm>
            <a:off x="1331988" y="2441305"/>
            <a:ext cx="5401540" cy="1294650"/>
          </a:xfrm>
          <a:prstGeom prst="rect">
            <a:avLst/>
          </a:prstGeom>
          <a:noFill/>
        </p:spPr>
        <p:txBody>
          <a:bodyPr wrap="square" rtlCol="0">
            <a:spAutoFit/>
          </a:bodyPr>
          <a:lstStyle/>
          <a:p>
            <a:pPr>
              <a:lnSpc>
                <a:spcPct val="150000"/>
              </a:lnSpc>
            </a:pPr>
            <a:r>
              <a:rPr lang="en-US" altLang="zh-CN" b="1" i="0" dirty="0">
                <a:solidFill>
                  <a:srgbClr val="0000FF"/>
                </a:solidFill>
                <a:effectLst/>
                <a:latin typeface="Arial" panose="020B0604020202020204" pitchFamily="34" charset="0"/>
                <a:cs typeface="Arial" panose="020B0604020202020204" pitchFamily="34" charset="0"/>
              </a:rPr>
              <a:t>MXGS: </a:t>
            </a:r>
            <a:r>
              <a:rPr lang="en-US" altLang="zh-CN" i="0" dirty="0">
                <a:effectLst/>
                <a:latin typeface="Arial" panose="020B0604020202020204" pitchFamily="34" charset="0"/>
              </a:rPr>
              <a:t>The low energy (15 keV to 400 keV) and the high energy (200 keV to 40 MeV).</a:t>
            </a:r>
            <a:endParaRPr lang="en-US" altLang="zh-CN" dirty="0">
              <a:latin typeface="Arial" panose="020B0604020202020204" pitchFamily="34" charset="0"/>
            </a:endParaRPr>
          </a:p>
          <a:p>
            <a:pPr>
              <a:lnSpc>
                <a:spcPct val="150000"/>
              </a:lnSpc>
            </a:pPr>
            <a:r>
              <a:rPr lang="en-US" altLang="zh-CN" b="1" i="0" dirty="0">
                <a:solidFill>
                  <a:srgbClr val="FF0000"/>
                </a:solidFill>
                <a:effectLst/>
                <a:latin typeface="Arial" panose="020B0604020202020204" pitchFamily="34" charset="0"/>
              </a:rPr>
              <a:t>MMIA: </a:t>
            </a:r>
            <a:r>
              <a:rPr lang="en-US" altLang="zh-CN" i="0" dirty="0">
                <a:effectLst/>
                <a:latin typeface="Arial" panose="020B0604020202020204" pitchFamily="34" charset="0"/>
              </a:rPr>
              <a:t>Three optical bands and two filtered camera</a:t>
            </a:r>
            <a:endParaRPr lang="zh-CN" altLang="en-US" dirty="0"/>
          </a:p>
        </p:txBody>
      </p:sp>
      <p:sp>
        <p:nvSpPr>
          <p:cNvPr id="17" name="文本框 16">
            <a:extLst>
              <a:ext uri="{FF2B5EF4-FFF2-40B4-BE49-F238E27FC236}">
                <a16:creationId xmlns:a16="http://schemas.microsoft.com/office/drawing/2014/main" id="{A9E34538-0DC3-704B-A3B9-9EAD253FB733}"/>
              </a:ext>
            </a:extLst>
          </p:cNvPr>
          <p:cNvSpPr txBox="1"/>
          <p:nvPr/>
        </p:nvSpPr>
        <p:spPr>
          <a:xfrm>
            <a:off x="1392515" y="6387731"/>
            <a:ext cx="2036227" cy="338554"/>
          </a:xfrm>
          <a:prstGeom prst="rect">
            <a:avLst/>
          </a:prstGeom>
          <a:noFill/>
        </p:spPr>
        <p:txBody>
          <a:bodyPr wrap="square" rtlCol="0">
            <a:spAutoFit/>
          </a:bodyPr>
          <a:lstStyle/>
          <a:p>
            <a:r>
              <a:rPr lang="en-US" altLang="zh-CN" sz="1600" i="1" dirty="0">
                <a:solidFill>
                  <a:srgbClr val="0000FF"/>
                </a:solidFill>
                <a:latin typeface="Arial" panose="020B0604020202020204" pitchFamily="34" charset="0"/>
                <a:cs typeface="Arial" panose="020B0604020202020204" pitchFamily="34" charset="0"/>
              </a:rPr>
              <a:t>Neubert et al., 2019</a:t>
            </a:r>
          </a:p>
        </p:txBody>
      </p:sp>
      <p:sp>
        <p:nvSpPr>
          <p:cNvPr id="18" name="文本框 17">
            <a:extLst>
              <a:ext uri="{FF2B5EF4-FFF2-40B4-BE49-F238E27FC236}">
                <a16:creationId xmlns:a16="http://schemas.microsoft.com/office/drawing/2014/main" id="{5E5570B9-2604-89AD-3D53-42E7323D6D4F}"/>
              </a:ext>
            </a:extLst>
          </p:cNvPr>
          <p:cNvSpPr txBox="1"/>
          <p:nvPr/>
        </p:nvSpPr>
        <p:spPr>
          <a:xfrm>
            <a:off x="8822989" y="6390524"/>
            <a:ext cx="2120631" cy="338554"/>
          </a:xfrm>
          <a:prstGeom prst="rect">
            <a:avLst/>
          </a:prstGeom>
          <a:noFill/>
        </p:spPr>
        <p:txBody>
          <a:bodyPr wrap="square" rtlCol="0">
            <a:spAutoFit/>
          </a:bodyPr>
          <a:lstStyle/>
          <a:p>
            <a:r>
              <a:rPr lang="en-US" altLang="zh-CN" sz="1600" i="1" dirty="0" err="1">
                <a:solidFill>
                  <a:srgbClr val="0000FF"/>
                </a:solidFill>
                <a:latin typeface="Arial" panose="020B0604020202020204" pitchFamily="34" charset="0"/>
                <a:cs typeface="Arial" panose="020B0604020202020204" pitchFamily="34" charset="0"/>
              </a:rPr>
              <a:t>Chanrion</a:t>
            </a:r>
            <a:r>
              <a:rPr lang="en-US" altLang="zh-CN" sz="1600" i="1" dirty="0">
                <a:solidFill>
                  <a:srgbClr val="0000FF"/>
                </a:solidFill>
                <a:latin typeface="Arial" panose="020B0604020202020204" pitchFamily="34" charset="0"/>
                <a:cs typeface="Arial" panose="020B0604020202020204" pitchFamily="34" charset="0"/>
              </a:rPr>
              <a:t> et al., 2019</a:t>
            </a:r>
            <a:endParaRPr lang="zh-CN" altLang="en-US" sz="1600" i="1" dirty="0">
              <a:solidFill>
                <a:srgbClr val="0000FF"/>
              </a:solidFill>
              <a:latin typeface="Arial" panose="020B0604020202020204" pitchFamily="34" charset="0"/>
              <a:cs typeface="Arial" panose="020B0604020202020204" pitchFamily="34" charset="0"/>
            </a:endParaRPr>
          </a:p>
        </p:txBody>
      </p:sp>
      <p:pic>
        <p:nvPicPr>
          <p:cNvPr id="9" name="Picture 4" descr="SDN">
            <a:extLst>
              <a:ext uri="{FF2B5EF4-FFF2-40B4-BE49-F238E27FC236}">
                <a16:creationId xmlns:a16="http://schemas.microsoft.com/office/drawing/2014/main" id="{1FD85045-02B5-B46C-A8F8-DD976C38CB5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9589" t="10880" r="16272" b="6228"/>
          <a:stretch/>
        </p:blipFill>
        <p:spPr bwMode="auto">
          <a:xfrm>
            <a:off x="7046124" y="1274974"/>
            <a:ext cx="3553730" cy="2578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1174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A48B7C3-8BB9-1BFE-CDA5-B4FEB8A2B41E}"/>
              </a:ext>
            </a:extLst>
          </p:cNvPr>
          <p:cNvSpPr>
            <a:spLocks noGrp="1"/>
          </p:cNvSpPr>
          <p:nvPr>
            <p:ph type="title"/>
          </p:nvPr>
        </p:nvSpPr>
        <p:spPr>
          <a:xfrm>
            <a:off x="838200" y="-10795"/>
            <a:ext cx="10515600" cy="1325563"/>
          </a:xfrm>
        </p:spPr>
        <p:txBody>
          <a:bodyPr>
            <a:normAutofit/>
          </a:bodyPr>
          <a:lstStyle/>
          <a:p>
            <a:pPr algn="ctr"/>
            <a:r>
              <a:rPr lang="en-US" altLang="zh-CN" sz="2700" b="1" dirty="0">
                <a:solidFill>
                  <a:srgbClr val="0000FF"/>
                </a:solidFill>
                <a:latin typeface="Arial" panose="020B0604020202020204" pitchFamily="34" charset="0"/>
                <a:cs typeface="Arial" panose="020B0604020202020204" pitchFamily="34" charset="0"/>
              </a:rPr>
              <a:t>Ground Lightning </a:t>
            </a:r>
            <a:r>
              <a:rPr lang="en-US" altLang="zh-CN" sz="2700" b="1" dirty="0" err="1">
                <a:solidFill>
                  <a:srgbClr val="0000FF"/>
                </a:solidFill>
                <a:latin typeface="Arial" panose="020B0604020202020204" pitchFamily="34" charset="0"/>
                <a:cs typeface="Arial" panose="020B0604020202020204" pitchFamily="34" charset="0"/>
              </a:rPr>
              <a:t>Sferic</a:t>
            </a:r>
            <a:r>
              <a:rPr lang="en-US" altLang="zh-CN" sz="2700" b="1" dirty="0">
                <a:solidFill>
                  <a:srgbClr val="0000FF"/>
                </a:solidFill>
                <a:latin typeface="Arial" panose="020B0604020202020204" pitchFamily="34" charset="0"/>
                <a:cs typeface="Arial" panose="020B0604020202020204" pitchFamily="34" charset="0"/>
              </a:rPr>
              <a:t> Array</a:t>
            </a:r>
            <a:endParaRPr lang="zh-CN" altLang="en-US" sz="2700" dirty="0"/>
          </a:p>
        </p:txBody>
      </p:sp>
      <p:pic>
        <p:nvPicPr>
          <p:cNvPr id="9" name="图片 8">
            <a:extLst>
              <a:ext uri="{FF2B5EF4-FFF2-40B4-BE49-F238E27FC236}">
                <a16:creationId xmlns:a16="http://schemas.microsoft.com/office/drawing/2014/main" id="{5A0F54D1-5D11-9884-703A-1595ACC53B1B}"/>
              </a:ext>
            </a:extLst>
          </p:cNvPr>
          <p:cNvPicPr>
            <a:picLocks noChangeAspect="1"/>
          </p:cNvPicPr>
          <p:nvPr/>
        </p:nvPicPr>
        <p:blipFill rotWithShape="1">
          <a:blip r:embed="rId3">
            <a:extLst>
              <a:ext uri="{28A0092B-C50C-407E-A947-70E740481C1C}">
                <a14:useLocalDpi xmlns:a14="http://schemas.microsoft.com/office/drawing/2010/main" val="0"/>
              </a:ext>
            </a:extLst>
          </a:blip>
          <a:srcRect l="9160" t="2978" r="10531" b="2691"/>
          <a:stretch/>
        </p:blipFill>
        <p:spPr>
          <a:xfrm>
            <a:off x="162560" y="1028695"/>
            <a:ext cx="5709920" cy="5749009"/>
          </a:xfrm>
          <a:prstGeom prst="rect">
            <a:avLst/>
          </a:prstGeom>
        </p:spPr>
      </p:pic>
      <p:sp>
        <p:nvSpPr>
          <p:cNvPr id="13" name="文本框 12">
            <a:extLst>
              <a:ext uri="{FF2B5EF4-FFF2-40B4-BE49-F238E27FC236}">
                <a16:creationId xmlns:a16="http://schemas.microsoft.com/office/drawing/2014/main" id="{FD3B7292-4B69-71AC-6692-57F63F34D63F}"/>
              </a:ext>
            </a:extLst>
          </p:cNvPr>
          <p:cNvSpPr txBox="1"/>
          <p:nvPr/>
        </p:nvSpPr>
        <p:spPr>
          <a:xfrm>
            <a:off x="5872480" y="1211257"/>
            <a:ext cx="6319520" cy="1711366"/>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en-US" altLang="zh-CN" b="0" i="0" dirty="0">
                <a:solidFill>
                  <a:srgbClr val="222222"/>
                </a:solidFill>
                <a:effectLst/>
                <a:latin typeface="Harding"/>
              </a:rPr>
              <a:t>12 </a:t>
            </a:r>
            <a:r>
              <a:rPr lang="en-US" altLang="zh-CN" dirty="0">
                <a:solidFill>
                  <a:srgbClr val="222222"/>
                </a:solidFill>
                <a:latin typeface="Harding"/>
              </a:rPr>
              <a:t>stations with GPS synchronized at </a:t>
            </a:r>
            <a:r>
              <a:rPr lang="en-US" altLang="zh-CN" b="0" i="0" dirty="0">
                <a:solidFill>
                  <a:srgbClr val="222222"/>
                </a:solidFill>
                <a:effectLst/>
                <a:latin typeface="Harding"/>
              </a:rPr>
              <a:t>a sampling rate of </a:t>
            </a:r>
            <a:r>
              <a:rPr lang="en-US" altLang="zh-CN" b="0" i="0" dirty="0">
                <a:solidFill>
                  <a:srgbClr val="FF0000"/>
                </a:solidFill>
                <a:effectLst/>
                <a:latin typeface="Harding"/>
              </a:rPr>
              <a:t>5 MHz</a:t>
            </a:r>
            <a:endParaRPr lang="en-US" altLang="zh-CN" dirty="0">
              <a:solidFill>
                <a:srgbClr val="222222"/>
              </a:solidFill>
              <a:latin typeface="Harding"/>
            </a:endParaRPr>
          </a:p>
          <a:p>
            <a:pPr marL="285750" indent="-285750">
              <a:lnSpc>
                <a:spcPct val="150000"/>
              </a:lnSpc>
              <a:buFont typeface="Wingdings" panose="05000000000000000000" pitchFamily="2" charset="2"/>
              <a:buChar char="Ø"/>
            </a:pPr>
            <a:r>
              <a:rPr lang="en-US" altLang="zh-CN" dirty="0">
                <a:solidFill>
                  <a:srgbClr val="222222"/>
                </a:solidFill>
                <a:latin typeface="Harding"/>
              </a:rPr>
              <a:t>V</a:t>
            </a:r>
            <a:r>
              <a:rPr lang="en-US" altLang="zh-CN" b="0" i="0" dirty="0">
                <a:solidFill>
                  <a:srgbClr val="222222"/>
                </a:solidFill>
                <a:effectLst/>
                <a:latin typeface="Harding"/>
              </a:rPr>
              <a:t>ertical </a:t>
            </a:r>
            <a:r>
              <a:rPr lang="en-US" altLang="zh-CN" b="0" i="1" dirty="0">
                <a:solidFill>
                  <a:srgbClr val="222222"/>
                </a:solidFill>
                <a:effectLst/>
                <a:latin typeface="Harding"/>
              </a:rPr>
              <a:t>E</a:t>
            </a:r>
            <a:r>
              <a:rPr lang="en-US" altLang="zh-CN" b="0" i="0" dirty="0">
                <a:solidFill>
                  <a:srgbClr val="222222"/>
                </a:solidFill>
                <a:effectLst/>
                <a:latin typeface="Harding"/>
              </a:rPr>
              <a:t>-field antenna (with 3dB-bandwidth of VLF/LF from </a:t>
            </a:r>
            <a:r>
              <a:rPr lang="en-US" altLang="zh-CN" b="0" i="0" dirty="0">
                <a:solidFill>
                  <a:srgbClr val="FF0000"/>
                </a:solidFill>
                <a:effectLst/>
                <a:latin typeface="Harding"/>
              </a:rPr>
              <a:t>800 Hz to 300 kHz</a:t>
            </a:r>
            <a:r>
              <a:rPr lang="en-US" altLang="zh-CN" b="0" i="0" dirty="0">
                <a:solidFill>
                  <a:srgbClr val="222222"/>
                </a:solidFill>
                <a:effectLst/>
                <a:latin typeface="Harding"/>
              </a:rPr>
              <a:t>) </a:t>
            </a:r>
            <a:endParaRPr lang="en-US" altLang="zh-CN" dirty="0">
              <a:solidFill>
                <a:srgbClr val="222222"/>
              </a:solidFill>
              <a:latin typeface="Harding"/>
            </a:endParaRPr>
          </a:p>
          <a:p>
            <a:pPr marL="285750" indent="-285750">
              <a:lnSpc>
                <a:spcPct val="150000"/>
              </a:lnSpc>
              <a:buFont typeface="Wingdings" panose="05000000000000000000" pitchFamily="2" charset="2"/>
              <a:buChar char="Ø"/>
            </a:pPr>
            <a:r>
              <a:rPr lang="en-US" altLang="zh-CN" dirty="0">
                <a:solidFill>
                  <a:srgbClr val="222222"/>
                </a:solidFill>
                <a:latin typeface="Harding"/>
              </a:rPr>
              <a:t>Continuous/Triggered sampling with no dead time</a:t>
            </a:r>
          </a:p>
        </p:txBody>
      </p:sp>
      <p:sp>
        <p:nvSpPr>
          <p:cNvPr id="3" name="矩形: 圆角 2">
            <a:extLst>
              <a:ext uri="{FF2B5EF4-FFF2-40B4-BE49-F238E27FC236}">
                <a16:creationId xmlns:a16="http://schemas.microsoft.com/office/drawing/2014/main" id="{79A62870-3AC5-5415-8033-676ACA805FF7}"/>
              </a:ext>
            </a:extLst>
          </p:cNvPr>
          <p:cNvSpPr/>
          <p:nvPr/>
        </p:nvSpPr>
        <p:spPr>
          <a:xfrm>
            <a:off x="5823474" y="1211257"/>
            <a:ext cx="6238240" cy="1711366"/>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a:extLst>
              <a:ext uri="{FF2B5EF4-FFF2-40B4-BE49-F238E27FC236}">
                <a16:creationId xmlns:a16="http://schemas.microsoft.com/office/drawing/2014/main" id="{78FFE0BD-9932-0F6F-6B85-FCD5BFB42BE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923"/>
          <a:stretch/>
        </p:blipFill>
        <p:spPr>
          <a:xfrm>
            <a:off x="6319522" y="3001381"/>
            <a:ext cx="5034278" cy="3835103"/>
          </a:xfrm>
          <a:prstGeom prst="rect">
            <a:avLst/>
          </a:prstGeom>
        </p:spPr>
      </p:pic>
      <p:pic>
        <p:nvPicPr>
          <p:cNvPr id="8" name="图片 7">
            <a:extLst>
              <a:ext uri="{FF2B5EF4-FFF2-40B4-BE49-F238E27FC236}">
                <a16:creationId xmlns:a16="http://schemas.microsoft.com/office/drawing/2014/main" id="{8A6BDAF2-4F2F-FB06-299D-A3151CA80E6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4449" b="9054"/>
          <a:stretch/>
        </p:blipFill>
        <p:spPr>
          <a:xfrm>
            <a:off x="3556000" y="3936224"/>
            <a:ext cx="2114139" cy="2337576"/>
          </a:xfrm>
          <a:prstGeom prst="rect">
            <a:avLst/>
          </a:prstGeom>
        </p:spPr>
      </p:pic>
    </p:spTree>
    <p:extLst>
      <p:ext uri="{BB962C8B-B14F-4D97-AF65-F5344CB8AC3E}">
        <p14:creationId xmlns:p14="http://schemas.microsoft.com/office/powerpoint/2010/main" val="21859708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a:extLst>
              <a:ext uri="{FF2B5EF4-FFF2-40B4-BE49-F238E27FC236}">
                <a16:creationId xmlns:a16="http://schemas.microsoft.com/office/drawing/2014/main" id="{40D221F6-C3DE-47AC-B696-729B8F1F1E04}"/>
              </a:ext>
            </a:extLst>
          </p:cNvPr>
          <p:cNvSpPr txBox="1"/>
          <p:nvPr/>
        </p:nvSpPr>
        <p:spPr>
          <a:xfrm>
            <a:off x="4395042" y="6473537"/>
            <a:ext cx="4401087" cy="338554"/>
          </a:xfrm>
          <a:prstGeom prst="rect">
            <a:avLst/>
          </a:prstGeom>
          <a:noFill/>
        </p:spPr>
        <p:txBody>
          <a:bodyPr wrap="square" rtlCol="0">
            <a:spAutoFit/>
          </a:bodyPr>
          <a:lstStyle/>
          <a:p>
            <a:r>
              <a:rPr lang="en-US" altLang="zh-CN" sz="1600" i="1" dirty="0">
                <a:solidFill>
                  <a:srgbClr val="0000FF"/>
                </a:solidFill>
                <a:latin typeface="Arial" panose="020B0604020202020204" pitchFamily="34" charset="0"/>
                <a:cs typeface="Arial" panose="020B0604020202020204" pitchFamily="34" charset="0"/>
              </a:rPr>
              <a:t>F Liu et al. Nature communications,2021</a:t>
            </a:r>
            <a:endParaRPr lang="zh-CN" altLang="en-US" sz="1600" i="1" dirty="0">
              <a:solidFill>
                <a:srgbClr val="0000FF"/>
              </a:solidFill>
              <a:latin typeface="Arial" panose="020B0604020202020204" pitchFamily="34" charset="0"/>
              <a:cs typeface="Arial" panose="020B0604020202020204" pitchFamily="34" charset="0"/>
            </a:endParaRPr>
          </a:p>
        </p:txBody>
      </p:sp>
      <p:sp>
        <p:nvSpPr>
          <p:cNvPr id="15" name="文本框 14">
            <a:extLst>
              <a:ext uri="{FF2B5EF4-FFF2-40B4-BE49-F238E27FC236}">
                <a16:creationId xmlns:a16="http://schemas.microsoft.com/office/drawing/2014/main" id="{A8D962E9-7AE3-404E-B2FF-C08F5A84B16A}"/>
              </a:ext>
            </a:extLst>
          </p:cNvPr>
          <p:cNvSpPr txBox="1"/>
          <p:nvPr/>
        </p:nvSpPr>
        <p:spPr>
          <a:xfrm>
            <a:off x="1770365" y="373900"/>
            <a:ext cx="8651270" cy="658835"/>
          </a:xfrm>
          <a:prstGeom prst="rect">
            <a:avLst/>
          </a:prstGeom>
          <a:noFill/>
        </p:spPr>
        <p:txBody>
          <a:bodyPr wrap="square" rtlCol="0">
            <a:spAutoFit/>
          </a:bodyPr>
          <a:lstStyle/>
          <a:p>
            <a:pPr algn="ctr">
              <a:lnSpc>
                <a:spcPct val="150000"/>
              </a:lnSpc>
            </a:pPr>
            <a:r>
              <a:rPr lang="en-US" altLang="zh-CN" sz="2700" b="1" dirty="0">
                <a:solidFill>
                  <a:srgbClr val="2312FA"/>
                </a:solidFill>
                <a:latin typeface="Arial" panose="020B0604020202020204" pitchFamily="34" charset="0"/>
                <a:ea typeface="黑体" panose="02010609060101010101" pitchFamily="49" charset="-122"/>
                <a:cs typeface="Arial" panose="020B0604020202020204" pitchFamily="34" charset="0"/>
              </a:rPr>
              <a:t>Observations of blue emissions with NBEs</a:t>
            </a:r>
          </a:p>
        </p:txBody>
      </p:sp>
      <p:pic>
        <p:nvPicPr>
          <p:cNvPr id="5122" name="Picture 2" descr="figure 1">
            <a:extLst>
              <a:ext uri="{FF2B5EF4-FFF2-40B4-BE49-F238E27FC236}">
                <a16:creationId xmlns:a16="http://schemas.microsoft.com/office/drawing/2014/main" id="{78C0A3BF-ACD2-4D6C-BE2A-2D831DE5B9F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277" b="50000"/>
          <a:stretch/>
        </p:blipFill>
        <p:spPr bwMode="auto">
          <a:xfrm>
            <a:off x="859738" y="1970862"/>
            <a:ext cx="5049061" cy="3706717"/>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figure 1">
            <a:extLst>
              <a:ext uri="{FF2B5EF4-FFF2-40B4-BE49-F238E27FC236}">
                <a16:creationId xmlns:a16="http://schemas.microsoft.com/office/drawing/2014/main" id="{99EBC276-15E6-4F7A-AAED-AB88160ECB7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51505" b="-1"/>
          <a:stretch/>
        </p:blipFill>
        <p:spPr bwMode="auto">
          <a:xfrm>
            <a:off x="6350805" y="1892385"/>
            <a:ext cx="5049061" cy="379377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figure 3">
            <a:extLst>
              <a:ext uri="{FF2B5EF4-FFF2-40B4-BE49-F238E27FC236}">
                <a16:creationId xmlns:a16="http://schemas.microsoft.com/office/drawing/2014/main" id="{4EDB6C77-C795-462E-9764-CE50A625679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98" t="25631"/>
          <a:stretch/>
        </p:blipFill>
        <p:spPr bwMode="auto">
          <a:xfrm>
            <a:off x="6350805" y="1383879"/>
            <a:ext cx="5222602" cy="510022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igure 2">
            <a:extLst>
              <a:ext uri="{FF2B5EF4-FFF2-40B4-BE49-F238E27FC236}">
                <a16:creationId xmlns:a16="http://schemas.microsoft.com/office/drawing/2014/main" id="{296EA288-DEA9-48C7-B36B-1B81457E3CC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25631"/>
          <a:stretch/>
        </p:blipFill>
        <p:spPr bwMode="auto">
          <a:xfrm>
            <a:off x="859738" y="1370478"/>
            <a:ext cx="5265737" cy="510022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11">
            <a:extLst>
              <a:ext uri="{FF2B5EF4-FFF2-40B4-BE49-F238E27FC236}">
                <a16:creationId xmlns:a16="http://schemas.microsoft.com/office/drawing/2014/main" id="{012239F6-B066-4021-80E5-E7A3BBF24220}"/>
              </a:ext>
            </a:extLst>
          </p:cNvPr>
          <p:cNvSpPr>
            <a:spLocks noChangeArrowheads="1"/>
          </p:cNvSpPr>
          <p:nvPr/>
        </p:nvSpPr>
        <p:spPr bwMode="auto">
          <a:xfrm>
            <a:off x="8212561" y="1040256"/>
            <a:ext cx="1711751" cy="418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Arial Unicode MS" panose="020B0604020202020204" pitchFamily="34" charset="-122"/>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Unicode MS" panose="020B0604020202020204" pitchFamily="34" charset="-122"/>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Unicode MS" panose="020B0604020202020204" pitchFamily="34" charset="-122"/>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Arial Unicode MS" panose="020B0604020202020204" pitchFamily="34" charset="-122"/>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Arial Unicode MS" panose="020B0604020202020204" pitchFamily="34" charset="-122"/>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Unicode MS" panose="020B0604020202020204" pitchFamily="34" charset="-122"/>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Unicode MS" panose="020B0604020202020204" pitchFamily="34" charset="-122"/>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Unicode MS" panose="020B0604020202020204" pitchFamily="34" charset="-122"/>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Unicode MS" panose="020B0604020202020204" pitchFamily="34" charset="-122"/>
                <a:ea typeface="宋体" panose="02010600030101010101" pitchFamily="2" charset="-122"/>
              </a:defRPr>
            </a:lvl9pPr>
          </a:lstStyle>
          <a:p>
            <a:pPr eaLnBrk="1" hangingPunct="1">
              <a:lnSpc>
                <a:spcPct val="150000"/>
              </a:lnSpc>
              <a:spcBef>
                <a:spcPct val="0"/>
              </a:spcBef>
              <a:buFontTx/>
              <a:buNone/>
              <a:defRPr/>
            </a:pPr>
            <a:r>
              <a:rPr lang="en-US" altLang="zh-CN" sz="1600" b="1" dirty="0">
                <a:latin typeface="微软雅黑" panose="020B0503020204020204" pitchFamily="34" charset="-122"/>
                <a:ea typeface="微软雅黑" panose="020B0503020204020204" pitchFamily="34" charset="-122"/>
                <a:cs typeface="Times New Roman" panose="02020603050405020304" pitchFamily="18" charset="0"/>
              </a:rPr>
              <a:t>Negative NBEs</a:t>
            </a:r>
          </a:p>
        </p:txBody>
      </p:sp>
      <p:sp>
        <p:nvSpPr>
          <p:cNvPr id="11" name="Rectangle 11">
            <a:extLst>
              <a:ext uri="{FF2B5EF4-FFF2-40B4-BE49-F238E27FC236}">
                <a16:creationId xmlns:a16="http://schemas.microsoft.com/office/drawing/2014/main" id="{EF9394F7-BE95-424E-9936-512FC27EF1DB}"/>
              </a:ext>
            </a:extLst>
          </p:cNvPr>
          <p:cNvSpPr>
            <a:spLocks noChangeArrowheads="1"/>
          </p:cNvSpPr>
          <p:nvPr/>
        </p:nvSpPr>
        <p:spPr bwMode="auto">
          <a:xfrm>
            <a:off x="2481786" y="1040920"/>
            <a:ext cx="1586332" cy="418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Arial Unicode MS" panose="020B0604020202020204" pitchFamily="34" charset="-122"/>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Unicode MS" panose="020B0604020202020204" pitchFamily="34" charset="-122"/>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Unicode MS" panose="020B0604020202020204" pitchFamily="34" charset="-122"/>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Arial Unicode MS" panose="020B0604020202020204" pitchFamily="34" charset="-122"/>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Arial Unicode MS" panose="020B0604020202020204" pitchFamily="34" charset="-122"/>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Unicode MS" panose="020B0604020202020204" pitchFamily="34" charset="-122"/>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Unicode MS" panose="020B0604020202020204" pitchFamily="34" charset="-122"/>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Unicode MS" panose="020B0604020202020204" pitchFamily="34" charset="-122"/>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Unicode MS" panose="020B0604020202020204" pitchFamily="34" charset="-122"/>
                <a:ea typeface="宋体" panose="02010600030101010101" pitchFamily="2" charset="-122"/>
              </a:defRPr>
            </a:lvl9pPr>
          </a:lstStyle>
          <a:p>
            <a:pPr eaLnBrk="1" hangingPunct="1">
              <a:lnSpc>
                <a:spcPct val="150000"/>
              </a:lnSpc>
              <a:spcBef>
                <a:spcPct val="0"/>
              </a:spcBef>
              <a:buFontTx/>
              <a:buNone/>
              <a:defRPr/>
            </a:pPr>
            <a:r>
              <a:rPr lang="en-US" altLang="zh-CN" sz="1600" b="1" dirty="0">
                <a:latin typeface="微软雅黑" panose="020B0503020204020204" pitchFamily="34" charset="-122"/>
                <a:ea typeface="微软雅黑" panose="020B0503020204020204" pitchFamily="34" charset="-122"/>
                <a:cs typeface="Times New Roman" panose="02020603050405020304" pitchFamily="18" charset="0"/>
              </a:rPr>
              <a:t>Positive NBEs</a:t>
            </a:r>
          </a:p>
        </p:txBody>
      </p:sp>
      <p:sp>
        <p:nvSpPr>
          <p:cNvPr id="2" name="文本框 1">
            <a:extLst>
              <a:ext uri="{FF2B5EF4-FFF2-40B4-BE49-F238E27FC236}">
                <a16:creationId xmlns:a16="http://schemas.microsoft.com/office/drawing/2014/main" id="{E38B87DE-F0DD-75D3-3030-A5D941B0531C}"/>
              </a:ext>
            </a:extLst>
          </p:cNvPr>
          <p:cNvSpPr txBox="1"/>
          <p:nvPr/>
        </p:nvSpPr>
        <p:spPr>
          <a:xfrm>
            <a:off x="6878153" y="1593723"/>
            <a:ext cx="1630897" cy="338554"/>
          </a:xfrm>
          <a:prstGeom prst="rect">
            <a:avLst/>
          </a:prstGeom>
          <a:noFill/>
        </p:spPr>
        <p:txBody>
          <a:bodyPr wrap="square" rtlCol="0">
            <a:spAutoFit/>
          </a:bodyPr>
          <a:lstStyle/>
          <a:p>
            <a:r>
              <a:rPr lang="en-US" altLang="zh-CN" sz="1600" b="1" dirty="0">
                <a:solidFill>
                  <a:srgbClr val="FF0000"/>
                </a:solidFill>
                <a:latin typeface="Arial" panose="020B0604020202020204" pitchFamily="34" charset="0"/>
                <a:cs typeface="Arial" panose="020B0604020202020204" pitchFamily="34" charset="0"/>
              </a:rPr>
              <a:t>Fast rise time</a:t>
            </a:r>
            <a:endParaRPr lang="zh-CN" altLang="en-US" sz="1600" b="1" dirty="0">
              <a:solidFill>
                <a:srgbClr val="FF0000"/>
              </a:solidFill>
              <a:latin typeface="Arial" panose="020B0604020202020204" pitchFamily="34" charset="0"/>
              <a:cs typeface="Arial" panose="020B0604020202020204" pitchFamily="34" charset="0"/>
            </a:endParaRPr>
          </a:p>
        </p:txBody>
      </p:sp>
      <p:sp>
        <p:nvSpPr>
          <p:cNvPr id="12" name="文本框 11">
            <a:extLst>
              <a:ext uri="{FF2B5EF4-FFF2-40B4-BE49-F238E27FC236}">
                <a16:creationId xmlns:a16="http://schemas.microsoft.com/office/drawing/2014/main" id="{4DB59ED2-8550-85E8-6324-D294C8A8AE2B}"/>
              </a:ext>
            </a:extLst>
          </p:cNvPr>
          <p:cNvSpPr txBox="1"/>
          <p:nvPr/>
        </p:nvSpPr>
        <p:spPr>
          <a:xfrm>
            <a:off x="1403696" y="1567144"/>
            <a:ext cx="1587983" cy="338554"/>
          </a:xfrm>
          <a:prstGeom prst="rect">
            <a:avLst/>
          </a:prstGeom>
          <a:noFill/>
        </p:spPr>
        <p:txBody>
          <a:bodyPr wrap="square" rtlCol="0">
            <a:spAutoFit/>
          </a:bodyPr>
          <a:lstStyle/>
          <a:p>
            <a:r>
              <a:rPr lang="en-US" altLang="zh-CN" sz="1600" b="1" dirty="0">
                <a:solidFill>
                  <a:srgbClr val="FF0000"/>
                </a:solidFill>
                <a:latin typeface="Arial" panose="020B0604020202020204" pitchFamily="34" charset="0"/>
                <a:cs typeface="Arial" panose="020B0604020202020204" pitchFamily="34" charset="0"/>
              </a:rPr>
              <a:t>Slow rise time</a:t>
            </a:r>
            <a:endParaRPr lang="zh-CN" altLang="en-US" sz="16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9165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2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2"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7ABDACCF-02EA-61D1-C936-75EAD1D2CBD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41" t="48927" r="-1" b="2128"/>
          <a:stretch/>
        </p:blipFill>
        <p:spPr bwMode="auto">
          <a:xfrm>
            <a:off x="6339197" y="1585612"/>
            <a:ext cx="5412388" cy="3978614"/>
          </a:xfrm>
          <a:prstGeom prst="rect">
            <a:avLst/>
          </a:prstGeom>
          <a:noFill/>
          <a:ln>
            <a:noFill/>
          </a:ln>
          <a:extLst>
            <a:ext uri="{53640926-AAD7-44D8-BBD7-CCE9431645EC}">
              <a14:shadowObscured xmlns:a14="http://schemas.microsoft.com/office/drawing/2010/main"/>
            </a:ext>
          </a:extLst>
        </p:spPr>
      </p:pic>
      <p:pic>
        <p:nvPicPr>
          <p:cNvPr id="8" name="图片 7">
            <a:extLst>
              <a:ext uri="{FF2B5EF4-FFF2-40B4-BE49-F238E27FC236}">
                <a16:creationId xmlns:a16="http://schemas.microsoft.com/office/drawing/2014/main" id="{502CBA82-A6C6-88D5-E90A-7E0FD44F331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41" r="-1" b="51055"/>
          <a:stretch/>
        </p:blipFill>
        <p:spPr bwMode="auto">
          <a:xfrm>
            <a:off x="513350" y="1634249"/>
            <a:ext cx="5412387" cy="4056432"/>
          </a:xfrm>
          <a:prstGeom prst="rect">
            <a:avLst/>
          </a:prstGeom>
          <a:noFill/>
          <a:ln>
            <a:noFill/>
          </a:ln>
          <a:extLst>
            <a:ext uri="{53640926-AAD7-44D8-BBD7-CCE9431645EC}">
              <a14:shadowObscured xmlns:a14="http://schemas.microsoft.com/office/drawing/2010/main"/>
            </a:ext>
          </a:extLst>
        </p:spPr>
      </p:pic>
      <p:sp>
        <p:nvSpPr>
          <p:cNvPr id="9" name="文本框 8">
            <a:extLst>
              <a:ext uri="{FF2B5EF4-FFF2-40B4-BE49-F238E27FC236}">
                <a16:creationId xmlns:a16="http://schemas.microsoft.com/office/drawing/2014/main" id="{6AFAFD34-AF66-0FB2-A35D-78D38F09E910}"/>
              </a:ext>
            </a:extLst>
          </p:cNvPr>
          <p:cNvSpPr txBox="1"/>
          <p:nvPr/>
        </p:nvSpPr>
        <p:spPr>
          <a:xfrm>
            <a:off x="1770365" y="689355"/>
            <a:ext cx="8651270" cy="658835"/>
          </a:xfrm>
          <a:prstGeom prst="rect">
            <a:avLst/>
          </a:prstGeom>
          <a:noFill/>
        </p:spPr>
        <p:txBody>
          <a:bodyPr wrap="square" rtlCol="0">
            <a:spAutoFit/>
          </a:bodyPr>
          <a:lstStyle/>
          <a:p>
            <a:pPr algn="ctr">
              <a:lnSpc>
                <a:spcPct val="150000"/>
              </a:lnSpc>
            </a:pPr>
            <a:r>
              <a:rPr lang="en-US" altLang="zh-CN" sz="2700" b="1" dirty="0">
                <a:solidFill>
                  <a:srgbClr val="0000FF"/>
                </a:solidFill>
                <a:latin typeface="Arial" panose="020B0604020202020204" pitchFamily="34" charset="0"/>
                <a:cs typeface="Arial" panose="020B0604020202020204" pitchFamily="34" charset="0"/>
              </a:rPr>
              <a:t>Intense negative NBEs produced in a tropical storm</a:t>
            </a:r>
          </a:p>
        </p:txBody>
      </p:sp>
      <p:sp>
        <p:nvSpPr>
          <p:cNvPr id="10" name="文本框 9">
            <a:extLst>
              <a:ext uri="{FF2B5EF4-FFF2-40B4-BE49-F238E27FC236}">
                <a16:creationId xmlns:a16="http://schemas.microsoft.com/office/drawing/2014/main" id="{1E7E26B3-1291-CB5C-F51B-F15A5298BDED}"/>
              </a:ext>
            </a:extLst>
          </p:cNvPr>
          <p:cNvSpPr txBox="1"/>
          <p:nvPr/>
        </p:nvSpPr>
        <p:spPr>
          <a:xfrm>
            <a:off x="1643973" y="5907333"/>
            <a:ext cx="9857363" cy="369332"/>
          </a:xfrm>
          <a:prstGeom prst="rect">
            <a:avLst/>
          </a:prstGeom>
          <a:noFill/>
        </p:spPr>
        <p:txBody>
          <a:bodyPr wrap="square" rtlCol="0">
            <a:spAutoFit/>
          </a:bodyPr>
          <a:lstStyle/>
          <a:p>
            <a:r>
              <a:rPr lang="en-US" altLang="zh-CN" b="1" dirty="0">
                <a:solidFill>
                  <a:srgbClr val="FF0000"/>
                </a:solidFill>
                <a:latin typeface="Arial" panose="020B0604020202020204" pitchFamily="34" charset="0"/>
                <a:cs typeface="Arial" panose="020B0604020202020204" pitchFamily="34" charset="0"/>
              </a:rPr>
              <a:t>Three intense blue emissions associated with negative NBEs by ASIM and </a:t>
            </a:r>
            <a:r>
              <a:rPr lang="en-US" altLang="zh-CN" b="1" dirty="0" err="1">
                <a:solidFill>
                  <a:srgbClr val="FF0000"/>
                </a:solidFill>
                <a:latin typeface="Arial" panose="020B0604020202020204" pitchFamily="34" charset="0"/>
                <a:cs typeface="Arial" panose="020B0604020202020204" pitchFamily="34" charset="0"/>
              </a:rPr>
              <a:t>sferic</a:t>
            </a:r>
            <a:r>
              <a:rPr lang="en-US" altLang="zh-CN" b="1" dirty="0">
                <a:solidFill>
                  <a:srgbClr val="FF0000"/>
                </a:solidFill>
                <a:latin typeface="Arial" panose="020B0604020202020204" pitchFamily="34" charset="0"/>
                <a:cs typeface="Arial" panose="020B0604020202020204" pitchFamily="34" charset="0"/>
              </a:rPr>
              <a:t> array</a:t>
            </a:r>
            <a:endParaRPr lang="zh-CN" altLang="en-US"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11326080"/>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4351</TotalTime>
  <Words>617</Words>
  <Application>Microsoft Office PowerPoint</Application>
  <PresentationFormat>宽屏</PresentationFormat>
  <Paragraphs>85</Paragraphs>
  <Slides>14</Slides>
  <Notes>13</Notes>
  <HiddenSlides>0</HiddenSlides>
  <MMClips>1</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14</vt:i4>
      </vt:variant>
    </vt:vector>
  </HeadingPairs>
  <TitlesOfParts>
    <vt:vector size="22" baseType="lpstr">
      <vt:lpstr>Harding</vt:lpstr>
      <vt:lpstr>等线</vt:lpstr>
      <vt:lpstr>等线 Light</vt:lpstr>
      <vt:lpstr>微软雅黑</vt:lpstr>
      <vt:lpstr>Arial</vt:lpstr>
      <vt:lpstr>Cambria Math</vt:lpstr>
      <vt:lpstr>Wingdings</vt:lpstr>
      <vt:lpstr>Office 主题​​</vt:lpstr>
      <vt:lpstr>Ionospheric elves powered by negative NBEs in overshooting tops</vt:lpstr>
      <vt:lpstr>PowerPoint 演示文稿</vt:lpstr>
      <vt:lpstr>PowerPoint 演示文稿</vt:lpstr>
      <vt:lpstr>PowerPoint 演示文稿</vt:lpstr>
      <vt:lpstr>PowerPoint 演示文稿</vt:lpstr>
      <vt:lpstr>PowerPoint 演示文稿</vt:lpstr>
      <vt:lpstr>Ground Lightning Sferic Array</vt:lpstr>
      <vt:lpstr>PowerPoint 演示文稿</vt:lpstr>
      <vt:lpstr>PowerPoint 演示文稿</vt:lpstr>
      <vt:lpstr>PowerPoint 演示文稿</vt:lpstr>
      <vt:lpstr>PowerPoint 演示文稿</vt:lpstr>
      <vt:lpstr>PowerPoint 演示文稿</vt:lpstr>
      <vt:lpstr>Summary</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Ionospheric elves powered by negative NBEs in overshooting tops</dc:title>
  <dc:creator>Liu Feifan</dc:creator>
  <cp:lastModifiedBy>Liu Feifan</cp:lastModifiedBy>
  <cp:revision>343</cp:revision>
  <dcterms:created xsi:type="dcterms:W3CDTF">2022-05-07T20:14:18Z</dcterms:created>
  <dcterms:modified xsi:type="dcterms:W3CDTF">2022-05-26T16:11:22Z</dcterms:modified>
</cp:coreProperties>
</file>