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5"/>
  </p:notesMasterIdLst>
  <p:sldIdLst>
    <p:sldId id="256" r:id="rId3"/>
    <p:sldId id="257" r:id="rId4"/>
    <p:sldId id="265" r:id="rId5"/>
    <p:sldId id="258" r:id="rId6"/>
    <p:sldId id="259" r:id="rId7"/>
    <p:sldId id="267" r:id="rId8"/>
    <p:sldId id="260" r:id="rId9"/>
    <p:sldId id="261" r:id="rId10"/>
    <p:sldId id="262" r:id="rId11"/>
    <p:sldId id="263" r:id="rId12"/>
    <p:sldId id="264" r:id="rId13"/>
    <p:sldId id="266" r:id="rId14"/>
  </p:sldIdLst>
  <p:sldSz cx="9144000" cy="5143500" type="screen16x9"/>
  <p:notesSz cx="7315200" cy="9601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6"/>
    <p:restoredTop sz="88912"/>
  </p:normalViewPr>
  <p:slideViewPr>
    <p:cSldViewPr snapToGrid="0" snapToObjects="1">
      <p:cViewPr>
        <p:scale>
          <a:sx n="160" d="100"/>
          <a:sy n="160" d="100"/>
        </p:scale>
        <p:origin x="7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de-DE" sz="2400" b="0" strike="noStrike" spc="-1">
                <a:solidFill>
                  <a:srgbClr val="000000"/>
                </a:solidFill>
                <a:latin typeface="Arial"/>
              </a:rPr>
              <a:t>Click to move the slide</a:t>
            </a:r>
          </a:p>
        </p:txBody>
      </p:sp>
      <p:sp>
        <p:nvSpPr>
          <p:cNvPr id="92" name="PlaceHolder 2"/>
          <p:cNvSpPr>
            <a:spLocks noGrp="1"/>
          </p:cNvSpPr>
          <p:nvPr>
            <p:ph type="body"/>
          </p:nvPr>
        </p:nvSpPr>
        <p:spPr>
          <a:xfrm>
            <a:off x="756000" y="5078520"/>
            <a:ext cx="6047640" cy="4811040"/>
          </a:xfrm>
          <a:prstGeom prst="rect">
            <a:avLst/>
          </a:prstGeom>
        </p:spPr>
        <p:txBody>
          <a:bodyPr lIns="0" tIns="0" rIns="0" bIns="0">
            <a:noAutofit/>
          </a:bodyPr>
          <a:lstStyle/>
          <a:p>
            <a:r>
              <a:rPr lang="en-US" sz="2000" b="0" strike="noStrike" spc="-1">
                <a:latin typeface="Arial"/>
              </a:rPr>
              <a:t>Click to edit the notes format</a:t>
            </a:r>
          </a:p>
        </p:txBody>
      </p:sp>
      <p:sp>
        <p:nvSpPr>
          <p:cNvPr id="93" name="PlaceHolder 3"/>
          <p:cNvSpPr>
            <a:spLocks noGrp="1"/>
          </p:cNvSpPr>
          <p:nvPr>
            <p:ph type="hdr"/>
          </p:nvPr>
        </p:nvSpPr>
        <p:spPr>
          <a:xfrm>
            <a:off x="0" y="0"/>
            <a:ext cx="3280680" cy="534240"/>
          </a:xfrm>
          <a:prstGeom prst="rect">
            <a:avLst/>
          </a:prstGeom>
        </p:spPr>
        <p:txBody>
          <a:bodyPr lIns="0" tIns="0" rIns="0" bIns="0">
            <a:noAutofit/>
          </a:bodyPr>
          <a:lstStyle/>
          <a:p>
            <a:r>
              <a:rPr lang="en-US" sz="1400" b="0" strike="noStrike" spc="-1">
                <a:latin typeface="Times New Roman"/>
              </a:rPr>
              <a:t>&lt;header&gt;</a:t>
            </a:r>
          </a:p>
        </p:txBody>
      </p:sp>
      <p:sp>
        <p:nvSpPr>
          <p:cNvPr id="94"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US" sz="1400" b="0" strike="noStrike" spc="-1">
                <a:latin typeface="Times New Roman"/>
              </a:rPr>
              <a:t>&lt;date/time&gt;</a:t>
            </a:r>
          </a:p>
        </p:txBody>
      </p:sp>
      <p:sp>
        <p:nvSpPr>
          <p:cNvPr id="95"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US" sz="1400" b="0" strike="noStrike" spc="-1">
                <a:latin typeface="Times New Roman"/>
              </a:rPr>
              <a:t>&lt;footer&gt;</a:t>
            </a:r>
          </a:p>
        </p:txBody>
      </p:sp>
      <p:sp>
        <p:nvSpPr>
          <p:cNvPr id="96"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815B5487-029C-47D0-9F67-CA5C448A54E0}" type="slidenum">
              <a:rPr lang="en-US" sz="1400" b="0" strike="noStrike" spc="-1">
                <a:latin typeface="Times New Roman"/>
              </a:rPr>
              <a:t>‹Nr.›</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457200" y="720725"/>
            <a:ext cx="6400800" cy="3600450"/>
          </a:xfrm>
          <a:prstGeom prst="rect">
            <a:avLst/>
          </a:prstGeom>
        </p:spPr>
      </p:sp>
      <p:sp>
        <p:nvSpPr>
          <p:cNvPr id="191" name="PlaceHolder 2"/>
          <p:cNvSpPr>
            <a:spLocks noGrp="1"/>
          </p:cNvSpPr>
          <p:nvPr>
            <p:ph type="body"/>
          </p:nvPr>
        </p:nvSpPr>
        <p:spPr>
          <a:xfrm>
            <a:off x="975240" y="4560480"/>
            <a:ext cx="5364000" cy="4320360"/>
          </a:xfrm>
          <a:prstGeom prst="rect">
            <a:avLst/>
          </a:prstGeom>
        </p:spPr>
        <p:txBody>
          <a:bodyPr>
            <a:noAutofit/>
          </a:bodyPr>
          <a:lstStyle/>
          <a:p>
            <a:endParaRPr lang="en-US" sz="2000" b="0" strike="noStrike" spc="-1">
              <a:latin typeface="Arial"/>
            </a:endParaRPr>
          </a:p>
        </p:txBody>
      </p:sp>
      <p:sp>
        <p:nvSpPr>
          <p:cNvPr id="192" name="TextShape 3"/>
          <p:cNvSpPr txBox="1"/>
          <p:nvPr/>
        </p:nvSpPr>
        <p:spPr>
          <a:xfrm>
            <a:off x="4145400" y="9121320"/>
            <a:ext cx="3169440" cy="479880"/>
          </a:xfrm>
          <a:prstGeom prst="rect">
            <a:avLst/>
          </a:prstGeom>
          <a:noFill/>
          <a:ln w="0">
            <a:noFill/>
          </a:ln>
        </p:spPr>
        <p:txBody>
          <a:bodyPr anchor="b">
            <a:noAutofit/>
          </a:bodyPr>
          <a:lstStyle/>
          <a:p>
            <a:pPr algn="r">
              <a:lnSpc>
                <a:spcPct val="100000"/>
              </a:lnSpc>
            </a:pPr>
            <a:fld id="{CFCA18F5-E3C3-4D02-8A70-8648EFAB8E9F}" type="slidenum">
              <a:rPr lang="de-DE" sz="1000" b="0" strike="noStrike" spc="-1">
                <a:solidFill>
                  <a:srgbClr val="004D95"/>
                </a:solidFill>
                <a:latin typeface="Verdana"/>
                <a:ea typeface="MS PGothic"/>
              </a:rPr>
              <a:t>1</a:t>
            </a:fld>
            <a:endParaRPr lang="en-US" sz="10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p:nvPr>
        </p:nvSpPr>
        <p:spPr/>
        <p:txBody>
          <a:bodyPr/>
          <a:lstStyle/>
          <a:p>
            <a:pPr algn="r"/>
            <a:fld id="{815B5487-029C-47D0-9F67-CA5C448A54E0}" type="slidenum">
              <a:rPr lang="en-US" sz="1400" b="0" strike="noStrike" spc="-1" smtClean="0">
                <a:latin typeface="Times New Roman"/>
              </a:rPr>
              <a:t>2</a:t>
            </a:fld>
            <a:endParaRPr lang="en-US" sz="1400" b="0" strike="noStrike" spc="-1">
              <a:latin typeface="Times New Roman"/>
            </a:endParaRPr>
          </a:p>
        </p:txBody>
      </p:sp>
    </p:spTree>
    <p:extLst>
      <p:ext uri="{BB962C8B-B14F-4D97-AF65-F5344CB8AC3E}">
        <p14:creationId xmlns:p14="http://schemas.microsoft.com/office/powerpoint/2010/main" val="94451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laceHolder 1"/>
          <p:cNvSpPr>
            <a:spLocks noGrp="1" noRot="1" noChangeAspect="1"/>
          </p:cNvSpPr>
          <p:nvPr>
            <p:ph type="sldImg"/>
          </p:nvPr>
        </p:nvSpPr>
        <p:spPr>
          <a:xfrm>
            <a:off x="457200" y="720725"/>
            <a:ext cx="6400800" cy="3600450"/>
          </a:xfrm>
          <a:prstGeom prst="rect">
            <a:avLst/>
          </a:prstGeom>
        </p:spPr>
      </p:sp>
      <p:sp>
        <p:nvSpPr>
          <p:cNvPr id="200" name="PlaceHolder 2"/>
          <p:cNvSpPr>
            <a:spLocks noGrp="1"/>
          </p:cNvSpPr>
          <p:nvPr>
            <p:ph type="body"/>
          </p:nvPr>
        </p:nvSpPr>
        <p:spPr>
          <a:xfrm>
            <a:off x="975240" y="4560480"/>
            <a:ext cx="5364000" cy="4320360"/>
          </a:xfrm>
          <a:prstGeom prst="rect">
            <a:avLst/>
          </a:prstGeom>
        </p:spPr>
        <p:txBody>
          <a:bodyPr>
            <a:noAutofit/>
          </a:bodyPr>
          <a:lstStyle/>
          <a:p>
            <a:pPr marL="216000" indent="-216000">
              <a:lnSpc>
                <a:spcPct val="100000"/>
              </a:lnSpc>
            </a:pPr>
            <a:r>
              <a:rPr lang="en-US" sz="2000" b="0" strike="noStrike" spc="-1" dirty="0">
                <a:latin typeface="Arial"/>
              </a:rPr>
              <a:t>Left figure briefly illustrates the data processing strategy. The UD solutions is performed based on the DD solutions. </a:t>
            </a:r>
          </a:p>
          <a:p>
            <a:pPr marL="216000" indent="-216000">
              <a:lnSpc>
                <a:spcPct val="100000"/>
              </a:lnSpc>
            </a:pPr>
            <a:r>
              <a:rPr lang="en-US" sz="2000" b="0" strike="noStrike" spc="-1" dirty="0">
                <a:latin typeface="Arial"/>
              </a:rPr>
              <a:t>Right panel gives the number of satellites included in the GBM rapid products. Starting from 2014 the products already includes all systems, and now with the BDS-3 constellation, more than 120 satellites are available. The UD strategy is performed since the middle of 2021, at around DOY 176. </a:t>
            </a:r>
          </a:p>
          <a:p>
            <a:pPr marL="216000" indent="-216000">
              <a:lnSpc>
                <a:spcPct val="100000"/>
              </a:lnSpc>
            </a:pPr>
            <a:endParaRPr lang="en-US" sz="2000" b="0" strike="noStrike" spc="-1" dirty="0">
              <a:latin typeface="Arial"/>
            </a:endParaRPr>
          </a:p>
        </p:txBody>
      </p:sp>
      <p:sp>
        <p:nvSpPr>
          <p:cNvPr id="201" name="TextShape 3"/>
          <p:cNvSpPr txBox="1"/>
          <p:nvPr/>
        </p:nvSpPr>
        <p:spPr>
          <a:xfrm>
            <a:off x="4145400" y="9121320"/>
            <a:ext cx="3169440" cy="479880"/>
          </a:xfrm>
          <a:prstGeom prst="rect">
            <a:avLst/>
          </a:prstGeom>
          <a:noFill/>
          <a:ln w="0">
            <a:noFill/>
          </a:ln>
        </p:spPr>
        <p:txBody>
          <a:bodyPr anchor="b">
            <a:noAutofit/>
          </a:bodyPr>
          <a:lstStyle/>
          <a:p>
            <a:pPr algn="r">
              <a:lnSpc>
                <a:spcPct val="100000"/>
              </a:lnSpc>
            </a:pPr>
            <a:fld id="{931E2E63-25BA-4A6D-B0B5-9DAC70163929}" type="slidenum">
              <a:rPr lang="de-DE" sz="1000" b="0" strike="noStrike" spc="-1">
                <a:solidFill>
                  <a:srgbClr val="004D95"/>
                </a:solidFill>
                <a:latin typeface="Verdana"/>
              </a:rPr>
              <a:t>3</a:t>
            </a:fld>
            <a:endParaRPr lang="en-US" sz="10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Holder 1"/>
          <p:cNvSpPr>
            <a:spLocks noGrp="1" noRot="1" noChangeAspect="1"/>
          </p:cNvSpPr>
          <p:nvPr>
            <p:ph type="sldImg"/>
          </p:nvPr>
        </p:nvSpPr>
        <p:spPr>
          <a:xfrm>
            <a:off x="457200" y="720725"/>
            <a:ext cx="6400800" cy="3600450"/>
          </a:xfrm>
          <a:prstGeom prst="rect">
            <a:avLst/>
          </a:prstGeom>
        </p:spPr>
      </p:sp>
      <p:sp>
        <p:nvSpPr>
          <p:cNvPr id="194" name="PlaceHolder 2"/>
          <p:cNvSpPr>
            <a:spLocks noGrp="1"/>
          </p:cNvSpPr>
          <p:nvPr>
            <p:ph type="body"/>
          </p:nvPr>
        </p:nvSpPr>
        <p:spPr>
          <a:xfrm>
            <a:off x="975240" y="4560480"/>
            <a:ext cx="5364000" cy="4320360"/>
          </a:xfrm>
          <a:prstGeom prst="rect">
            <a:avLst/>
          </a:prstGeom>
        </p:spPr>
        <p:txBody>
          <a:bodyPr>
            <a:noAutofit/>
          </a:bodyPr>
          <a:lstStyle/>
          <a:p>
            <a:pPr marL="216000" indent="-216000">
              <a:lnSpc>
                <a:spcPct val="100000"/>
              </a:lnSpc>
            </a:pPr>
            <a:r>
              <a:rPr lang="en-US" sz="2000" b="0" strike="noStrike" spc="-1">
                <a:latin typeface="Arial"/>
              </a:rPr>
              <a:t>Here we have the Ionosphere-free combined pseudo-range and phase observations. We can easily setup the normal equations, estimate all necessary parameters, and obtain the ambiguities, but in the form of float instead of integer.</a:t>
            </a:r>
          </a:p>
          <a:p>
            <a:pPr marL="216000" indent="-216000">
              <a:lnSpc>
                <a:spcPct val="100000"/>
              </a:lnSpc>
            </a:pPr>
            <a:r>
              <a:rPr lang="en-US" sz="2000" b="0" strike="noStrike" spc="-1">
                <a:latin typeface="Arial"/>
              </a:rPr>
              <a:t>For DD ambiguity resolution, the hardware delays can be removed. We first fix the WL DD ambiguities, together with the IF DD ambiguities, we can fix the NL DD ambiguities.  Then we solve for the IF ambiguities, where NL and WL are both fixed. </a:t>
            </a:r>
          </a:p>
          <a:p>
            <a:pPr marL="216000" indent="-216000">
              <a:lnSpc>
                <a:spcPct val="100000"/>
              </a:lnSpc>
            </a:pPr>
            <a:r>
              <a:rPr lang="en-US" sz="2000" b="0" strike="noStrike" spc="-1">
                <a:latin typeface="Arial"/>
              </a:rPr>
              <a:t>Given the IF conditions of four ambiguities,  we apply the constraints to the NEQ to get the DD fixed solution</a:t>
            </a:r>
          </a:p>
        </p:txBody>
      </p:sp>
      <p:sp>
        <p:nvSpPr>
          <p:cNvPr id="195" name="TextShape 3"/>
          <p:cNvSpPr txBox="1"/>
          <p:nvPr/>
        </p:nvSpPr>
        <p:spPr>
          <a:xfrm>
            <a:off x="4145400" y="9121320"/>
            <a:ext cx="3169440" cy="479880"/>
          </a:xfrm>
          <a:prstGeom prst="rect">
            <a:avLst/>
          </a:prstGeom>
          <a:noFill/>
          <a:ln w="0">
            <a:noFill/>
          </a:ln>
        </p:spPr>
        <p:txBody>
          <a:bodyPr anchor="b">
            <a:noAutofit/>
          </a:bodyPr>
          <a:lstStyle/>
          <a:p>
            <a:pPr algn="r">
              <a:lnSpc>
                <a:spcPct val="100000"/>
              </a:lnSpc>
            </a:pPr>
            <a:fld id="{CC30E2F7-1DEE-43F1-A0B4-2B370E9C0E20}" type="slidenum">
              <a:rPr lang="de-DE" sz="1000" b="0" strike="noStrike" spc="-1">
                <a:solidFill>
                  <a:srgbClr val="004D95"/>
                </a:solidFill>
                <a:latin typeface="Verdana"/>
              </a:rPr>
              <a:t>10</a:t>
            </a:fld>
            <a:endParaRPr lang="en-US" sz="10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laceHolder 1"/>
          <p:cNvSpPr>
            <a:spLocks noGrp="1" noRot="1" noChangeAspect="1"/>
          </p:cNvSpPr>
          <p:nvPr>
            <p:ph type="sldImg"/>
          </p:nvPr>
        </p:nvSpPr>
        <p:spPr>
          <a:xfrm>
            <a:off x="457200" y="720725"/>
            <a:ext cx="6400800" cy="3600450"/>
          </a:xfrm>
          <a:prstGeom prst="rect">
            <a:avLst/>
          </a:prstGeom>
        </p:spPr>
      </p:sp>
      <p:sp>
        <p:nvSpPr>
          <p:cNvPr id="197" name="PlaceHolder 2"/>
          <p:cNvSpPr>
            <a:spLocks noGrp="1"/>
          </p:cNvSpPr>
          <p:nvPr>
            <p:ph type="body"/>
          </p:nvPr>
        </p:nvSpPr>
        <p:spPr>
          <a:xfrm>
            <a:off x="975240" y="4560480"/>
            <a:ext cx="5364000" cy="4320360"/>
          </a:xfrm>
          <a:prstGeom prst="rect">
            <a:avLst/>
          </a:prstGeom>
        </p:spPr>
        <p:txBody>
          <a:bodyPr>
            <a:noAutofit/>
          </a:bodyPr>
          <a:lstStyle/>
          <a:p>
            <a:pPr marL="216000" indent="-216000">
              <a:lnSpc>
                <a:spcPct val="100000"/>
              </a:lnSpc>
            </a:pPr>
            <a:r>
              <a:rPr lang="en-US" sz="2000" b="0" strike="noStrike" spc="-1">
                <a:latin typeface="Arial"/>
              </a:rPr>
              <a:t>For</a:t>
            </a:r>
          </a:p>
        </p:txBody>
      </p:sp>
      <p:sp>
        <p:nvSpPr>
          <p:cNvPr id="198" name="TextShape 3"/>
          <p:cNvSpPr txBox="1"/>
          <p:nvPr/>
        </p:nvSpPr>
        <p:spPr>
          <a:xfrm>
            <a:off x="4145400" y="9121320"/>
            <a:ext cx="3169440" cy="479880"/>
          </a:xfrm>
          <a:prstGeom prst="rect">
            <a:avLst/>
          </a:prstGeom>
          <a:noFill/>
          <a:ln w="0">
            <a:noFill/>
          </a:ln>
        </p:spPr>
        <p:txBody>
          <a:bodyPr anchor="b">
            <a:noAutofit/>
          </a:bodyPr>
          <a:lstStyle/>
          <a:p>
            <a:pPr algn="r">
              <a:lnSpc>
                <a:spcPct val="100000"/>
              </a:lnSpc>
            </a:pPr>
            <a:fld id="{077CB321-3862-4E62-8F2A-4490693ECC00}" type="slidenum">
              <a:rPr lang="de-DE" sz="1000" b="0" strike="noStrike" spc="-1">
                <a:solidFill>
                  <a:srgbClr val="004D95"/>
                </a:solidFill>
                <a:latin typeface="Verdana"/>
              </a:rPr>
              <a:t>11</a:t>
            </a:fld>
            <a:endParaRPr lang="en-US" sz="10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33" name="PlaceHolder 2"/>
          <p:cNvSpPr>
            <a:spLocks noGrp="1"/>
          </p:cNvSpPr>
          <p:nvPr>
            <p:ph type="body"/>
          </p:nvPr>
        </p:nvSpPr>
        <p:spPr>
          <a:xfrm>
            <a:off x="152280" y="1059480"/>
            <a:ext cx="883872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34" name="PlaceHolder 3"/>
          <p:cNvSpPr>
            <a:spLocks noGrp="1"/>
          </p:cNvSpPr>
          <p:nvPr>
            <p:ph type="body"/>
          </p:nvPr>
        </p:nvSpPr>
        <p:spPr>
          <a:xfrm>
            <a:off x="152280" y="2641320"/>
            <a:ext cx="883872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36" name="PlaceHolder 2"/>
          <p:cNvSpPr>
            <a:spLocks noGrp="1"/>
          </p:cNvSpPr>
          <p:nvPr>
            <p:ph type="body"/>
          </p:nvPr>
        </p:nvSpPr>
        <p:spPr>
          <a:xfrm>
            <a:off x="152280" y="105948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37" name="PlaceHolder 3"/>
          <p:cNvSpPr>
            <a:spLocks noGrp="1"/>
          </p:cNvSpPr>
          <p:nvPr>
            <p:ph type="body"/>
          </p:nvPr>
        </p:nvSpPr>
        <p:spPr>
          <a:xfrm>
            <a:off x="4681440" y="105948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38" name="PlaceHolder 4"/>
          <p:cNvSpPr>
            <a:spLocks noGrp="1"/>
          </p:cNvSpPr>
          <p:nvPr>
            <p:ph type="body"/>
          </p:nvPr>
        </p:nvSpPr>
        <p:spPr>
          <a:xfrm>
            <a:off x="152280" y="264132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39" name="PlaceHolder 5"/>
          <p:cNvSpPr>
            <a:spLocks noGrp="1"/>
          </p:cNvSpPr>
          <p:nvPr>
            <p:ph type="body"/>
          </p:nvPr>
        </p:nvSpPr>
        <p:spPr>
          <a:xfrm>
            <a:off x="4681440" y="264132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41" name="PlaceHolder 2"/>
          <p:cNvSpPr>
            <a:spLocks noGrp="1"/>
          </p:cNvSpPr>
          <p:nvPr>
            <p:ph type="body"/>
          </p:nvPr>
        </p:nvSpPr>
        <p:spPr>
          <a:xfrm>
            <a:off x="152280" y="1059480"/>
            <a:ext cx="284580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42" name="PlaceHolder 3"/>
          <p:cNvSpPr>
            <a:spLocks noGrp="1"/>
          </p:cNvSpPr>
          <p:nvPr>
            <p:ph type="body"/>
          </p:nvPr>
        </p:nvSpPr>
        <p:spPr>
          <a:xfrm>
            <a:off x="3140640" y="1059480"/>
            <a:ext cx="284580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43" name="PlaceHolder 4"/>
          <p:cNvSpPr>
            <a:spLocks noGrp="1"/>
          </p:cNvSpPr>
          <p:nvPr>
            <p:ph type="body"/>
          </p:nvPr>
        </p:nvSpPr>
        <p:spPr>
          <a:xfrm>
            <a:off x="6129360" y="1059480"/>
            <a:ext cx="284580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44" name="PlaceHolder 5"/>
          <p:cNvSpPr>
            <a:spLocks noGrp="1"/>
          </p:cNvSpPr>
          <p:nvPr>
            <p:ph type="body"/>
          </p:nvPr>
        </p:nvSpPr>
        <p:spPr>
          <a:xfrm>
            <a:off x="152280" y="2641320"/>
            <a:ext cx="284580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45" name="PlaceHolder 6"/>
          <p:cNvSpPr>
            <a:spLocks noGrp="1"/>
          </p:cNvSpPr>
          <p:nvPr>
            <p:ph type="body"/>
          </p:nvPr>
        </p:nvSpPr>
        <p:spPr>
          <a:xfrm>
            <a:off x="3140640" y="2641320"/>
            <a:ext cx="284580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46" name="PlaceHolder 7"/>
          <p:cNvSpPr>
            <a:spLocks noGrp="1"/>
          </p:cNvSpPr>
          <p:nvPr>
            <p:ph type="body"/>
          </p:nvPr>
        </p:nvSpPr>
        <p:spPr>
          <a:xfrm>
            <a:off x="6129360" y="2641320"/>
            <a:ext cx="284580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56" name="PlaceHolder 2"/>
          <p:cNvSpPr>
            <a:spLocks noGrp="1"/>
          </p:cNvSpPr>
          <p:nvPr>
            <p:ph type="subTitle"/>
          </p:nvPr>
        </p:nvSpPr>
        <p:spPr>
          <a:xfrm>
            <a:off x="152280" y="1059480"/>
            <a:ext cx="8838720" cy="30286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58" name="PlaceHolder 2"/>
          <p:cNvSpPr>
            <a:spLocks noGrp="1"/>
          </p:cNvSpPr>
          <p:nvPr>
            <p:ph type="body"/>
          </p:nvPr>
        </p:nvSpPr>
        <p:spPr>
          <a:xfrm>
            <a:off x="152280" y="1059480"/>
            <a:ext cx="8838720" cy="302868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60" name="PlaceHolder 2"/>
          <p:cNvSpPr>
            <a:spLocks noGrp="1"/>
          </p:cNvSpPr>
          <p:nvPr>
            <p:ph type="body"/>
          </p:nvPr>
        </p:nvSpPr>
        <p:spPr>
          <a:xfrm>
            <a:off x="152280" y="1059480"/>
            <a:ext cx="4313160" cy="302868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61" name="PlaceHolder 3"/>
          <p:cNvSpPr>
            <a:spLocks noGrp="1"/>
          </p:cNvSpPr>
          <p:nvPr>
            <p:ph type="body"/>
          </p:nvPr>
        </p:nvSpPr>
        <p:spPr>
          <a:xfrm>
            <a:off x="4681440" y="1059480"/>
            <a:ext cx="4313160" cy="302868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152280" y="-360"/>
            <a:ext cx="8838720" cy="4238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65" name="PlaceHolder 2"/>
          <p:cNvSpPr>
            <a:spLocks noGrp="1"/>
          </p:cNvSpPr>
          <p:nvPr>
            <p:ph type="body"/>
          </p:nvPr>
        </p:nvSpPr>
        <p:spPr>
          <a:xfrm>
            <a:off x="152280" y="105948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66" name="PlaceHolder 3"/>
          <p:cNvSpPr>
            <a:spLocks noGrp="1"/>
          </p:cNvSpPr>
          <p:nvPr>
            <p:ph type="body"/>
          </p:nvPr>
        </p:nvSpPr>
        <p:spPr>
          <a:xfrm>
            <a:off x="4681440" y="1059480"/>
            <a:ext cx="4313160" cy="302868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67" name="PlaceHolder 4"/>
          <p:cNvSpPr>
            <a:spLocks noGrp="1"/>
          </p:cNvSpPr>
          <p:nvPr>
            <p:ph type="body"/>
          </p:nvPr>
        </p:nvSpPr>
        <p:spPr>
          <a:xfrm>
            <a:off x="152280" y="264132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12" name="PlaceHolder 2"/>
          <p:cNvSpPr>
            <a:spLocks noGrp="1"/>
          </p:cNvSpPr>
          <p:nvPr>
            <p:ph type="subTitle"/>
          </p:nvPr>
        </p:nvSpPr>
        <p:spPr>
          <a:xfrm>
            <a:off x="152280" y="1059480"/>
            <a:ext cx="8838720" cy="30286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69" name="PlaceHolder 2"/>
          <p:cNvSpPr>
            <a:spLocks noGrp="1"/>
          </p:cNvSpPr>
          <p:nvPr>
            <p:ph type="body"/>
          </p:nvPr>
        </p:nvSpPr>
        <p:spPr>
          <a:xfrm>
            <a:off x="152280" y="1059480"/>
            <a:ext cx="4313160" cy="302868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70" name="PlaceHolder 3"/>
          <p:cNvSpPr>
            <a:spLocks noGrp="1"/>
          </p:cNvSpPr>
          <p:nvPr>
            <p:ph type="body"/>
          </p:nvPr>
        </p:nvSpPr>
        <p:spPr>
          <a:xfrm>
            <a:off x="4681440" y="105948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71" name="PlaceHolder 4"/>
          <p:cNvSpPr>
            <a:spLocks noGrp="1"/>
          </p:cNvSpPr>
          <p:nvPr>
            <p:ph type="body"/>
          </p:nvPr>
        </p:nvSpPr>
        <p:spPr>
          <a:xfrm>
            <a:off x="4681440" y="264132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73" name="PlaceHolder 2"/>
          <p:cNvSpPr>
            <a:spLocks noGrp="1"/>
          </p:cNvSpPr>
          <p:nvPr>
            <p:ph type="body"/>
          </p:nvPr>
        </p:nvSpPr>
        <p:spPr>
          <a:xfrm>
            <a:off x="152280" y="105948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74" name="PlaceHolder 3"/>
          <p:cNvSpPr>
            <a:spLocks noGrp="1"/>
          </p:cNvSpPr>
          <p:nvPr>
            <p:ph type="body"/>
          </p:nvPr>
        </p:nvSpPr>
        <p:spPr>
          <a:xfrm>
            <a:off x="4681440" y="105948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75" name="PlaceHolder 4"/>
          <p:cNvSpPr>
            <a:spLocks noGrp="1"/>
          </p:cNvSpPr>
          <p:nvPr>
            <p:ph type="body"/>
          </p:nvPr>
        </p:nvSpPr>
        <p:spPr>
          <a:xfrm>
            <a:off x="152280" y="2641320"/>
            <a:ext cx="883872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77" name="PlaceHolder 2"/>
          <p:cNvSpPr>
            <a:spLocks noGrp="1"/>
          </p:cNvSpPr>
          <p:nvPr>
            <p:ph type="body"/>
          </p:nvPr>
        </p:nvSpPr>
        <p:spPr>
          <a:xfrm>
            <a:off x="152280" y="1059480"/>
            <a:ext cx="883872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78" name="PlaceHolder 3"/>
          <p:cNvSpPr>
            <a:spLocks noGrp="1"/>
          </p:cNvSpPr>
          <p:nvPr>
            <p:ph type="body"/>
          </p:nvPr>
        </p:nvSpPr>
        <p:spPr>
          <a:xfrm>
            <a:off x="152280" y="2641320"/>
            <a:ext cx="883872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80" name="PlaceHolder 2"/>
          <p:cNvSpPr>
            <a:spLocks noGrp="1"/>
          </p:cNvSpPr>
          <p:nvPr>
            <p:ph type="body"/>
          </p:nvPr>
        </p:nvSpPr>
        <p:spPr>
          <a:xfrm>
            <a:off x="152280" y="105948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81" name="PlaceHolder 3"/>
          <p:cNvSpPr>
            <a:spLocks noGrp="1"/>
          </p:cNvSpPr>
          <p:nvPr>
            <p:ph type="body"/>
          </p:nvPr>
        </p:nvSpPr>
        <p:spPr>
          <a:xfrm>
            <a:off x="4681440" y="105948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82" name="PlaceHolder 4"/>
          <p:cNvSpPr>
            <a:spLocks noGrp="1"/>
          </p:cNvSpPr>
          <p:nvPr>
            <p:ph type="body"/>
          </p:nvPr>
        </p:nvSpPr>
        <p:spPr>
          <a:xfrm>
            <a:off x="152280" y="264132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83" name="PlaceHolder 5"/>
          <p:cNvSpPr>
            <a:spLocks noGrp="1"/>
          </p:cNvSpPr>
          <p:nvPr>
            <p:ph type="body"/>
          </p:nvPr>
        </p:nvSpPr>
        <p:spPr>
          <a:xfrm>
            <a:off x="4681440" y="264132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85" name="PlaceHolder 2"/>
          <p:cNvSpPr>
            <a:spLocks noGrp="1"/>
          </p:cNvSpPr>
          <p:nvPr>
            <p:ph type="body"/>
          </p:nvPr>
        </p:nvSpPr>
        <p:spPr>
          <a:xfrm>
            <a:off x="152280" y="1059480"/>
            <a:ext cx="284580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86" name="PlaceHolder 3"/>
          <p:cNvSpPr>
            <a:spLocks noGrp="1"/>
          </p:cNvSpPr>
          <p:nvPr>
            <p:ph type="body"/>
          </p:nvPr>
        </p:nvSpPr>
        <p:spPr>
          <a:xfrm>
            <a:off x="3140640" y="1059480"/>
            <a:ext cx="284580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87" name="PlaceHolder 4"/>
          <p:cNvSpPr>
            <a:spLocks noGrp="1"/>
          </p:cNvSpPr>
          <p:nvPr>
            <p:ph type="body"/>
          </p:nvPr>
        </p:nvSpPr>
        <p:spPr>
          <a:xfrm>
            <a:off x="6129360" y="1059480"/>
            <a:ext cx="284580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88" name="PlaceHolder 5"/>
          <p:cNvSpPr>
            <a:spLocks noGrp="1"/>
          </p:cNvSpPr>
          <p:nvPr>
            <p:ph type="body"/>
          </p:nvPr>
        </p:nvSpPr>
        <p:spPr>
          <a:xfrm>
            <a:off x="152280" y="2641320"/>
            <a:ext cx="284580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89" name="PlaceHolder 6"/>
          <p:cNvSpPr>
            <a:spLocks noGrp="1"/>
          </p:cNvSpPr>
          <p:nvPr>
            <p:ph type="body"/>
          </p:nvPr>
        </p:nvSpPr>
        <p:spPr>
          <a:xfrm>
            <a:off x="3140640" y="2641320"/>
            <a:ext cx="284580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90" name="PlaceHolder 7"/>
          <p:cNvSpPr>
            <a:spLocks noGrp="1"/>
          </p:cNvSpPr>
          <p:nvPr>
            <p:ph type="body"/>
          </p:nvPr>
        </p:nvSpPr>
        <p:spPr>
          <a:xfrm>
            <a:off x="6129360" y="2641320"/>
            <a:ext cx="284580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14" name="PlaceHolder 2"/>
          <p:cNvSpPr>
            <a:spLocks noGrp="1"/>
          </p:cNvSpPr>
          <p:nvPr>
            <p:ph type="body"/>
          </p:nvPr>
        </p:nvSpPr>
        <p:spPr>
          <a:xfrm>
            <a:off x="152280" y="1059480"/>
            <a:ext cx="8838720" cy="302868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16" name="PlaceHolder 2"/>
          <p:cNvSpPr>
            <a:spLocks noGrp="1"/>
          </p:cNvSpPr>
          <p:nvPr>
            <p:ph type="body"/>
          </p:nvPr>
        </p:nvSpPr>
        <p:spPr>
          <a:xfrm>
            <a:off x="152280" y="1059480"/>
            <a:ext cx="4313160" cy="302868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17" name="PlaceHolder 3"/>
          <p:cNvSpPr>
            <a:spLocks noGrp="1"/>
          </p:cNvSpPr>
          <p:nvPr>
            <p:ph type="body"/>
          </p:nvPr>
        </p:nvSpPr>
        <p:spPr>
          <a:xfrm>
            <a:off x="4681440" y="1059480"/>
            <a:ext cx="4313160" cy="302868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152280" y="-360"/>
            <a:ext cx="8838720" cy="4238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21" name="PlaceHolder 2"/>
          <p:cNvSpPr>
            <a:spLocks noGrp="1"/>
          </p:cNvSpPr>
          <p:nvPr>
            <p:ph type="body"/>
          </p:nvPr>
        </p:nvSpPr>
        <p:spPr>
          <a:xfrm>
            <a:off x="152280" y="105948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22" name="PlaceHolder 3"/>
          <p:cNvSpPr>
            <a:spLocks noGrp="1"/>
          </p:cNvSpPr>
          <p:nvPr>
            <p:ph type="body"/>
          </p:nvPr>
        </p:nvSpPr>
        <p:spPr>
          <a:xfrm>
            <a:off x="4681440" y="1059480"/>
            <a:ext cx="4313160" cy="302868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23" name="PlaceHolder 4"/>
          <p:cNvSpPr>
            <a:spLocks noGrp="1"/>
          </p:cNvSpPr>
          <p:nvPr>
            <p:ph type="body"/>
          </p:nvPr>
        </p:nvSpPr>
        <p:spPr>
          <a:xfrm>
            <a:off x="152280" y="264132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25" name="PlaceHolder 2"/>
          <p:cNvSpPr>
            <a:spLocks noGrp="1"/>
          </p:cNvSpPr>
          <p:nvPr>
            <p:ph type="body"/>
          </p:nvPr>
        </p:nvSpPr>
        <p:spPr>
          <a:xfrm>
            <a:off x="152280" y="1059480"/>
            <a:ext cx="4313160" cy="302868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26" name="PlaceHolder 3"/>
          <p:cNvSpPr>
            <a:spLocks noGrp="1"/>
          </p:cNvSpPr>
          <p:nvPr>
            <p:ph type="body"/>
          </p:nvPr>
        </p:nvSpPr>
        <p:spPr>
          <a:xfrm>
            <a:off x="4681440" y="105948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27" name="PlaceHolder 4"/>
          <p:cNvSpPr>
            <a:spLocks noGrp="1"/>
          </p:cNvSpPr>
          <p:nvPr>
            <p:ph type="body"/>
          </p:nvPr>
        </p:nvSpPr>
        <p:spPr>
          <a:xfrm>
            <a:off x="4681440" y="264132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52280" y="-360"/>
            <a:ext cx="8838720" cy="914040"/>
          </a:xfrm>
          <a:prstGeom prst="rect">
            <a:avLst/>
          </a:prstGeom>
        </p:spPr>
        <p:txBody>
          <a:bodyPr lIns="0" tIns="0" rIns="0" bIns="0" anchor="ctr">
            <a:noAutofit/>
          </a:bodyPr>
          <a:lstStyle/>
          <a:p>
            <a:endParaRPr lang="de-DE" sz="2400" b="0" strike="noStrike" spc="-1">
              <a:solidFill>
                <a:srgbClr val="000000"/>
              </a:solidFill>
              <a:latin typeface="Arial"/>
            </a:endParaRPr>
          </a:p>
        </p:txBody>
      </p:sp>
      <p:sp>
        <p:nvSpPr>
          <p:cNvPr id="29" name="PlaceHolder 2"/>
          <p:cNvSpPr>
            <a:spLocks noGrp="1"/>
          </p:cNvSpPr>
          <p:nvPr>
            <p:ph type="body"/>
          </p:nvPr>
        </p:nvSpPr>
        <p:spPr>
          <a:xfrm>
            <a:off x="152280" y="105948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30" name="PlaceHolder 3"/>
          <p:cNvSpPr>
            <a:spLocks noGrp="1"/>
          </p:cNvSpPr>
          <p:nvPr>
            <p:ph type="body"/>
          </p:nvPr>
        </p:nvSpPr>
        <p:spPr>
          <a:xfrm>
            <a:off x="4681440" y="1059480"/>
            <a:ext cx="431316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
        <p:nvSpPr>
          <p:cNvPr id="31" name="PlaceHolder 4"/>
          <p:cNvSpPr>
            <a:spLocks noGrp="1"/>
          </p:cNvSpPr>
          <p:nvPr>
            <p:ph type="body"/>
          </p:nvPr>
        </p:nvSpPr>
        <p:spPr>
          <a:xfrm>
            <a:off x="152280" y="2641320"/>
            <a:ext cx="8838720" cy="1444320"/>
          </a:xfrm>
          <a:prstGeom prst="rect">
            <a:avLst/>
          </a:prstGeom>
        </p:spPr>
        <p:txBody>
          <a:bodyPr lIns="0" tIns="0" rIns="0" bIns="0">
            <a:normAutofit/>
          </a:bodyPr>
          <a:lstStyle/>
          <a:p>
            <a:endParaRPr lang="de-DE" sz="2000" b="0" strike="noStrike" spc="-1">
              <a:solidFill>
                <a:srgbClr val="000000"/>
              </a:solid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Line 1"/>
          <p:cNvSpPr/>
          <p:nvPr/>
        </p:nvSpPr>
        <p:spPr>
          <a:xfrm>
            <a:off x="0" y="4587840"/>
            <a:ext cx="9144000" cy="0"/>
          </a:xfrm>
          <a:prstGeom prst="line">
            <a:avLst/>
          </a:prstGeom>
          <a:ln w="6350">
            <a:solidFill>
              <a:srgbClr val="004D95"/>
            </a:solidFill>
            <a:round/>
          </a:ln>
        </p:spPr>
        <p:style>
          <a:lnRef idx="0">
            <a:scrgbClr r="0" g="0" b="0"/>
          </a:lnRef>
          <a:fillRef idx="0">
            <a:scrgbClr r="0" g="0" b="0"/>
          </a:fillRef>
          <a:effectRef idx="0">
            <a:scrgbClr r="0" g="0" b="0"/>
          </a:effectRef>
          <a:fontRef idx="minor"/>
        </p:style>
      </p:sp>
      <p:pic>
        <p:nvPicPr>
          <p:cNvPr id="12" name="Bild 10" descr="GFZ-LogoNeu_eng_4c.eps"/>
          <p:cNvPicPr/>
          <p:nvPr/>
        </p:nvPicPr>
        <p:blipFill>
          <a:blip r:embed="rId14"/>
          <a:stretch/>
        </p:blipFill>
        <p:spPr>
          <a:xfrm>
            <a:off x="108000" y="4659480"/>
            <a:ext cx="576000" cy="371160"/>
          </a:xfrm>
          <a:prstGeom prst="rect">
            <a:avLst/>
          </a:prstGeom>
          <a:ln w="0">
            <a:noFill/>
          </a:ln>
        </p:spPr>
      </p:pic>
      <p:pic>
        <p:nvPicPr>
          <p:cNvPr id="2" name="Grafik 2"/>
          <p:cNvPicPr/>
          <p:nvPr/>
        </p:nvPicPr>
        <p:blipFill>
          <a:blip r:embed="rId15"/>
          <a:stretch/>
        </p:blipFill>
        <p:spPr>
          <a:xfrm>
            <a:off x="7905600" y="4803840"/>
            <a:ext cx="1134720" cy="158400"/>
          </a:xfrm>
          <a:prstGeom prst="rect">
            <a:avLst/>
          </a:prstGeom>
          <a:ln w="0">
            <a:noFill/>
          </a:ln>
        </p:spPr>
      </p:pic>
      <p:pic>
        <p:nvPicPr>
          <p:cNvPr id="3" name="Picture 2" descr="See the source image"/>
          <p:cNvPicPr/>
          <p:nvPr/>
        </p:nvPicPr>
        <p:blipFill>
          <a:blip r:embed="rId16"/>
          <a:stretch/>
        </p:blipFill>
        <p:spPr>
          <a:xfrm>
            <a:off x="718920" y="4661640"/>
            <a:ext cx="660960" cy="368640"/>
          </a:xfrm>
          <a:prstGeom prst="rect">
            <a:avLst/>
          </a:prstGeom>
          <a:ln w="0">
            <a:noFill/>
          </a:ln>
        </p:spPr>
      </p:pic>
      <p:sp>
        <p:nvSpPr>
          <p:cNvPr id="4" name="CustomShape 2"/>
          <p:cNvSpPr/>
          <p:nvPr/>
        </p:nvSpPr>
        <p:spPr>
          <a:xfrm>
            <a:off x="7200" y="1800"/>
            <a:ext cx="9143640" cy="5143320"/>
          </a:xfrm>
          <a:prstGeom prst="rect">
            <a:avLst/>
          </a:prstGeom>
          <a:solidFill>
            <a:srgbClr val="00589C"/>
          </a:solidFill>
          <a:ln w="0">
            <a:noFill/>
          </a:ln>
        </p:spPr>
        <p:style>
          <a:lnRef idx="0">
            <a:scrgbClr r="0" g="0" b="0"/>
          </a:lnRef>
          <a:fillRef idx="0">
            <a:scrgbClr r="0" g="0" b="0"/>
          </a:fillRef>
          <a:effectRef idx="0">
            <a:scrgbClr r="0" g="0" b="0"/>
          </a:effectRef>
          <a:fontRef idx="minor"/>
        </p:style>
      </p:sp>
      <p:sp>
        <p:nvSpPr>
          <p:cNvPr id="5" name="Line 3"/>
          <p:cNvSpPr/>
          <p:nvPr/>
        </p:nvSpPr>
        <p:spPr>
          <a:xfrm>
            <a:off x="-36360" y="4587840"/>
            <a:ext cx="9288000" cy="0"/>
          </a:xfrm>
          <a:prstGeom prst="line">
            <a:avLst/>
          </a:prstGeom>
          <a:ln w="9525">
            <a:solidFill>
              <a:schemeClr val="bg1"/>
            </a:solidFill>
            <a:round/>
          </a:ln>
        </p:spPr>
        <p:style>
          <a:lnRef idx="0">
            <a:scrgbClr r="0" g="0" b="0"/>
          </a:lnRef>
          <a:fillRef idx="0">
            <a:scrgbClr r="0" g="0" b="0"/>
          </a:fillRef>
          <a:effectRef idx="0">
            <a:scrgbClr r="0" g="0" b="0"/>
          </a:effectRef>
          <a:fontRef idx="minor"/>
        </p:style>
      </p:sp>
      <p:pic>
        <p:nvPicPr>
          <p:cNvPr id="6" name="Bild 11" descr="GFZ-LogoNeu_eng_neg_1c.eps"/>
          <p:cNvPicPr/>
          <p:nvPr/>
        </p:nvPicPr>
        <p:blipFill>
          <a:blip r:embed="rId17"/>
          <a:stretch/>
        </p:blipFill>
        <p:spPr>
          <a:xfrm>
            <a:off x="108000" y="4659480"/>
            <a:ext cx="587160" cy="379080"/>
          </a:xfrm>
          <a:prstGeom prst="rect">
            <a:avLst/>
          </a:prstGeom>
          <a:ln w="0">
            <a:noFill/>
          </a:ln>
        </p:spPr>
      </p:pic>
      <p:sp>
        <p:nvSpPr>
          <p:cNvPr id="7" name="PlaceHolder 4"/>
          <p:cNvSpPr>
            <a:spLocks noGrp="1"/>
          </p:cNvSpPr>
          <p:nvPr>
            <p:ph type="title"/>
          </p:nvPr>
        </p:nvSpPr>
        <p:spPr>
          <a:xfrm>
            <a:off x="152280" y="228600"/>
            <a:ext cx="8838720" cy="1542600"/>
          </a:xfrm>
          <a:prstGeom prst="rect">
            <a:avLst/>
          </a:prstGeom>
        </p:spPr>
        <p:txBody>
          <a:bodyPr anchor="ctr">
            <a:noAutofit/>
          </a:bodyPr>
          <a:lstStyle/>
          <a:p>
            <a:pPr algn="ctr">
              <a:lnSpc>
                <a:spcPct val="100000"/>
              </a:lnSpc>
            </a:pPr>
            <a:r>
              <a:rPr lang="de-DE" sz="2800" b="0" strike="noStrike" spc="-1">
                <a:solidFill>
                  <a:srgbClr val="FFFFFF"/>
                </a:solidFill>
                <a:latin typeface="Times New Roman"/>
                <a:ea typeface="Arial Unicode MS"/>
              </a:rPr>
              <a:t>Titelmasterformat durch Klicken bearbeiten</a:t>
            </a:r>
            <a:endParaRPr lang="de-DE" sz="2800" b="0" strike="noStrike" spc="-1">
              <a:solidFill>
                <a:srgbClr val="000000"/>
              </a:solidFill>
              <a:latin typeface="Arial"/>
            </a:endParaRPr>
          </a:p>
        </p:txBody>
      </p:sp>
      <p:pic>
        <p:nvPicPr>
          <p:cNvPr id="8" name="Grafik 7"/>
          <p:cNvPicPr/>
          <p:nvPr/>
        </p:nvPicPr>
        <p:blipFill>
          <a:blip r:embed="rId18"/>
          <a:stretch/>
        </p:blipFill>
        <p:spPr>
          <a:xfrm>
            <a:off x="7812360" y="4744800"/>
            <a:ext cx="1331280" cy="285480"/>
          </a:xfrm>
          <a:prstGeom prst="rect">
            <a:avLst/>
          </a:prstGeom>
          <a:ln w="0">
            <a:noFill/>
          </a:ln>
        </p:spPr>
      </p:pic>
      <p:sp>
        <p:nvSpPr>
          <p:cNvPr id="10" name="PlaceHolder 5"/>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2000" b="0" strike="noStrike" spc="-1">
                <a:solidFill>
                  <a:srgbClr val="000000"/>
                </a:solidFill>
                <a:latin typeface="Times New Roman"/>
              </a:rPr>
              <a:t>Click to edit the outline text format</a:t>
            </a:r>
          </a:p>
          <a:p>
            <a:pPr marL="864000" lvl="1" indent="-324000">
              <a:spcBef>
                <a:spcPts val="1134"/>
              </a:spcBef>
              <a:buClr>
                <a:srgbClr val="000000"/>
              </a:buClr>
              <a:buSzPct val="75000"/>
              <a:buFont typeface="Symbol" charset="2"/>
              <a:buChar char=""/>
            </a:pPr>
            <a:r>
              <a:rPr lang="de-DE" sz="1400" b="0" strike="noStrike" spc="-1">
                <a:solidFill>
                  <a:srgbClr val="000000"/>
                </a:solidFill>
                <a:latin typeface="Times New Roman"/>
              </a:rPr>
              <a:t>Second Outline Level</a:t>
            </a:r>
          </a:p>
          <a:p>
            <a:pPr marL="1296000" lvl="2" indent="-288000">
              <a:spcBef>
                <a:spcPts val="850"/>
              </a:spcBef>
              <a:buClr>
                <a:srgbClr val="000000"/>
              </a:buClr>
              <a:buSzPct val="45000"/>
              <a:buFont typeface="Wingdings" charset="2"/>
              <a:buChar char=""/>
            </a:pPr>
            <a:r>
              <a:rPr lang="de-DE" sz="1200" b="0" strike="noStrike" spc="-1">
                <a:solidFill>
                  <a:srgbClr val="000000"/>
                </a:solidFill>
                <a:latin typeface="Times New Roman"/>
              </a:rPr>
              <a:t>Third Outline Level</a:t>
            </a:r>
          </a:p>
          <a:p>
            <a:pPr marL="1728000" lvl="3" indent="-216000">
              <a:spcBef>
                <a:spcPts val="567"/>
              </a:spcBef>
              <a:buClr>
                <a:srgbClr val="000000"/>
              </a:buClr>
              <a:buSzPct val="75000"/>
              <a:buFont typeface="Symbol" charset="2"/>
              <a:buChar char=""/>
            </a:pPr>
            <a:r>
              <a:rPr lang="de-DE" sz="1000" b="0" strike="noStrike" spc="-1">
                <a:solidFill>
                  <a:srgbClr val="808080"/>
                </a:solidFill>
                <a:latin typeface="Times New Roman"/>
              </a:rPr>
              <a:t>Fourth Outline Level</a:t>
            </a:r>
          </a:p>
          <a:p>
            <a:pPr marL="2160000" lvl="4" indent="-216000">
              <a:spcBef>
                <a:spcPts val="283"/>
              </a:spcBef>
              <a:buClr>
                <a:srgbClr val="000000"/>
              </a:buClr>
              <a:buSzPct val="45000"/>
              <a:buFont typeface="Wingdings" charset="2"/>
              <a:buChar char=""/>
            </a:pPr>
            <a:r>
              <a:rPr lang="de-DE" sz="2000" b="0" strike="noStrike" spc="-1">
                <a:solidFill>
                  <a:srgbClr val="808080"/>
                </a:solidFill>
                <a:latin typeface="Times New Roman"/>
              </a:rPr>
              <a:t>Fifth Outline Level</a:t>
            </a:r>
          </a:p>
          <a:p>
            <a:pPr marL="2592000" lvl="5" indent="-216000">
              <a:spcBef>
                <a:spcPts val="283"/>
              </a:spcBef>
              <a:buClr>
                <a:srgbClr val="000000"/>
              </a:buClr>
              <a:buSzPct val="45000"/>
              <a:buFont typeface="Wingdings" charset="2"/>
              <a:buChar char=""/>
            </a:pPr>
            <a:r>
              <a:rPr lang="de-DE" sz="2000" b="0" strike="noStrike" spc="-1">
                <a:solidFill>
                  <a:srgbClr val="808080"/>
                </a:solidFill>
                <a:latin typeface="Times New Roman"/>
              </a:rPr>
              <a:t>Sixth Outline Level</a:t>
            </a:r>
          </a:p>
          <a:p>
            <a:pPr marL="3024000" lvl="6" indent="-216000">
              <a:spcBef>
                <a:spcPts val="283"/>
              </a:spcBef>
              <a:buClr>
                <a:srgbClr val="000000"/>
              </a:buClr>
              <a:buSzPct val="45000"/>
              <a:buFont typeface="Wingdings" charset="2"/>
              <a:buChar char=""/>
            </a:pPr>
            <a:r>
              <a:rPr lang="de-DE" sz="2000" b="0" strike="noStrike" spc="-1">
                <a:solidFill>
                  <a:srgbClr val="808080"/>
                </a:solidFill>
                <a:latin typeface="Times New Roman"/>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 name="Line 1"/>
          <p:cNvSpPr/>
          <p:nvPr/>
        </p:nvSpPr>
        <p:spPr>
          <a:xfrm>
            <a:off x="0" y="4587840"/>
            <a:ext cx="9144000" cy="0"/>
          </a:xfrm>
          <a:prstGeom prst="line">
            <a:avLst/>
          </a:prstGeom>
          <a:ln w="6350">
            <a:solidFill>
              <a:srgbClr val="004D95"/>
            </a:solidFill>
            <a:round/>
          </a:ln>
        </p:spPr>
        <p:style>
          <a:lnRef idx="0">
            <a:scrgbClr r="0" g="0" b="0"/>
          </a:lnRef>
          <a:fillRef idx="0">
            <a:scrgbClr r="0" g="0" b="0"/>
          </a:fillRef>
          <a:effectRef idx="0">
            <a:scrgbClr r="0" g="0" b="0"/>
          </a:effectRef>
          <a:fontRef idx="minor"/>
        </p:style>
      </p:sp>
      <p:pic>
        <p:nvPicPr>
          <p:cNvPr id="48" name="Bild 10" descr="GFZ-LogoNeu_eng_4c.eps"/>
          <p:cNvPicPr/>
          <p:nvPr/>
        </p:nvPicPr>
        <p:blipFill>
          <a:blip r:embed="rId14"/>
          <a:stretch/>
        </p:blipFill>
        <p:spPr>
          <a:xfrm>
            <a:off x="108000" y="4659480"/>
            <a:ext cx="576000" cy="371160"/>
          </a:xfrm>
          <a:prstGeom prst="rect">
            <a:avLst/>
          </a:prstGeom>
          <a:ln w="0">
            <a:noFill/>
          </a:ln>
        </p:spPr>
      </p:pic>
      <p:pic>
        <p:nvPicPr>
          <p:cNvPr id="49" name="Grafik 2"/>
          <p:cNvPicPr/>
          <p:nvPr/>
        </p:nvPicPr>
        <p:blipFill>
          <a:blip r:embed="rId15"/>
          <a:stretch/>
        </p:blipFill>
        <p:spPr>
          <a:xfrm>
            <a:off x="7905600" y="4803840"/>
            <a:ext cx="1134720" cy="158400"/>
          </a:xfrm>
          <a:prstGeom prst="rect">
            <a:avLst/>
          </a:prstGeom>
          <a:ln w="0">
            <a:noFill/>
          </a:ln>
        </p:spPr>
      </p:pic>
      <p:sp>
        <p:nvSpPr>
          <p:cNvPr id="51" name="PlaceHolder 2"/>
          <p:cNvSpPr>
            <a:spLocks noGrp="1"/>
          </p:cNvSpPr>
          <p:nvPr>
            <p:ph type="title"/>
          </p:nvPr>
        </p:nvSpPr>
        <p:spPr>
          <a:xfrm>
            <a:off x="152280" y="-360"/>
            <a:ext cx="8838720" cy="914040"/>
          </a:xfrm>
          <a:prstGeom prst="rect">
            <a:avLst/>
          </a:prstGeom>
        </p:spPr>
        <p:txBody>
          <a:bodyPr anchor="ctr">
            <a:noAutofit/>
          </a:bodyPr>
          <a:lstStyle/>
          <a:p>
            <a:pPr algn="ctr">
              <a:lnSpc>
                <a:spcPct val="100000"/>
              </a:lnSpc>
            </a:pPr>
            <a:r>
              <a:rPr lang="de-DE" sz="2800" b="0" strike="noStrike" spc="-1">
                <a:solidFill>
                  <a:srgbClr val="00589C"/>
                </a:solidFill>
                <a:latin typeface="Times New Roman"/>
                <a:ea typeface="Arial Unicode MS"/>
              </a:rPr>
              <a:t>Titelmasterformat durch Klicken bearbeiten</a:t>
            </a:r>
            <a:endParaRPr lang="de-DE" sz="2800" b="0" strike="noStrike" spc="-1">
              <a:solidFill>
                <a:srgbClr val="000000"/>
              </a:solidFill>
              <a:latin typeface="Arial"/>
            </a:endParaRPr>
          </a:p>
        </p:txBody>
      </p:sp>
      <p:sp>
        <p:nvSpPr>
          <p:cNvPr id="52" name="PlaceHolder 3"/>
          <p:cNvSpPr>
            <a:spLocks noGrp="1"/>
          </p:cNvSpPr>
          <p:nvPr>
            <p:ph type="body"/>
          </p:nvPr>
        </p:nvSpPr>
        <p:spPr>
          <a:xfrm>
            <a:off x="152280" y="1059480"/>
            <a:ext cx="8838720" cy="3028680"/>
          </a:xfrm>
          <a:prstGeom prst="rect">
            <a:avLst/>
          </a:prstGeom>
        </p:spPr>
        <p:txBody>
          <a:bodyPr>
            <a:noAutofit/>
          </a:bodyPr>
          <a:lstStyle/>
          <a:p>
            <a:pPr marL="343080" indent="-342720">
              <a:lnSpc>
                <a:spcPct val="100000"/>
              </a:lnSpc>
              <a:spcBef>
                <a:spcPts val="400"/>
              </a:spcBef>
              <a:buClr>
                <a:srgbClr val="000000"/>
              </a:buClr>
              <a:buFont typeface="Wingdings" charset="2"/>
              <a:buChar char=""/>
            </a:pPr>
            <a:r>
              <a:rPr lang="de-DE" sz="2000" b="0" strike="noStrike" spc="-1">
                <a:solidFill>
                  <a:srgbClr val="000000"/>
                </a:solidFill>
                <a:latin typeface="Times New Roman"/>
                <a:ea typeface="Arial Unicode MS"/>
              </a:rPr>
              <a:t>Textmasterformat bearbeiten</a:t>
            </a:r>
            <a:endParaRPr lang="de-DE" sz="2000" b="0" strike="noStrike" spc="-1">
              <a:solidFill>
                <a:srgbClr val="000000"/>
              </a:solidFill>
              <a:latin typeface="Times New Roman"/>
            </a:endParaRPr>
          </a:p>
          <a:p>
            <a:pPr marL="743040" lvl="1" indent="-285480">
              <a:lnSpc>
                <a:spcPct val="100000"/>
              </a:lnSpc>
              <a:spcBef>
                <a:spcPts val="320"/>
              </a:spcBef>
              <a:buClr>
                <a:srgbClr val="00589C"/>
              </a:buClr>
              <a:buFont typeface="Symbol" charset="2"/>
              <a:buChar char=""/>
            </a:pPr>
            <a:r>
              <a:rPr lang="de-DE" sz="1600" b="0" strike="noStrike" spc="-1">
                <a:solidFill>
                  <a:srgbClr val="00589C"/>
                </a:solidFill>
                <a:latin typeface="Times New Roman"/>
                <a:ea typeface="MS PGothic"/>
              </a:rPr>
              <a:t>Zweite Ebene</a:t>
            </a:r>
            <a:endParaRPr lang="de-DE" sz="1600" b="0" strike="noStrike" spc="-1">
              <a:solidFill>
                <a:srgbClr val="000000"/>
              </a:solidFill>
              <a:latin typeface="Times New Roman"/>
            </a:endParaRPr>
          </a:p>
          <a:p>
            <a:pPr marL="1143000" lvl="2" indent="-228240">
              <a:lnSpc>
                <a:spcPct val="100000"/>
              </a:lnSpc>
              <a:spcBef>
                <a:spcPts val="281"/>
              </a:spcBef>
              <a:buClr>
                <a:srgbClr val="000000"/>
              </a:buClr>
              <a:buFont typeface="Symbol" charset="2"/>
              <a:buChar char=""/>
            </a:pPr>
            <a:r>
              <a:rPr lang="de-DE" sz="1400" b="0" strike="noStrike" spc="-1">
                <a:solidFill>
                  <a:srgbClr val="000000"/>
                </a:solidFill>
                <a:latin typeface="Times New Roman"/>
                <a:ea typeface="MS PGothic"/>
              </a:rPr>
              <a:t>Dritte Ebene</a:t>
            </a:r>
            <a:endParaRPr lang="de-DE" sz="1400" b="0" strike="noStrike" spc="-1">
              <a:solidFill>
                <a:srgbClr val="000000"/>
              </a:solidFill>
              <a:latin typeface="Times New Roman"/>
            </a:endParaRPr>
          </a:p>
          <a:p>
            <a:pPr marL="1600200" lvl="3" indent="-228240">
              <a:lnSpc>
                <a:spcPct val="100000"/>
              </a:lnSpc>
              <a:spcBef>
                <a:spcPts val="241"/>
              </a:spcBef>
              <a:buClr>
                <a:srgbClr val="000000"/>
              </a:buClr>
              <a:buFont typeface="Symbol" charset="2"/>
              <a:buChar char=""/>
            </a:pPr>
            <a:r>
              <a:rPr lang="de-DE" sz="1200" b="0" strike="noStrike" spc="-1">
                <a:solidFill>
                  <a:srgbClr val="000000"/>
                </a:solidFill>
                <a:latin typeface="Times New Roman"/>
                <a:ea typeface="Arial Unicode MS"/>
              </a:rPr>
              <a:t>Vierte Ebene</a:t>
            </a:r>
            <a:endParaRPr lang="de-DE" sz="1200" b="0" strike="noStrike" spc="-1">
              <a:solidFill>
                <a:srgbClr val="808080"/>
              </a:solidFill>
              <a:latin typeface="Times New Roman"/>
            </a:endParaRPr>
          </a:p>
          <a:p>
            <a:pPr marL="2057400" lvl="4" indent="-228240">
              <a:lnSpc>
                <a:spcPct val="100000"/>
              </a:lnSpc>
              <a:spcBef>
                <a:spcPts val="201"/>
              </a:spcBef>
              <a:buClr>
                <a:srgbClr val="808080"/>
              </a:buClr>
              <a:buFont typeface="StarSymbol"/>
              <a:buChar char="»"/>
            </a:pPr>
            <a:r>
              <a:rPr lang="de-DE" sz="1000" b="0" strike="noStrike" spc="-1">
                <a:solidFill>
                  <a:srgbClr val="808080"/>
                </a:solidFill>
                <a:latin typeface="Times New Roman"/>
                <a:ea typeface="Arial Unicode MS"/>
              </a:rPr>
              <a:t>Fünfte Ebene</a:t>
            </a:r>
            <a:endParaRPr lang="de-DE" sz="1000" b="0" strike="noStrike" spc="-1">
              <a:solidFill>
                <a:srgbClr val="808080"/>
              </a:solidFill>
              <a:latin typeface="Times New Roman"/>
            </a:endParaRPr>
          </a:p>
        </p:txBody>
      </p:sp>
      <p:sp>
        <p:nvSpPr>
          <p:cNvPr id="53" name="PlaceHolder 4"/>
          <p:cNvSpPr>
            <a:spLocks noGrp="1"/>
          </p:cNvSpPr>
          <p:nvPr>
            <p:ph type="sldNum"/>
          </p:nvPr>
        </p:nvSpPr>
        <p:spPr>
          <a:xfrm>
            <a:off x="6934320" y="4875840"/>
            <a:ext cx="837720" cy="255240"/>
          </a:xfrm>
          <a:prstGeom prst="rect">
            <a:avLst/>
          </a:prstGeom>
        </p:spPr>
        <p:txBody>
          <a:bodyPr>
            <a:noAutofit/>
          </a:bodyPr>
          <a:lstStyle/>
          <a:p>
            <a:pPr algn="r">
              <a:lnSpc>
                <a:spcPct val="100000"/>
              </a:lnSpc>
            </a:pPr>
            <a:fld id="{33FF2A39-4A2F-480D-9526-C072275FAB56}" type="slidenum">
              <a:rPr lang="de-DE" sz="1200" b="0" strike="noStrike" spc="-1">
                <a:solidFill>
                  <a:srgbClr val="808080"/>
                </a:solidFill>
                <a:latin typeface="Verdana"/>
                <a:ea typeface="MS PGothic"/>
              </a:rPr>
              <a:t>‹Nr.›</a:t>
            </a:fld>
            <a:endParaRPr lang="en-US" sz="1200" b="0" strike="noStrike" spc="-1">
              <a:latin typeface="Times New Roman"/>
            </a:endParaRPr>
          </a:p>
        </p:txBody>
      </p:sp>
      <p:sp>
        <p:nvSpPr>
          <p:cNvPr id="54" name="PlaceHolder 5"/>
          <p:cNvSpPr>
            <a:spLocks noGrp="1"/>
          </p:cNvSpPr>
          <p:nvPr>
            <p:ph type="ftr"/>
          </p:nvPr>
        </p:nvSpPr>
        <p:spPr>
          <a:xfrm>
            <a:off x="1371600" y="4731840"/>
            <a:ext cx="6002640" cy="255240"/>
          </a:xfrm>
          <a:prstGeom prst="rect">
            <a:avLst/>
          </a:prstGeom>
        </p:spPr>
        <p:txBody>
          <a:bodyPr>
            <a:noAutofit/>
          </a:bodyPr>
          <a:lstStyle/>
          <a:p>
            <a:pPr algn="ctr">
              <a:lnSpc>
                <a:spcPct val="100000"/>
              </a:lnSpc>
            </a:pPr>
            <a:r>
              <a:rPr lang="da-DK" sz="1200" b="0" strike="noStrike" spc="-1" dirty="0">
                <a:solidFill>
                  <a:srgbClr val="000000"/>
                </a:solidFill>
                <a:latin typeface="Arial"/>
                <a:ea typeface="ＭＳ Ｐゴシック"/>
              </a:rPr>
              <a:t>Deng et al., </a:t>
            </a:r>
            <a:r>
              <a:rPr lang="en-US" sz="1200" b="0" strike="noStrike" spc="-1" dirty="0">
                <a:solidFill>
                  <a:srgbClr val="000000"/>
                </a:solidFill>
                <a:latin typeface="Arial"/>
                <a:ea typeface="ＭＳ Ｐゴシック"/>
              </a:rPr>
              <a:t>Undifferenced Ambiguity Resolution in GBM</a:t>
            </a:r>
            <a:r>
              <a:rPr lang="da-DK" sz="1200" b="0" strike="noStrike" spc="-1" dirty="0">
                <a:solidFill>
                  <a:srgbClr val="000000"/>
                </a:solidFill>
                <a:latin typeface="Arial"/>
                <a:ea typeface="ＭＳ Ｐゴシック"/>
              </a:rPr>
              <a:t>, EGU 2022, 26.05.2022</a:t>
            </a:r>
            <a:endParaRPr lang="en-US" sz="1200" b="0" strike="noStrike" spc="-1" dirty="0">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tif"/></Relationships>
</file>

<file path=ppt/slides/_rels/slide4.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152280" y="228600"/>
            <a:ext cx="8838720" cy="1542600"/>
          </a:xfrm>
          <a:prstGeom prst="rect">
            <a:avLst/>
          </a:prstGeom>
          <a:noFill/>
          <a:ln w="0">
            <a:noFill/>
          </a:ln>
        </p:spPr>
        <p:txBody>
          <a:bodyPr anchor="ctr">
            <a:noAutofit/>
          </a:bodyPr>
          <a:lstStyle/>
          <a:p>
            <a:pPr algn="ctr">
              <a:lnSpc>
                <a:spcPct val="100000"/>
              </a:lnSpc>
            </a:pPr>
            <a:r>
              <a:rPr lang="en-US" sz="2800" b="0" strike="noStrike" spc="-1" dirty="0">
                <a:solidFill>
                  <a:srgbClr val="FFFFFF"/>
                </a:solidFill>
                <a:latin typeface="Times New Roman"/>
                <a:ea typeface="Arial Unicode MS"/>
              </a:rPr>
              <a:t>GBM </a:t>
            </a:r>
            <a:r>
              <a:rPr lang="en-US" sz="2800" spc="-1" dirty="0">
                <a:solidFill>
                  <a:srgbClr val="FFFFFF"/>
                </a:solidFill>
                <a:latin typeface="Times New Roman"/>
                <a:ea typeface="Arial Unicode MS"/>
              </a:rPr>
              <a:t>i</a:t>
            </a:r>
            <a:r>
              <a:rPr lang="en-US" sz="2800" b="0" strike="noStrike" spc="-1" dirty="0">
                <a:solidFill>
                  <a:srgbClr val="FFFFFF"/>
                </a:solidFill>
                <a:latin typeface="Times New Roman"/>
                <a:ea typeface="Arial Unicode MS"/>
              </a:rPr>
              <a:t>mprovement from Undifferenced Ambiguity Resolution</a:t>
            </a:r>
            <a:endParaRPr lang="de-DE" sz="2800" b="0" strike="noStrike" spc="-1" dirty="0">
              <a:solidFill>
                <a:srgbClr val="000000"/>
              </a:solidFill>
              <a:latin typeface="Arial"/>
            </a:endParaRPr>
          </a:p>
        </p:txBody>
      </p:sp>
      <p:sp>
        <p:nvSpPr>
          <p:cNvPr id="98" name="CustomShape 2"/>
          <p:cNvSpPr/>
          <p:nvPr/>
        </p:nvSpPr>
        <p:spPr>
          <a:xfrm>
            <a:off x="481680" y="3651840"/>
            <a:ext cx="8338320" cy="799920"/>
          </a:xfrm>
          <a:prstGeom prst="rect">
            <a:avLst/>
          </a:prstGeom>
          <a:noFill/>
          <a:ln w="0">
            <a:noFill/>
          </a:ln>
        </p:spPr>
        <p:style>
          <a:lnRef idx="0">
            <a:scrgbClr r="0" g="0" b="0"/>
          </a:lnRef>
          <a:fillRef idx="0">
            <a:scrgbClr r="0" g="0" b="0"/>
          </a:fillRef>
          <a:effectRef idx="0">
            <a:scrgbClr r="0" g="0" b="0"/>
          </a:effectRef>
          <a:fontRef idx="minor"/>
        </p:style>
        <p:txBody>
          <a:bodyPr>
            <a:noAutofit/>
          </a:bodyPr>
          <a:lstStyle/>
          <a:p>
            <a:pPr marL="228600" indent="-228240" algn="just">
              <a:lnSpc>
                <a:spcPts val="1301"/>
              </a:lnSpc>
              <a:spcBef>
                <a:spcPts val="241"/>
              </a:spcBef>
              <a:buClr>
                <a:srgbClr val="FFFFFF"/>
              </a:buClr>
              <a:buFont typeface="Verdana"/>
              <a:buAutoNum type="arabicPeriod"/>
            </a:pPr>
            <a:r>
              <a:rPr lang="de-DE" sz="1200" b="0" strike="noStrike" spc="-1">
                <a:solidFill>
                  <a:srgbClr val="FFFFFF"/>
                </a:solidFill>
                <a:latin typeface="Times New Roman"/>
                <a:ea typeface="Arial Unicode MS"/>
              </a:rPr>
              <a:t>GFZ German Research Centre for Geosciences, Space Geodetic Techniques, Telegrafenberg, 14473 Potsdam</a:t>
            </a:r>
            <a:endParaRPr lang="en-US" sz="1200" b="0" strike="noStrike" spc="-1">
              <a:latin typeface="Arial"/>
            </a:endParaRPr>
          </a:p>
          <a:p>
            <a:pPr marL="228600" indent="-228240" algn="just">
              <a:lnSpc>
                <a:spcPts val="1301"/>
              </a:lnSpc>
              <a:spcBef>
                <a:spcPts val="241"/>
              </a:spcBef>
              <a:buClr>
                <a:srgbClr val="FFFFFF"/>
              </a:buClr>
              <a:buFont typeface="Verdana"/>
              <a:buAutoNum type="arabicPeriod"/>
            </a:pPr>
            <a:r>
              <a:rPr lang="de-DE" sz="1200" b="0" strike="noStrike" spc="-1">
                <a:solidFill>
                  <a:srgbClr val="FFFFFF"/>
                </a:solidFill>
                <a:latin typeface="Times New Roman"/>
                <a:ea typeface="Arial Unicode MS"/>
              </a:rPr>
              <a:t>Institut für Geodäsie und Geoinformationstechnik, Technische Universität Berlin, Kaiserin-Augusta-Allee 104-106, 10553 Berlin</a:t>
            </a:r>
            <a:endParaRPr lang="en-US" sz="1200" b="0" strike="noStrike" spc="-1">
              <a:latin typeface="Arial"/>
            </a:endParaRPr>
          </a:p>
        </p:txBody>
      </p:sp>
      <p:sp>
        <p:nvSpPr>
          <p:cNvPr id="99" name="CustomShape 3"/>
          <p:cNvSpPr/>
          <p:nvPr/>
        </p:nvSpPr>
        <p:spPr>
          <a:xfrm>
            <a:off x="827640" y="4567320"/>
            <a:ext cx="7488360" cy="57564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spcBef>
                <a:spcPts val="241"/>
              </a:spcBef>
              <a:tabLst>
                <a:tab pos="0" algn="l"/>
              </a:tabLst>
            </a:pPr>
            <a:r>
              <a:rPr lang="en-US" sz="1200" b="0" strike="noStrike" spc="-1">
                <a:solidFill>
                  <a:srgbClr val="FFFFFF"/>
                </a:solidFill>
                <a:latin typeface="Times New Roman"/>
                <a:ea typeface="Arial Unicode MS"/>
              </a:rPr>
              <a:t>EGU General Assembly 2022 | Vienna, Austria | 23–27 May 2022, EGU22-794</a:t>
            </a:r>
            <a:endParaRPr lang="en-US" sz="1200" b="0" strike="noStrike" spc="-1">
              <a:latin typeface="Arial"/>
            </a:endParaRPr>
          </a:p>
        </p:txBody>
      </p:sp>
      <p:sp>
        <p:nvSpPr>
          <p:cNvPr id="100" name="CustomShape 4"/>
          <p:cNvSpPr/>
          <p:nvPr/>
        </p:nvSpPr>
        <p:spPr>
          <a:xfrm>
            <a:off x="1403640" y="1842840"/>
            <a:ext cx="6408360" cy="82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de-DE" sz="1600" b="0" strike="noStrike" spc="-1" dirty="0">
                <a:solidFill>
                  <a:srgbClr val="FFFFFF"/>
                </a:solidFill>
                <a:latin typeface="Times New Roman"/>
                <a:ea typeface="MS PGothic"/>
              </a:rPr>
              <a:t>Zhiguo Deng</a:t>
            </a:r>
            <a:r>
              <a:rPr lang="de-DE" sz="1600" b="0" strike="noStrike" spc="-1" baseline="30000" dirty="0">
                <a:solidFill>
                  <a:srgbClr val="FFFFFF"/>
                </a:solidFill>
                <a:latin typeface="Times New Roman"/>
                <a:ea typeface="MS PGothic"/>
              </a:rPr>
              <a:t>1</a:t>
            </a:r>
            <a:r>
              <a:rPr lang="de-DE" sz="1600" b="0" strike="noStrike" spc="-1" dirty="0">
                <a:solidFill>
                  <a:srgbClr val="FFFFFF"/>
                </a:solidFill>
                <a:latin typeface="Times New Roman"/>
                <a:ea typeface="MS PGothic"/>
              </a:rPr>
              <a:t>, </a:t>
            </a:r>
            <a:r>
              <a:rPr lang="de-DE" sz="1600" b="0" strike="noStrike" spc="-1" dirty="0" err="1">
                <a:solidFill>
                  <a:srgbClr val="FFFFFF"/>
                </a:solidFill>
                <a:latin typeface="Times New Roman"/>
                <a:ea typeface="MS PGothic"/>
              </a:rPr>
              <a:t>Jungang</a:t>
            </a:r>
            <a:r>
              <a:rPr lang="de-DE" sz="1600" b="0" strike="noStrike" spc="-1" dirty="0">
                <a:solidFill>
                  <a:srgbClr val="FFFFFF"/>
                </a:solidFill>
                <a:latin typeface="Times New Roman"/>
                <a:ea typeface="MS PGothic"/>
              </a:rPr>
              <a:t> Wang</a:t>
            </a:r>
            <a:r>
              <a:rPr lang="de-DE" sz="1600" b="0" strike="noStrike" spc="-1" baseline="30000" dirty="0">
                <a:solidFill>
                  <a:srgbClr val="FFFFFF"/>
                </a:solidFill>
                <a:latin typeface="Times New Roman"/>
                <a:ea typeface="MS PGothic"/>
              </a:rPr>
              <a:t>1</a:t>
            </a:r>
            <a:r>
              <a:rPr lang="de-DE" sz="1600" b="0" strike="noStrike" spc="-1" dirty="0">
                <a:solidFill>
                  <a:srgbClr val="FFFFFF"/>
                </a:solidFill>
                <a:latin typeface="Times New Roman"/>
                <a:ea typeface="MS PGothic"/>
              </a:rPr>
              <a:t>, </a:t>
            </a:r>
            <a:r>
              <a:rPr lang="en-US" sz="1600" b="0" strike="noStrike" spc="-1" dirty="0" err="1">
                <a:solidFill>
                  <a:srgbClr val="FFFFFF"/>
                </a:solidFill>
                <a:latin typeface="Times New Roman"/>
                <a:ea typeface="MS PGothic"/>
              </a:rPr>
              <a:t>Maorong</a:t>
            </a:r>
            <a:r>
              <a:rPr lang="en-US" sz="1600" b="0" strike="noStrike" spc="-1" dirty="0">
                <a:solidFill>
                  <a:srgbClr val="FFFFFF"/>
                </a:solidFill>
                <a:latin typeface="Times New Roman"/>
                <a:ea typeface="MS PGothic"/>
              </a:rPr>
              <a:t> Ge</a:t>
            </a:r>
            <a:r>
              <a:rPr lang="de-DE" sz="1600" b="0" strike="noStrike" spc="-1" baseline="30000" dirty="0">
                <a:solidFill>
                  <a:srgbClr val="FFFFFF"/>
                </a:solidFill>
                <a:latin typeface="Times New Roman"/>
                <a:ea typeface="MS PGothic"/>
              </a:rPr>
              <a:t>1,2</a:t>
            </a:r>
            <a:endParaRPr lang="en-US" sz="1600" b="0" strike="noStrike" spc="-1" dirty="0">
              <a:latin typeface="Arial"/>
            </a:endParaRPr>
          </a:p>
          <a:p>
            <a:pPr algn="ctr">
              <a:lnSpc>
                <a:spcPct val="100000"/>
              </a:lnSpc>
            </a:pPr>
            <a:endParaRPr lang="en-US" sz="1600" b="0" strike="noStrike" spc="-1" dirty="0">
              <a:latin typeface="Arial"/>
            </a:endParaRPr>
          </a:p>
          <a:p>
            <a:pPr algn="ctr">
              <a:lnSpc>
                <a:spcPct val="100000"/>
              </a:lnSpc>
            </a:pPr>
            <a:r>
              <a:rPr lang="de-DE" sz="1600" b="0" strike="noStrike" spc="-1" dirty="0" err="1">
                <a:solidFill>
                  <a:srgbClr val="FFFFFF"/>
                </a:solidFill>
                <a:latin typeface="Times New Roman"/>
                <a:ea typeface="MS PGothic"/>
              </a:rPr>
              <a:t>deng@gfz-potsdam.de</a:t>
            </a:r>
            <a:endParaRPr lang="en-US" sz="16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152280" y="-360"/>
            <a:ext cx="8838720" cy="914040"/>
          </a:xfrm>
          <a:prstGeom prst="rect">
            <a:avLst/>
          </a:prstGeom>
          <a:noFill/>
          <a:ln w="0">
            <a:noFill/>
          </a:ln>
        </p:spPr>
        <p:txBody>
          <a:bodyPr anchor="ctr">
            <a:noAutofit/>
          </a:bodyPr>
          <a:lstStyle/>
          <a:p>
            <a:pPr algn="ctr">
              <a:lnSpc>
                <a:spcPct val="100000"/>
              </a:lnSpc>
            </a:pPr>
            <a:r>
              <a:rPr lang="en-US" sz="2800" b="0" strike="noStrike" spc="-1">
                <a:solidFill>
                  <a:srgbClr val="00589C"/>
                </a:solidFill>
                <a:latin typeface="Times New Roman"/>
                <a:ea typeface="Arial Unicode MS"/>
              </a:rPr>
              <a:t>Double-differenced (DD) Ambiguity Resolution</a:t>
            </a:r>
            <a:endParaRPr lang="de-DE" sz="2800" b="0" strike="noStrike" spc="-1">
              <a:solidFill>
                <a:srgbClr val="000000"/>
              </a:solidFill>
              <a:latin typeface="Arial"/>
            </a:endParaRPr>
          </a:p>
        </p:txBody>
      </p:sp>
      <p:sp>
        <p:nvSpPr>
          <p:cNvPr id="150" name="TextShape 2"/>
          <p:cNvSpPr txBox="1"/>
          <p:nvPr/>
        </p:nvSpPr>
        <p:spPr>
          <a:xfrm>
            <a:off x="152280" y="1059480"/>
            <a:ext cx="8838720" cy="3028680"/>
          </a:xfrm>
          <a:prstGeom prst="rect">
            <a:avLst/>
          </a:prstGeom>
          <a:noFill/>
          <a:ln w="0">
            <a:noFill/>
          </a:ln>
        </p:spPr>
        <p:txBody>
          <a:bodyPr>
            <a:noAutofit/>
          </a:bodyPr>
          <a:lstStyle/>
          <a:p>
            <a:pPr marL="343080" indent="-342720">
              <a:lnSpc>
                <a:spcPct val="100000"/>
              </a:lnSpc>
              <a:spcBef>
                <a:spcPts val="400"/>
              </a:spcBef>
              <a:buClr>
                <a:srgbClr val="000000"/>
              </a:buClr>
              <a:buFont typeface="Wingdings" charset="2"/>
              <a:buChar char=""/>
            </a:pPr>
            <a:r>
              <a:rPr lang="en-US" sz="2000" b="0" strike="noStrike" spc="-1">
                <a:solidFill>
                  <a:srgbClr val="000000"/>
                </a:solidFill>
                <a:latin typeface="Times New Roman"/>
                <a:ea typeface="Arial Unicode MS"/>
              </a:rPr>
              <a:t>GNSS POD</a:t>
            </a:r>
            <a:endParaRPr lang="de-DE" sz="2000" b="0" strike="noStrike" spc="-1">
              <a:solidFill>
                <a:srgbClr val="000000"/>
              </a:solidFill>
              <a:latin typeface="Times New Roman"/>
            </a:endParaRPr>
          </a:p>
          <a:p>
            <a:pPr>
              <a:lnSpc>
                <a:spcPct val="100000"/>
              </a:lnSpc>
              <a:spcBef>
                <a:spcPts val="400"/>
              </a:spcBef>
            </a:pPr>
            <a:endParaRPr lang="de-DE" sz="2000" b="0" strike="noStrike" spc="-1">
              <a:solidFill>
                <a:srgbClr val="000000"/>
              </a:solidFill>
              <a:latin typeface="Times New Roman"/>
            </a:endParaRPr>
          </a:p>
          <a:p>
            <a:pPr>
              <a:lnSpc>
                <a:spcPct val="100000"/>
              </a:lnSpc>
              <a:spcBef>
                <a:spcPts val="400"/>
              </a:spcBef>
            </a:pPr>
            <a:endParaRPr lang="de-DE" sz="2000" b="0" strike="noStrike" spc="-1">
              <a:solidFill>
                <a:srgbClr val="000000"/>
              </a:solidFill>
              <a:latin typeface="Times New Roman"/>
            </a:endParaRPr>
          </a:p>
          <a:p>
            <a:pPr marL="343080" indent="-342720">
              <a:lnSpc>
                <a:spcPct val="100000"/>
              </a:lnSpc>
              <a:spcBef>
                <a:spcPts val="400"/>
              </a:spcBef>
              <a:buClr>
                <a:srgbClr val="000000"/>
              </a:buClr>
              <a:buFont typeface="Wingdings" charset="2"/>
              <a:buChar char=""/>
            </a:pPr>
            <a:r>
              <a:rPr lang="en-US" sz="2000" b="0" strike="noStrike" spc="-1">
                <a:solidFill>
                  <a:srgbClr val="000000"/>
                </a:solidFill>
                <a:latin typeface="Times New Roman"/>
                <a:ea typeface="Arial Unicode MS"/>
              </a:rPr>
              <a:t>Double-differenced (DD) ambiguity resolution</a:t>
            </a:r>
            <a:endParaRPr lang="de-DE" sz="2000" b="0" strike="noStrike" spc="-1">
              <a:solidFill>
                <a:srgbClr val="000000"/>
              </a:solidFill>
              <a:latin typeface="Times New Roman"/>
            </a:endParaRPr>
          </a:p>
          <a:p>
            <a:pPr>
              <a:lnSpc>
                <a:spcPct val="100000"/>
              </a:lnSpc>
              <a:spcBef>
                <a:spcPts val="400"/>
              </a:spcBef>
            </a:pPr>
            <a:endParaRPr lang="de-DE" sz="2000" b="0" strike="noStrike" spc="-1">
              <a:solidFill>
                <a:srgbClr val="000000"/>
              </a:solidFill>
              <a:latin typeface="Times New Roman"/>
            </a:endParaRPr>
          </a:p>
          <a:p>
            <a:pPr>
              <a:lnSpc>
                <a:spcPct val="100000"/>
              </a:lnSpc>
              <a:spcBef>
                <a:spcPts val="400"/>
              </a:spcBef>
            </a:pPr>
            <a:endParaRPr lang="de-DE" sz="2000" b="0" strike="noStrike" spc="-1">
              <a:solidFill>
                <a:srgbClr val="000000"/>
              </a:solidFill>
              <a:latin typeface="Times New Roman"/>
            </a:endParaRPr>
          </a:p>
          <a:p>
            <a:pPr>
              <a:lnSpc>
                <a:spcPct val="100000"/>
              </a:lnSpc>
              <a:spcBef>
                <a:spcPts val="400"/>
              </a:spcBef>
            </a:pPr>
            <a:endParaRPr lang="de-DE" sz="2000" b="0" strike="noStrike" spc="-1">
              <a:solidFill>
                <a:srgbClr val="000000"/>
              </a:solidFill>
              <a:latin typeface="Times New Roman"/>
            </a:endParaRPr>
          </a:p>
        </p:txBody>
      </p:sp>
      <p:sp>
        <p:nvSpPr>
          <p:cNvPr id="151" name="TextShape 3"/>
          <p:cNvSpPr txBox="1"/>
          <p:nvPr/>
        </p:nvSpPr>
        <p:spPr>
          <a:xfrm>
            <a:off x="6934320" y="4875840"/>
            <a:ext cx="837720" cy="255240"/>
          </a:xfrm>
          <a:prstGeom prst="rect">
            <a:avLst/>
          </a:prstGeom>
          <a:noFill/>
          <a:ln w="0">
            <a:noFill/>
          </a:ln>
        </p:spPr>
        <p:txBody>
          <a:bodyPr>
            <a:noAutofit/>
          </a:bodyPr>
          <a:lstStyle/>
          <a:p>
            <a:pPr algn="r">
              <a:lnSpc>
                <a:spcPct val="100000"/>
              </a:lnSpc>
            </a:pPr>
            <a:fld id="{3DACDF9D-9A79-4F88-83BE-CD0D9531D0E1}" type="slidenum">
              <a:rPr lang="de-DE" sz="1200" b="0" strike="noStrike" spc="-1">
                <a:solidFill>
                  <a:srgbClr val="808080"/>
                </a:solidFill>
                <a:latin typeface="Verdana"/>
                <a:ea typeface="MS PGothic"/>
              </a:rPr>
              <a:t>10</a:t>
            </a:fld>
            <a:endParaRPr lang="en-US" sz="1200" b="0" strike="noStrike" spc="-1">
              <a:latin typeface="Times New Roman"/>
            </a:endParaRPr>
          </a:p>
        </p:txBody>
      </p:sp>
      <p:sp>
        <p:nvSpPr>
          <p:cNvPr id="152" name="TextShape 4"/>
          <p:cNvSpPr txBox="1"/>
          <p:nvPr/>
        </p:nvSpPr>
        <p:spPr>
          <a:xfrm>
            <a:off x="1371600" y="4731840"/>
            <a:ext cx="6002640" cy="255240"/>
          </a:xfrm>
          <a:prstGeom prst="rect">
            <a:avLst/>
          </a:prstGeom>
          <a:noFill/>
          <a:ln w="0">
            <a:noFill/>
          </a:ln>
        </p:spPr>
        <p:txBody>
          <a:bodyPr>
            <a:noAutofit/>
          </a:bodyPr>
          <a:lstStyle/>
          <a:p>
            <a:pPr algn="ctr">
              <a:lnSpc>
                <a:spcPct val="100000"/>
              </a:lnSpc>
            </a:pPr>
            <a:r>
              <a:rPr lang="da-DK" sz="1200" b="0" strike="noStrike" spc="-1">
                <a:solidFill>
                  <a:srgbClr val="000000"/>
                </a:solidFill>
                <a:latin typeface="Arial"/>
                <a:ea typeface="ＭＳ Ｐゴシック"/>
              </a:rPr>
              <a:t>Deng et al., </a:t>
            </a:r>
            <a:r>
              <a:rPr lang="en-US" sz="1200" b="0" strike="noStrike" spc="-1">
                <a:solidFill>
                  <a:srgbClr val="000000"/>
                </a:solidFill>
                <a:latin typeface="Arial"/>
                <a:ea typeface="ＭＳ Ｐゴシック"/>
              </a:rPr>
              <a:t>GBM and Undifferenced Ambiguity Resolution</a:t>
            </a:r>
            <a:r>
              <a:rPr lang="da-DK" sz="1200" b="0" strike="noStrike" spc="-1">
                <a:solidFill>
                  <a:srgbClr val="000000"/>
                </a:solidFill>
                <a:latin typeface="Arial"/>
                <a:ea typeface="ＭＳ Ｐゴシック"/>
              </a:rPr>
              <a:t>, EGU 2022, 26.05.2022</a:t>
            </a:r>
            <a:endParaRPr lang="en-US" sz="1200" b="0" strike="noStrike" spc="-1">
              <a:latin typeface="Times New Roman"/>
            </a:endParaRPr>
          </a:p>
        </p:txBody>
      </p:sp>
      <p:sp>
        <p:nvSpPr>
          <p:cNvPr id="153" name="CustomShape 5"/>
          <p:cNvSpPr/>
          <p:nvPr/>
        </p:nvSpPr>
        <p:spPr>
          <a:xfrm>
            <a:off x="336600" y="1419480"/>
            <a:ext cx="6048360" cy="74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7000"/>
              </a:lnSpc>
              <a:spcBef>
                <a:spcPts val="601"/>
              </a:spcBef>
              <a:spcAft>
                <a:spcPts val="601"/>
              </a:spcAft>
            </a:pPr>
            <a:endParaRPr lang="en-US" sz="1800" b="0" strike="noStrike" spc="-1">
              <a:latin typeface="Arial"/>
            </a:endParaRPr>
          </a:p>
          <a:p>
            <a:pPr algn="ctr">
              <a:lnSpc>
                <a:spcPct val="107000"/>
              </a:lnSpc>
              <a:spcBef>
                <a:spcPts val="601"/>
              </a:spcBef>
              <a:spcAft>
                <a:spcPts val="601"/>
              </a:spcAft>
            </a:pPr>
            <a:endParaRPr lang="en-US" sz="1800" b="0" strike="noStrike" spc="-1">
              <a:latin typeface="Arial"/>
            </a:endParaRPr>
          </a:p>
        </p:txBody>
      </p:sp>
      <mc:AlternateContent xmlns:mc="http://schemas.openxmlformats.org/markup-compatibility/2006" xmlns:a14="http://schemas.microsoft.com/office/drawing/2010/main">
        <mc:Choice Requires="a14">
          <p:sp>
            <p:nvSpPr>
              <p:cNvPr id="154" name="Formula 6"/>
              <p:cNvSpPr txBox="1"/>
              <p:nvPr/>
            </p:nvSpPr>
            <p:spPr>
              <a:xfrm>
                <a:off x="1371600" y="1433700"/>
                <a:ext cx="5741568" cy="338040"/>
              </a:xfrm>
              <a:prstGeom prst="rect">
                <a:avLst/>
              </a:prstGeom>
            </p:spPr>
            <p:txBody>
              <a:bodyPr/>
              <a:lstStyle/>
              <a:p>
                <a:pPr/>
                <a14:m>
                  <m:oMathPara xmlns:m="http://schemas.openxmlformats.org/officeDocument/2006/math">
                    <m:oMathParaPr>
                      <m:jc m:val="centerGroup"/>
                    </m:oMathParaPr>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𝜌</m:t>
                          </m:r>
                        </m:e>
                        <m:sub>
                          <m:r>
                            <a:rPr>
                              <a:latin typeface="Cambria Math" panose="02040503050406030204" pitchFamily="18" charset="0"/>
                            </a:rPr>
                            <m:t>𝑟</m:t>
                          </m:r>
                        </m:sub>
                        <m:sup>
                          <m:r>
                            <a:rPr>
                              <a:latin typeface="Cambria Math" panose="02040503050406030204" pitchFamily="18" charset="0"/>
                            </a:rPr>
                            <m:t>𝑠</m:t>
                          </m:r>
                        </m:sup>
                      </m:sSubSup>
                      <m:r>
                        <a:rPr>
                          <a:latin typeface="Cambria Math" panose="02040503050406030204" pitchFamily="18" charset="0"/>
                        </a:rPr>
                        <m:t>=</m:t>
                      </m:r>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𝐱</m:t>
                              </m:r>
                            </m:e>
                            <m:sup>
                              <m:r>
                                <a:rPr>
                                  <a:latin typeface="Cambria Math" panose="02040503050406030204" pitchFamily="18" charset="0"/>
                                </a:rPr>
                                <m:t>𝐬</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𝐑</m:t>
                              </m:r>
                            </m:e>
                            <m:sub>
                              <m:r>
                                <a:rPr>
                                  <a:latin typeface="Cambria Math" panose="02040503050406030204" pitchFamily="18" charset="0"/>
                                </a:rPr>
                                <m:t>𝐭𝟐𝐜</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𝐱</m:t>
                              </m:r>
                            </m:e>
                            <m:sub>
                              <m:r>
                                <a:rPr>
                                  <a:latin typeface="Cambria Math" panose="02040503050406030204" pitchFamily="18" charset="0"/>
                                </a:rPr>
                                <m:t>𝐫</m:t>
                              </m:r>
                            </m:sub>
                          </m:sSub>
                        </m:e>
                      </m:d>
                    </m:oMath>
                  </m:oMathPara>
                </a14:m>
                <a:endParaRPr dirty="0"/>
              </a:p>
            </p:txBody>
          </p:sp>
        </mc:Choice>
        <mc:Fallback xmlns="">
          <p:sp>
            <p:nvSpPr>
              <p:cNvPr id="154" name="Formula 6"/>
              <p:cNvSpPr txBox="1">
                <a:spLocks noRot="1" noChangeAspect="1" noMove="1" noResize="1" noEditPoints="1" noAdjustHandles="1" noChangeArrowheads="1" noChangeShapeType="1" noTextEdit="1"/>
              </p:cNvSpPr>
              <p:nvPr/>
            </p:nvSpPr>
            <p:spPr>
              <a:xfrm>
                <a:off x="1371600" y="1433700"/>
                <a:ext cx="5741568" cy="338040"/>
              </a:xfrm>
              <a:prstGeom prst="rect">
                <a:avLst/>
              </a:prstGeom>
              <a:blipFill>
                <a:blip r:embed="rId3"/>
                <a:stretch>
                  <a:fillRect b="-2142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5" name="Formula 7"/>
              <p:cNvSpPr txBox="1"/>
              <p:nvPr/>
            </p:nvSpPr>
            <p:spPr>
              <a:xfrm>
                <a:off x="448056" y="1809000"/>
                <a:ext cx="8411904" cy="338040"/>
              </a:xfrm>
              <a:prstGeom prst="rect">
                <a:avLst/>
              </a:prstGeom>
            </p:spPr>
            <p:txBody>
              <a:bodyPr/>
              <a:lstStyle/>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𝒙</m:t>
                          </m:r>
                        </m:e>
                        <m:sup>
                          <m:r>
                            <a:rPr>
                              <a:latin typeface="Cambria Math" panose="02040503050406030204" pitchFamily="18" charset="0"/>
                            </a:rPr>
                            <m:t>𝒔</m:t>
                          </m:r>
                        </m:sup>
                      </m:sSup>
                      <m:d>
                        <m:dPr>
                          <m:ctrlPr>
                            <a:rPr i="1">
                              <a:latin typeface="Cambria Math" panose="02040503050406030204" pitchFamily="18" charset="0"/>
                            </a:rPr>
                          </m:ctrlPr>
                        </m:dPr>
                        <m:e>
                          <m:r>
                            <a:rPr>
                              <a:latin typeface="Cambria Math" panose="02040503050406030204" pitchFamily="18" charset="0"/>
                            </a:rPr>
                            <m:t>𝑡</m:t>
                          </m:r>
                        </m:e>
                      </m:d>
                      <m:r>
                        <a:rPr>
                          <a:latin typeface="Cambria Math" panose="02040503050406030204" pitchFamily="18" charset="0"/>
                        </a:rPr>
                        <m:t>=</m:t>
                      </m:r>
                      <m:r>
                        <a:rPr>
                          <a:latin typeface="Cambria Math" panose="02040503050406030204" pitchFamily="18" charset="0"/>
                        </a:rPr>
                        <m:t>𝐹</m:t>
                      </m:r>
                      <m:d>
                        <m:dPr>
                          <m:ctrlPr>
                            <a:rPr i="1">
                              <a:latin typeface="Cambria Math" panose="02040503050406030204" pitchFamily="18" charset="0"/>
                            </a:rPr>
                          </m:ctrlPr>
                        </m:dPr>
                        <m:e>
                          <m:sSubSup>
                            <m:sSubSupPr>
                              <m:ctrlPr>
                                <a:rPr i="1">
                                  <a:latin typeface="Cambria Math" panose="02040503050406030204" pitchFamily="18" charset="0"/>
                                </a:rPr>
                              </m:ctrlPr>
                            </m:sSubSupPr>
                            <m:e>
                              <m:r>
                                <a:rPr>
                                  <a:latin typeface="Cambria Math" panose="02040503050406030204" pitchFamily="18" charset="0"/>
                                </a:rPr>
                                <m:t>𝐱</m:t>
                              </m:r>
                            </m:e>
                            <m:sub>
                              <m:r>
                                <a:rPr>
                                  <a:latin typeface="Cambria Math" panose="02040503050406030204" pitchFamily="18" charset="0"/>
                                </a:rPr>
                                <m:t>𝟎</m:t>
                              </m:r>
                            </m:sub>
                            <m:sup>
                              <m:r>
                                <a:rPr>
                                  <a:latin typeface="Cambria Math" panose="02040503050406030204" pitchFamily="18" charset="0"/>
                                </a:rPr>
                                <m:t>𝐬</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𝐯</m:t>
                              </m:r>
                            </m:e>
                            <m:sub>
                              <m:r>
                                <a:rPr>
                                  <a:latin typeface="Cambria Math" panose="02040503050406030204" pitchFamily="18" charset="0"/>
                                </a:rPr>
                                <m:t>𝟎</m:t>
                              </m:r>
                            </m:sub>
                            <m:sup>
                              <m:r>
                                <a:rPr>
                                  <a:latin typeface="Cambria Math" panose="02040503050406030204" pitchFamily="18" charset="0"/>
                                </a:rPr>
                                <m:t>𝐬</m:t>
                              </m:r>
                            </m:sup>
                          </m:sSubSup>
                          <m:r>
                            <a:rPr>
                              <a:latin typeface="Cambria Math" panose="02040503050406030204" pitchFamily="18" charset="0"/>
                            </a:rPr>
                            <m:t>,</m:t>
                          </m:r>
                          <m:r>
                            <a:rPr>
                              <a:latin typeface="Cambria Math" panose="02040503050406030204" pitchFamily="18" charset="0"/>
                            </a:rPr>
                            <m:t>𝐪</m:t>
                          </m:r>
                          <m:r>
                            <a:rPr>
                              <a:latin typeface="Cambria Math" panose="02040503050406030204" pitchFamily="18" charset="0"/>
                            </a:rPr>
                            <m:t>,</m:t>
                          </m:r>
                          <m:r>
                            <a:rPr>
                              <a:latin typeface="Cambria Math" panose="02040503050406030204" pitchFamily="18" charset="0"/>
                            </a:rPr>
                            <m:t>𝑡</m:t>
                          </m:r>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𝑑𝑥</m:t>
                          </m:r>
                        </m:e>
                        <m:sup>
                          <m:r>
                            <a:rPr>
                              <a:latin typeface="Cambria Math" panose="02040503050406030204" pitchFamily="18" charset="0"/>
                            </a:rPr>
                            <m:t>𝑠</m:t>
                          </m:r>
                        </m:sup>
                      </m:sSup>
                    </m:oMath>
                  </m:oMathPara>
                </a14:m>
                <a:endParaRPr dirty="0"/>
              </a:p>
            </p:txBody>
          </p:sp>
        </mc:Choice>
        <mc:Fallback xmlns="">
          <p:sp>
            <p:nvSpPr>
              <p:cNvPr id="155" name="Formula 7"/>
              <p:cNvSpPr txBox="1">
                <a:spLocks noRot="1" noChangeAspect="1" noMove="1" noResize="1" noEditPoints="1" noAdjustHandles="1" noChangeArrowheads="1" noChangeShapeType="1" noTextEdit="1"/>
              </p:cNvSpPr>
              <p:nvPr/>
            </p:nvSpPr>
            <p:spPr>
              <a:xfrm>
                <a:off x="448056" y="1809000"/>
                <a:ext cx="8411904" cy="338040"/>
              </a:xfrm>
              <a:prstGeom prst="rect">
                <a:avLst/>
              </a:prstGeom>
              <a:blipFill>
                <a:blip r:embed="rId4"/>
                <a:stretch>
                  <a:fillRect b="-1851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6" name="Formula 8"/>
              <p:cNvSpPr txBox="1"/>
              <p:nvPr/>
            </p:nvSpPr>
            <p:spPr>
              <a:xfrm>
                <a:off x="982152" y="2790720"/>
                <a:ext cx="5963328" cy="38952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𝜆</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𝑁</m:t>
                          </m:r>
                        </m:e>
                        <m:sub>
                          <m:r>
                            <a:rPr>
                              <a:latin typeface="Cambria Math" panose="02040503050406030204" pitchFamily="18" charset="0"/>
                            </a:rPr>
                            <m:t>𝑟</m:t>
                          </m:r>
                          <m:r>
                            <a:rPr>
                              <a:latin typeface="Cambria Math" panose="02040503050406030204" pitchFamily="18" charset="0"/>
                            </a:rPr>
                            <m:t>1,</m:t>
                          </m:r>
                          <m:r>
                            <a:rPr>
                              <a:latin typeface="Cambria Math" panose="02040503050406030204" pitchFamily="18" charset="0"/>
                            </a:rPr>
                            <m:t>𝑟</m:t>
                          </m:r>
                          <m:r>
                            <a:rPr>
                              <a:latin typeface="Cambria Math" panose="02040503050406030204" pitchFamily="18" charset="0"/>
                            </a:rPr>
                            <m:t>2</m:t>
                          </m:r>
                        </m:sub>
                        <m:sup>
                          <m:r>
                            <a:rPr>
                              <a:latin typeface="Cambria Math" panose="02040503050406030204" pitchFamily="18" charset="0"/>
                            </a:rPr>
                            <m:t>𝑠</m:t>
                          </m:r>
                          <m:r>
                            <a:rPr>
                              <a:latin typeface="Cambria Math" panose="02040503050406030204" pitchFamily="18" charset="0"/>
                            </a:rPr>
                            <m:t>1,</m:t>
                          </m:r>
                          <m:r>
                            <a:rPr>
                              <a:latin typeface="Cambria Math" panose="02040503050406030204" pitchFamily="18" charset="0"/>
                            </a:rPr>
                            <m:t>𝑠</m:t>
                          </m:r>
                          <m:r>
                            <a:rPr>
                              <a:latin typeface="Cambria Math" panose="02040503050406030204" pitchFamily="18" charset="0"/>
                            </a:rPr>
                            <m:t>2</m:t>
                          </m:r>
                        </m:sup>
                      </m:sSub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𝜆</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𝑁𝐿</m:t>
                          </m:r>
                        </m:e>
                        <m:sub>
                          <m:r>
                            <a:rPr>
                              <a:latin typeface="Cambria Math" panose="02040503050406030204" pitchFamily="18" charset="0"/>
                            </a:rPr>
                            <m:t>𝑟</m:t>
                          </m:r>
                          <m:r>
                            <a:rPr>
                              <a:latin typeface="Cambria Math" panose="02040503050406030204" pitchFamily="18" charset="0"/>
                            </a:rPr>
                            <m:t>1,</m:t>
                          </m:r>
                          <m:r>
                            <a:rPr>
                              <a:latin typeface="Cambria Math" panose="02040503050406030204" pitchFamily="18" charset="0"/>
                            </a:rPr>
                            <m:t>𝑟</m:t>
                          </m:r>
                          <m:r>
                            <a:rPr>
                              <a:latin typeface="Cambria Math" panose="02040503050406030204" pitchFamily="18" charset="0"/>
                            </a:rPr>
                            <m:t>2</m:t>
                          </m:r>
                        </m:sub>
                        <m:sup>
                          <m:r>
                            <a:rPr>
                              <a:latin typeface="Cambria Math" panose="02040503050406030204" pitchFamily="18" charset="0"/>
                            </a:rPr>
                            <m:t>𝑠</m:t>
                          </m:r>
                          <m:r>
                            <a:rPr>
                              <a:latin typeface="Cambria Math" panose="02040503050406030204" pitchFamily="18" charset="0"/>
                            </a:rPr>
                            <m:t>1,</m:t>
                          </m:r>
                          <m:r>
                            <a:rPr>
                              <a:latin typeface="Cambria Math" panose="02040503050406030204" pitchFamily="18" charset="0"/>
                            </a:rPr>
                            <m:t>𝑠</m:t>
                          </m:r>
                          <m:r>
                            <a:rPr>
                              <a:latin typeface="Cambria Math" panose="02040503050406030204" pitchFamily="18" charset="0"/>
                            </a:rPr>
                            <m:t>2</m:t>
                          </m:r>
                        </m:sup>
                      </m:sSub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𝜆</m:t>
                          </m:r>
                        </m:e>
                        <m:sub>
                          <m:r>
                            <a:rPr>
                              <a:latin typeface="Cambria Math" panose="02040503050406030204" pitchFamily="18" charset="0"/>
                            </a:rPr>
                            <m:t>𝑊𝐿</m:t>
                          </m:r>
                        </m:sub>
                      </m:sSub>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𝑊𝐿</m:t>
                          </m:r>
                        </m:e>
                        <m:sub>
                          <m:r>
                            <a:rPr>
                              <a:latin typeface="Cambria Math" panose="02040503050406030204" pitchFamily="18" charset="0"/>
                            </a:rPr>
                            <m:t>𝑟</m:t>
                          </m:r>
                          <m:r>
                            <a:rPr>
                              <a:latin typeface="Cambria Math" panose="02040503050406030204" pitchFamily="18" charset="0"/>
                            </a:rPr>
                            <m:t>1,</m:t>
                          </m:r>
                          <m:r>
                            <a:rPr>
                              <a:latin typeface="Cambria Math" panose="02040503050406030204" pitchFamily="18" charset="0"/>
                            </a:rPr>
                            <m:t>𝑟</m:t>
                          </m:r>
                          <m:r>
                            <a:rPr>
                              <a:latin typeface="Cambria Math" panose="02040503050406030204" pitchFamily="18" charset="0"/>
                            </a:rPr>
                            <m:t>2</m:t>
                          </m:r>
                        </m:sub>
                        <m:sup>
                          <m:r>
                            <a:rPr>
                              <a:latin typeface="Cambria Math" panose="02040503050406030204" pitchFamily="18" charset="0"/>
                            </a:rPr>
                            <m:t>𝑠</m:t>
                          </m:r>
                          <m:r>
                            <a:rPr>
                              <a:latin typeface="Cambria Math" panose="02040503050406030204" pitchFamily="18" charset="0"/>
                            </a:rPr>
                            <m:t>1,</m:t>
                          </m:r>
                          <m:r>
                            <a:rPr>
                              <a:latin typeface="Cambria Math" panose="02040503050406030204" pitchFamily="18" charset="0"/>
                            </a:rPr>
                            <m:t>𝑠</m:t>
                          </m:r>
                          <m:r>
                            <a:rPr>
                              <a:latin typeface="Cambria Math" panose="02040503050406030204" pitchFamily="18" charset="0"/>
                            </a:rPr>
                            <m:t>2</m:t>
                          </m:r>
                        </m:sup>
                      </m:sSubSup>
                    </m:oMath>
                  </m:oMathPara>
                </a14:m>
                <a:endParaRPr dirty="0"/>
              </a:p>
            </p:txBody>
          </p:sp>
        </mc:Choice>
        <mc:Fallback xmlns="">
          <p:sp>
            <p:nvSpPr>
              <p:cNvPr id="156" name="Formula 8"/>
              <p:cNvSpPr txBox="1">
                <a:spLocks noRot="1" noChangeAspect="1" noMove="1" noResize="1" noEditPoints="1" noAdjustHandles="1" noChangeArrowheads="1" noChangeShapeType="1" noTextEdit="1"/>
              </p:cNvSpPr>
              <p:nvPr/>
            </p:nvSpPr>
            <p:spPr>
              <a:xfrm>
                <a:off x="982152" y="2790720"/>
                <a:ext cx="5963328" cy="389520"/>
              </a:xfrm>
              <a:prstGeom prst="rect">
                <a:avLst/>
              </a:prstGeom>
              <a:blipFill>
                <a:blip r:embed="rId5"/>
                <a:stretch>
                  <a:fillRect b="-3125"/>
                </a:stretch>
              </a:blipFill>
            </p:spPr>
            <p:txBody>
              <a:bodyPr/>
              <a:lstStyle/>
              <a:p>
                <a:r>
                  <a:rPr lang="de-DE">
                    <a:noFill/>
                  </a:rPr>
                  <a:t> </a:t>
                </a:r>
              </a:p>
            </p:txBody>
          </p:sp>
        </mc:Fallback>
      </mc:AlternateContent>
      <p:sp>
        <p:nvSpPr>
          <p:cNvPr id="158" name="CustomShape 10"/>
          <p:cNvSpPr/>
          <p:nvPr/>
        </p:nvSpPr>
        <p:spPr>
          <a:xfrm>
            <a:off x="1275840" y="2552760"/>
            <a:ext cx="4896360" cy="74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7000"/>
              </a:lnSpc>
              <a:spcBef>
                <a:spcPts val="601"/>
              </a:spcBef>
              <a:spcAft>
                <a:spcPts val="601"/>
              </a:spcAft>
            </a:pPr>
            <a:endParaRPr lang="en-US" sz="1800" b="0" strike="noStrike" spc="-1">
              <a:latin typeface="Arial"/>
            </a:endParaRPr>
          </a:p>
          <a:p>
            <a:pPr algn="ctr">
              <a:lnSpc>
                <a:spcPct val="107000"/>
              </a:lnSpc>
              <a:spcBef>
                <a:spcPts val="601"/>
              </a:spcBef>
              <a:spcAft>
                <a:spcPts val="601"/>
              </a:spcAft>
            </a:pPr>
            <a:endParaRPr lang="en-US" sz="18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152280" y="-360"/>
            <a:ext cx="8838720" cy="914040"/>
          </a:xfrm>
          <a:prstGeom prst="rect">
            <a:avLst/>
          </a:prstGeom>
          <a:noFill/>
          <a:ln w="0">
            <a:noFill/>
          </a:ln>
        </p:spPr>
        <p:txBody>
          <a:bodyPr anchor="ctr">
            <a:noAutofit/>
          </a:bodyPr>
          <a:lstStyle/>
          <a:p>
            <a:pPr algn="ctr">
              <a:lnSpc>
                <a:spcPct val="100000"/>
              </a:lnSpc>
            </a:pPr>
            <a:r>
              <a:rPr lang="en-US" sz="2800" b="0" strike="noStrike" spc="-1">
                <a:solidFill>
                  <a:srgbClr val="00589C"/>
                </a:solidFill>
                <a:latin typeface="Times New Roman"/>
                <a:ea typeface="Arial Unicode MS"/>
              </a:rPr>
              <a:t>Undifferenced (UD) Ambiguity Resolution</a:t>
            </a:r>
            <a:endParaRPr lang="de-DE" sz="2800" b="0" strike="noStrike" spc="-1">
              <a:solidFill>
                <a:srgbClr val="000000"/>
              </a:solidFill>
              <a:latin typeface="Arial"/>
            </a:endParaRPr>
          </a:p>
        </p:txBody>
      </p:sp>
      <p:sp>
        <p:nvSpPr>
          <p:cNvPr id="160" name="TextShape 2"/>
          <p:cNvSpPr txBox="1"/>
          <p:nvPr/>
        </p:nvSpPr>
        <p:spPr>
          <a:xfrm>
            <a:off x="152280" y="901512"/>
            <a:ext cx="8838720" cy="3028680"/>
          </a:xfrm>
          <a:prstGeom prst="rect">
            <a:avLst/>
          </a:prstGeom>
          <a:noFill/>
          <a:ln w="0">
            <a:noFill/>
          </a:ln>
        </p:spPr>
        <p:txBody>
          <a:bodyPr>
            <a:noAutofit/>
          </a:bodyPr>
          <a:lstStyle/>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Determine the undifferenced WL ambiguity and UPD</a:t>
            </a:r>
            <a:endParaRPr lang="de-DE" sz="2000" b="0" strike="noStrike" spc="-1" dirty="0">
              <a:solidFill>
                <a:srgbClr val="000000"/>
              </a:solidFill>
              <a:latin typeface="Times New Roman"/>
            </a:endParaRPr>
          </a:p>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Form least-squares adjustment for satellite-/receiver- UPD</a:t>
            </a: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Obtain NL UPD</a:t>
            </a:r>
            <a:endParaRPr lang="de-DE" sz="2000" b="0" strike="noStrike" spc="-1" dirty="0">
              <a:solidFill>
                <a:srgbClr val="000000"/>
              </a:solidFill>
              <a:latin typeface="Times New Roman"/>
            </a:endParaRPr>
          </a:p>
        </p:txBody>
      </p:sp>
      <p:sp>
        <p:nvSpPr>
          <p:cNvPr id="161" name="TextShape 3"/>
          <p:cNvSpPr txBox="1"/>
          <p:nvPr/>
        </p:nvSpPr>
        <p:spPr>
          <a:xfrm>
            <a:off x="6934320" y="4875840"/>
            <a:ext cx="837720" cy="255240"/>
          </a:xfrm>
          <a:prstGeom prst="rect">
            <a:avLst/>
          </a:prstGeom>
          <a:noFill/>
          <a:ln w="0">
            <a:noFill/>
          </a:ln>
        </p:spPr>
        <p:txBody>
          <a:bodyPr>
            <a:noAutofit/>
          </a:bodyPr>
          <a:lstStyle/>
          <a:p>
            <a:pPr algn="r">
              <a:lnSpc>
                <a:spcPct val="100000"/>
              </a:lnSpc>
            </a:pPr>
            <a:fld id="{4CBCA705-90DC-40C6-926E-7FC57A9C386D}" type="slidenum">
              <a:rPr lang="de-DE" sz="1200" b="0" strike="noStrike" spc="-1">
                <a:solidFill>
                  <a:srgbClr val="808080"/>
                </a:solidFill>
                <a:latin typeface="Verdana"/>
                <a:ea typeface="MS PGothic"/>
              </a:rPr>
              <a:t>11</a:t>
            </a:fld>
            <a:endParaRPr lang="en-US" sz="1200" b="0" strike="noStrike" spc="-1">
              <a:latin typeface="Times New Roman"/>
            </a:endParaRPr>
          </a:p>
        </p:txBody>
      </p:sp>
      <p:sp>
        <p:nvSpPr>
          <p:cNvPr id="162" name="TextShape 4"/>
          <p:cNvSpPr txBox="1"/>
          <p:nvPr/>
        </p:nvSpPr>
        <p:spPr>
          <a:xfrm>
            <a:off x="1371600" y="4731840"/>
            <a:ext cx="6002640" cy="255240"/>
          </a:xfrm>
          <a:prstGeom prst="rect">
            <a:avLst/>
          </a:prstGeom>
          <a:noFill/>
          <a:ln w="0">
            <a:noFill/>
          </a:ln>
        </p:spPr>
        <p:txBody>
          <a:bodyPr>
            <a:noAutofit/>
          </a:bodyPr>
          <a:lstStyle/>
          <a:p>
            <a:pPr algn="ctr">
              <a:lnSpc>
                <a:spcPct val="100000"/>
              </a:lnSpc>
            </a:pPr>
            <a:r>
              <a:rPr lang="da-DK" sz="1200" b="0" strike="noStrike" spc="-1">
                <a:solidFill>
                  <a:srgbClr val="000000"/>
                </a:solidFill>
                <a:latin typeface="Arial"/>
                <a:ea typeface="ＭＳ Ｐゴシック"/>
              </a:rPr>
              <a:t>Deng et al., </a:t>
            </a:r>
            <a:r>
              <a:rPr lang="en-US" sz="1200" b="0" strike="noStrike" spc="-1">
                <a:solidFill>
                  <a:srgbClr val="000000"/>
                </a:solidFill>
                <a:latin typeface="Arial"/>
                <a:ea typeface="ＭＳ Ｐゴシック"/>
              </a:rPr>
              <a:t>GBM and Undifferenced Ambiguity Resolution</a:t>
            </a:r>
            <a:r>
              <a:rPr lang="da-DK" sz="1200" b="0" strike="noStrike" spc="-1">
                <a:solidFill>
                  <a:srgbClr val="000000"/>
                </a:solidFill>
                <a:latin typeface="Arial"/>
                <a:ea typeface="ＭＳ Ｐゴシック"/>
              </a:rPr>
              <a:t>, EGU 2022, 26.05.2022</a:t>
            </a:r>
            <a:endParaRPr lang="en-US" sz="1200" b="0" strike="noStrike" spc="-1">
              <a:latin typeface="Times New Roman"/>
            </a:endParaRPr>
          </a:p>
        </p:txBody>
      </p:sp>
      <mc:AlternateContent xmlns:mc="http://schemas.openxmlformats.org/markup-compatibility/2006" xmlns:a14="http://schemas.microsoft.com/office/drawing/2010/main">
        <mc:Choice Requires="a14">
          <p:sp>
            <p:nvSpPr>
              <p:cNvPr id="163" name="Formula 5"/>
              <p:cNvSpPr txBox="1"/>
              <p:nvPr/>
            </p:nvSpPr>
            <p:spPr>
              <a:xfrm>
                <a:off x="535248" y="1704672"/>
                <a:ext cx="3950640" cy="384120"/>
              </a:xfrm>
              <a:prstGeom prst="rect">
                <a:avLst/>
              </a:prstGeom>
            </p:spPr>
            <p:txBody>
              <a:bodyPr/>
              <a:lstStyle/>
              <a:p>
                <a:pPr/>
                <a14:m>
                  <m:oMathPara xmlns:m="http://schemas.openxmlformats.org/officeDocument/2006/math">
                    <m:oMathParaPr>
                      <m:jc m:val="centerGroup"/>
                    </m:oMathParaPr>
                    <m:oMath xmlns:m="http://schemas.openxmlformats.org/officeDocument/2006/math">
                      <m:sSubSup>
                        <m:sSubSupPr>
                          <m:ctrlPr>
                            <a:rPr i="1">
                              <a:latin typeface="Cambria Math" panose="02040503050406030204" pitchFamily="18" charset="0"/>
                            </a:rPr>
                          </m:ctrlPr>
                        </m:sSubSupPr>
                        <m:e>
                          <m:sSub>
                            <m:sSubPr>
                              <m:ctrlPr>
                                <a:rPr i="1">
                                  <a:latin typeface="Cambria Math" panose="02040503050406030204" pitchFamily="18" charset="0"/>
                                </a:rPr>
                              </m:ctrlPr>
                            </m:sSubPr>
                            <m:e>
                              <m:r>
                                <a:rPr>
                                  <a:latin typeface="Cambria Math" panose="02040503050406030204" pitchFamily="18" charset="0"/>
                                </a:rPr>
                                <m:t>𝑈𝑃𝐷</m:t>
                              </m:r>
                            </m:e>
                            <m:sub>
                              <m:r>
                                <a:rPr>
                                  <a:latin typeface="Cambria Math" panose="02040503050406030204" pitchFamily="18" charset="0"/>
                                </a:rPr>
                                <m:t>𝑊𝐿</m:t>
                              </m:r>
                            </m:sub>
                          </m:sSub>
                        </m:e>
                        <m:sub>
                          <m:r>
                            <a:rPr>
                              <a:latin typeface="Cambria Math" panose="02040503050406030204" pitchFamily="18" charset="0"/>
                            </a:rPr>
                            <m:t>𝑟</m:t>
                          </m:r>
                        </m:sub>
                        <m:sup>
                          <m:r>
                            <a:rPr>
                              <a:latin typeface="Cambria Math" panose="02040503050406030204" pitchFamily="18" charset="0"/>
                            </a:rPr>
                            <m:t>𝑆</m:t>
                          </m:r>
                        </m:sup>
                      </m:sSubSup>
                      <m:r>
                        <a:rPr>
                          <a:latin typeface="Cambria Math" panose="02040503050406030204" pitchFamily="18" charset="0"/>
                        </a:rPr>
                        <m:t>=</m:t>
                      </m:r>
                      <m:sSup>
                        <m:sSupPr>
                          <m:ctrlPr>
                            <a:rPr i="1">
                              <a:latin typeface="Cambria Math" panose="02040503050406030204" pitchFamily="18" charset="0"/>
                            </a:rPr>
                          </m:ctrlPr>
                        </m:sSupPr>
                        <m:e>
                          <m:sSub>
                            <m:sSubPr>
                              <m:ctrlPr>
                                <a:rPr i="1">
                                  <a:latin typeface="Cambria Math" panose="02040503050406030204" pitchFamily="18" charset="0"/>
                                </a:rPr>
                              </m:ctrlPr>
                            </m:sSubPr>
                            <m:e>
                              <m:r>
                                <a:rPr>
                                  <a:latin typeface="Cambria Math" panose="02040503050406030204" pitchFamily="18" charset="0"/>
                                </a:rPr>
                                <m:t>𝑈𝑃𝐷</m:t>
                              </m:r>
                            </m:e>
                            <m:sub>
                              <m:r>
                                <a:rPr>
                                  <a:latin typeface="Cambria Math" panose="02040503050406030204" pitchFamily="18" charset="0"/>
                                </a:rPr>
                                <m:t>𝑊𝐿</m:t>
                              </m:r>
                            </m:sub>
                          </m:sSub>
                        </m:e>
                        <m:sup>
                          <m:r>
                            <a:rPr>
                              <a:latin typeface="Cambria Math" panose="02040503050406030204" pitchFamily="18" charset="0"/>
                            </a:rPr>
                            <m:t>𝑠</m:t>
                          </m:r>
                        </m:sup>
                      </m:sSup>
                      <m:r>
                        <a:rPr>
                          <a:latin typeface="Cambria Math" panose="02040503050406030204" pitchFamily="18" charset="0"/>
                        </a:rPr>
                        <m:t>+</m:t>
                      </m:r>
                      <m:sSub>
                        <m:sSubPr>
                          <m:ctrlPr>
                            <a:rPr i="1">
                              <a:latin typeface="Cambria Math" panose="02040503050406030204" pitchFamily="18" charset="0"/>
                            </a:rPr>
                          </m:ctrlPr>
                        </m:sSubPr>
                        <m:e>
                          <m:sSub>
                            <m:sSubPr>
                              <m:ctrlPr>
                                <a:rPr i="1">
                                  <a:latin typeface="Cambria Math" panose="02040503050406030204" pitchFamily="18" charset="0"/>
                                </a:rPr>
                              </m:ctrlPr>
                            </m:sSubPr>
                            <m:e>
                              <m:r>
                                <a:rPr>
                                  <a:latin typeface="Cambria Math" panose="02040503050406030204" pitchFamily="18" charset="0"/>
                                </a:rPr>
                                <m:t>𝑈𝑃𝐷</m:t>
                              </m:r>
                            </m:e>
                            <m:sub>
                              <m:r>
                                <a:rPr>
                                  <a:latin typeface="Cambria Math" panose="02040503050406030204" pitchFamily="18" charset="0"/>
                                </a:rPr>
                                <m:t>𝑊𝐿</m:t>
                              </m:r>
                            </m:sub>
                          </m:sSub>
                        </m:e>
                        <m:sub>
                          <m:r>
                            <a:rPr>
                              <a:latin typeface="Cambria Math" panose="02040503050406030204" pitchFamily="18" charset="0"/>
                            </a:rPr>
                            <m:t>𝑟</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𝜀</m:t>
                          </m:r>
                        </m:e>
                        <m:sub>
                          <m:r>
                            <a:rPr>
                              <a:latin typeface="Cambria Math" panose="02040503050406030204" pitchFamily="18" charset="0"/>
                            </a:rPr>
                            <m:t>𝑊𝐿</m:t>
                          </m:r>
                        </m:sub>
                      </m:sSub>
                    </m:oMath>
                  </m:oMathPara>
                </a14:m>
                <a:endParaRPr dirty="0"/>
              </a:p>
            </p:txBody>
          </p:sp>
        </mc:Choice>
        <mc:Fallback xmlns="">
          <p:sp>
            <p:nvSpPr>
              <p:cNvPr id="163" name="Formula 5"/>
              <p:cNvSpPr txBox="1">
                <a:spLocks noRot="1" noChangeAspect="1" noMove="1" noResize="1" noEditPoints="1" noAdjustHandles="1" noChangeArrowheads="1" noChangeShapeType="1" noTextEdit="1"/>
              </p:cNvSpPr>
              <p:nvPr/>
            </p:nvSpPr>
            <p:spPr>
              <a:xfrm>
                <a:off x="535248" y="1704672"/>
                <a:ext cx="3950640" cy="384120"/>
              </a:xfrm>
              <a:prstGeom prst="rect">
                <a:avLst/>
              </a:prstGeom>
              <a:blipFill>
                <a:blip r:embed="rId3"/>
                <a:stretch>
                  <a:fillRect b="-645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4" name="Formula 6"/>
              <p:cNvSpPr txBox="1"/>
              <p:nvPr/>
            </p:nvSpPr>
            <p:spPr>
              <a:xfrm>
                <a:off x="-172512" y="1777356"/>
                <a:ext cx="6792624" cy="1605600"/>
              </a:xfrm>
              <a:prstGeom prst="rect">
                <a:avLst/>
              </a:prstGeom>
            </p:spPr>
            <p:txBody>
              <a:bodyPr/>
              <a:lstStyle/>
              <a:p>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sSubSup>
                                  <m:sSubSupPr>
                                    <m:ctrlPr>
                                      <a:rPr i="1">
                                        <a:latin typeface="Cambria Math" panose="02040503050406030204" pitchFamily="18" charset="0"/>
                                      </a:rPr>
                                    </m:ctrlPr>
                                  </m:sSubSupPr>
                                  <m:e>
                                    <m:sSub>
                                      <m:sSubPr>
                                        <m:ctrlPr>
                                          <a:rPr i="1">
                                            <a:latin typeface="Cambria Math" panose="02040503050406030204" pitchFamily="18" charset="0"/>
                                          </a:rPr>
                                        </m:ctrlPr>
                                      </m:sSubPr>
                                      <m:e>
                                        <m:r>
                                          <a:rPr>
                                            <a:latin typeface="Cambria Math" panose="02040503050406030204" pitchFamily="18" charset="0"/>
                                          </a:rPr>
                                          <m:t>𝑈𝑃𝐷</m:t>
                                        </m:r>
                                      </m:e>
                                      <m:sub>
                                        <m:r>
                                          <a:rPr>
                                            <a:latin typeface="Cambria Math" panose="02040503050406030204" pitchFamily="18" charset="0"/>
                                          </a:rPr>
                                          <m:t>𝑊𝐿</m:t>
                                        </m:r>
                                      </m:sub>
                                    </m:sSub>
                                  </m:e>
                                  <m:sub>
                                    <m:r>
                                      <a:rPr>
                                        <a:latin typeface="Cambria Math" panose="02040503050406030204" pitchFamily="18" charset="0"/>
                                      </a:rPr>
                                      <m:t>𝑟</m:t>
                                    </m:r>
                                    <m:r>
                                      <a:rPr>
                                        <a:latin typeface="Cambria Math" panose="02040503050406030204" pitchFamily="18" charset="0"/>
                                      </a:rPr>
                                      <m:t>1</m:t>
                                    </m:r>
                                  </m:sub>
                                  <m:sup>
                                    <m:r>
                                      <a:rPr>
                                        <a:latin typeface="Cambria Math" panose="02040503050406030204" pitchFamily="18" charset="0"/>
                                      </a:rPr>
                                      <m:t>𝑆</m:t>
                                    </m:r>
                                    <m:r>
                                      <a:rPr>
                                        <a:latin typeface="Cambria Math" panose="02040503050406030204" pitchFamily="18" charset="0"/>
                                      </a:rPr>
                                      <m:t>1</m:t>
                                    </m:r>
                                  </m:sup>
                                </m:sSubSup>
                              </m:e>
                            </m:mr>
                            <m:mr>
                              <m:e>
                                <m:sSubSup>
                                  <m:sSubSupPr>
                                    <m:ctrlPr>
                                      <a:rPr i="1">
                                        <a:latin typeface="Cambria Math" panose="02040503050406030204" pitchFamily="18" charset="0"/>
                                      </a:rPr>
                                    </m:ctrlPr>
                                  </m:sSubSupPr>
                                  <m:e>
                                    <m:sSub>
                                      <m:sSubPr>
                                        <m:ctrlPr>
                                          <a:rPr i="1">
                                            <a:latin typeface="Cambria Math" panose="02040503050406030204" pitchFamily="18" charset="0"/>
                                          </a:rPr>
                                        </m:ctrlPr>
                                      </m:sSubPr>
                                      <m:e>
                                        <m:r>
                                          <a:rPr>
                                            <a:latin typeface="Cambria Math" panose="02040503050406030204" pitchFamily="18" charset="0"/>
                                          </a:rPr>
                                          <m:t>𝑈𝑃𝐷</m:t>
                                        </m:r>
                                      </m:e>
                                      <m:sub>
                                        <m:r>
                                          <a:rPr>
                                            <a:latin typeface="Cambria Math" panose="02040503050406030204" pitchFamily="18" charset="0"/>
                                          </a:rPr>
                                          <m:t>𝑊𝐿</m:t>
                                        </m:r>
                                      </m:sub>
                                    </m:sSub>
                                  </m:e>
                                  <m:sub>
                                    <m:r>
                                      <a:rPr>
                                        <a:latin typeface="Cambria Math" panose="02040503050406030204" pitchFamily="18" charset="0"/>
                                      </a:rPr>
                                      <m:t>𝑟𝑖</m:t>
                                    </m:r>
                                  </m:sub>
                                  <m:sup>
                                    <m:r>
                                      <a:rPr>
                                        <a:latin typeface="Cambria Math" panose="02040503050406030204" pitchFamily="18" charset="0"/>
                                      </a:rPr>
                                      <m:t>𝑆𝑖</m:t>
                                    </m:r>
                                  </m:sup>
                                </m:sSubSup>
                              </m:e>
                            </m:mr>
                            <m:mr>
                              <m:e>
                                <m:r>
                                  <a:rPr>
                                    <a:latin typeface="Cambria Math" panose="02040503050406030204" pitchFamily="18" charset="0"/>
                                  </a:rPr>
                                  <m:t>⋮</m:t>
                                </m:r>
                              </m:e>
                            </m:mr>
                          </m:m>
                        </m:e>
                      </m:d>
                      <m:r>
                        <a:rPr>
                          <a:latin typeface="Cambria Math" panose="02040503050406030204" pitchFamily="18" charset="0"/>
                        </a:rPr>
                        <m:t>=</m:t>
                      </m:r>
                      <m:d>
                        <m:dPr>
                          <m:begChr m:val="["/>
                          <m:endChr m:val="]"/>
                          <m:ctrlPr>
                            <a:rPr i="1">
                              <a:latin typeface="Cambria Math" panose="02040503050406030204" pitchFamily="18" charset="0"/>
                            </a:rPr>
                          </m:ctrlPr>
                        </m:dPr>
                        <m:e>
                          <m:m>
                            <m:mPr>
                              <m:mcs>
                                <m:mc>
                                  <m:mcPr>
                                    <m:count m:val="2"/>
                                    <m:mcJc m:val="center"/>
                                  </m:mcPr>
                                </m:mc>
                              </m:mcs>
                              <m:ctrlPr>
                                <a:rPr i="1">
                                  <a:latin typeface="Cambria Math" panose="02040503050406030204" pitchFamily="18" charset="0"/>
                                </a:rPr>
                              </m:ctrlPr>
                            </m:mPr>
                            <m:mr>
                              <m:e>
                                <m:m>
                                  <m:mPr>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m:t>
                                      </m:r>
                                    </m:e>
                                  </m:mr>
                                </m:m>
                              </m:e>
                              <m:e>
                                <m:m>
                                  <m:mPr>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m:t>
                                      </m:r>
                                    </m:e>
                                  </m:mr>
                                </m:m>
                              </m:e>
                            </m:mr>
                            <m:mr>
                              <m:e>
                                <m:m>
                                  <m:mPr>
                                    <m:mcs>
                                      <m:mc>
                                        <m:mcPr>
                                          <m:count m:val="3"/>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m:t>
                                      </m:r>
                                    </m:e>
                                  </m:mr>
                                </m:m>
                              </m:e>
                              <m:e>
                                <m:m>
                                  <m:mPr>
                                    <m:mcs>
                                      <m:mc>
                                        <m:mcPr>
                                          <m:count m:val="3"/>
                                          <m:mcJc m:val="center"/>
                                        </m:mcPr>
                                      </m:mc>
                                    </m:mcs>
                                    <m:ctrlPr>
                                      <a:rPr i="1">
                                        <a:latin typeface="Cambria Math" panose="02040503050406030204" pitchFamily="18" charset="0"/>
                                      </a:rPr>
                                    </m:ctrlPr>
                                  </m:mP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m:t>
                                      </m:r>
                                    </m:e>
                                  </m:mr>
                                </m:m>
                              </m:e>
                            </m:mr>
                            <m:mr>
                              <m:e>
                                <m:m>
                                  <m:mPr>
                                    <m:mcs>
                                      <m:mc>
                                        <m:mcPr>
                                          <m:count m:val="3"/>
                                          <m:mcJc m:val="center"/>
                                        </m:mcPr>
                                      </m:mc>
                                    </m:mcs>
                                    <m:ctrlPr>
                                      <a:rPr i="1">
                                        <a:latin typeface="Cambria Math" panose="02040503050406030204" pitchFamily="18" charset="0"/>
                                      </a:rPr>
                                    </m:ctrlPr>
                                  </m:mPr>
                                  <m:mr>
                                    <m:e>
                                      <m:r>
                                        <a:rPr>
                                          <a:latin typeface="Cambria Math" panose="02040503050406030204" pitchFamily="18" charset="0"/>
                                        </a:rPr>
                                        <m:t>⋯</m:t>
                                      </m:r>
                                    </m:e>
                                    <m:e>
                                      <m:r>
                                        <a:rPr>
                                          <a:latin typeface="Cambria Math" panose="02040503050406030204" pitchFamily="18" charset="0"/>
                                        </a:rPr>
                                        <m:t>⋯</m:t>
                                      </m:r>
                                    </m:e>
                                    <m:e>
                                      <m:r>
                                        <a:rPr>
                                          <a:latin typeface="Cambria Math" panose="02040503050406030204" pitchFamily="18" charset="0"/>
                                        </a:rPr>
                                        <m:t>⋯</m:t>
                                      </m:r>
                                    </m:e>
                                  </m:mr>
                                </m:m>
                              </m:e>
                              <m:e>
                                <m:m>
                                  <m:mPr>
                                    <m:mcs>
                                      <m:mc>
                                        <m:mcPr>
                                          <m:count m:val="3"/>
                                          <m:mcJc m:val="center"/>
                                        </m:mcPr>
                                      </m:mc>
                                    </m:mcs>
                                    <m:ctrlPr>
                                      <a:rPr i="1">
                                        <a:latin typeface="Cambria Math" panose="02040503050406030204" pitchFamily="18" charset="0"/>
                                      </a:rPr>
                                    </m:ctrlPr>
                                  </m:mPr>
                                  <m:mr>
                                    <m:e>
                                      <m:r>
                                        <a:rPr>
                                          <a:latin typeface="Cambria Math" panose="02040503050406030204" pitchFamily="18" charset="0"/>
                                        </a:rPr>
                                        <m:t>⋯</m:t>
                                      </m:r>
                                    </m:e>
                                    <m:e>
                                      <m:r>
                                        <a:rPr>
                                          <a:latin typeface="Cambria Math" panose="02040503050406030204" pitchFamily="18" charset="0"/>
                                        </a:rPr>
                                        <m:t>⋯</m:t>
                                      </m:r>
                                    </m:e>
                                    <m:e>
                                      <m:r>
                                        <a:rPr>
                                          <a:latin typeface="Cambria Math" panose="02040503050406030204" pitchFamily="18" charset="0"/>
                                        </a:rPr>
                                        <m:t>⋯</m:t>
                                      </m:r>
                                    </m:e>
                                  </m:mr>
                                </m:m>
                              </m:e>
                            </m:mr>
                          </m:m>
                        </m:e>
                      </m:d>
                      <m:d>
                        <m:dPr>
                          <m:begChr m:val="["/>
                          <m:endChr m:val="]"/>
                          <m:ctrlPr>
                            <a:rPr i="1">
                              <a:latin typeface="Cambria Math" panose="02040503050406030204" pitchFamily="18" charset="0"/>
                            </a:rPr>
                          </m:ctrlPr>
                        </m:dPr>
                        <m:e>
                          <m:m>
                            <m:mPr>
                              <m:mcs>
                                <m:mc>
                                  <m:mcPr>
                                    <m:count m:val="1"/>
                                    <m:mcJc m:val="center"/>
                                  </m:mcPr>
                                </m:mc>
                              </m:mcs>
                              <m:ctrlPr>
                                <a:rPr i="1">
                                  <a:latin typeface="Cambria Math" panose="02040503050406030204" pitchFamily="18" charset="0"/>
                                </a:rPr>
                              </m:ctrlPr>
                            </m:mPr>
                            <m:mr>
                              <m:e>
                                <m:m>
                                  <m:mPr>
                                    <m:mcs>
                                      <m:mc>
                                        <m:mcPr>
                                          <m:count m:val="1"/>
                                          <m:mcJc m:val="center"/>
                                        </m:mcPr>
                                      </m:mc>
                                    </m:mcs>
                                    <m:ctrlPr>
                                      <a:rPr i="1">
                                        <a:latin typeface="Cambria Math" panose="02040503050406030204" pitchFamily="18" charset="0"/>
                                      </a:rPr>
                                    </m:ctrlPr>
                                  </m:mPr>
                                  <m:mr>
                                    <m:e>
                                      <m:sSup>
                                        <m:sSupPr>
                                          <m:ctrlPr>
                                            <a:rPr i="1">
                                              <a:latin typeface="Cambria Math" panose="02040503050406030204" pitchFamily="18" charset="0"/>
                                            </a:rPr>
                                          </m:ctrlPr>
                                        </m:sSupPr>
                                        <m:e>
                                          <m:sSub>
                                            <m:sSubPr>
                                              <m:ctrlPr>
                                                <a:rPr i="1">
                                                  <a:latin typeface="Cambria Math" panose="02040503050406030204" pitchFamily="18" charset="0"/>
                                                </a:rPr>
                                              </m:ctrlPr>
                                            </m:sSubPr>
                                            <m:e>
                                              <m:r>
                                                <a:rPr>
                                                  <a:latin typeface="Cambria Math" panose="02040503050406030204" pitchFamily="18" charset="0"/>
                                                </a:rPr>
                                                <m:t>𝑈𝑃𝐷</m:t>
                                              </m:r>
                                            </m:e>
                                            <m:sub>
                                              <m:r>
                                                <a:rPr>
                                                  <a:latin typeface="Cambria Math" panose="02040503050406030204" pitchFamily="18" charset="0"/>
                                                </a:rPr>
                                                <m:t>𝑊𝐿</m:t>
                                              </m:r>
                                            </m:sub>
                                          </m:sSub>
                                        </m:e>
                                        <m:sup>
                                          <m:r>
                                            <a:rPr>
                                              <a:latin typeface="Cambria Math" panose="02040503050406030204" pitchFamily="18" charset="0"/>
                                            </a:rPr>
                                            <m:t>𝑠</m:t>
                                          </m:r>
                                          <m:r>
                                            <a:rPr>
                                              <a:latin typeface="Cambria Math" panose="02040503050406030204" pitchFamily="18" charset="0"/>
                                            </a:rPr>
                                            <m:t>1</m:t>
                                          </m:r>
                                        </m:sup>
                                      </m:sSup>
                                    </m:e>
                                  </m:mr>
                                  <m:mr>
                                    <m:e>
                                      <m:sSup>
                                        <m:sSupPr>
                                          <m:ctrlPr>
                                            <a:rPr i="1">
                                              <a:latin typeface="Cambria Math" panose="02040503050406030204" pitchFamily="18" charset="0"/>
                                            </a:rPr>
                                          </m:ctrlPr>
                                        </m:sSupPr>
                                        <m:e>
                                          <m:sSub>
                                            <m:sSubPr>
                                              <m:ctrlPr>
                                                <a:rPr i="1">
                                                  <a:latin typeface="Cambria Math" panose="02040503050406030204" pitchFamily="18" charset="0"/>
                                                </a:rPr>
                                              </m:ctrlPr>
                                            </m:sSubPr>
                                            <m:e>
                                              <m:r>
                                                <a:rPr>
                                                  <a:latin typeface="Cambria Math" panose="02040503050406030204" pitchFamily="18" charset="0"/>
                                                </a:rPr>
                                                <m:t>𝑈𝑃𝐷</m:t>
                                              </m:r>
                                            </m:e>
                                            <m:sub>
                                              <m:r>
                                                <a:rPr>
                                                  <a:latin typeface="Cambria Math" panose="02040503050406030204" pitchFamily="18" charset="0"/>
                                                </a:rPr>
                                                <m:t>𝑊𝐿</m:t>
                                              </m:r>
                                            </m:sub>
                                          </m:sSub>
                                        </m:e>
                                        <m:sup>
                                          <m:r>
                                            <a:rPr>
                                              <a:latin typeface="Cambria Math" panose="02040503050406030204" pitchFamily="18" charset="0"/>
                                            </a:rPr>
                                            <m:t>𝑠𝑖</m:t>
                                          </m:r>
                                        </m:sup>
                                      </m:sSup>
                                    </m:e>
                                  </m:mr>
                                  <m:mr>
                                    <m:e>
                                      <m:r>
                                        <a:rPr>
                                          <a:latin typeface="Cambria Math" panose="02040503050406030204" pitchFamily="18" charset="0"/>
                                        </a:rPr>
                                        <m:t>⋮</m:t>
                                      </m:r>
                                    </m:e>
                                  </m:mr>
                                </m:m>
                              </m:e>
                            </m:mr>
                            <m:mr>
                              <m:e>
                                <m:m>
                                  <m:mPr>
                                    <m:mcs>
                                      <m:mc>
                                        <m:mcPr>
                                          <m:count m:val="1"/>
                                          <m:mcJc m:val="center"/>
                                        </m:mcPr>
                                      </m:mc>
                                    </m:mcs>
                                    <m:ctrlPr>
                                      <a:rPr i="1">
                                        <a:latin typeface="Cambria Math" panose="02040503050406030204" pitchFamily="18" charset="0"/>
                                      </a:rPr>
                                    </m:ctrlPr>
                                  </m:mPr>
                                  <m:mr>
                                    <m:e>
                                      <m:sSub>
                                        <m:sSubPr>
                                          <m:ctrlPr>
                                            <a:rPr i="1">
                                              <a:latin typeface="Cambria Math" panose="02040503050406030204" pitchFamily="18" charset="0"/>
                                            </a:rPr>
                                          </m:ctrlPr>
                                        </m:sSubPr>
                                        <m:e>
                                          <m:sSub>
                                            <m:sSubPr>
                                              <m:ctrlPr>
                                                <a:rPr i="1">
                                                  <a:latin typeface="Cambria Math" panose="02040503050406030204" pitchFamily="18" charset="0"/>
                                                </a:rPr>
                                              </m:ctrlPr>
                                            </m:sSubPr>
                                            <m:e>
                                              <m:r>
                                                <a:rPr>
                                                  <a:latin typeface="Cambria Math" panose="02040503050406030204" pitchFamily="18" charset="0"/>
                                                </a:rPr>
                                                <m:t>𝑈𝑃𝐷</m:t>
                                              </m:r>
                                            </m:e>
                                            <m:sub>
                                              <m:r>
                                                <a:rPr>
                                                  <a:latin typeface="Cambria Math" panose="02040503050406030204" pitchFamily="18" charset="0"/>
                                                </a:rPr>
                                                <m:t>𝑊𝐿</m:t>
                                              </m:r>
                                            </m:sub>
                                          </m:sSub>
                                        </m:e>
                                        <m:sub>
                                          <m:r>
                                            <a:rPr>
                                              <a:latin typeface="Cambria Math" panose="02040503050406030204" pitchFamily="18" charset="0"/>
                                            </a:rPr>
                                            <m:t>𝑟</m:t>
                                          </m:r>
                                          <m:r>
                                            <a:rPr>
                                              <a:latin typeface="Cambria Math" panose="02040503050406030204" pitchFamily="18" charset="0"/>
                                            </a:rPr>
                                            <m:t>1</m:t>
                                          </m:r>
                                        </m:sub>
                                      </m:sSub>
                                    </m:e>
                                  </m:mr>
                                  <m:mr>
                                    <m:e>
                                      <m:sSub>
                                        <m:sSubPr>
                                          <m:ctrlPr>
                                            <a:rPr i="1">
                                              <a:latin typeface="Cambria Math" panose="02040503050406030204" pitchFamily="18" charset="0"/>
                                            </a:rPr>
                                          </m:ctrlPr>
                                        </m:sSubPr>
                                        <m:e>
                                          <m:sSub>
                                            <m:sSubPr>
                                              <m:ctrlPr>
                                                <a:rPr i="1">
                                                  <a:latin typeface="Cambria Math" panose="02040503050406030204" pitchFamily="18" charset="0"/>
                                                </a:rPr>
                                              </m:ctrlPr>
                                            </m:sSubPr>
                                            <m:e>
                                              <m:r>
                                                <a:rPr>
                                                  <a:latin typeface="Cambria Math" panose="02040503050406030204" pitchFamily="18" charset="0"/>
                                                </a:rPr>
                                                <m:t>𝑈𝑃𝐷</m:t>
                                              </m:r>
                                            </m:e>
                                            <m:sub>
                                              <m:r>
                                                <a:rPr>
                                                  <a:latin typeface="Cambria Math" panose="02040503050406030204" pitchFamily="18" charset="0"/>
                                                </a:rPr>
                                                <m:t>𝑊𝐿</m:t>
                                              </m:r>
                                            </m:sub>
                                          </m:sSub>
                                        </m:e>
                                        <m:sub>
                                          <m:r>
                                            <a:rPr>
                                              <a:latin typeface="Cambria Math" panose="02040503050406030204" pitchFamily="18" charset="0"/>
                                            </a:rPr>
                                            <m:t>𝑟𝑖</m:t>
                                          </m:r>
                                        </m:sub>
                                      </m:sSub>
                                    </m:e>
                                  </m:mr>
                                  <m:mr>
                                    <m:e>
                                      <m:r>
                                        <a:rPr>
                                          <a:latin typeface="Cambria Math" panose="02040503050406030204" pitchFamily="18" charset="0"/>
                                        </a:rPr>
                                        <m:t>⋮</m:t>
                                      </m:r>
                                    </m:e>
                                  </m:mr>
                                </m:m>
                              </m:e>
                            </m:mr>
                          </m:m>
                        </m:e>
                      </m:d>
                    </m:oMath>
                  </m:oMathPara>
                </a14:m>
                <a:endParaRPr dirty="0"/>
              </a:p>
            </p:txBody>
          </p:sp>
        </mc:Choice>
        <mc:Fallback xmlns="">
          <p:sp>
            <p:nvSpPr>
              <p:cNvPr id="164" name="Formula 6"/>
              <p:cNvSpPr txBox="1">
                <a:spLocks noRot="1" noChangeAspect="1" noMove="1" noResize="1" noEditPoints="1" noAdjustHandles="1" noChangeArrowheads="1" noChangeShapeType="1" noTextEdit="1"/>
              </p:cNvSpPr>
              <p:nvPr/>
            </p:nvSpPr>
            <p:spPr>
              <a:xfrm>
                <a:off x="-172512" y="1777356"/>
                <a:ext cx="6792624" cy="1605600"/>
              </a:xfrm>
              <a:prstGeom prst="rect">
                <a:avLst/>
              </a:prstGeom>
              <a:blipFill>
                <a:blip r:embed="rId4"/>
                <a:stretch>
                  <a:fillRect b="-1259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5" name="Formula 7"/>
              <p:cNvSpPr txBox="1"/>
              <p:nvPr/>
            </p:nvSpPr>
            <p:spPr>
              <a:xfrm>
                <a:off x="228960" y="3623400"/>
                <a:ext cx="6318000" cy="704520"/>
              </a:xfrm>
              <a:prstGeom prst="rect">
                <a:avLst/>
              </a:prstGeom>
            </p:spPr>
            <p:txBody>
              <a:bodyPr/>
              <a:lstStyle/>
              <a:p>
                <a:pPr/>
                <a14:m>
                  <m:oMathPara xmlns:m="http://schemas.openxmlformats.org/officeDocument/2006/math">
                    <m:oMathParaPr>
                      <m:jc m:val="centerGroup"/>
                    </m:oMathParaPr>
                    <m:oMath xmlns:m="http://schemas.openxmlformats.org/officeDocument/2006/math">
                      <m:sSubSup>
                        <m:sSubSupPr>
                          <m:ctrlPr>
                            <a:rPr i="1">
                              <a:latin typeface="Cambria Math" panose="02040503050406030204" pitchFamily="18" charset="0"/>
                            </a:rPr>
                          </m:ctrlPr>
                        </m:sSubSupPr>
                        <m:e>
                          <m:sSub>
                            <m:sSubPr>
                              <m:ctrlPr>
                                <a:rPr i="1">
                                  <a:latin typeface="Cambria Math" panose="02040503050406030204" pitchFamily="18" charset="0"/>
                                </a:rPr>
                              </m:ctrlPr>
                            </m:sSubPr>
                            <m:e>
                              <m:r>
                                <a:rPr>
                                  <a:latin typeface="Cambria Math" panose="02040503050406030204" pitchFamily="18" charset="0"/>
                                </a:rPr>
                                <m:t>𝑈𝑃𝐷</m:t>
                              </m:r>
                            </m:e>
                            <m:sub>
                              <m:r>
                                <a:rPr>
                                  <a:latin typeface="Cambria Math" panose="02040503050406030204" pitchFamily="18" charset="0"/>
                                </a:rPr>
                                <m:t>𝑁𝐿</m:t>
                              </m:r>
                            </m:sub>
                          </m:sSub>
                        </m:e>
                        <m:sub>
                          <m:r>
                            <a:rPr>
                              <a:latin typeface="Cambria Math" panose="02040503050406030204" pitchFamily="18" charset="0"/>
                            </a:rPr>
                            <m:t>𝑟</m:t>
                          </m:r>
                        </m:sub>
                        <m:sup>
                          <m:r>
                            <a:rPr>
                              <a:latin typeface="Cambria Math" panose="02040503050406030204" pitchFamily="18" charset="0"/>
                            </a:rPr>
                            <m:t>𝑆</m:t>
                          </m:r>
                        </m:sup>
                      </m:sSubSup>
                      <m:r>
                        <a:rPr>
                          <a:latin typeface="Cambria Math" panose="02040503050406030204" pitchFamily="18" charset="0"/>
                        </a:rPr>
                        <m: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𝜆</m:t>
                              </m:r>
                              <m:r>
                                <a:rPr>
                                  <a:latin typeface="Cambria Math" panose="02040503050406030204" pitchFamily="18" charset="0"/>
                                </a:rPr>
                                <m:t>∙</m:t>
                              </m:r>
                              <m:r>
                                <a:rPr>
                                  <a:latin typeface="Cambria Math" panose="02040503050406030204" pitchFamily="18" charset="0"/>
                                </a:rPr>
                                <m:t>𝑁</m:t>
                              </m:r>
                            </m:e>
                            <m:sub>
                              <m:r>
                                <a:rPr>
                                  <a:latin typeface="Cambria Math" panose="02040503050406030204" pitchFamily="18" charset="0"/>
                                </a:rPr>
                                <m:t>𝑟</m:t>
                              </m:r>
                            </m:sub>
                            <m:sup>
                              <m:r>
                                <a:rPr>
                                  <a:latin typeface="Cambria Math" panose="02040503050406030204" pitchFamily="18" charset="0"/>
                                </a:rPr>
                                <m:t>𝑠</m:t>
                              </m:r>
                            </m:sup>
                          </m:sSubSup>
                          <m:sSub>
                            <m:sSubPr>
                              <m:ctrlPr>
                                <a:rPr i="1">
                                  <a:latin typeface="Cambria Math" panose="02040503050406030204" pitchFamily="18" charset="0"/>
                                </a:rPr>
                              </m:ctrlPr>
                            </m:sSubPr>
                            <m:e>
                              <m:r>
                                <a:rPr>
                                  <a:latin typeface="Cambria Math" panose="02040503050406030204" pitchFamily="18" charset="0"/>
                                </a:rPr>
                                <m:t>+</m:t>
                              </m:r>
                              <m:r>
                                <a:rPr>
                                  <a:latin typeface="Cambria Math" panose="02040503050406030204" pitchFamily="18" charset="0"/>
                                </a:rPr>
                                <m:t>𝜆</m:t>
                              </m:r>
                            </m:e>
                            <m:sub>
                              <m:r>
                                <a:rPr>
                                  <a:latin typeface="Cambria Math" panose="02040503050406030204" pitchFamily="18" charset="0"/>
                                </a:rPr>
                                <m:t>𝑊𝐿</m:t>
                              </m:r>
                            </m:sub>
                          </m:sSub>
                          <m:r>
                            <a:rPr>
                              <a:latin typeface="Cambria Math" panose="02040503050406030204" pitchFamily="18" charset="0"/>
                            </a:rPr>
                            <m:t>∙</m:t>
                          </m:r>
                          <m:sSubSup>
                            <m:sSubSupPr>
                              <m:ctrlPr>
                                <a:rPr i="1">
                                  <a:latin typeface="Cambria Math" panose="02040503050406030204" pitchFamily="18" charset="0"/>
                                </a:rPr>
                              </m:ctrlPr>
                            </m:sSubSupPr>
                            <m:e>
                              <m:bar>
                                <m:barPr>
                                  <m:pos m:val="top"/>
                                  <m:ctrlPr>
                                    <a:rPr i="1">
                                      <a:latin typeface="Cambria Math" panose="02040503050406030204" pitchFamily="18" charset="0"/>
                                    </a:rPr>
                                  </m:ctrlPr>
                                </m:barPr>
                                <m:e>
                                  <m:r>
                                    <a:rPr>
                                      <a:latin typeface="Cambria Math" panose="02040503050406030204" pitchFamily="18" charset="0"/>
                                    </a:rPr>
                                    <m:t>𝑊𝐿</m:t>
                                  </m:r>
                                </m:e>
                              </m:bar>
                            </m:e>
                            <m:sub>
                              <m:r>
                                <a:rPr>
                                  <a:latin typeface="Cambria Math" panose="02040503050406030204" pitchFamily="18" charset="0"/>
                                </a:rPr>
                                <m:t>𝑟</m:t>
                              </m:r>
                            </m:sub>
                            <m:sup>
                              <m:r>
                                <a:rPr>
                                  <a:latin typeface="Cambria Math" panose="02040503050406030204" pitchFamily="18" charset="0"/>
                                </a:rPr>
                                <m:t>𝑆</m:t>
                              </m:r>
                            </m:sup>
                          </m:sSubSup>
                        </m:num>
                        <m:den>
                          <m:sSub>
                            <m:sSubPr>
                              <m:ctrlPr>
                                <a:rPr i="1">
                                  <a:latin typeface="Cambria Math" panose="02040503050406030204" pitchFamily="18" charset="0"/>
                                </a:rPr>
                              </m:ctrlPr>
                            </m:sSubPr>
                            <m:e>
                              <m:r>
                                <a:rPr>
                                  <a:latin typeface="Cambria Math" panose="02040503050406030204" pitchFamily="18" charset="0"/>
                                </a:rPr>
                                <m:t>𝜆</m:t>
                              </m:r>
                            </m:e>
                            <m:sub>
                              <m:r>
                                <a:rPr>
                                  <a:latin typeface="Cambria Math" panose="02040503050406030204" pitchFamily="18" charset="0"/>
                                </a:rPr>
                                <m:t>1</m:t>
                              </m:r>
                            </m:sub>
                          </m:sSub>
                        </m:den>
                      </m:f>
                      <m:r>
                        <a:rPr>
                          <a:latin typeface="Cambria Math" panose="02040503050406030204" pitchFamily="18" charset="0"/>
                        </a:rPr>
                        <m:t>⌉=</m:t>
                      </m:r>
                      <m:sSup>
                        <m:sSupPr>
                          <m:ctrlPr>
                            <a:rPr i="1">
                              <a:latin typeface="Cambria Math" panose="02040503050406030204" pitchFamily="18" charset="0"/>
                            </a:rPr>
                          </m:ctrlPr>
                        </m:sSupPr>
                        <m:e>
                          <m:sSub>
                            <m:sSubPr>
                              <m:ctrlPr>
                                <a:rPr i="1">
                                  <a:latin typeface="Cambria Math" panose="02040503050406030204" pitchFamily="18" charset="0"/>
                                </a:rPr>
                              </m:ctrlPr>
                            </m:sSubPr>
                            <m:e>
                              <m:r>
                                <a:rPr>
                                  <a:latin typeface="Cambria Math" panose="02040503050406030204" pitchFamily="18" charset="0"/>
                                </a:rPr>
                                <m:t>𝑈𝑃𝐷</m:t>
                              </m:r>
                            </m:e>
                            <m:sub>
                              <m:r>
                                <a:rPr>
                                  <a:latin typeface="Cambria Math" panose="02040503050406030204" pitchFamily="18" charset="0"/>
                                </a:rPr>
                                <m:t>𝑁𝐿</m:t>
                              </m:r>
                            </m:sub>
                          </m:sSub>
                        </m:e>
                        <m:sup>
                          <m:r>
                            <a:rPr>
                              <a:latin typeface="Cambria Math" panose="02040503050406030204" pitchFamily="18" charset="0"/>
                            </a:rPr>
                            <m:t>𝑠</m:t>
                          </m:r>
                        </m:sup>
                      </m:sSup>
                      <m:r>
                        <a:rPr>
                          <a:latin typeface="Cambria Math" panose="02040503050406030204" pitchFamily="18" charset="0"/>
                        </a:rPr>
                        <m:t>+</m:t>
                      </m:r>
                      <m:sSub>
                        <m:sSubPr>
                          <m:ctrlPr>
                            <a:rPr i="1">
                              <a:latin typeface="Cambria Math" panose="02040503050406030204" pitchFamily="18" charset="0"/>
                            </a:rPr>
                          </m:ctrlPr>
                        </m:sSubPr>
                        <m:e>
                          <m:sSub>
                            <m:sSubPr>
                              <m:ctrlPr>
                                <a:rPr i="1">
                                  <a:latin typeface="Cambria Math" panose="02040503050406030204" pitchFamily="18" charset="0"/>
                                </a:rPr>
                              </m:ctrlPr>
                            </m:sSubPr>
                            <m:e>
                              <m:r>
                                <a:rPr>
                                  <a:latin typeface="Cambria Math" panose="02040503050406030204" pitchFamily="18" charset="0"/>
                                </a:rPr>
                                <m:t>𝑈𝑃𝐷</m:t>
                              </m:r>
                            </m:e>
                            <m:sub>
                              <m:r>
                                <a:rPr>
                                  <a:latin typeface="Cambria Math" panose="02040503050406030204" pitchFamily="18" charset="0"/>
                                </a:rPr>
                                <m:t>𝑁𝐿</m:t>
                              </m:r>
                            </m:sub>
                          </m:sSub>
                        </m:e>
                        <m:sub>
                          <m:r>
                            <a:rPr>
                              <a:latin typeface="Cambria Math" panose="02040503050406030204" pitchFamily="18" charset="0"/>
                            </a:rPr>
                            <m:t>𝑟</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𝜀</m:t>
                          </m:r>
                        </m:e>
                        <m:sub>
                          <m:r>
                            <a:rPr>
                              <a:latin typeface="Cambria Math" panose="02040503050406030204" pitchFamily="18" charset="0"/>
                            </a:rPr>
                            <m:t>𝑁𝐿</m:t>
                          </m:r>
                        </m:sub>
                      </m:sSub>
                    </m:oMath>
                  </m:oMathPara>
                </a14:m>
                <a:endParaRPr dirty="0"/>
              </a:p>
            </p:txBody>
          </p:sp>
        </mc:Choice>
        <mc:Fallback xmlns="">
          <p:sp>
            <p:nvSpPr>
              <p:cNvPr id="165" name="Formula 7"/>
              <p:cNvSpPr txBox="1">
                <a:spLocks noRot="1" noChangeAspect="1" noMove="1" noResize="1" noEditPoints="1" noAdjustHandles="1" noChangeArrowheads="1" noChangeShapeType="1" noTextEdit="1"/>
              </p:cNvSpPr>
              <p:nvPr/>
            </p:nvSpPr>
            <p:spPr>
              <a:xfrm>
                <a:off x="228960" y="3623400"/>
                <a:ext cx="6318000" cy="704520"/>
              </a:xfrm>
              <a:prstGeom prst="rect">
                <a:avLst/>
              </a:prstGeom>
              <a:blipFill>
                <a:blip r:embed="rId5"/>
                <a:stretch>
                  <a:fillRect b="-12500"/>
                </a:stretch>
              </a:blipFill>
            </p:spPr>
            <p:txBody>
              <a:bodyPr/>
              <a:lstStyle/>
              <a:p>
                <a:r>
                  <a:rPr lang="de-DE">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152280" y="-360"/>
            <a:ext cx="8838720" cy="914040"/>
          </a:xfrm>
          <a:prstGeom prst="rect">
            <a:avLst/>
          </a:prstGeom>
          <a:noFill/>
          <a:ln w="0">
            <a:noFill/>
          </a:ln>
        </p:spPr>
        <p:txBody>
          <a:bodyPr anchor="ctr">
            <a:noAutofit/>
          </a:bodyPr>
          <a:lstStyle/>
          <a:p>
            <a:pPr algn="ctr">
              <a:lnSpc>
                <a:spcPct val="100000"/>
              </a:lnSpc>
            </a:pPr>
            <a:r>
              <a:rPr lang="en-US" sz="2800" b="0" strike="noStrike" spc="-1">
                <a:solidFill>
                  <a:srgbClr val="00589C"/>
                </a:solidFill>
                <a:latin typeface="Times New Roman"/>
                <a:ea typeface="Arial Unicode MS"/>
              </a:rPr>
              <a:t>Orbit Precision: CJ (GEO/IGSO)</a:t>
            </a:r>
            <a:endParaRPr lang="de-DE" sz="2800" b="0" strike="noStrike" spc="-1">
              <a:solidFill>
                <a:srgbClr val="000000"/>
              </a:solidFill>
              <a:latin typeface="Arial"/>
            </a:endParaRPr>
          </a:p>
        </p:txBody>
      </p:sp>
      <p:sp>
        <p:nvSpPr>
          <p:cNvPr id="181" name="TextShape 2"/>
          <p:cNvSpPr txBox="1"/>
          <p:nvPr/>
        </p:nvSpPr>
        <p:spPr>
          <a:xfrm>
            <a:off x="152280" y="1059480"/>
            <a:ext cx="4707360" cy="3028680"/>
          </a:xfrm>
          <a:prstGeom prst="rect">
            <a:avLst/>
          </a:prstGeom>
          <a:noFill/>
          <a:ln w="0">
            <a:noFill/>
          </a:ln>
        </p:spPr>
        <p:txBody>
          <a:bodyPr>
            <a:noAutofit/>
          </a:bodyPr>
          <a:lstStyle/>
          <a:p>
            <a:pPr marL="343080" indent="-342720">
              <a:lnSpc>
                <a:spcPct val="100000"/>
              </a:lnSpc>
              <a:spcBef>
                <a:spcPts val="400"/>
              </a:spcBef>
              <a:buClr>
                <a:srgbClr val="000000"/>
              </a:buClr>
              <a:buFont typeface="Wingdings" charset="2"/>
              <a:buChar char=""/>
            </a:pPr>
            <a:r>
              <a:rPr lang="en-US" sz="2000" b="0" strike="noStrike" spc="-1">
                <a:solidFill>
                  <a:srgbClr val="000000"/>
                </a:solidFill>
                <a:latin typeface="Times New Roman"/>
                <a:ea typeface="Arial Unicode MS"/>
              </a:rPr>
              <a:t>Marginal impact on the orbit precision of GEO/IGSO satellite orbit precision</a:t>
            </a:r>
            <a:endParaRPr lang="de-DE" sz="2000" b="0" strike="noStrike" spc="-1">
              <a:solidFill>
                <a:srgbClr val="000000"/>
              </a:solidFill>
              <a:latin typeface="Times New Roman"/>
            </a:endParaRPr>
          </a:p>
          <a:p>
            <a:pPr marL="343080" indent="-342720">
              <a:lnSpc>
                <a:spcPct val="100000"/>
              </a:lnSpc>
              <a:spcBef>
                <a:spcPts val="400"/>
              </a:spcBef>
              <a:buClr>
                <a:srgbClr val="000000"/>
              </a:buClr>
              <a:buFont typeface="Wingdings" charset="2"/>
              <a:buChar char=""/>
            </a:pPr>
            <a:r>
              <a:rPr lang="en-US" sz="2000" b="0" strike="noStrike" spc="-1">
                <a:solidFill>
                  <a:srgbClr val="000000"/>
                </a:solidFill>
                <a:latin typeface="Times New Roman"/>
                <a:ea typeface="Arial Unicode MS"/>
              </a:rPr>
              <a:t>GEO/IGSO have bad quality anyway</a:t>
            </a:r>
            <a:endParaRPr lang="de-DE" sz="2000" b="0" strike="noStrike" spc="-1">
              <a:solidFill>
                <a:srgbClr val="000000"/>
              </a:solidFill>
              <a:latin typeface="Times New Roman"/>
            </a:endParaRPr>
          </a:p>
          <a:p>
            <a:pPr marL="1257480" lvl="1" indent="-342720">
              <a:lnSpc>
                <a:spcPct val="100000"/>
              </a:lnSpc>
              <a:spcBef>
                <a:spcPts val="320"/>
              </a:spcBef>
              <a:buClr>
                <a:srgbClr val="00589C"/>
              </a:buClr>
              <a:buFont typeface="Symbol" charset="2"/>
              <a:buChar char=""/>
            </a:pPr>
            <a:r>
              <a:rPr lang="en-US" sz="1600" b="0" strike="noStrike" spc="-1">
                <a:solidFill>
                  <a:srgbClr val="00589C"/>
                </a:solidFill>
                <a:latin typeface="Times New Roman"/>
                <a:ea typeface="MS PGothic"/>
              </a:rPr>
              <a:t>Tracking network</a:t>
            </a:r>
            <a:endParaRPr lang="de-DE" sz="1600" b="0" strike="noStrike" spc="-1">
              <a:solidFill>
                <a:srgbClr val="000000"/>
              </a:solidFill>
              <a:latin typeface="Times New Roman"/>
            </a:endParaRPr>
          </a:p>
          <a:p>
            <a:pPr marL="1257480" lvl="1" indent="-342720">
              <a:lnSpc>
                <a:spcPct val="100000"/>
              </a:lnSpc>
              <a:spcBef>
                <a:spcPts val="320"/>
              </a:spcBef>
              <a:buClr>
                <a:srgbClr val="00589C"/>
              </a:buClr>
              <a:buFont typeface="Symbol" charset="2"/>
              <a:buChar char=""/>
            </a:pPr>
            <a:r>
              <a:rPr lang="en-US" sz="1600" b="0" strike="noStrike" spc="-1">
                <a:solidFill>
                  <a:srgbClr val="00589C"/>
                </a:solidFill>
                <a:latin typeface="Times New Roman"/>
                <a:ea typeface="MS PGothic"/>
              </a:rPr>
              <a:t>Solar radiation pressure modeling</a:t>
            </a:r>
            <a:endParaRPr lang="de-DE" sz="1600" b="0" strike="noStrike" spc="-1">
              <a:solidFill>
                <a:srgbClr val="000000"/>
              </a:solidFill>
              <a:latin typeface="Times New Roman"/>
            </a:endParaRPr>
          </a:p>
          <a:p>
            <a:pPr marL="343080" indent="-342720">
              <a:lnSpc>
                <a:spcPct val="100000"/>
              </a:lnSpc>
              <a:spcBef>
                <a:spcPts val="400"/>
              </a:spcBef>
              <a:buClr>
                <a:srgbClr val="000000"/>
              </a:buClr>
              <a:buFont typeface="Wingdings" charset="2"/>
              <a:buChar char=""/>
            </a:pPr>
            <a:r>
              <a:rPr lang="en-US" sz="2000" b="0" strike="noStrike" spc="-1">
                <a:solidFill>
                  <a:srgbClr val="000000"/>
                </a:solidFill>
                <a:highlight>
                  <a:srgbClr val="FFFF00"/>
                </a:highlight>
                <a:latin typeface="Times New Roman"/>
                <a:ea typeface="Arial Unicode MS"/>
              </a:rPr>
              <a:t>GEO/IGSO are less sensitive to ERP</a:t>
            </a:r>
            <a:endParaRPr lang="de-DE" sz="2000" b="0" strike="noStrike" spc="-1">
              <a:solidFill>
                <a:srgbClr val="000000"/>
              </a:solidFill>
              <a:latin typeface="Times New Roman"/>
            </a:endParaRPr>
          </a:p>
        </p:txBody>
      </p:sp>
      <p:sp>
        <p:nvSpPr>
          <p:cNvPr id="182" name="TextShape 3"/>
          <p:cNvSpPr txBox="1"/>
          <p:nvPr/>
        </p:nvSpPr>
        <p:spPr>
          <a:xfrm>
            <a:off x="6934320" y="4875840"/>
            <a:ext cx="837720" cy="255240"/>
          </a:xfrm>
          <a:prstGeom prst="rect">
            <a:avLst/>
          </a:prstGeom>
          <a:noFill/>
          <a:ln w="0">
            <a:noFill/>
          </a:ln>
        </p:spPr>
        <p:txBody>
          <a:bodyPr>
            <a:noAutofit/>
          </a:bodyPr>
          <a:lstStyle/>
          <a:p>
            <a:pPr algn="r">
              <a:lnSpc>
                <a:spcPct val="100000"/>
              </a:lnSpc>
            </a:pPr>
            <a:fld id="{C592386B-309A-4988-BBFC-EBDA2D6E6384}" type="slidenum">
              <a:rPr lang="de-DE" sz="1200" b="0" strike="noStrike" spc="-1">
                <a:solidFill>
                  <a:srgbClr val="808080"/>
                </a:solidFill>
                <a:latin typeface="Verdana"/>
                <a:ea typeface="MS PGothic"/>
              </a:rPr>
              <a:t>12</a:t>
            </a:fld>
            <a:endParaRPr lang="en-US" sz="1200" b="0" strike="noStrike" spc="-1">
              <a:latin typeface="Times New Roman"/>
            </a:endParaRPr>
          </a:p>
        </p:txBody>
      </p:sp>
      <p:sp>
        <p:nvSpPr>
          <p:cNvPr id="183" name="TextShape 4"/>
          <p:cNvSpPr txBox="1"/>
          <p:nvPr/>
        </p:nvSpPr>
        <p:spPr>
          <a:xfrm>
            <a:off x="1371600" y="4731840"/>
            <a:ext cx="6002640" cy="255240"/>
          </a:xfrm>
          <a:prstGeom prst="rect">
            <a:avLst/>
          </a:prstGeom>
          <a:noFill/>
          <a:ln w="0">
            <a:noFill/>
          </a:ln>
        </p:spPr>
        <p:txBody>
          <a:bodyPr>
            <a:noAutofit/>
          </a:bodyPr>
          <a:lstStyle/>
          <a:p>
            <a:pPr algn="ctr">
              <a:lnSpc>
                <a:spcPct val="100000"/>
              </a:lnSpc>
            </a:pPr>
            <a:r>
              <a:rPr lang="da-DK" sz="1200" b="0" strike="noStrike" spc="-1">
                <a:solidFill>
                  <a:srgbClr val="000000"/>
                </a:solidFill>
                <a:latin typeface="Arial"/>
                <a:ea typeface="ＭＳ Ｐゴシック"/>
              </a:rPr>
              <a:t>Deng et al., </a:t>
            </a:r>
            <a:r>
              <a:rPr lang="en-US" sz="1200" b="0" strike="noStrike" spc="-1">
                <a:solidFill>
                  <a:srgbClr val="000000"/>
                </a:solidFill>
                <a:latin typeface="Arial"/>
                <a:ea typeface="ＭＳ Ｐゴシック"/>
              </a:rPr>
              <a:t>GBM and Undifferenced Ambiguity Resolution</a:t>
            </a:r>
            <a:r>
              <a:rPr lang="da-DK" sz="1200" b="0" strike="noStrike" spc="-1">
                <a:solidFill>
                  <a:srgbClr val="000000"/>
                </a:solidFill>
                <a:latin typeface="Arial"/>
                <a:ea typeface="ＭＳ Ｐゴシック"/>
              </a:rPr>
              <a:t>, EGU 2022, 26.05.2022</a:t>
            </a:r>
            <a:endParaRPr lang="en-US" sz="1200" b="0" strike="noStrike" spc="-1">
              <a:latin typeface="Times New Roman"/>
            </a:endParaRPr>
          </a:p>
        </p:txBody>
      </p:sp>
      <p:pic>
        <p:nvPicPr>
          <p:cNvPr id="184" name="Picture 5"/>
          <p:cNvPicPr/>
          <p:nvPr/>
        </p:nvPicPr>
        <p:blipFill>
          <a:blip r:embed="rId2"/>
          <a:stretch/>
        </p:blipFill>
        <p:spPr>
          <a:xfrm>
            <a:off x="4712760" y="744480"/>
            <a:ext cx="4411800" cy="384336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52280" y="-360"/>
            <a:ext cx="8838720" cy="914040"/>
          </a:xfrm>
          <a:prstGeom prst="rect">
            <a:avLst/>
          </a:prstGeom>
          <a:noFill/>
          <a:ln w="0">
            <a:noFill/>
          </a:ln>
        </p:spPr>
        <p:txBody>
          <a:bodyPr anchor="ctr">
            <a:noAutofit/>
          </a:bodyPr>
          <a:lstStyle/>
          <a:p>
            <a:pPr algn="ctr">
              <a:lnSpc>
                <a:spcPct val="100000"/>
              </a:lnSpc>
            </a:pPr>
            <a:r>
              <a:rPr lang="en-US" sz="2800" b="0" strike="noStrike" spc="-1" dirty="0">
                <a:solidFill>
                  <a:srgbClr val="00589C"/>
                </a:solidFill>
                <a:latin typeface="Times New Roman"/>
                <a:ea typeface="Arial Unicode MS"/>
              </a:rPr>
              <a:t>Ambiguity Resolution (AR) in POD: DD vs UD</a:t>
            </a:r>
            <a:endParaRPr lang="de-DE" sz="2800" b="0" strike="noStrike" spc="-1" dirty="0">
              <a:solidFill>
                <a:srgbClr val="000000"/>
              </a:solidFill>
              <a:latin typeface="Arial"/>
            </a:endParaRPr>
          </a:p>
        </p:txBody>
      </p:sp>
      <p:sp>
        <p:nvSpPr>
          <p:cNvPr id="102" name="TextShape 2"/>
          <p:cNvSpPr txBox="1"/>
          <p:nvPr/>
        </p:nvSpPr>
        <p:spPr>
          <a:xfrm>
            <a:off x="152280" y="956116"/>
            <a:ext cx="8838720" cy="3528361"/>
          </a:xfrm>
          <a:prstGeom prst="rect">
            <a:avLst/>
          </a:prstGeom>
          <a:noFill/>
          <a:ln w="0">
            <a:noFill/>
          </a:ln>
        </p:spPr>
        <p:txBody>
          <a:bodyPr>
            <a:noAutofit/>
          </a:bodyPr>
          <a:lstStyle/>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In GNSS data processing the ambiguity-fixing can improve Precise Orbit Determination (POD)</a:t>
            </a:r>
          </a:p>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Most POD software packages use the Double</a:t>
            </a:r>
            <a:r>
              <a:rPr lang="en-US" sz="2000" spc="-1" dirty="0">
                <a:solidFill>
                  <a:srgbClr val="000000"/>
                </a:solidFill>
                <a:latin typeface="Times New Roman"/>
                <a:ea typeface="Arial Unicode MS"/>
              </a:rPr>
              <a:t>-Difference (DD) from independent base-lines to do AR</a:t>
            </a:r>
          </a:p>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rPr>
              <a:t>DD from </a:t>
            </a:r>
            <a:r>
              <a:rPr lang="en-US" sz="2000" b="1" strike="noStrike" spc="-1" dirty="0">
                <a:solidFill>
                  <a:srgbClr val="000000"/>
                </a:solidFill>
                <a:latin typeface="Times New Roman"/>
              </a:rPr>
              <a:t>shorter baseline </a:t>
            </a:r>
            <a:r>
              <a:rPr lang="en-US" sz="2000" b="0" strike="noStrike" spc="-1" dirty="0">
                <a:solidFill>
                  <a:srgbClr val="000000"/>
                </a:solidFill>
                <a:latin typeface="Times New Roman"/>
              </a:rPr>
              <a:t>reduce more errors from the global parameters (ERP, satellite </a:t>
            </a:r>
            <a:r>
              <a:rPr lang="en-US" sz="2000" b="0" strike="noStrike" spc="-1" dirty="0" err="1">
                <a:solidFill>
                  <a:srgbClr val="000000"/>
                </a:solidFill>
                <a:latin typeface="Times New Roman"/>
              </a:rPr>
              <a:t>orbit+clock</a:t>
            </a:r>
            <a:r>
              <a:rPr lang="en-US" sz="2000" b="0" strike="noStrike" spc="-1" dirty="0">
                <a:solidFill>
                  <a:srgbClr val="000000"/>
                </a:solidFill>
                <a:latin typeface="Times New Roman"/>
              </a:rPr>
              <a:t>) than longer baseline </a:t>
            </a:r>
            <a:r>
              <a:rPr lang="en-US" sz="2000" b="0" strike="noStrike" spc="-1" dirty="0">
                <a:solidFill>
                  <a:srgbClr val="000000"/>
                </a:solidFill>
                <a:latin typeface="Times New Roman"/>
                <a:sym typeface="Wingdings" pitchFamily="2" charset="2"/>
              </a:rPr>
              <a:t> </a:t>
            </a:r>
            <a:r>
              <a:rPr lang="en-US" sz="2000" b="1" strike="noStrike" spc="-1" dirty="0">
                <a:solidFill>
                  <a:srgbClr val="000000"/>
                </a:solidFill>
                <a:latin typeface="Times New Roman"/>
                <a:sym typeface="Wingdings" pitchFamily="2" charset="2"/>
              </a:rPr>
              <a:t>better AR fix-rate</a:t>
            </a:r>
          </a:p>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sym typeface="Wingdings" pitchFamily="2" charset="2"/>
              </a:rPr>
              <a:t>In other word, the </a:t>
            </a:r>
            <a:r>
              <a:rPr lang="en-US" sz="2000" b="1" strike="noStrike" spc="-1" dirty="0">
                <a:solidFill>
                  <a:srgbClr val="C00000"/>
                </a:solidFill>
                <a:latin typeface="Times New Roman"/>
                <a:sym typeface="Wingdings" pitchFamily="2" charset="2"/>
              </a:rPr>
              <a:t>shorter baseline </a:t>
            </a:r>
            <a:r>
              <a:rPr lang="en-US" sz="2000" b="0" strike="noStrike" spc="-1" dirty="0">
                <a:solidFill>
                  <a:srgbClr val="000000"/>
                </a:solidFill>
                <a:latin typeface="Times New Roman"/>
                <a:sym typeface="Wingdings" pitchFamily="2" charset="2"/>
              </a:rPr>
              <a:t>is </a:t>
            </a:r>
            <a:r>
              <a:rPr lang="en-US" sz="2000" b="1" strike="noStrike" spc="-1" dirty="0">
                <a:solidFill>
                  <a:srgbClr val="C00000"/>
                </a:solidFill>
                <a:latin typeface="Times New Roman"/>
                <a:sym typeface="Wingdings" pitchFamily="2" charset="2"/>
              </a:rPr>
              <a:t>less sensitive </a:t>
            </a:r>
            <a:r>
              <a:rPr lang="en-US" sz="2000" b="0" strike="noStrike" spc="-1" dirty="0">
                <a:solidFill>
                  <a:srgbClr val="000000"/>
                </a:solidFill>
                <a:latin typeface="Times New Roman"/>
                <a:sym typeface="Wingdings" pitchFamily="2" charset="2"/>
              </a:rPr>
              <a:t>to the </a:t>
            </a:r>
            <a:r>
              <a:rPr lang="en-US" sz="2000" b="1" strike="noStrike" spc="-1" dirty="0">
                <a:solidFill>
                  <a:srgbClr val="C00000"/>
                </a:solidFill>
                <a:latin typeface="Times New Roman"/>
                <a:sym typeface="Wingdings" pitchFamily="2" charset="2"/>
              </a:rPr>
              <a:t>global parameters</a:t>
            </a:r>
          </a:p>
          <a:p>
            <a:pPr marL="360">
              <a:lnSpc>
                <a:spcPct val="100000"/>
              </a:lnSpc>
              <a:spcBef>
                <a:spcPts val="400"/>
              </a:spcBef>
              <a:buClr>
                <a:srgbClr val="000000"/>
              </a:buClr>
            </a:pPr>
            <a:endParaRPr lang="en-US" sz="2000" b="0" strike="noStrike" spc="-1" dirty="0">
              <a:solidFill>
                <a:srgbClr val="000000"/>
              </a:solidFill>
              <a:latin typeface="Times New Roman"/>
              <a:sym typeface="Wingdings" pitchFamily="2" charset="2"/>
            </a:endParaRPr>
          </a:p>
          <a:p>
            <a:pPr marL="343080" indent="-342720">
              <a:lnSpc>
                <a:spcPct val="100000"/>
              </a:lnSpc>
              <a:spcBef>
                <a:spcPts val="400"/>
              </a:spcBef>
              <a:buClr>
                <a:srgbClr val="000000"/>
              </a:buClr>
              <a:buFont typeface="Wingdings" charset="2"/>
              <a:buChar char=""/>
            </a:pPr>
            <a:r>
              <a:rPr lang="en-US" sz="2000" b="1" spc="-1" dirty="0">
                <a:solidFill>
                  <a:srgbClr val="000000"/>
                </a:solidFill>
                <a:latin typeface="Times New Roman"/>
                <a:sym typeface="Wingdings" pitchFamily="2" charset="2"/>
              </a:rPr>
              <a:t>Longer baseline is better for POD</a:t>
            </a:r>
          </a:p>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sym typeface="Wingdings" pitchFamily="2" charset="2"/>
              </a:rPr>
              <a:t>The </a:t>
            </a:r>
            <a:r>
              <a:rPr lang="en-US" sz="2000" b="1" spc="-1" dirty="0">
                <a:latin typeface="Times New Roman"/>
                <a:sym typeface="Wingdings" pitchFamily="2" charset="2"/>
              </a:rPr>
              <a:t>U</a:t>
            </a:r>
            <a:r>
              <a:rPr lang="en-US" sz="2000" b="1" strike="noStrike" spc="-1" dirty="0">
                <a:latin typeface="Times New Roman"/>
                <a:sym typeface="Wingdings" pitchFamily="2" charset="2"/>
              </a:rPr>
              <a:t>n-Difference (UD) </a:t>
            </a:r>
            <a:r>
              <a:rPr lang="en-US" sz="2000" b="0" strike="noStrike" spc="-1" dirty="0">
                <a:solidFill>
                  <a:srgbClr val="000000"/>
                </a:solidFill>
                <a:latin typeface="Times New Roman"/>
                <a:sym typeface="Wingdings" pitchFamily="2" charset="2"/>
              </a:rPr>
              <a:t>AR </a:t>
            </a:r>
            <a:r>
              <a:rPr lang="en-US" sz="2000" spc="-1" dirty="0">
                <a:solidFill>
                  <a:srgbClr val="000000"/>
                </a:solidFill>
                <a:latin typeface="Times New Roman"/>
                <a:sym typeface="Wingdings" pitchFamily="2" charset="2"/>
              </a:rPr>
              <a:t>connects </a:t>
            </a:r>
            <a:r>
              <a:rPr lang="en-US" sz="2000" b="1" spc="-1" dirty="0">
                <a:solidFill>
                  <a:srgbClr val="000000"/>
                </a:solidFill>
                <a:latin typeface="Times New Roman"/>
                <a:sym typeface="Wingdings" pitchFamily="2" charset="2"/>
              </a:rPr>
              <a:t>all spacious ambiguities </a:t>
            </a:r>
            <a:r>
              <a:rPr lang="en-US" sz="2000" spc="-1" dirty="0">
                <a:solidFill>
                  <a:srgbClr val="000000"/>
                </a:solidFill>
                <a:latin typeface="Times New Roman"/>
                <a:sym typeface="Wingdings" pitchFamily="2" charset="2"/>
              </a:rPr>
              <a:t>in a session</a:t>
            </a:r>
            <a:endParaRPr lang="en-US" sz="2000" b="0" strike="noStrike" spc="-1" dirty="0">
              <a:solidFill>
                <a:srgbClr val="000000"/>
              </a:solidFill>
              <a:latin typeface="Times New Roman"/>
              <a:sym typeface="Wingdings" pitchFamily="2" charset="2"/>
            </a:endParaRPr>
          </a:p>
          <a:p>
            <a:pPr marL="360" algn="ctr">
              <a:lnSpc>
                <a:spcPct val="100000"/>
              </a:lnSpc>
              <a:spcBef>
                <a:spcPts val="400"/>
              </a:spcBef>
              <a:buClr>
                <a:srgbClr val="000000"/>
              </a:buClr>
            </a:pPr>
            <a:endParaRPr lang="en-US"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p:txBody>
      </p:sp>
      <p:sp>
        <p:nvSpPr>
          <p:cNvPr id="103" name="TextShape 3"/>
          <p:cNvSpPr txBox="1"/>
          <p:nvPr/>
        </p:nvSpPr>
        <p:spPr>
          <a:xfrm>
            <a:off x="6934320" y="4875840"/>
            <a:ext cx="837720" cy="255240"/>
          </a:xfrm>
          <a:prstGeom prst="rect">
            <a:avLst/>
          </a:prstGeom>
          <a:noFill/>
          <a:ln w="0">
            <a:noFill/>
          </a:ln>
        </p:spPr>
        <p:txBody>
          <a:bodyPr>
            <a:noAutofit/>
          </a:bodyPr>
          <a:lstStyle/>
          <a:p>
            <a:pPr algn="r">
              <a:lnSpc>
                <a:spcPct val="100000"/>
              </a:lnSpc>
            </a:pPr>
            <a:fld id="{01C95134-9396-417C-B8D8-307334DC394A}" type="slidenum">
              <a:rPr lang="de-DE" sz="1200" b="0" strike="noStrike" spc="-1">
                <a:solidFill>
                  <a:srgbClr val="808080"/>
                </a:solidFill>
                <a:latin typeface="Verdana"/>
                <a:ea typeface="MS PGothic"/>
              </a:rPr>
              <a:t>2</a:t>
            </a:fld>
            <a:endParaRPr lang="en-US" sz="1200" b="0" strike="noStrike" spc="-1">
              <a:latin typeface="Times New Roman"/>
            </a:endParaRPr>
          </a:p>
        </p:txBody>
      </p:sp>
      <p:sp>
        <p:nvSpPr>
          <p:cNvPr id="104" name="TextShape 4"/>
          <p:cNvSpPr txBox="1"/>
          <p:nvPr/>
        </p:nvSpPr>
        <p:spPr>
          <a:xfrm>
            <a:off x="1371600" y="4731840"/>
            <a:ext cx="6002640" cy="255240"/>
          </a:xfrm>
          <a:prstGeom prst="rect">
            <a:avLst/>
          </a:prstGeom>
          <a:noFill/>
          <a:ln w="0">
            <a:noFill/>
          </a:ln>
        </p:spPr>
        <p:txBody>
          <a:bodyPr>
            <a:noAutofit/>
          </a:bodyPr>
          <a:lstStyle/>
          <a:p>
            <a:pPr algn="ctr">
              <a:lnSpc>
                <a:spcPct val="100000"/>
              </a:lnSpc>
            </a:pPr>
            <a:r>
              <a:rPr lang="da-DK" sz="1200" b="0" strike="noStrike" spc="-1">
                <a:solidFill>
                  <a:srgbClr val="000000"/>
                </a:solidFill>
                <a:latin typeface="Arial"/>
                <a:ea typeface="ＭＳ Ｐゴシック"/>
              </a:rPr>
              <a:t>Deng et al., </a:t>
            </a:r>
            <a:r>
              <a:rPr lang="en-US" sz="1200" b="0" strike="noStrike" spc="-1">
                <a:solidFill>
                  <a:srgbClr val="000000"/>
                </a:solidFill>
                <a:latin typeface="Arial"/>
                <a:ea typeface="ＭＳ Ｐゴシック"/>
              </a:rPr>
              <a:t>GBM and Undifferenced Ambiguity Resolution</a:t>
            </a:r>
            <a:r>
              <a:rPr lang="da-DK" sz="1200" b="0" strike="noStrike" spc="-1">
                <a:solidFill>
                  <a:srgbClr val="000000"/>
                </a:solidFill>
                <a:latin typeface="Arial"/>
                <a:ea typeface="ＭＳ Ｐゴシック"/>
              </a:rPr>
              <a:t>, EGU 2022, 26.05.2022</a:t>
            </a:r>
            <a:endParaRPr lang="en-US" sz="1200" b="0" strike="noStrike" spc="-1">
              <a:latin typeface="Times New Roman"/>
            </a:endParaRPr>
          </a:p>
        </p:txBody>
      </p:sp>
      <p:sp>
        <p:nvSpPr>
          <p:cNvPr id="2" name="Pfeil nach unten 1">
            <a:extLst>
              <a:ext uri="{FF2B5EF4-FFF2-40B4-BE49-F238E27FC236}">
                <a16:creationId xmlns:a16="http://schemas.microsoft.com/office/drawing/2014/main" id="{938D858C-B5C4-9644-94F1-E46AD2B3C069}"/>
              </a:ext>
            </a:extLst>
          </p:cNvPr>
          <p:cNvSpPr/>
          <p:nvPr/>
        </p:nvSpPr>
        <p:spPr>
          <a:xfrm>
            <a:off x="4031311" y="3315694"/>
            <a:ext cx="405517" cy="3816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152280" y="-360"/>
            <a:ext cx="8838720" cy="914040"/>
          </a:xfrm>
          <a:prstGeom prst="rect">
            <a:avLst/>
          </a:prstGeom>
          <a:noFill/>
          <a:ln w="0">
            <a:noFill/>
          </a:ln>
        </p:spPr>
        <p:txBody>
          <a:bodyPr anchor="ctr">
            <a:noAutofit/>
          </a:bodyPr>
          <a:lstStyle/>
          <a:p>
            <a:pPr algn="ctr">
              <a:lnSpc>
                <a:spcPct val="100000"/>
              </a:lnSpc>
            </a:pPr>
            <a:r>
              <a:rPr lang="en-US" sz="2800" b="0" strike="noStrike" spc="-1" dirty="0">
                <a:solidFill>
                  <a:srgbClr val="00589C"/>
                </a:solidFill>
                <a:latin typeface="Times New Roman"/>
                <a:ea typeface="Arial Unicode MS"/>
              </a:rPr>
              <a:t>GBM moves from DD</a:t>
            </a:r>
            <a:r>
              <a:rPr lang="en-US" sz="2800" spc="-1" dirty="0">
                <a:solidFill>
                  <a:srgbClr val="00589C"/>
                </a:solidFill>
                <a:latin typeface="Times New Roman"/>
                <a:ea typeface="Arial Unicode MS"/>
              </a:rPr>
              <a:t> to </a:t>
            </a:r>
            <a:r>
              <a:rPr lang="en-US" sz="2800" b="0" strike="noStrike" spc="-1" dirty="0">
                <a:solidFill>
                  <a:srgbClr val="00589C"/>
                </a:solidFill>
                <a:latin typeface="Times New Roman"/>
                <a:ea typeface="Arial Unicode MS"/>
              </a:rPr>
              <a:t>UD</a:t>
            </a:r>
            <a:endParaRPr lang="de-DE" sz="2800" b="0" strike="noStrike" spc="-1" dirty="0">
              <a:solidFill>
                <a:srgbClr val="000000"/>
              </a:solidFill>
              <a:latin typeface="Arial"/>
            </a:endParaRPr>
          </a:p>
        </p:txBody>
      </p:sp>
      <p:sp>
        <p:nvSpPr>
          <p:cNvPr id="167" name="TextShape 2"/>
          <p:cNvSpPr txBox="1"/>
          <p:nvPr/>
        </p:nvSpPr>
        <p:spPr>
          <a:xfrm>
            <a:off x="6934320" y="4875840"/>
            <a:ext cx="837720" cy="255240"/>
          </a:xfrm>
          <a:prstGeom prst="rect">
            <a:avLst/>
          </a:prstGeom>
          <a:noFill/>
          <a:ln w="0">
            <a:noFill/>
          </a:ln>
        </p:spPr>
        <p:txBody>
          <a:bodyPr>
            <a:noAutofit/>
          </a:bodyPr>
          <a:lstStyle/>
          <a:p>
            <a:pPr algn="r">
              <a:lnSpc>
                <a:spcPct val="100000"/>
              </a:lnSpc>
            </a:pPr>
            <a:fld id="{56190408-8516-4C08-A2B3-DEA3F1CE6672}" type="slidenum">
              <a:rPr lang="de-DE" sz="1200" b="0" strike="noStrike" spc="-1">
                <a:solidFill>
                  <a:srgbClr val="808080"/>
                </a:solidFill>
                <a:latin typeface="Verdana"/>
                <a:ea typeface="MS PGothic"/>
              </a:rPr>
              <a:t>3</a:t>
            </a:fld>
            <a:endParaRPr lang="en-US" sz="1200" b="0" strike="noStrike" spc="-1">
              <a:latin typeface="Times New Roman"/>
            </a:endParaRPr>
          </a:p>
        </p:txBody>
      </p:sp>
      <p:sp>
        <p:nvSpPr>
          <p:cNvPr id="168" name="TextShape 3"/>
          <p:cNvSpPr txBox="1"/>
          <p:nvPr/>
        </p:nvSpPr>
        <p:spPr>
          <a:xfrm>
            <a:off x="1371600" y="4731840"/>
            <a:ext cx="6002640" cy="255240"/>
          </a:xfrm>
          <a:prstGeom prst="rect">
            <a:avLst/>
          </a:prstGeom>
          <a:noFill/>
          <a:ln w="0">
            <a:noFill/>
          </a:ln>
        </p:spPr>
        <p:txBody>
          <a:bodyPr>
            <a:noAutofit/>
          </a:bodyPr>
          <a:lstStyle/>
          <a:p>
            <a:pPr algn="ctr">
              <a:lnSpc>
                <a:spcPct val="100000"/>
              </a:lnSpc>
            </a:pPr>
            <a:r>
              <a:rPr lang="da-DK" sz="1200" b="0" strike="noStrike" spc="-1">
                <a:solidFill>
                  <a:srgbClr val="000000"/>
                </a:solidFill>
                <a:latin typeface="Arial"/>
                <a:ea typeface="ＭＳ Ｐゴシック"/>
              </a:rPr>
              <a:t>Deng et al., </a:t>
            </a:r>
            <a:r>
              <a:rPr lang="en-US" sz="1200" b="0" strike="noStrike" spc="-1">
                <a:solidFill>
                  <a:srgbClr val="000000"/>
                </a:solidFill>
                <a:latin typeface="Arial"/>
                <a:ea typeface="ＭＳ Ｐゴシック"/>
              </a:rPr>
              <a:t>GBM and Undifferenced Ambiguity Resolution</a:t>
            </a:r>
            <a:r>
              <a:rPr lang="da-DK" sz="1200" b="0" strike="noStrike" spc="-1">
                <a:solidFill>
                  <a:srgbClr val="000000"/>
                </a:solidFill>
                <a:latin typeface="Arial"/>
                <a:ea typeface="ＭＳ Ｐゴシック"/>
              </a:rPr>
              <a:t>, EGU 2022, 26.05.2022</a:t>
            </a:r>
            <a:endParaRPr lang="en-US" sz="1200" b="0" strike="noStrike" spc="-1">
              <a:latin typeface="Times New Roman"/>
            </a:endParaRPr>
          </a:p>
        </p:txBody>
      </p:sp>
      <p:pic>
        <p:nvPicPr>
          <p:cNvPr id="169" name="Picture 5"/>
          <p:cNvPicPr/>
          <p:nvPr/>
        </p:nvPicPr>
        <p:blipFill>
          <a:blip r:embed="rId3"/>
          <a:stretch/>
        </p:blipFill>
        <p:spPr>
          <a:xfrm>
            <a:off x="178966" y="1310400"/>
            <a:ext cx="4389480" cy="2601000"/>
          </a:xfrm>
          <a:prstGeom prst="rect">
            <a:avLst/>
          </a:prstGeom>
          <a:ln w="0">
            <a:noFill/>
          </a:ln>
        </p:spPr>
      </p:pic>
      <p:grpSp>
        <p:nvGrpSpPr>
          <p:cNvPr id="170" name="Group 4"/>
          <p:cNvGrpSpPr/>
          <p:nvPr/>
        </p:nvGrpSpPr>
        <p:grpSpPr>
          <a:xfrm>
            <a:off x="4854814" y="1275480"/>
            <a:ext cx="4103280" cy="2770560"/>
            <a:chOff x="4932720" y="1275480"/>
            <a:chExt cx="4103280" cy="2770560"/>
          </a:xfrm>
        </p:grpSpPr>
        <p:pic>
          <p:nvPicPr>
            <p:cNvPr id="171" name="Picture 6"/>
            <p:cNvPicPr/>
            <p:nvPr/>
          </p:nvPicPr>
          <p:blipFill>
            <a:blip r:embed="rId4"/>
            <a:stretch/>
          </p:blipFill>
          <p:spPr>
            <a:xfrm>
              <a:off x="5024880" y="1275480"/>
              <a:ext cx="4011120" cy="2626560"/>
            </a:xfrm>
            <a:prstGeom prst="rect">
              <a:avLst/>
            </a:prstGeom>
            <a:ln w="0">
              <a:noFill/>
            </a:ln>
          </p:spPr>
        </p:pic>
        <p:sp>
          <p:nvSpPr>
            <p:cNvPr id="172" name="CustomShape 5"/>
            <p:cNvSpPr/>
            <p:nvPr/>
          </p:nvSpPr>
          <p:spPr>
            <a:xfrm rot="16200000">
              <a:off x="4460400" y="2415960"/>
              <a:ext cx="1217160" cy="27252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200" b="0" strike="noStrike" spc="-1">
                  <a:solidFill>
                    <a:srgbClr val="000000"/>
                  </a:solidFill>
                  <a:latin typeface="Times New Roman"/>
                  <a:ea typeface="MS PGothic"/>
                </a:rPr>
                <a:t>Satellite Number</a:t>
              </a:r>
              <a:endParaRPr lang="en-US" sz="1200" b="0" strike="noStrike" spc="-1">
                <a:latin typeface="Arial"/>
              </a:endParaRPr>
            </a:p>
          </p:txBody>
        </p:sp>
        <p:sp>
          <p:nvSpPr>
            <p:cNvPr id="173" name="CustomShape 6"/>
            <p:cNvSpPr/>
            <p:nvPr/>
          </p:nvSpPr>
          <p:spPr>
            <a:xfrm>
              <a:off x="6914880" y="3773160"/>
              <a:ext cx="460080" cy="27288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200" b="0" strike="noStrike" spc="-1">
                  <a:solidFill>
                    <a:srgbClr val="000000"/>
                  </a:solidFill>
                  <a:latin typeface="Times New Roman"/>
                  <a:ea typeface="MS PGothic"/>
                </a:rPr>
                <a:t>Year</a:t>
              </a:r>
              <a:endParaRPr lang="en-US" sz="1200" b="0" strike="noStrike" spc="-1">
                <a:latin typeface="Arial"/>
              </a:endParaRPr>
            </a:p>
          </p:txBody>
        </p:sp>
      </p:grpSp>
      <p:grpSp>
        <p:nvGrpSpPr>
          <p:cNvPr id="177" name="Group 10"/>
          <p:cNvGrpSpPr/>
          <p:nvPr/>
        </p:nvGrpSpPr>
        <p:grpSpPr>
          <a:xfrm>
            <a:off x="8065654" y="943200"/>
            <a:ext cx="955440" cy="2780640"/>
            <a:chOff x="8143560" y="943200"/>
            <a:chExt cx="955440" cy="2780640"/>
          </a:xfrm>
        </p:grpSpPr>
        <p:sp>
          <p:nvSpPr>
            <p:cNvPr id="178" name="Line 11"/>
            <p:cNvSpPr/>
            <p:nvPr/>
          </p:nvSpPr>
          <p:spPr>
            <a:xfrm flipV="1">
              <a:off x="8604360" y="943200"/>
              <a:ext cx="0" cy="2780640"/>
            </a:xfrm>
            <a:prstGeom prst="line">
              <a:avLst/>
            </a:prstGeom>
            <a:ln w="9525">
              <a:solidFill>
                <a:srgbClr val="FF0000"/>
              </a:solidFill>
              <a:prstDash val="lgDash"/>
              <a:round/>
            </a:ln>
          </p:spPr>
          <p:style>
            <a:lnRef idx="0">
              <a:scrgbClr r="0" g="0" b="0"/>
            </a:lnRef>
            <a:fillRef idx="0">
              <a:scrgbClr r="0" g="0" b="0"/>
            </a:fillRef>
            <a:effectRef idx="0">
              <a:scrgbClr r="0" g="0" b="0"/>
            </a:effectRef>
            <a:fontRef idx="minor"/>
          </p:style>
        </p:sp>
        <p:sp>
          <p:nvSpPr>
            <p:cNvPr id="179" name="CustomShape 12"/>
            <p:cNvSpPr/>
            <p:nvPr/>
          </p:nvSpPr>
          <p:spPr>
            <a:xfrm>
              <a:off x="8143560" y="987480"/>
              <a:ext cx="95544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a:solidFill>
                    <a:srgbClr val="FF0000"/>
                  </a:solidFill>
                  <a:latin typeface="Times New Roman"/>
                  <a:ea typeface="MS PGothic"/>
                </a:rPr>
                <a:t>DD  UD</a:t>
              </a:r>
              <a:endParaRPr lang="en-US" sz="1800" b="0" strike="noStrike" spc="-1">
                <a:latin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152280" y="-360"/>
            <a:ext cx="8838720" cy="914040"/>
          </a:xfrm>
          <a:prstGeom prst="rect">
            <a:avLst/>
          </a:prstGeom>
          <a:noFill/>
          <a:ln w="0">
            <a:noFill/>
          </a:ln>
        </p:spPr>
        <p:txBody>
          <a:bodyPr anchor="ctr">
            <a:noAutofit/>
          </a:bodyPr>
          <a:lstStyle/>
          <a:p>
            <a:pPr algn="ctr">
              <a:lnSpc>
                <a:spcPct val="100000"/>
              </a:lnSpc>
            </a:pPr>
            <a:r>
              <a:rPr lang="en-US" sz="2800" b="0" strike="noStrike" spc="-1" dirty="0">
                <a:solidFill>
                  <a:srgbClr val="00589C"/>
                </a:solidFill>
                <a:latin typeface="Times New Roman"/>
                <a:ea typeface="Arial Unicode MS"/>
              </a:rPr>
              <a:t>Orbit-overlap validation DD vs. UD</a:t>
            </a:r>
            <a:endParaRPr lang="de-DE" sz="2800" b="0" strike="noStrike" spc="-1" dirty="0">
              <a:solidFill>
                <a:srgbClr val="000000"/>
              </a:solidFill>
              <a:latin typeface="Arial"/>
            </a:endParaRPr>
          </a:p>
        </p:txBody>
      </p:sp>
      <p:sp>
        <p:nvSpPr>
          <p:cNvPr id="127" name="TextShape 2"/>
          <p:cNvSpPr txBox="1"/>
          <p:nvPr/>
        </p:nvSpPr>
        <p:spPr>
          <a:xfrm>
            <a:off x="152280" y="916359"/>
            <a:ext cx="4779360" cy="3401202"/>
          </a:xfrm>
          <a:prstGeom prst="rect">
            <a:avLst/>
          </a:prstGeom>
          <a:noFill/>
          <a:ln w="0">
            <a:noFill/>
          </a:ln>
        </p:spPr>
        <p:txBody>
          <a:bodyPr>
            <a:noAutofit/>
          </a:bodyPr>
          <a:lstStyle/>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DOY 001-150, 2021</a:t>
            </a:r>
            <a:endParaRPr lang="de-DE" sz="2000" b="0" strike="noStrike" spc="-1" dirty="0">
              <a:solidFill>
                <a:srgbClr val="000000"/>
              </a:solidFill>
              <a:latin typeface="Times New Roman"/>
            </a:endParaRPr>
          </a:p>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Ambiguity resolution for GPS, Galileo and </a:t>
            </a:r>
            <a:r>
              <a:rPr lang="en-US" sz="2000" b="0" strike="noStrike" spc="-1" dirty="0" err="1">
                <a:solidFill>
                  <a:srgbClr val="000000"/>
                </a:solidFill>
                <a:latin typeface="Times New Roman"/>
                <a:ea typeface="Arial Unicode MS"/>
              </a:rPr>
              <a:t>BeiDou</a:t>
            </a:r>
            <a:r>
              <a:rPr lang="en-US" sz="2000" b="0" strike="noStrike" spc="-1" dirty="0">
                <a:solidFill>
                  <a:srgbClr val="000000"/>
                </a:solidFill>
                <a:latin typeface="Times New Roman"/>
                <a:ea typeface="Arial Unicode MS"/>
              </a:rPr>
              <a:t> 2/3</a:t>
            </a:r>
            <a:endParaRPr lang="de-DE" sz="2000" b="0" strike="noStrike" spc="-1" dirty="0">
              <a:solidFill>
                <a:srgbClr val="000000"/>
              </a:solidFill>
              <a:latin typeface="Times New Roman"/>
            </a:endParaRPr>
          </a:p>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Three solutions (140 stations)</a:t>
            </a: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Significant improvement in longer baselines and UD solutions</a:t>
            </a:r>
            <a:endParaRPr lang="de-DE" sz="2000" b="0" strike="noStrike" spc="-1" dirty="0">
              <a:solidFill>
                <a:srgbClr val="000000"/>
              </a:solidFill>
              <a:latin typeface="Times New Roman"/>
            </a:endParaRPr>
          </a:p>
        </p:txBody>
      </p:sp>
      <p:sp>
        <p:nvSpPr>
          <p:cNvPr id="128" name="TextShape 3"/>
          <p:cNvSpPr txBox="1"/>
          <p:nvPr/>
        </p:nvSpPr>
        <p:spPr>
          <a:xfrm>
            <a:off x="6934320" y="4875840"/>
            <a:ext cx="837720" cy="255240"/>
          </a:xfrm>
          <a:prstGeom prst="rect">
            <a:avLst/>
          </a:prstGeom>
          <a:noFill/>
          <a:ln w="0">
            <a:noFill/>
          </a:ln>
        </p:spPr>
        <p:txBody>
          <a:bodyPr>
            <a:noAutofit/>
          </a:bodyPr>
          <a:lstStyle/>
          <a:p>
            <a:pPr algn="r">
              <a:lnSpc>
                <a:spcPct val="100000"/>
              </a:lnSpc>
            </a:pPr>
            <a:fld id="{1E9847DB-3FBA-4355-92C5-4EFC1032D092}" type="slidenum">
              <a:rPr lang="de-DE" sz="1200" b="0" strike="noStrike" spc="-1">
                <a:solidFill>
                  <a:srgbClr val="808080"/>
                </a:solidFill>
                <a:latin typeface="Verdana"/>
                <a:ea typeface="MS PGothic"/>
              </a:rPr>
              <a:t>4</a:t>
            </a:fld>
            <a:endParaRPr lang="en-US" sz="1200" b="0" strike="noStrike" spc="-1">
              <a:latin typeface="Times New Roman"/>
            </a:endParaRPr>
          </a:p>
        </p:txBody>
      </p:sp>
      <p:sp>
        <p:nvSpPr>
          <p:cNvPr id="129" name="TextShape 4"/>
          <p:cNvSpPr txBox="1"/>
          <p:nvPr/>
        </p:nvSpPr>
        <p:spPr>
          <a:xfrm>
            <a:off x="1371600" y="4731840"/>
            <a:ext cx="6002640" cy="255240"/>
          </a:xfrm>
          <a:prstGeom prst="rect">
            <a:avLst/>
          </a:prstGeom>
          <a:noFill/>
          <a:ln w="0">
            <a:noFill/>
          </a:ln>
        </p:spPr>
        <p:txBody>
          <a:bodyPr>
            <a:noAutofit/>
          </a:bodyPr>
          <a:lstStyle/>
          <a:p>
            <a:pPr algn="ctr">
              <a:lnSpc>
                <a:spcPct val="100000"/>
              </a:lnSpc>
            </a:pPr>
            <a:r>
              <a:rPr lang="da-DK" sz="1200" b="0" strike="noStrike" spc="-1">
                <a:solidFill>
                  <a:srgbClr val="000000"/>
                </a:solidFill>
                <a:latin typeface="Arial"/>
                <a:ea typeface="ＭＳ Ｐゴシック"/>
              </a:rPr>
              <a:t>Deng et al., </a:t>
            </a:r>
            <a:r>
              <a:rPr lang="en-US" sz="1200" b="0" strike="noStrike" spc="-1">
                <a:solidFill>
                  <a:srgbClr val="000000"/>
                </a:solidFill>
                <a:latin typeface="Arial"/>
                <a:ea typeface="ＭＳ Ｐゴシック"/>
              </a:rPr>
              <a:t>GBM and Undifferenced Ambiguity Resolution</a:t>
            </a:r>
            <a:r>
              <a:rPr lang="da-DK" sz="1200" b="0" strike="noStrike" spc="-1">
                <a:solidFill>
                  <a:srgbClr val="000000"/>
                </a:solidFill>
                <a:latin typeface="Arial"/>
                <a:ea typeface="ＭＳ Ｐゴシック"/>
              </a:rPr>
              <a:t>, EGU 2022, 26.05.2022</a:t>
            </a:r>
            <a:endParaRPr lang="en-US" sz="1200" b="0" strike="noStrike" spc="-1">
              <a:latin typeface="Times New Roman"/>
            </a:endParaRPr>
          </a:p>
        </p:txBody>
      </p:sp>
      <p:pic>
        <p:nvPicPr>
          <p:cNvPr id="130" name="Picture 5"/>
          <p:cNvPicPr/>
          <p:nvPr/>
        </p:nvPicPr>
        <p:blipFill>
          <a:blip r:embed="rId2"/>
          <a:stretch/>
        </p:blipFill>
        <p:spPr>
          <a:xfrm>
            <a:off x="4657680" y="754560"/>
            <a:ext cx="4337280" cy="3823560"/>
          </a:xfrm>
          <a:prstGeom prst="rect">
            <a:avLst/>
          </a:prstGeom>
          <a:ln w="0">
            <a:noFill/>
          </a:ln>
        </p:spPr>
      </p:pic>
      <p:graphicFrame>
        <p:nvGraphicFramePr>
          <p:cNvPr id="131" name="Table 5"/>
          <p:cNvGraphicFramePr/>
          <p:nvPr>
            <p:extLst>
              <p:ext uri="{D42A27DB-BD31-4B8C-83A1-F6EECF244321}">
                <p14:modId xmlns:p14="http://schemas.microsoft.com/office/powerpoint/2010/main" val="252877953"/>
              </p:ext>
            </p:extLst>
          </p:nvPr>
        </p:nvGraphicFramePr>
        <p:xfrm>
          <a:off x="149040" y="2360139"/>
          <a:ext cx="4422961" cy="1344094"/>
        </p:xfrm>
        <a:graphic>
          <a:graphicData uri="http://schemas.openxmlformats.org/drawingml/2006/table">
            <a:tbl>
              <a:tblPr/>
              <a:tblGrid>
                <a:gridCol w="648857">
                  <a:extLst>
                    <a:ext uri="{9D8B030D-6E8A-4147-A177-3AD203B41FA5}">
                      <a16:colId xmlns:a16="http://schemas.microsoft.com/office/drawing/2014/main" val="20000"/>
                    </a:ext>
                  </a:extLst>
                </a:gridCol>
                <a:gridCol w="1796935">
                  <a:extLst>
                    <a:ext uri="{9D8B030D-6E8A-4147-A177-3AD203B41FA5}">
                      <a16:colId xmlns:a16="http://schemas.microsoft.com/office/drawing/2014/main" val="20001"/>
                    </a:ext>
                  </a:extLst>
                </a:gridCol>
                <a:gridCol w="1977169">
                  <a:extLst>
                    <a:ext uri="{9D8B030D-6E8A-4147-A177-3AD203B41FA5}">
                      <a16:colId xmlns:a16="http://schemas.microsoft.com/office/drawing/2014/main" val="20002"/>
                    </a:ext>
                  </a:extLst>
                </a:gridCol>
              </a:tblGrid>
              <a:tr h="368734">
                <a:tc>
                  <a:txBody>
                    <a:bodyPr/>
                    <a:lstStyle/>
                    <a:p>
                      <a:endParaRPr lang="de-DE"/>
                    </a:p>
                  </a:txBody>
                  <a:tcPr>
                    <a:lnL w="12240">
                      <a:solidFill>
                        <a:srgbClr val="FFFFFF"/>
                      </a:solidFill>
                    </a:lnL>
                    <a:lnR w="12240">
                      <a:solidFill>
                        <a:srgbClr val="FFFFFF"/>
                      </a:solidFill>
                    </a:lnR>
                    <a:lnT w="12240">
                      <a:solidFill>
                        <a:srgbClr val="FFFFFF"/>
                      </a:solidFill>
                    </a:lnT>
                    <a:lnB w="38160">
                      <a:solidFill>
                        <a:srgbClr val="FFFFFF"/>
                      </a:solidFill>
                    </a:lnB>
                    <a:solidFill>
                      <a:srgbClr val="2D2D8A"/>
                    </a:solidFill>
                  </a:tcPr>
                </a:tc>
                <a:tc>
                  <a:txBody>
                    <a:bodyPr/>
                    <a:lstStyle/>
                    <a:p>
                      <a:pPr>
                        <a:lnSpc>
                          <a:spcPct val="100000"/>
                        </a:lnSpc>
                      </a:pPr>
                      <a:r>
                        <a:rPr lang="en-US" sz="1400" b="0" strike="noStrike" spc="-1" dirty="0">
                          <a:solidFill>
                            <a:srgbClr val="FFFFFF"/>
                          </a:solidFill>
                          <a:latin typeface="Times New Roman"/>
                          <a:ea typeface="ＭＳ Ｐゴシック"/>
                        </a:rPr>
                        <a:t>Ambiguity resolution</a:t>
                      </a:r>
                      <a:endParaRPr lang="en-US" sz="14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2D2D8A"/>
                    </a:solidFill>
                  </a:tcPr>
                </a:tc>
                <a:tc>
                  <a:txBody>
                    <a:bodyPr/>
                    <a:lstStyle/>
                    <a:p>
                      <a:pPr>
                        <a:lnSpc>
                          <a:spcPct val="100000"/>
                        </a:lnSpc>
                      </a:pPr>
                      <a:r>
                        <a:rPr lang="en-US" sz="1400" b="0" strike="noStrike" spc="-1" dirty="0">
                          <a:solidFill>
                            <a:srgbClr val="FFFFFF"/>
                          </a:solidFill>
                          <a:latin typeface="Times New Roman"/>
                          <a:ea typeface="ＭＳ Ｐゴシック"/>
                        </a:rPr>
                        <a:t>Baseline length</a:t>
                      </a:r>
                      <a:endParaRPr lang="en-US" sz="14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2D2D8A"/>
                    </a:solidFill>
                  </a:tcPr>
                </a:tc>
                <a:extLst>
                  <a:ext uri="{0D108BD9-81ED-4DB2-BD59-A6C34878D82A}">
                    <a16:rowId xmlns:a16="http://schemas.microsoft.com/office/drawing/2014/main" val="10000"/>
                  </a:ext>
                </a:extLst>
              </a:tr>
              <a:tr h="288360">
                <a:tc>
                  <a:txBody>
                    <a:bodyPr/>
                    <a:lstStyle/>
                    <a:p>
                      <a:pPr>
                        <a:lnSpc>
                          <a:spcPct val="100000"/>
                        </a:lnSpc>
                      </a:pPr>
                      <a:r>
                        <a:rPr lang="en-US" sz="1400" b="0" strike="noStrike" spc="-1">
                          <a:solidFill>
                            <a:srgbClr val="000000"/>
                          </a:solidFill>
                          <a:latin typeface="Times New Roman"/>
                          <a:ea typeface="ＭＳ Ｐゴシック"/>
                        </a:rPr>
                        <a:t>DD0</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DCDDA"/>
                    </a:solidFill>
                  </a:tcPr>
                </a:tc>
                <a:tc>
                  <a:txBody>
                    <a:bodyPr/>
                    <a:lstStyle/>
                    <a:p>
                      <a:pPr>
                        <a:lnSpc>
                          <a:spcPct val="100000"/>
                        </a:lnSpc>
                      </a:pPr>
                      <a:r>
                        <a:rPr lang="en-US" sz="1400" b="0" strike="noStrike" spc="-1">
                          <a:solidFill>
                            <a:srgbClr val="000000"/>
                          </a:solidFill>
                          <a:latin typeface="Times New Roman"/>
                          <a:ea typeface="ＭＳ Ｐゴシック"/>
                        </a:rPr>
                        <a:t>Double-differenced</a:t>
                      </a:r>
                      <a:endParaRPr lang="en-US"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DCDDA"/>
                    </a:solidFill>
                  </a:tcPr>
                </a:tc>
                <a:tc>
                  <a:txBody>
                    <a:bodyPr/>
                    <a:lstStyle/>
                    <a:p>
                      <a:pPr marL="0" indent="0">
                        <a:lnSpc>
                          <a:spcPct val="100000"/>
                        </a:lnSpc>
                        <a:buFont typeface="Wingdings" pitchFamily="2" charset="2"/>
                        <a:buNone/>
                      </a:pPr>
                      <a:r>
                        <a:rPr lang="en-US" sz="1400" b="0" strike="noStrike" spc="-1" dirty="0">
                          <a:solidFill>
                            <a:srgbClr val="000000"/>
                          </a:solidFill>
                          <a:latin typeface="Times New Roman"/>
                          <a:ea typeface="ＭＳ Ｐゴシック"/>
                        </a:rPr>
                        <a:t>0--2000km (80%)</a:t>
                      </a:r>
                      <a:endParaRPr lang="en-US" sz="14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DCDDA"/>
                    </a:solidFill>
                  </a:tcPr>
                </a:tc>
                <a:extLst>
                  <a:ext uri="{0D108BD9-81ED-4DB2-BD59-A6C34878D82A}">
                    <a16:rowId xmlns:a16="http://schemas.microsoft.com/office/drawing/2014/main" val="10001"/>
                  </a:ext>
                </a:extLst>
              </a:tr>
              <a:tr h="288360">
                <a:tc>
                  <a:txBody>
                    <a:bodyPr/>
                    <a:lstStyle/>
                    <a:p>
                      <a:pPr>
                        <a:lnSpc>
                          <a:spcPct val="100000"/>
                        </a:lnSpc>
                      </a:pPr>
                      <a:r>
                        <a:rPr lang="en-US" sz="1400" b="0" strike="noStrike" spc="-1">
                          <a:solidFill>
                            <a:srgbClr val="000000"/>
                          </a:solidFill>
                          <a:latin typeface="Times New Roman"/>
                          <a:ea typeface="ＭＳ Ｐゴシック"/>
                        </a:rPr>
                        <a:t>DD3</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D"/>
                    </a:solidFill>
                  </a:tcPr>
                </a:tc>
                <a:tc>
                  <a:txBody>
                    <a:bodyPr/>
                    <a:lstStyle/>
                    <a:p>
                      <a:pPr>
                        <a:lnSpc>
                          <a:spcPct val="100000"/>
                        </a:lnSpc>
                      </a:pPr>
                      <a:r>
                        <a:rPr lang="en-US" sz="1400" b="0" strike="noStrike" spc="-1">
                          <a:solidFill>
                            <a:srgbClr val="000000"/>
                          </a:solidFill>
                          <a:latin typeface="Times New Roman"/>
                          <a:ea typeface="ＭＳ Ｐゴシック"/>
                        </a:rPr>
                        <a:t>Double-differenced</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D"/>
                    </a:solidFill>
                  </a:tcPr>
                </a:tc>
                <a:tc>
                  <a:txBody>
                    <a:bodyPr/>
                    <a:lstStyle/>
                    <a:p>
                      <a:pPr>
                        <a:lnSpc>
                          <a:spcPct val="100000"/>
                        </a:lnSpc>
                      </a:pPr>
                      <a:r>
                        <a:rPr lang="en-US" sz="1400" b="0" strike="noStrike" spc="-1" dirty="0">
                          <a:solidFill>
                            <a:srgbClr val="000000"/>
                          </a:solidFill>
                          <a:latin typeface="Times New Roman"/>
                          <a:ea typeface="ＭＳ Ｐゴシック"/>
                        </a:rPr>
                        <a:t>3000--4000 km (90%)</a:t>
                      </a:r>
                      <a:endParaRPr lang="en-US"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7E7ED"/>
                    </a:solidFill>
                  </a:tcPr>
                </a:tc>
                <a:extLst>
                  <a:ext uri="{0D108BD9-81ED-4DB2-BD59-A6C34878D82A}">
                    <a16:rowId xmlns:a16="http://schemas.microsoft.com/office/drawing/2014/main" val="10002"/>
                  </a:ext>
                </a:extLst>
              </a:tr>
              <a:tr h="288360">
                <a:tc>
                  <a:txBody>
                    <a:bodyPr/>
                    <a:lstStyle/>
                    <a:p>
                      <a:pPr>
                        <a:lnSpc>
                          <a:spcPct val="100000"/>
                        </a:lnSpc>
                      </a:pPr>
                      <a:r>
                        <a:rPr lang="en-US" sz="1400" b="0" strike="noStrike" spc="-1">
                          <a:solidFill>
                            <a:srgbClr val="000000"/>
                          </a:solidFill>
                          <a:latin typeface="Times New Roman"/>
                          <a:ea typeface="ＭＳ Ｐゴシック"/>
                        </a:rPr>
                        <a:t>UD</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CDDA"/>
                    </a:solidFill>
                  </a:tcPr>
                </a:tc>
                <a:tc>
                  <a:txBody>
                    <a:bodyPr/>
                    <a:lstStyle/>
                    <a:p>
                      <a:pPr>
                        <a:lnSpc>
                          <a:spcPct val="100000"/>
                        </a:lnSpc>
                      </a:pPr>
                      <a:r>
                        <a:rPr lang="en-US" sz="1400" b="0" strike="noStrike" spc="-1">
                          <a:solidFill>
                            <a:srgbClr val="000000"/>
                          </a:solidFill>
                          <a:latin typeface="Times New Roman"/>
                          <a:ea typeface="ＭＳ Ｐゴシック"/>
                        </a:rPr>
                        <a:t>Undifferenced</a:t>
                      </a:r>
                      <a:endParaRPr lang="en-US"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CDDA"/>
                    </a:solidFill>
                  </a:tcPr>
                </a:tc>
                <a:tc>
                  <a:txBody>
                    <a:bodyPr/>
                    <a:lstStyle/>
                    <a:p>
                      <a:r>
                        <a:rPr lang="de-DE" dirty="0"/>
                        <a:t>---</a:t>
                      </a:r>
                    </a:p>
                  </a:txBody>
                  <a:tcPr>
                    <a:lnL w="12240">
                      <a:solidFill>
                        <a:srgbClr val="FFFFFF"/>
                      </a:solidFill>
                    </a:lnL>
                    <a:lnR w="12240">
                      <a:solidFill>
                        <a:srgbClr val="FFFFFF"/>
                      </a:solidFill>
                    </a:lnR>
                    <a:lnT w="12240">
                      <a:solidFill>
                        <a:srgbClr val="FFFFFF"/>
                      </a:solidFill>
                    </a:lnT>
                    <a:lnB w="12240">
                      <a:solidFill>
                        <a:srgbClr val="FFFFFF"/>
                      </a:solidFill>
                    </a:lnB>
                    <a:solidFill>
                      <a:srgbClr val="CDCDDA"/>
                    </a:solidFill>
                  </a:tcPr>
                </a:tc>
                <a:extLst>
                  <a:ext uri="{0D108BD9-81ED-4DB2-BD59-A6C34878D82A}">
                    <a16:rowId xmlns:a16="http://schemas.microsoft.com/office/drawing/2014/main" val="10003"/>
                  </a:ext>
                </a:extLst>
              </a:tr>
            </a:tbl>
          </a:graphicData>
        </a:graphic>
      </p:graphicFrame>
      <p:sp>
        <p:nvSpPr>
          <p:cNvPr id="132" name="CustomShape 6"/>
          <p:cNvSpPr/>
          <p:nvPr/>
        </p:nvSpPr>
        <p:spPr>
          <a:xfrm>
            <a:off x="6826680" y="668520"/>
            <a:ext cx="2209680" cy="414000"/>
          </a:xfrm>
          <a:prstGeom prst="rect">
            <a:avLst/>
          </a:prstGeom>
          <a:noFill/>
          <a:ln w="19050">
            <a:noFill/>
          </a:ln>
        </p:spPr>
        <p:style>
          <a:lnRef idx="0">
            <a:scrgbClr r="0" g="0" b="0"/>
          </a:lnRef>
          <a:fillRef idx="0">
            <a:scrgbClr r="0" g="0" b="0"/>
          </a:fillRef>
          <a:effectRef idx="0">
            <a:scrgbClr r="0" g="0" b="0"/>
          </a:effectRef>
          <a:fontRef idx="minor"/>
        </p:style>
        <p:txBody>
          <a:bodyPr>
            <a:noAutofit/>
          </a:bodyPr>
          <a:lstStyle/>
          <a:p>
            <a:pPr>
              <a:lnSpc>
                <a:spcPct val="100000"/>
              </a:lnSpc>
              <a:tabLst>
                <a:tab pos="0" algn="l"/>
              </a:tabLst>
            </a:pPr>
            <a:r>
              <a:rPr lang="en-US" sz="1600" b="1" strike="noStrike" spc="-1">
                <a:solidFill>
                  <a:srgbClr val="3333FF"/>
                </a:solidFill>
                <a:latin typeface="Times New Roman"/>
                <a:ea typeface="ＭＳ Ｐゴシック"/>
              </a:rPr>
              <a:t>6-hour orbit prediction</a:t>
            </a:r>
            <a:endParaRPr lang="en-US" sz="16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extShape 1"/>
          <p:cNvSpPr txBox="1"/>
          <p:nvPr/>
        </p:nvSpPr>
        <p:spPr>
          <a:xfrm>
            <a:off x="152280" y="-360"/>
            <a:ext cx="8838720" cy="914040"/>
          </a:xfrm>
          <a:prstGeom prst="rect">
            <a:avLst/>
          </a:prstGeom>
          <a:noFill/>
          <a:ln w="0">
            <a:noFill/>
          </a:ln>
        </p:spPr>
        <p:txBody>
          <a:bodyPr anchor="ctr">
            <a:noAutofit/>
          </a:bodyPr>
          <a:lstStyle/>
          <a:p>
            <a:pPr algn="ctr">
              <a:lnSpc>
                <a:spcPct val="100000"/>
              </a:lnSpc>
            </a:pPr>
            <a:r>
              <a:rPr lang="en-US" sz="2800" b="0" strike="noStrike" spc="-1" dirty="0">
                <a:solidFill>
                  <a:srgbClr val="00589C"/>
                </a:solidFill>
                <a:latin typeface="Times New Roman"/>
                <a:ea typeface="Arial Unicode MS"/>
              </a:rPr>
              <a:t>Earth Rotation Parameters  (ERP) validation</a:t>
            </a:r>
            <a:endParaRPr lang="de-DE" sz="2800" b="0" strike="noStrike" spc="-1" dirty="0">
              <a:solidFill>
                <a:srgbClr val="000000"/>
              </a:solidFill>
              <a:latin typeface="Arial"/>
            </a:endParaRPr>
          </a:p>
        </p:txBody>
      </p:sp>
      <p:sp>
        <p:nvSpPr>
          <p:cNvPr id="134" name="TextShape 2"/>
          <p:cNvSpPr txBox="1"/>
          <p:nvPr/>
        </p:nvSpPr>
        <p:spPr>
          <a:xfrm>
            <a:off x="152280" y="1059480"/>
            <a:ext cx="4099320" cy="3028680"/>
          </a:xfrm>
          <a:prstGeom prst="rect">
            <a:avLst/>
          </a:prstGeom>
          <a:noFill/>
          <a:ln w="0">
            <a:noFill/>
          </a:ln>
        </p:spPr>
        <p:txBody>
          <a:bodyPr>
            <a:noAutofit/>
          </a:bodyPr>
          <a:lstStyle/>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Polar motion estimates significantly improved, especially the rates</a:t>
            </a:r>
          </a:p>
          <a:p>
            <a:pPr marL="343080" indent="-342720">
              <a:lnSpc>
                <a:spcPct val="100000"/>
              </a:lnSpc>
              <a:spcBef>
                <a:spcPts val="400"/>
              </a:spcBef>
              <a:buClr>
                <a:srgbClr val="000000"/>
              </a:buClr>
              <a:buFont typeface="Wingdings" charset="2"/>
              <a:buChar char=""/>
            </a:pPr>
            <a:endParaRPr lang="de-DE" sz="2000" b="0" strike="noStrike" spc="-1" dirty="0">
              <a:solidFill>
                <a:srgbClr val="000000"/>
              </a:solidFill>
              <a:latin typeface="Times New Roman"/>
            </a:endParaRPr>
          </a:p>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No impact on </a:t>
            </a:r>
            <a:r>
              <a:rPr lang="en-US" sz="2000" b="0" strike="noStrike" spc="-1" dirty="0" err="1">
                <a:solidFill>
                  <a:srgbClr val="000000"/>
                </a:solidFill>
                <a:latin typeface="Times New Roman"/>
                <a:ea typeface="Arial Unicode MS"/>
              </a:rPr>
              <a:t>LoD</a:t>
            </a:r>
            <a:endParaRPr lang="de-DE" sz="2000" b="0" strike="noStrike" spc="-1" dirty="0">
              <a:solidFill>
                <a:srgbClr val="000000"/>
              </a:solidFill>
              <a:latin typeface="Times New Roman"/>
            </a:endParaRPr>
          </a:p>
          <a:p>
            <a:pPr marL="360">
              <a:lnSpc>
                <a:spcPct val="100000"/>
              </a:lnSpc>
              <a:spcBef>
                <a:spcPts val="400"/>
              </a:spcBef>
              <a:buClr>
                <a:srgbClr val="000000"/>
              </a:buClr>
            </a:pP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p:txBody>
      </p:sp>
      <p:sp>
        <p:nvSpPr>
          <p:cNvPr id="135" name="TextShape 3"/>
          <p:cNvSpPr txBox="1"/>
          <p:nvPr/>
        </p:nvSpPr>
        <p:spPr>
          <a:xfrm>
            <a:off x="6934320" y="4875840"/>
            <a:ext cx="837720" cy="255240"/>
          </a:xfrm>
          <a:prstGeom prst="rect">
            <a:avLst/>
          </a:prstGeom>
          <a:noFill/>
          <a:ln w="0">
            <a:noFill/>
          </a:ln>
        </p:spPr>
        <p:txBody>
          <a:bodyPr>
            <a:noAutofit/>
          </a:bodyPr>
          <a:lstStyle/>
          <a:p>
            <a:pPr algn="r">
              <a:lnSpc>
                <a:spcPct val="100000"/>
              </a:lnSpc>
            </a:pPr>
            <a:fld id="{B3D3B949-CEE9-4A13-AC80-20A86FD7A5A1}" type="slidenum">
              <a:rPr lang="de-DE" sz="1200" b="0" strike="noStrike" spc="-1">
                <a:solidFill>
                  <a:srgbClr val="808080"/>
                </a:solidFill>
                <a:latin typeface="Verdana"/>
                <a:ea typeface="MS PGothic"/>
              </a:rPr>
              <a:t>5</a:t>
            </a:fld>
            <a:endParaRPr lang="en-US" sz="1200" b="0" strike="noStrike" spc="-1">
              <a:latin typeface="Times New Roman"/>
            </a:endParaRPr>
          </a:p>
        </p:txBody>
      </p:sp>
      <p:sp>
        <p:nvSpPr>
          <p:cNvPr id="136" name="TextShape 4"/>
          <p:cNvSpPr txBox="1"/>
          <p:nvPr/>
        </p:nvSpPr>
        <p:spPr>
          <a:xfrm>
            <a:off x="1371600" y="4731840"/>
            <a:ext cx="6002640" cy="255240"/>
          </a:xfrm>
          <a:prstGeom prst="rect">
            <a:avLst/>
          </a:prstGeom>
          <a:noFill/>
          <a:ln w="0">
            <a:noFill/>
          </a:ln>
        </p:spPr>
        <p:txBody>
          <a:bodyPr>
            <a:noAutofit/>
          </a:bodyPr>
          <a:lstStyle/>
          <a:p>
            <a:pPr algn="ctr">
              <a:lnSpc>
                <a:spcPct val="100000"/>
              </a:lnSpc>
            </a:pPr>
            <a:r>
              <a:rPr lang="da-DK" sz="1200" b="0" strike="noStrike" spc="-1">
                <a:solidFill>
                  <a:srgbClr val="000000"/>
                </a:solidFill>
                <a:latin typeface="Arial"/>
                <a:ea typeface="ＭＳ Ｐゴシック"/>
              </a:rPr>
              <a:t>Deng et al., </a:t>
            </a:r>
            <a:r>
              <a:rPr lang="en-US" sz="1200" b="0" strike="noStrike" spc="-1">
                <a:solidFill>
                  <a:srgbClr val="000000"/>
                </a:solidFill>
                <a:latin typeface="Arial"/>
                <a:ea typeface="ＭＳ Ｐゴシック"/>
              </a:rPr>
              <a:t>GBM and Undifferenced Ambiguity Resolution</a:t>
            </a:r>
            <a:r>
              <a:rPr lang="da-DK" sz="1200" b="0" strike="noStrike" spc="-1">
                <a:solidFill>
                  <a:srgbClr val="000000"/>
                </a:solidFill>
                <a:latin typeface="Arial"/>
                <a:ea typeface="ＭＳ Ｐゴシック"/>
              </a:rPr>
              <a:t>, EGU 2022, 26.05.2022</a:t>
            </a:r>
            <a:endParaRPr lang="en-US" sz="1200" b="0" strike="noStrike" spc="-1">
              <a:latin typeface="Times New Roman"/>
            </a:endParaRPr>
          </a:p>
        </p:txBody>
      </p:sp>
      <p:pic>
        <p:nvPicPr>
          <p:cNvPr id="137" name="Picture 5"/>
          <p:cNvPicPr/>
          <p:nvPr/>
        </p:nvPicPr>
        <p:blipFill>
          <a:blip r:embed="rId2"/>
          <a:stretch/>
        </p:blipFill>
        <p:spPr>
          <a:xfrm>
            <a:off x="4251960" y="680400"/>
            <a:ext cx="4640400" cy="3835080"/>
          </a:xfrm>
          <a:prstGeom prst="rect">
            <a:avLst/>
          </a:prstGeom>
          <a:ln w="0">
            <a:noFill/>
          </a:ln>
        </p:spPr>
      </p:pic>
      <p:sp>
        <p:nvSpPr>
          <p:cNvPr id="138" name="CustomShape 5"/>
          <p:cNvSpPr/>
          <p:nvPr/>
        </p:nvSpPr>
        <p:spPr>
          <a:xfrm>
            <a:off x="6934320" y="3916800"/>
            <a:ext cx="2154960" cy="414000"/>
          </a:xfrm>
          <a:prstGeom prst="rect">
            <a:avLst/>
          </a:prstGeom>
          <a:noFill/>
          <a:ln w="19050">
            <a:noFill/>
          </a:ln>
        </p:spPr>
        <p:style>
          <a:lnRef idx="0">
            <a:scrgbClr r="0" g="0" b="0"/>
          </a:lnRef>
          <a:fillRef idx="0">
            <a:scrgbClr r="0" g="0" b="0"/>
          </a:fillRef>
          <a:effectRef idx="0">
            <a:scrgbClr r="0" g="0" b="0"/>
          </a:effectRef>
          <a:fontRef idx="minor"/>
        </p:style>
        <p:txBody>
          <a:bodyPr>
            <a:noAutofit/>
          </a:bodyPr>
          <a:lstStyle/>
          <a:p>
            <a:pPr>
              <a:lnSpc>
                <a:spcPct val="100000"/>
              </a:lnSpc>
              <a:tabLst>
                <a:tab pos="0" algn="l"/>
              </a:tabLst>
            </a:pPr>
            <a:r>
              <a:rPr lang="en-US" sz="1600" b="1" strike="noStrike" spc="-1">
                <a:solidFill>
                  <a:srgbClr val="3333FF"/>
                </a:solidFill>
                <a:latin typeface="Times New Roman"/>
                <a:ea typeface="ＭＳ Ｐゴシック"/>
              </a:rPr>
              <a:t>ERP w.r.t. IGS final</a:t>
            </a:r>
            <a:endParaRPr lang="en-US" sz="16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152280" y="-360"/>
            <a:ext cx="8838720" cy="914040"/>
          </a:xfrm>
          <a:prstGeom prst="rect">
            <a:avLst/>
          </a:prstGeom>
          <a:noFill/>
          <a:ln w="0">
            <a:noFill/>
          </a:ln>
        </p:spPr>
        <p:txBody>
          <a:bodyPr anchor="ctr">
            <a:noAutofit/>
          </a:bodyPr>
          <a:lstStyle/>
          <a:p>
            <a:pPr algn="ctr">
              <a:lnSpc>
                <a:spcPct val="100000"/>
              </a:lnSpc>
            </a:pPr>
            <a:r>
              <a:rPr lang="en-US" sz="2800" b="0" strike="noStrike" spc="-1">
                <a:solidFill>
                  <a:srgbClr val="00589C"/>
                </a:solidFill>
                <a:latin typeface="Times New Roman"/>
                <a:ea typeface="Arial Unicode MS"/>
              </a:rPr>
              <a:t>Day-boundary-discontinuity (DBD) of polar motion</a:t>
            </a:r>
            <a:endParaRPr lang="de-DE" sz="2800" b="0" strike="noStrike" spc="-1">
              <a:solidFill>
                <a:srgbClr val="000000"/>
              </a:solidFill>
              <a:latin typeface="Arial"/>
            </a:endParaRPr>
          </a:p>
        </p:txBody>
      </p:sp>
      <p:sp>
        <p:nvSpPr>
          <p:cNvPr id="186" name="TextShape 2"/>
          <p:cNvSpPr txBox="1"/>
          <p:nvPr/>
        </p:nvSpPr>
        <p:spPr>
          <a:xfrm>
            <a:off x="152280" y="1743295"/>
            <a:ext cx="5283360" cy="1802990"/>
          </a:xfrm>
          <a:prstGeom prst="rect">
            <a:avLst/>
          </a:prstGeom>
          <a:noFill/>
          <a:ln w="0">
            <a:noFill/>
          </a:ln>
        </p:spPr>
        <p:txBody>
          <a:bodyPr>
            <a:noAutofit/>
          </a:bodyPr>
          <a:lstStyle/>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Polar motion DBD significantly reduced</a:t>
            </a:r>
          </a:p>
          <a:p>
            <a:pPr marL="360">
              <a:lnSpc>
                <a:spcPct val="100000"/>
              </a:lnSpc>
              <a:spcBef>
                <a:spcPts val="400"/>
              </a:spcBef>
              <a:buClr>
                <a:srgbClr val="000000"/>
              </a:buClr>
            </a:pPr>
            <a:endParaRPr lang="de-DE" sz="2000" b="0" strike="noStrike" spc="-1" dirty="0">
              <a:solidFill>
                <a:srgbClr val="000000"/>
              </a:solidFill>
              <a:latin typeface="Times New Roman"/>
            </a:endParaRPr>
          </a:p>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Mainly due to the improvement of polar motion rates</a:t>
            </a:r>
            <a:endParaRPr lang="de-DE" sz="2000" b="0" strike="noStrike" spc="-1" dirty="0">
              <a:solidFill>
                <a:srgbClr val="000000"/>
              </a:solidFill>
              <a:latin typeface="Times New Roman"/>
            </a:endParaRPr>
          </a:p>
        </p:txBody>
      </p:sp>
      <p:sp>
        <p:nvSpPr>
          <p:cNvPr id="187" name="TextShape 3"/>
          <p:cNvSpPr txBox="1"/>
          <p:nvPr/>
        </p:nvSpPr>
        <p:spPr>
          <a:xfrm>
            <a:off x="6934320" y="4875840"/>
            <a:ext cx="837720" cy="255240"/>
          </a:xfrm>
          <a:prstGeom prst="rect">
            <a:avLst/>
          </a:prstGeom>
          <a:noFill/>
          <a:ln w="0">
            <a:noFill/>
          </a:ln>
        </p:spPr>
        <p:txBody>
          <a:bodyPr>
            <a:noAutofit/>
          </a:bodyPr>
          <a:lstStyle/>
          <a:p>
            <a:pPr algn="r">
              <a:lnSpc>
                <a:spcPct val="100000"/>
              </a:lnSpc>
            </a:pPr>
            <a:fld id="{DCB5E727-5B4C-451B-8966-D11AA97BB448}" type="slidenum">
              <a:rPr lang="de-DE" sz="1200" b="0" strike="noStrike" spc="-1">
                <a:solidFill>
                  <a:srgbClr val="808080"/>
                </a:solidFill>
                <a:latin typeface="Verdana"/>
                <a:ea typeface="MS PGothic"/>
              </a:rPr>
              <a:t>6</a:t>
            </a:fld>
            <a:endParaRPr lang="en-US" sz="1200" b="0" strike="noStrike" spc="-1">
              <a:latin typeface="Times New Roman"/>
            </a:endParaRPr>
          </a:p>
        </p:txBody>
      </p:sp>
      <p:sp>
        <p:nvSpPr>
          <p:cNvPr id="188" name="TextShape 4"/>
          <p:cNvSpPr txBox="1"/>
          <p:nvPr/>
        </p:nvSpPr>
        <p:spPr>
          <a:xfrm>
            <a:off x="1371600" y="4731840"/>
            <a:ext cx="6002640" cy="255240"/>
          </a:xfrm>
          <a:prstGeom prst="rect">
            <a:avLst/>
          </a:prstGeom>
          <a:noFill/>
          <a:ln w="0">
            <a:noFill/>
          </a:ln>
        </p:spPr>
        <p:txBody>
          <a:bodyPr>
            <a:noAutofit/>
          </a:bodyPr>
          <a:lstStyle/>
          <a:p>
            <a:pPr algn="ctr">
              <a:lnSpc>
                <a:spcPct val="100000"/>
              </a:lnSpc>
            </a:pPr>
            <a:r>
              <a:rPr lang="da-DK" sz="1200" b="0" strike="noStrike" spc="-1">
                <a:solidFill>
                  <a:srgbClr val="000000"/>
                </a:solidFill>
                <a:latin typeface="Arial"/>
                <a:ea typeface="ＭＳ Ｐゴシック"/>
              </a:rPr>
              <a:t>Deng et al., </a:t>
            </a:r>
            <a:r>
              <a:rPr lang="en-US" sz="1200" b="0" strike="noStrike" spc="-1">
                <a:solidFill>
                  <a:srgbClr val="000000"/>
                </a:solidFill>
                <a:latin typeface="Arial"/>
                <a:ea typeface="ＭＳ Ｐゴシック"/>
              </a:rPr>
              <a:t>GBM and Undifferenced Ambiguity Resolution</a:t>
            </a:r>
            <a:r>
              <a:rPr lang="da-DK" sz="1200" b="0" strike="noStrike" spc="-1">
                <a:solidFill>
                  <a:srgbClr val="000000"/>
                </a:solidFill>
                <a:latin typeface="Arial"/>
                <a:ea typeface="ＭＳ Ｐゴシック"/>
              </a:rPr>
              <a:t>, EGU 2022, 26.05.2022</a:t>
            </a:r>
            <a:endParaRPr lang="en-US" sz="1200" b="0" strike="noStrike" spc="-1">
              <a:latin typeface="Times New Roman"/>
            </a:endParaRPr>
          </a:p>
        </p:txBody>
      </p:sp>
      <p:pic>
        <p:nvPicPr>
          <p:cNvPr id="189" name="Picture 5"/>
          <p:cNvPicPr/>
          <p:nvPr/>
        </p:nvPicPr>
        <p:blipFill>
          <a:blip r:embed="rId2"/>
          <a:stretch/>
        </p:blipFill>
        <p:spPr>
          <a:xfrm>
            <a:off x="5141880" y="914040"/>
            <a:ext cx="4034880" cy="356616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152280" y="-360"/>
            <a:ext cx="8838720" cy="914040"/>
          </a:xfrm>
          <a:prstGeom prst="rect">
            <a:avLst/>
          </a:prstGeom>
          <a:noFill/>
          <a:ln w="0">
            <a:noFill/>
          </a:ln>
        </p:spPr>
        <p:txBody>
          <a:bodyPr anchor="ctr">
            <a:noAutofit/>
          </a:bodyPr>
          <a:lstStyle/>
          <a:p>
            <a:pPr algn="ctr">
              <a:lnSpc>
                <a:spcPct val="100000"/>
              </a:lnSpc>
            </a:pPr>
            <a:r>
              <a:rPr lang="en-US" sz="2800" b="0" strike="noStrike" spc="-1" dirty="0">
                <a:solidFill>
                  <a:srgbClr val="00589C"/>
                </a:solidFill>
                <a:latin typeface="Times New Roman"/>
                <a:ea typeface="Arial Unicode MS"/>
              </a:rPr>
              <a:t>Conclusions &amp; Outlook</a:t>
            </a:r>
            <a:endParaRPr lang="de-DE" sz="2800" b="0" strike="noStrike" spc="-1" dirty="0">
              <a:solidFill>
                <a:srgbClr val="000000"/>
              </a:solidFill>
              <a:latin typeface="Arial"/>
            </a:endParaRPr>
          </a:p>
        </p:txBody>
      </p:sp>
      <p:sp>
        <p:nvSpPr>
          <p:cNvPr id="140" name="TextShape 2"/>
          <p:cNvSpPr txBox="1"/>
          <p:nvPr/>
        </p:nvSpPr>
        <p:spPr>
          <a:xfrm>
            <a:off x="152280" y="892508"/>
            <a:ext cx="8838720" cy="3695332"/>
          </a:xfrm>
          <a:prstGeom prst="rect">
            <a:avLst/>
          </a:prstGeom>
          <a:noFill/>
          <a:ln w="0">
            <a:noFill/>
          </a:ln>
        </p:spPr>
        <p:txBody>
          <a:bodyPr>
            <a:noAutofit/>
          </a:bodyPr>
          <a:lstStyle/>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In GNSS POD the UD AR can </a:t>
            </a:r>
            <a:r>
              <a:rPr lang="en-US" sz="2000" b="1" strike="noStrike" spc="-1" dirty="0">
                <a:solidFill>
                  <a:srgbClr val="000000"/>
                </a:solidFill>
                <a:latin typeface="Times New Roman"/>
                <a:ea typeface="Arial Unicode MS"/>
              </a:rPr>
              <a:t>improve</a:t>
            </a:r>
            <a:r>
              <a:rPr lang="en-US" sz="2000" b="0" strike="noStrike" spc="-1" dirty="0">
                <a:solidFill>
                  <a:srgbClr val="000000"/>
                </a:solidFill>
                <a:latin typeface="Times New Roman"/>
                <a:ea typeface="Arial Unicode MS"/>
              </a:rPr>
              <a:t> satellite orbit and polar motion significantly.</a:t>
            </a:r>
          </a:p>
          <a:p>
            <a:pPr marL="360">
              <a:lnSpc>
                <a:spcPct val="100000"/>
              </a:lnSpc>
              <a:spcBef>
                <a:spcPts val="400"/>
              </a:spcBef>
              <a:buClr>
                <a:srgbClr val="000000"/>
              </a:buClr>
            </a:pPr>
            <a:endParaRPr lang="en-US" sz="1200" b="0" strike="noStrike" spc="-1" dirty="0">
              <a:solidFill>
                <a:srgbClr val="000000"/>
              </a:solidFill>
              <a:latin typeface="Times New Roman"/>
              <a:ea typeface="Arial Unicode MS"/>
            </a:endParaRPr>
          </a:p>
          <a:p>
            <a:pPr marL="343080" indent="-342720">
              <a:lnSpc>
                <a:spcPct val="100000"/>
              </a:lnSpc>
              <a:spcBef>
                <a:spcPts val="400"/>
              </a:spcBef>
              <a:buClr>
                <a:srgbClr val="000000"/>
              </a:buClr>
              <a:buFont typeface="Wingdings" charset="2"/>
              <a:buChar char=""/>
            </a:pPr>
            <a:endParaRPr lang="en-US" sz="2000" b="0" strike="noStrike" spc="-1" dirty="0">
              <a:solidFill>
                <a:srgbClr val="000000"/>
              </a:solidFill>
              <a:latin typeface="Times New Roman"/>
              <a:ea typeface="Arial Unicode MS"/>
            </a:endParaRPr>
          </a:p>
          <a:p>
            <a:pPr marL="343080" indent="-342720">
              <a:lnSpc>
                <a:spcPct val="100000"/>
              </a:lnSpc>
              <a:spcBef>
                <a:spcPts val="400"/>
              </a:spcBef>
              <a:buClr>
                <a:srgbClr val="000000"/>
              </a:buClr>
              <a:buFont typeface="Wingdings" charset="2"/>
              <a:buChar char=""/>
            </a:pPr>
            <a:endParaRPr lang="en-US" sz="2000" b="0" strike="noStrike" spc="-1" dirty="0">
              <a:solidFill>
                <a:srgbClr val="000000"/>
              </a:solidFill>
              <a:latin typeface="Times New Roman"/>
              <a:ea typeface="Arial Unicode MS"/>
            </a:endParaRPr>
          </a:p>
          <a:p>
            <a:pPr marL="343080" indent="-342720">
              <a:lnSpc>
                <a:spcPct val="100000"/>
              </a:lnSpc>
              <a:spcBef>
                <a:spcPts val="400"/>
              </a:spcBef>
              <a:buClr>
                <a:srgbClr val="000000"/>
              </a:buClr>
              <a:buFont typeface="Wingdings" charset="2"/>
              <a:buChar char=""/>
            </a:pPr>
            <a:endParaRPr lang="en-US" sz="2000" spc="-1" dirty="0">
              <a:solidFill>
                <a:srgbClr val="000000"/>
              </a:solidFill>
              <a:latin typeface="Times New Roman"/>
              <a:ea typeface="Arial Unicode MS"/>
            </a:endParaRPr>
          </a:p>
          <a:p>
            <a:pPr marL="360">
              <a:lnSpc>
                <a:spcPct val="100000"/>
              </a:lnSpc>
              <a:spcBef>
                <a:spcPts val="400"/>
              </a:spcBef>
              <a:buClr>
                <a:srgbClr val="000000"/>
              </a:buClr>
            </a:pPr>
            <a:endParaRPr lang="en-US" sz="2000" b="0" strike="noStrike" spc="-1" dirty="0">
              <a:solidFill>
                <a:srgbClr val="000000"/>
              </a:solidFill>
              <a:latin typeface="Times New Roman"/>
              <a:ea typeface="Arial Unicode MS"/>
            </a:endParaRPr>
          </a:p>
          <a:p>
            <a:pPr marL="360">
              <a:lnSpc>
                <a:spcPct val="100000"/>
              </a:lnSpc>
              <a:spcBef>
                <a:spcPts val="400"/>
              </a:spcBef>
              <a:buClr>
                <a:srgbClr val="000000"/>
              </a:buClr>
            </a:pPr>
            <a:r>
              <a:rPr lang="en-US" sz="2000" spc="-1" dirty="0">
                <a:solidFill>
                  <a:srgbClr val="000000"/>
                </a:solidFill>
                <a:latin typeface="Times New Roman"/>
                <a:ea typeface="Arial Unicode MS"/>
              </a:rPr>
              <a:t>        </a:t>
            </a:r>
            <a:r>
              <a:rPr lang="en-US" sz="2000" spc="-1" dirty="0">
                <a:solidFill>
                  <a:schemeClr val="accent2"/>
                </a:solidFill>
                <a:latin typeface="Times New Roman"/>
                <a:ea typeface="Arial Unicode MS"/>
              </a:rPr>
              <a:t>Improvement of (</a:t>
            </a:r>
            <a:r>
              <a:rPr lang="en-US" sz="2000" spc="-1" dirty="0" err="1">
                <a:solidFill>
                  <a:schemeClr val="accent2"/>
                </a:solidFill>
                <a:latin typeface="Times New Roman"/>
                <a:ea typeface="Arial Unicode MS"/>
              </a:rPr>
              <a:t>UD.vs.DD</a:t>
            </a:r>
            <a:r>
              <a:rPr lang="en-US" sz="2000" spc="-1" dirty="0">
                <a:solidFill>
                  <a:schemeClr val="accent2"/>
                </a:solidFill>
                <a:latin typeface="Times New Roman"/>
                <a:ea typeface="Arial Unicode MS"/>
              </a:rPr>
              <a:t>) orbit overlap and EOP</a:t>
            </a:r>
          </a:p>
          <a:p>
            <a:pPr marL="360">
              <a:lnSpc>
                <a:spcPct val="100000"/>
              </a:lnSpc>
              <a:spcBef>
                <a:spcPts val="400"/>
              </a:spcBef>
              <a:buClr>
                <a:srgbClr val="000000"/>
              </a:buClr>
            </a:pPr>
            <a:endParaRPr lang="en-US" sz="200" b="0" strike="noStrike" spc="-1" dirty="0">
              <a:solidFill>
                <a:srgbClr val="002060"/>
              </a:solidFill>
              <a:latin typeface="Times New Roman"/>
              <a:ea typeface="Arial Unicode MS"/>
            </a:endParaRPr>
          </a:p>
          <a:p>
            <a:pPr marL="343080" indent="-342720">
              <a:lnSpc>
                <a:spcPct val="100000"/>
              </a:lnSpc>
              <a:spcBef>
                <a:spcPts val="400"/>
              </a:spcBef>
              <a:buClr>
                <a:srgbClr val="000000"/>
              </a:buClr>
              <a:buFont typeface="Wingdings" charset="2"/>
              <a:buChar char=""/>
            </a:pPr>
            <a:r>
              <a:rPr lang="en-US" sz="2000" b="0" strike="noStrike" spc="-1" dirty="0">
                <a:solidFill>
                  <a:srgbClr val="000000"/>
                </a:solidFill>
                <a:latin typeface="Times New Roman"/>
                <a:ea typeface="Arial Unicode MS"/>
              </a:rPr>
              <a:t>GBM products switched into UD since DOY 176 in 2021, include ATT and OSB.</a:t>
            </a:r>
          </a:p>
          <a:p>
            <a:pPr marL="343080" indent="-342720">
              <a:lnSpc>
                <a:spcPct val="100000"/>
              </a:lnSpc>
              <a:spcBef>
                <a:spcPts val="400"/>
              </a:spcBef>
              <a:buClr>
                <a:srgbClr val="000000"/>
              </a:buClr>
              <a:buFont typeface="Wingdings" charset="2"/>
              <a:buChar char=""/>
            </a:pPr>
            <a:r>
              <a:rPr lang="en-US" sz="2000" spc="-1" dirty="0">
                <a:solidFill>
                  <a:srgbClr val="000000"/>
                </a:solidFill>
                <a:latin typeface="Times New Roman"/>
                <a:ea typeface="Arial Unicode MS"/>
              </a:rPr>
              <a:t>The impact on Earth center and station coordinate will be studied in the </a:t>
            </a:r>
            <a:r>
              <a:rPr lang="en-US" sz="2000" spc="-1">
                <a:solidFill>
                  <a:srgbClr val="000000"/>
                </a:solidFill>
                <a:latin typeface="Times New Roman"/>
                <a:ea typeface="Arial Unicode MS"/>
              </a:rPr>
              <a:t>next step.</a:t>
            </a:r>
            <a:endParaRPr lang="de-DE" sz="2000" b="0" strike="noStrike" spc="-1" dirty="0">
              <a:solidFill>
                <a:srgbClr val="000000"/>
              </a:solidFill>
              <a:latin typeface="Times New Roman"/>
            </a:endParaRPr>
          </a:p>
          <a:p>
            <a:pPr>
              <a:lnSpc>
                <a:spcPct val="100000"/>
              </a:lnSpc>
              <a:spcBef>
                <a:spcPts val="400"/>
              </a:spcBef>
            </a:pPr>
            <a:endParaRPr lang="de-DE" sz="2000" b="0" strike="noStrike" spc="-1" dirty="0">
              <a:solidFill>
                <a:srgbClr val="000000"/>
              </a:solidFill>
              <a:latin typeface="Times New Roman"/>
            </a:endParaRPr>
          </a:p>
        </p:txBody>
      </p:sp>
      <p:sp>
        <p:nvSpPr>
          <p:cNvPr id="141" name="TextShape 3"/>
          <p:cNvSpPr txBox="1"/>
          <p:nvPr/>
        </p:nvSpPr>
        <p:spPr>
          <a:xfrm>
            <a:off x="6934320" y="4875840"/>
            <a:ext cx="837720" cy="255240"/>
          </a:xfrm>
          <a:prstGeom prst="rect">
            <a:avLst/>
          </a:prstGeom>
          <a:noFill/>
          <a:ln w="0">
            <a:noFill/>
          </a:ln>
        </p:spPr>
        <p:txBody>
          <a:bodyPr>
            <a:noAutofit/>
          </a:bodyPr>
          <a:lstStyle/>
          <a:p>
            <a:pPr algn="r">
              <a:lnSpc>
                <a:spcPct val="100000"/>
              </a:lnSpc>
            </a:pPr>
            <a:fld id="{6BCAB112-B29C-438E-ADE1-B305080A3889}" type="slidenum">
              <a:rPr lang="de-DE" sz="1200" b="0" strike="noStrike" spc="-1">
                <a:solidFill>
                  <a:srgbClr val="808080"/>
                </a:solidFill>
                <a:latin typeface="Verdana"/>
                <a:ea typeface="MS PGothic"/>
              </a:rPr>
              <a:t>7</a:t>
            </a:fld>
            <a:endParaRPr lang="en-US" sz="1200" b="0" strike="noStrike" spc="-1">
              <a:latin typeface="Times New Roman"/>
            </a:endParaRPr>
          </a:p>
        </p:txBody>
      </p:sp>
      <p:sp>
        <p:nvSpPr>
          <p:cNvPr id="142" name="TextShape 4"/>
          <p:cNvSpPr txBox="1"/>
          <p:nvPr/>
        </p:nvSpPr>
        <p:spPr>
          <a:xfrm>
            <a:off x="1371600" y="4731840"/>
            <a:ext cx="6002640" cy="255240"/>
          </a:xfrm>
          <a:prstGeom prst="rect">
            <a:avLst/>
          </a:prstGeom>
          <a:noFill/>
          <a:ln w="0">
            <a:noFill/>
          </a:ln>
        </p:spPr>
        <p:txBody>
          <a:bodyPr>
            <a:noAutofit/>
          </a:bodyPr>
          <a:lstStyle/>
          <a:p>
            <a:pPr algn="ctr">
              <a:lnSpc>
                <a:spcPct val="100000"/>
              </a:lnSpc>
            </a:pPr>
            <a:r>
              <a:rPr lang="da-DK" sz="1200" b="0" strike="noStrike" spc="-1">
                <a:solidFill>
                  <a:srgbClr val="000000"/>
                </a:solidFill>
                <a:latin typeface="Arial"/>
                <a:ea typeface="ＭＳ Ｐゴシック"/>
              </a:rPr>
              <a:t>Deng et al., </a:t>
            </a:r>
            <a:r>
              <a:rPr lang="en-US" sz="1200" b="0" strike="noStrike" spc="-1">
                <a:solidFill>
                  <a:srgbClr val="000000"/>
                </a:solidFill>
                <a:latin typeface="Arial"/>
                <a:ea typeface="ＭＳ Ｐゴシック"/>
              </a:rPr>
              <a:t>GBM and Undifferenced Ambiguity Resolution</a:t>
            </a:r>
            <a:r>
              <a:rPr lang="da-DK" sz="1200" b="0" strike="noStrike" spc="-1">
                <a:solidFill>
                  <a:srgbClr val="000000"/>
                </a:solidFill>
                <a:latin typeface="Arial"/>
                <a:ea typeface="ＭＳ Ｐゴシック"/>
              </a:rPr>
              <a:t>, EGU 2022, 26.05.2022</a:t>
            </a:r>
            <a:endParaRPr lang="en-US" sz="1200" b="0" strike="noStrike" spc="-1">
              <a:latin typeface="Times New Roman"/>
            </a:endParaRPr>
          </a:p>
        </p:txBody>
      </p:sp>
      <p:graphicFrame>
        <p:nvGraphicFramePr>
          <p:cNvPr id="2" name="Tabelle 2">
            <a:extLst>
              <a:ext uri="{FF2B5EF4-FFF2-40B4-BE49-F238E27FC236}">
                <a16:creationId xmlns:a16="http://schemas.microsoft.com/office/drawing/2014/main" id="{6ED1292F-474B-F529-A007-96D6AC34023E}"/>
              </a:ext>
            </a:extLst>
          </p:cNvPr>
          <p:cNvGraphicFramePr>
            <a:graphicFrameLocks noGrp="1"/>
          </p:cNvGraphicFramePr>
          <p:nvPr>
            <p:extLst>
              <p:ext uri="{D42A27DB-BD31-4B8C-83A1-F6EECF244321}">
                <p14:modId xmlns:p14="http://schemas.microsoft.com/office/powerpoint/2010/main" val="2771583109"/>
              </p:ext>
            </p:extLst>
          </p:nvPr>
        </p:nvGraphicFramePr>
        <p:xfrm>
          <a:off x="517799" y="1741339"/>
          <a:ext cx="5600068" cy="1478280"/>
        </p:xfrm>
        <a:graphic>
          <a:graphicData uri="http://schemas.openxmlformats.org/drawingml/2006/table">
            <a:tbl>
              <a:tblPr firstRow="1" bandRow="1">
                <a:tableStyleId>{21E4AEA4-8DFA-4A89-87EB-49C32662AFE0}</a:tableStyleId>
              </a:tblPr>
              <a:tblGrid>
                <a:gridCol w="794540">
                  <a:extLst>
                    <a:ext uri="{9D8B030D-6E8A-4147-A177-3AD203B41FA5}">
                      <a16:colId xmlns:a16="http://schemas.microsoft.com/office/drawing/2014/main" val="3486504843"/>
                    </a:ext>
                  </a:extLst>
                </a:gridCol>
                <a:gridCol w="661205">
                  <a:extLst>
                    <a:ext uri="{9D8B030D-6E8A-4147-A177-3AD203B41FA5}">
                      <a16:colId xmlns:a16="http://schemas.microsoft.com/office/drawing/2014/main" val="1745246480"/>
                    </a:ext>
                  </a:extLst>
                </a:gridCol>
                <a:gridCol w="1258929">
                  <a:extLst>
                    <a:ext uri="{9D8B030D-6E8A-4147-A177-3AD203B41FA5}">
                      <a16:colId xmlns:a16="http://schemas.microsoft.com/office/drawing/2014/main" val="1751273681"/>
                    </a:ext>
                  </a:extLst>
                </a:gridCol>
                <a:gridCol w="961798">
                  <a:extLst>
                    <a:ext uri="{9D8B030D-6E8A-4147-A177-3AD203B41FA5}">
                      <a16:colId xmlns:a16="http://schemas.microsoft.com/office/drawing/2014/main" val="488614096"/>
                    </a:ext>
                  </a:extLst>
                </a:gridCol>
                <a:gridCol w="961798">
                  <a:extLst>
                    <a:ext uri="{9D8B030D-6E8A-4147-A177-3AD203B41FA5}">
                      <a16:colId xmlns:a16="http://schemas.microsoft.com/office/drawing/2014/main" val="1504983382"/>
                    </a:ext>
                  </a:extLst>
                </a:gridCol>
                <a:gridCol w="961798">
                  <a:extLst>
                    <a:ext uri="{9D8B030D-6E8A-4147-A177-3AD203B41FA5}">
                      <a16:colId xmlns:a16="http://schemas.microsoft.com/office/drawing/2014/main" val="3078016670"/>
                    </a:ext>
                  </a:extLst>
                </a:gridCol>
              </a:tblGrid>
              <a:tr h="335812">
                <a:tc>
                  <a:txBody>
                    <a:bodyPr/>
                    <a:lstStyle/>
                    <a:p>
                      <a:endParaRPr lang="de-DE" dirty="0">
                        <a:latin typeface="Times New Roman" panose="02020603050405020304" pitchFamily="18" charset="0"/>
                        <a:cs typeface="Times New Roman" panose="02020603050405020304" pitchFamily="18" charset="0"/>
                      </a:endParaRPr>
                    </a:p>
                  </a:txBody>
                  <a:tcPr/>
                </a:tc>
                <a:tc>
                  <a:txBody>
                    <a:bodyPr/>
                    <a:lstStyle/>
                    <a:p>
                      <a:r>
                        <a:rPr lang="de-DE" dirty="0">
                          <a:latin typeface="Times New Roman" panose="02020603050405020304" pitchFamily="18" charset="0"/>
                          <a:cs typeface="Times New Roman" panose="02020603050405020304" pitchFamily="18" charset="0"/>
                        </a:rPr>
                        <a:t>GPS</a:t>
                      </a:r>
                    </a:p>
                  </a:txBody>
                  <a:tcPr/>
                </a:tc>
                <a:tc>
                  <a:txBody>
                    <a:bodyPr/>
                    <a:lstStyle/>
                    <a:p>
                      <a:r>
                        <a:rPr lang="de-DE" dirty="0">
                          <a:latin typeface="Times New Roman" panose="02020603050405020304" pitchFamily="18" charset="0"/>
                          <a:cs typeface="Times New Roman" panose="02020603050405020304" pitchFamily="18" charset="0"/>
                        </a:rPr>
                        <a:t>GLOASS</a:t>
                      </a:r>
                    </a:p>
                  </a:txBody>
                  <a:tcPr/>
                </a:tc>
                <a:tc>
                  <a:txBody>
                    <a:bodyPr/>
                    <a:lstStyle/>
                    <a:p>
                      <a:r>
                        <a:rPr lang="de-DE" dirty="0">
                          <a:latin typeface="Times New Roman" panose="02020603050405020304" pitchFamily="18" charset="0"/>
                          <a:cs typeface="Times New Roman" panose="02020603050405020304" pitchFamily="18" charset="0"/>
                        </a:rPr>
                        <a:t>Galileo</a:t>
                      </a:r>
                    </a:p>
                  </a:txBody>
                  <a:tcPr/>
                </a:tc>
                <a:tc>
                  <a:txBody>
                    <a:bodyPr/>
                    <a:lstStyle/>
                    <a:p>
                      <a:r>
                        <a:rPr lang="de-DE" dirty="0">
                          <a:latin typeface="Times New Roman" panose="02020603050405020304" pitchFamily="18" charset="0"/>
                          <a:cs typeface="Times New Roman" panose="02020603050405020304" pitchFamily="18" charset="0"/>
                        </a:rPr>
                        <a:t>BDS2M</a:t>
                      </a:r>
                    </a:p>
                  </a:txBody>
                  <a:tcPr/>
                </a:tc>
                <a:tc>
                  <a:txBody>
                    <a:bodyPr/>
                    <a:lstStyle/>
                    <a:p>
                      <a:r>
                        <a:rPr lang="de-DE" dirty="0">
                          <a:latin typeface="Times New Roman" panose="02020603050405020304" pitchFamily="18" charset="0"/>
                          <a:cs typeface="Times New Roman" panose="02020603050405020304" pitchFamily="18" charset="0"/>
                        </a:rPr>
                        <a:t>BDS3M</a:t>
                      </a:r>
                    </a:p>
                  </a:txBody>
                  <a:tcPr/>
                </a:tc>
                <a:extLst>
                  <a:ext uri="{0D108BD9-81ED-4DB2-BD59-A6C34878D82A}">
                    <a16:rowId xmlns:a16="http://schemas.microsoft.com/office/drawing/2014/main" val="4289349801"/>
                  </a:ext>
                </a:extLst>
              </a:tr>
              <a:tr h="370840">
                <a:tc>
                  <a:txBody>
                    <a:bodyPr/>
                    <a:lstStyle/>
                    <a:p>
                      <a:r>
                        <a:rPr lang="en-US" noProof="0" dirty="0">
                          <a:latin typeface="Times New Roman" panose="02020603050405020304" pitchFamily="18" charset="0"/>
                          <a:cs typeface="Times New Roman" panose="02020603050405020304" pitchFamily="18" charset="0"/>
                        </a:rPr>
                        <a:t>Along</a:t>
                      </a:r>
                    </a:p>
                  </a:txBody>
                  <a:tcPr/>
                </a:tc>
                <a:tc>
                  <a:txBody>
                    <a:bodyPr/>
                    <a:lstStyle/>
                    <a:p>
                      <a:r>
                        <a:rPr lang="de-DE" dirty="0">
                          <a:latin typeface="Times New Roman" panose="02020603050405020304" pitchFamily="18" charset="0"/>
                          <a:cs typeface="Times New Roman" panose="02020603050405020304" pitchFamily="18" charset="0"/>
                        </a:rPr>
                        <a:t>15%</a:t>
                      </a:r>
                    </a:p>
                  </a:txBody>
                  <a:tcPr/>
                </a:tc>
                <a:tc>
                  <a:txBody>
                    <a:bodyPr/>
                    <a:lstStyle/>
                    <a:p>
                      <a:r>
                        <a:rPr lang="de-DE" dirty="0">
                          <a:latin typeface="Times New Roman" panose="02020603050405020304" pitchFamily="18" charset="0"/>
                          <a:cs typeface="Times New Roman" panose="02020603050405020304" pitchFamily="18" charset="0"/>
                        </a:rPr>
                        <a:t>19%</a:t>
                      </a:r>
                    </a:p>
                  </a:txBody>
                  <a:tcPr/>
                </a:tc>
                <a:tc>
                  <a:txBody>
                    <a:bodyPr/>
                    <a:lstStyle/>
                    <a:p>
                      <a:r>
                        <a:rPr lang="de-DE" dirty="0">
                          <a:latin typeface="Times New Roman" panose="02020603050405020304" pitchFamily="18" charset="0"/>
                          <a:cs typeface="Times New Roman" panose="02020603050405020304" pitchFamily="18" charset="0"/>
                        </a:rPr>
                        <a:t>13%</a:t>
                      </a:r>
                    </a:p>
                  </a:txBody>
                  <a:tcPr/>
                </a:tc>
                <a:tc>
                  <a:txBody>
                    <a:bodyPr/>
                    <a:lstStyle/>
                    <a:p>
                      <a:r>
                        <a:rPr lang="de-DE" dirty="0">
                          <a:latin typeface="Times New Roman" panose="02020603050405020304" pitchFamily="18" charset="0"/>
                          <a:cs typeface="Times New Roman" panose="02020603050405020304" pitchFamily="18" charset="0"/>
                        </a:rPr>
                        <a:t>6%</a:t>
                      </a:r>
                    </a:p>
                  </a:txBody>
                  <a:tcPr/>
                </a:tc>
                <a:tc>
                  <a:txBody>
                    <a:bodyPr/>
                    <a:lstStyle/>
                    <a:p>
                      <a:r>
                        <a:rPr lang="de-DE" dirty="0">
                          <a:latin typeface="Times New Roman" panose="02020603050405020304" pitchFamily="18" charset="0"/>
                          <a:cs typeface="Times New Roman" panose="02020603050405020304" pitchFamily="18" charset="0"/>
                        </a:rPr>
                        <a:t>33%</a:t>
                      </a:r>
                    </a:p>
                  </a:txBody>
                  <a:tcPr/>
                </a:tc>
                <a:extLst>
                  <a:ext uri="{0D108BD9-81ED-4DB2-BD59-A6C34878D82A}">
                    <a16:rowId xmlns:a16="http://schemas.microsoft.com/office/drawing/2014/main" val="3310482919"/>
                  </a:ext>
                </a:extLst>
              </a:tr>
              <a:tr h="370840">
                <a:tc>
                  <a:txBody>
                    <a:bodyPr/>
                    <a:lstStyle/>
                    <a:p>
                      <a:r>
                        <a:rPr lang="de-DE" dirty="0">
                          <a:latin typeface="Times New Roman" panose="02020603050405020304" pitchFamily="18" charset="0"/>
                          <a:cs typeface="Times New Roman" panose="02020603050405020304" pitchFamily="18" charset="0"/>
                        </a:rPr>
                        <a:t>Cross</a:t>
                      </a:r>
                    </a:p>
                  </a:txBody>
                  <a:tcPr/>
                </a:tc>
                <a:tc>
                  <a:txBody>
                    <a:bodyPr/>
                    <a:lstStyle/>
                    <a:p>
                      <a:r>
                        <a:rPr lang="de-DE" dirty="0">
                          <a:latin typeface="Times New Roman" panose="02020603050405020304" pitchFamily="18" charset="0"/>
                          <a:cs typeface="Times New Roman" panose="02020603050405020304" pitchFamily="18" charset="0"/>
                        </a:rPr>
                        <a:t>15%</a:t>
                      </a:r>
                    </a:p>
                  </a:txBody>
                  <a:tcPr/>
                </a:tc>
                <a:tc>
                  <a:txBody>
                    <a:bodyPr/>
                    <a:lstStyle/>
                    <a:p>
                      <a:r>
                        <a:rPr lang="de-DE" dirty="0">
                          <a:latin typeface="Times New Roman" panose="02020603050405020304" pitchFamily="18" charset="0"/>
                          <a:cs typeface="Times New Roman" panose="02020603050405020304" pitchFamily="18" charset="0"/>
                        </a:rPr>
                        <a:t>19%</a:t>
                      </a:r>
                    </a:p>
                  </a:txBody>
                  <a:tcPr/>
                </a:tc>
                <a:tc>
                  <a:txBody>
                    <a:bodyPr/>
                    <a:lstStyle/>
                    <a:p>
                      <a:r>
                        <a:rPr lang="de-DE" dirty="0">
                          <a:latin typeface="Times New Roman" panose="02020603050405020304" pitchFamily="18" charset="0"/>
                          <a:cs typeface="Times New Roman" panose="02020603050405020304" pitchFamily="18" charset="0"/>
                        </a:rPr>
                        <a:t>13%</a:t>
                      </a:r>
                    </a:p>
                  </a:txBody>
                  <a:tcPr/>
                </a:tc>
                <a:tc>
                  <a:txBody>
                    <a:bodyPr/>
                    <a:lstStyle/>
                    <a:p>
                      <a:r>
                        <a:rPr lang="de-DE" dirty="0">
                          <a:latin typeface="Times New Roman" panose="02020603050405020304" pitchFamily="18" charset="0"/>
                          <a:cs typeface="Times New Roman" panose="02020603050405020304" pitchFamily="18" charset="0"/>
                        </a:rPr>
                        <a:t>7%</a:t>
                      </a:r>
                    </a:p>
                  </a:txBody>
                  <a:tcPr/>
                </a:tc>
                <a:tc>
                  <a:txBody>
                    <a:bodyPr/>
                    <a:lstStyle/>
                    <a:p>
                      <a:r>
                        <a:rPr lang="de-DE" dirty="0">
                          <a:latin typeface="Times New Roman" panose="02020603050405020304" pitchFamily="18" charset="0"/>
                          <a:cs typeface="Times New Roman" panose="02020603050405020304" pitchFamily="18" charset="0"/>
                        </a:rPr>
                        <a:t>31%</a:t>
                      </a:r>
                    </a:p>
                  </a:txBody>
                  <a:tcPr/>
                </a:tc>
                <a:extLst>
                  <a:ext uri="{0D108BD9-81ED-4DB2-BD59-A6C34878D82A}">
                    <a16:rowId xmlns:a16="http://schemas.microsoft.com/office/drawing/2014/main" val="236076114"/>
                  </a:ext>
                </a:extLst>
              </a:tr>
              <a:tr h="370840">
                <a:tc>
                  <a:txBody>
                    <a:bodyPr/>
                    <a:lstStyle/>
                    <a:p>
                      <a:r>
                        <a:rPr lang="de-DE" dirty="0">
                          <a:latin typeface="Times New Roman" panose="02020603050405020304" pitchFamily="18" charset="0"/>
                          <a:cs typeface="Times New Roman" panose="02020603050405020304" pitchFamily="18" charset="0"/>
                        </a:rPr>
                        <a:t>Radial</a:t>
                      </a:r>
                    </a:p>
                  </a:txBody>
                  <a:tcPr/>
                </a:tc>
                <a:tc>
                  <a:txBody>
                    <a:bodyPr/>
                    <a:lstStyle/>
                    <a:p>
                      <a:r>
                        <a:rPr lang="de-DE" dirty="0">
                          <a:latin typeface="Times New Roman" panose="02020603050405020304" pitchFamily="18" charset="0"/>
                          <a:cs typeface="Times New Roman" panose="02020603050405020304" pitchFamily="18" charset="0"/>
                        </a:rPr>
                        <a:t>12%</a:t>
                      </a:r>
                    </a:p>
                  </a:txBody>
                  <a:tcPr/>
                </a:tc>
                <a:tc>
                  <a:txBody>
                    <a:bodyPr/>
                    <a:lstStyle/>
                    <a:p>
                      <a:r>
                        <a:rPr lang="de-DE" dirty="0">
                          <a:latin typeface="Times New Roman" panose="02020603050405020304" pitchFamily="18" charset="0"/>
                          <a:cs typeface="Times New Roman" panose="02020603050405020304" pitchFamily="18" charset="0"/>
                        </a:rPr>
                        <a:t>20%</a:t>
                      </a:r>
                    </a:p>
                  </a:txBody>
                  <a:tcPr/>
                </a:tc>
                <a:tc>
                  <a:txBody>
                    <a:bodyPr/>
                    <a:lstStyle/>
                    <a:p>
                      <a:r>
                        <a:rPr lang="de-DE" dirty="0">
                          <a:latin typeface="Times New Roman" panose="02020603050405020304" pitchFamily="18" charset="0"/>
                          <a:cs typeface="Times New Roman" panose="02020603050405020304" pitchFamily="18" charset="0"/>
                        </a:rPr>
                        <a:t>12%</a:t>
                      </a:r>
                    </a:p>
                  </a:txBody>
                  <a:tcPr/>
                </a:tc>
                <a:tc>
                  <a:txBody>
                    <a:bodyPr/>
                    <a:lstStyle/>
                    <a:p>
                      <a:r>
                        <a:rPr lang="de-DE" dirty="0">
                          <a:latin typeface="Times New Roman" panose="02020603050405020304" pitchFamily="18" charset="0"/>
                          <a:cs typeface="Times New Roman" panose="02020603050405020304" pitchFamily="18" charset="0"/>
                        </a:rPr>
                        <a:t>16%</a:t>
                      </a:r>
                    </a:p>
                  </a:txBody>
                  <a:tcPr/>
                </a:tc>
                <a:tc>
                  <a:txBody>
                    <a:bodyPr/>
                    <a:lstStyle/>
                    <a:p>
                      <a:r>
                        <a:rPr lang="de-DE" dirty="0">
                          <a:latin typeface="Times New Roman" panose="02020603050405020304" pitchFamily="18" charset="0"/>
                          <a:cs typeface="Times New Roman" panose="02020603050405020304" pitchFamily="18" charset="0"/>
                        </a:rPr>
                        <a:t>24%</a:t>
                      </a:r>
                    </a:p>
                  </a:txBody>
                  <a:tcPr/>
                </a:tc>
                <a:extLst>
                  <a:ext uri="{0D108BD9-81ED-4DB2-BD59-A6C34878D82A}">
                    <a16:rowId xmlns:a16="http://schemas.microsoft.com/office/drawing/2014/main" val="4076497627"/>
                  </a:ext>
                </a:extLst>
              </a:tr>
            </a:tbl>
          </a:graphicData>
        </a:graphic>
      </p:graphicFrame>
      <p:graphicFrame>
        <p:nvGraphicFramePr>
          <p:cNvPr id="7" name="Tabelle 2">
            <a:extLst>
              <a:ext uri="{FF2B5EF4-FFF2-40B4-BE49-F238E27FC236}">
                <a16:creationId xmlns:a16="http://schemas.microsoft.com/office/drawing/2014/main" id="{23D6076E-A88A-454B-BCE8-52F1FEE853F1}"/>
              </a:ext>
            </a:extLst>
          </p:cNvPr>
          <p:cNvGraphicFramePr>
            <a:graphicFrameLocks noGrp="1"/>
          </p:cNvGraphicFramePr>
          <p:nvPr>
            <p:extLst>
              <p:ext uri="{D42A27DB-BD31-4B8C-83A1-F6EECF244321}">
                <p14:modId xmlns:p14="http://schemas.microsoft.com/office/powerpoint/2010/main" val="926245355"/>
              </p:ext>
            </p:extLst>
          </p:nvPr>
        </p:nvGraphicFramePr>
        <p:xfrm>
          <a:off x="6236278" y="2122339"/>
          <a:ext cx="2481526" cy="1097280"/>
        </p:xfrm>
        <a:graphic>
          <a:graphicData uri="http://schemas.openxmlformats.org/drawingml/2006/table">
            <a:tbl>
              <a:tblPr firstRow="1" bandRow="1">
                <a:tableStyleId>{21E4AEA4-8DFA-4A89-87EB-49C32662AFE0}</a:tableStyleId>
              </a:tblPr>
              <a:tblGrid>
                <a:gridCol w="788040">
                  <a:extLst>
                    <a:ext uri="{9D8B030D-6E8A-4147-A177-3AD203B41FA5}">
                      <a16:colId xmlns:a16="http://schemas.microsoft.com/office/drawing/2014/main" val="3486504843"/>
                    </a:ext>
                  </a:extLst>
                </a:gridCol>
                <a:gridCol w="811889">
                  <a:extLst>
                    <a:ext uri="{9D8B030D-6E8A-4147-A177-3AD203B41FA5}">
                      <a16:colId xmlns:a16="http://schemas.microsoft.com/office/drawing/2014/main" val="1745246480"/>
                    </a:ext>
                  </a:extLst>
                </a:gridCol>
                <a:gridCol w="881597">
                  <a:extLst>
                    <a:ext uri="{9D8B030D-6E8A-4147-A177-3AD203B41FA5}">
                      <a16:colId xmlns:a16="http://schemas.microsoft.com/office/drawing/2014/main" val="1751273681"/>
                    </a:ext>
                  </a:extLst>
                </a:gridCol>
              </a:tblGrid>
              <a:tr h="328036">
                <a:tc>
                  <a:txBody>
                    <a:bodyPr/>
                    <a:lstStyle/>
                    <a:p>
                      <a:endParaRPr lang="de-DE" dirty="0">
                        <a:latin typeface="Times New Roman" panose="02020603050405020304" pitchFamily="18" charset="0"/>
                        <a:cs typeface="Times New Roman" panose="02020603050405020304" pitchFamily="18" charset="0"/>
                      </a:endParaRPr>
                    </a:p>
                  </a:txBody>
                  <a:tcPr/>
                </a:tc>
                <a:tc>
                  <a:txBody>
                    <a:bodyPr/>
                    <a:lstStyle/>
                    <a:p>
                      <a:r>
                        <a:rPr lang="de-DE" dirty="0">
                          <a:latin typeface="Times New Roman" panose="02020603050405020304" pitchFamily="18" charset="0"/>
                          <a:cs typeface="Times New Roman" panose="02020603050405020304" pitchFamily="18" charset="0"/>
                        </a:rPr>
                        <a:t>x-pole</a:t>
                      </a:r>
                    </a:p>
                  </a:txBody>
                  <a:tcPr/>
                </a:tc>
                <a:tc>
                  <a:txBody>
                    <a:bodyPr/>
                    <a:lstStyle/>
                    <a:p>
                      <a:r>
                        <a:rPr lang="de-DE" dirty="0">
                          <a:latin typeface="Times New Roman" panose="02020603050405020304" pitchFamily="18" charset="0"/>
                          <a:cs typeface="Times New Roman" panose="02020603050405020304" pitchFamily="18" charset="0"/>
                        </a:rPr>
                        <a:t>y-pole</a:t>
                      </a:r>
                    </a:p>
                  </a:txBody>
                  <a:tcPr/>
                </a:tc>
                <a:extLst>
                  <a:ext uri="{0D108BD9-81ED-4DB2-BD59-A6C34878D82A}">
                    <a16:rowId xmlns:a16="http://schemas.microsoft.com/office/drawing/2014/main" val="4289349801"/>
                  </a:ext>
                </a:extLst>
              </a:tr>
              <a:tr h="328036">
                <a:tc>
                  <a:txBody>
                    <a:bodyPr/>
                    <a:lstStyle/>
                    <a:p>
                      <a:r>
                        <a:rPr lang="de-DE" dirty="0">
                          <a:latin typeface="Times New Roman" panose="02020603050405020304" pitchFamily="18" charset="0"/>
                          <a:cs typeface="Times New Roman" panose="02020603050405020304" pitchFamily="18" charset="0"/>
                        </a:rPr>
                        <a:t>Offset</a:t>
                      </a:r>
                    </a:p>
                  </a:txBody>
                  <a:tcPr/>
                </a:tc>
                <a:tc>
                  <a:txBody>
                    <a:bodyPr/>
                    <a:lstStyle/>
                    <a:p>
                      <a:r>
                        <a:rPr lang="de-DE" dirty="0">
                          <a:latin typeface="Times New Roman" panose="02020603050405020304" pitchFamily="18" charset="0"/>
                          <a:cs typeface="Times New Roman" panose="02020603050405020304" pitchFamily="18" charset="0"/>
                        </a:rPr>
                        <a:t>26%</a:t>
                      </a:r>
                    </a:p>
                  </a:txBody>
                  <a:tcPr/>
                </a:tc>
                <a:tc>
                  <a:txBody>
                    <a:bodyPr/>
                    <a:lstStyle/>
                    <a:p>
                      <a:r>
                        <a:rPr lang="de-DE" dirty="0">
                          <a:latin typeface="Times New Roman" panose="02020603050405020304" pitchFamily="18" charset="0"/>
                          <a:cs typeface="Times New Roman" panose="02020603050405020304" pitchFamily="18" charset="0"/>
                        </a:rPr>
                        <a:t>12%</a:t>
                      </a:r>
                    </a:p>
                  </a:txBody>
                  <a:tcPr/>
                </a:tc>
                <a:extLst>
                  <a:ext uri="{0D108BD9-81ED-4DB2-BD59-A6C34878D82A}">
                    <a16:rowId xmlns:a16="http://schemas.microsoft.com/office/drawing/2014/main" val="3310482919"/>
                  </a:ext>
                </a:extLst>
              </a:tr>
              <a:tr h="328036">
                <a:tc>
                  <a:txBody>
                    <a:bodyPr/>
                    <a:lstStyle/>
                    <a:p>
                      <a:r>
                        <a:rPr lang="de-DE" dirty="0">
                          <a:latin typeface="Times New Roman" panose="02020603050405020304" pitchFamily="18" charset="0"/>
                          <a:cs typeface="Times New Roman" panose="02020603050405020304" pitchFamily="18" charset="0"/>
                        </a:rPr>
                        <a:t>Rate</a:t>
                      </a:r>
                    </a:p>
                  </a:txBody>
                  <a:tcPr/>
                </a:tc>
                <a:tc>
                  <a:txBody>
                    <a:bodyPr/>
                    <a:lstStyle/>
                    <a:p>
                      <a:r>
                        <a:rPr lang="de-DE" dirty="0">
                          <a:latin typeface="Times New Roman" panose="02020603050405020304" pitchFamily="18" charset="0"/>
                          <a:cs typeface="Times New Roman" panose="02020603050405020304" pitchFamily="18" charset="0"/>
                        </a:rPr>
                        <a:t>27%</a:t>
                      </a:r>
                    </a:p>
                  </a:txBody>
                  <a:tcPr/>
                </a:tc>
                <a:tc>
                  <a:txBody>
                    <a:bodyPr/>
                    <a:lstStyle/>
                    <a:p>
                      <a:r>
                        <a:rPr lang="de-DE" dirty="0">
                          <a:latin typeface="Times New Roman" panose="02020603050405020304" pitchFamily="18" charset="0"/>
                          <a:cs typeface="Times New Roman" panose="02020603050405020304" pitchFamily="18" charset="0"/>
                        </a:rPr>
                        <a:t>35%</a:t>
                      </a:r>
                    </a:p>
                  </a:txBody>
                  <a:tcPr/>
                </a:tc>
                <a:extLst>
                  <a:ext uri="{0D108BD9-81ED-4DB2-BD59-A6C34878D82A}">
                    <a16:rowId xmlns:a16="http://schemas.microsoft.com/office/drawing/2014/main" val="23607611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6934320" y="4875840"/>
            <a:ext cx="837720" cy="255240"/>
          </a:xfrm>
          <a:prstGeom prst="rect">
            <a:avLst/>
          </a:prstGeom>
          <a:noFill/>
          <a:ln w="0">
            <a:noFill/>
          </a:ln>
        </p:spPr>
        <p:txBody>
          <a:bodyPr>
            <a:noAutofit/>
          </a:bodyPr>
          <a:lstStyle/>
          <a:p>
            <a:pPr algn="r">
              <a:lnSpc>
                <a:spcPct val="100000"/>
              </a:lnSpc>
            </a:pPr>
            <a:fld id="{E22CAFCF-5DE0-4D95-952F-906B83E69649}" type="slidenum">
              <a:rPr lang="de-DE" sz="1200" b="0" strike="noStrike" spc="-1">
                <a:solidFill>
                  <a:srgbClr val="808080"/>
                </a:solidFill>
                <a:latin typeface="Verdana"/>
                <a:ea typeface="MS PGothic"/>
              </a:rPr>
              <a:t>8</a:t>
            </a:fld>
            <a:endParaRPr lang="en-US" sz="1200" b="0" strike="noStrike" spc="-1">
              <a:latin typeface="Times New Roman"/>
            </a:endParaRPr>
          </a:p>
        </p:txBody>
      </p:sp>
      <p:sp>
        <p:nvSpPr>
          <p:cNvPr id="144" name="TextShape 2"/>
          <p:cNvSpPr txBox="1"/>
          <p:nvPr/>
        </p:nvSpPr>
        <p:spPr>
          <a:xfrm>
            <a:off x="1371600" y="4731840"/>
            <a:ext cx="6002640" cy="255240"/>
          </a:xfrm>
          <a:prstGeom prst="rect">
            <a:avLst/>
          </a:prstGeom>
          <a:noFill/>
          <a:ln w="0">
            <a:noFill/>
          </a:ln>
        </p:spPr>
        <p:txBody>
          <a:bodyPr>
            <a:noAutofit/>
          </a:bodyPr>
          <a:lstStyle/>
          <a:p>
            <a:pPr algn="ctr">
              <a:lnSpc>
                <a:spcPct val="100000"/>
              </a:lnSpc>
            </a:pPr>
            <a:r>
              <a:rPr lang="da-DK" sz="1200" b="0" strike="noStrike" spc="-1">
                <a:solidFill>
                  <a:srgbClr val="000000"/>
                </a:solidFill>
                <a:latin typeface="Arial"/>
                <a:ea typeface="ＭＳ Ｐゴシック"/>
              </a:rPr>
              <a:t>Deng et al., </a:t>
            </a:r>
            <a:r>
              <a:rPr lang="en-US" sz="1200" b="0" strike="noStrike" spc="-1">
                <a:solidFill>
                  <a:srgbClr val="000000"/>
                </a:solidFill>
                <a:latin typeface="Arial"/>
                <a:ea typeface="ＭＳ Ｐゴシック"/>
              </a:rPr>
              <a:t>GBM and Undifferenced Ambiguity Resolution</a:t>
            </a:r>
            <a:r>
              <a:rPr lang="da-DK" sz="1200" b="0" strike="noStrike" spc="-1">
                <a:solidFill>
                  <a:srgbClr val="000000"/>
                </a:solidFill>
                <a:latin typeface="Arial"/>
                <a:ea typeface="ＭＳ Ｐゴシック"/>
              </a:rPr>
              <a:t>, EGU 2022, 26.05.2022</a:t>
            </a:r>
            <a:endParaRPr lang="en-US" sz="1200" b="0" strike="noStrike" spc="-1">
              <a:latin typeface="Times New Roman"/>
            </a:endParaRPr>
          </a:p>
        </p:txBody>
      </p:sp>
      <p:sp>
        <p:nvSpPr>
          <p:cNvPr id="145" name="CustomShape 3"/>
          <p:cNvSpPr/>
          <p:nvPr/>
        </p:nvSpPr>
        <p:spPr>
          <a:xfrm>
            <a:off x="1371600" y="1275480"/>
            <a:ext cx="640044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004D95"/>
                </a:solidFill>
                <a:latin typeface="Times New Roman"/>
                <a:ea typeface="MS PGothic"/>
              </a:rPr>
              <a:t>Thank you for your attention</a:t>
            </a:r>
            <a:endParaRPr lang="en-US" sz="32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6934320" y="4875840"/>
            <a:ext cx="837720" cy="255240"/>
          </a:xfrm>
          <a:prstGeom prst="rect">
            <a:avLst/>
          </a:prstGeom>
          <a:noFill/>
          <a:ln w="0">
            <a:noFill/>
          </a:ln>
        </p:spPr>
        <p:txBody>
          <a:bodyPr>
            <a:noAutofit/>
          </a:bodyPr>
          <a:lstStyle/>
          <a:p>
            <a:pPr algn="r">
              <a:lnSpc>
                <a:spcPct val="100000"/>
              </a:lnSpc>
            </a:pPr>
            <a:fld id="{0C574E12-21F1-4B24-BB66-04770AC8DA36}" type="slidenum">
              <a:rPr lang="de-DE" sz="1200" b="0" strike="noStrike" spc="-1">
                <a:solidFill>
                  <a:srgbClr val="808080"/>
                </a:solidFill>
                <a:latin typeface="Verdana"/>
                <a:ea typeface="MS PGothic"/>
              </a:rPr>
              <a:t>9</a:t>
            </a:fld>
            <a:endParaRPr lang="en-US" sz="1200" b="0" strike="noStrike" spc="-1">
              <a:latin typeface="Times New Roman"/>
            </a:endParaRPr>
          </a:p>
        </p:txBody>
      </p:sp>
      <p:sp>
        <p:nvSpPr>
          <p:cNvPr id="147" name="TextShape 2"/>
          <p:cNvSpPr txBox="1"/>
          <p:nvPr/>
        </p:nvSpPr>
        <p:spPr>
          <a:xfrm>
            <a:off x="1371600" y="4731840"/>
            <a:ext cx="6002640" cy="255240"/>
          </a:xfrm>
          <a:prstGeom prst="rect">
            <a:avLst/>
          </a:prstGeom>
          <a:noFill/>
          <a:ln w="0">
            <a:noFill/>
          </a:ln>
        </p:spPr>
        <p:txBody>
          <a:bodyPr>
            <a:noAutofit/>
          </a:bodyPr>
          <a:lstStyle/>
          <a:p>
            <a:pPr algn="ctr">
              <a:lnSpc>
                <a:spcPct val="100000"/>
              </a:lnSpc>
            </a:pPr>
            <a:r>
              <a:rPr lang="da-DK" sz="1200" b="0" strike="noStrike" spc="-1">
                <a:solidFill>
                  <a:srgbClr val="000000"/>
                </a:solidFill>
                <a:latin typeface="Arial"/>
                <a:ea typeface="ＭＳ Ｐゴシック"/>
              </a:rPr>
              <a:t>Deng et al., </a:t>
            </a:r>
            <a:r>
              <a:rPr lang="en-US" sz="1200" b="0" strike="noStrike" spc="-1">
                <a:solidFill>
                  <a:srgbClr val="000000"/>
                </a:solidFill>
                <a:latin typeface="Arial"/>
                <a:ea typeface="ＭＳ Ｐゴシック"/>
              </a:rPr>
              <a:t>GBM and Undifferenced Ambiguity Resolution</a:t>
            </a:r>
            <a:r>
              <a:rPr lang="da-DK" sz="1200" b="0" strike="noStrike" spc="-1">
                <a:solidFill>
                  <a:srgbClr val="000000"/>
                </a:solidFill>
                <a:latin typeface="Arial"/>
                <a:ea typeface="ＭＳ Ｐゴシック"/>
              </a:rPr>
              <a:t>, EGU 2022, 26.05.2022</a:t>
            </a:r>
            <a:endParaRPr lang="en-US" sz="1200" b="0" strike="noStrike" spc="-1">
              <a:latin typeface="Times New Roman"/>
            </a:endParaRPr>
          </a:p>
        </p:txBody>
      </p:sp>
      <p:sp>
        <p:nvSpPr>
          <p:cNvPr id="148" name="CustomShape 3"/>
          <p:cNvSpPr/>
          <p:nvPr/>
        </p:nvSpPr>
        <p:spPr>
          <a:xfrm>
            <a:off x="1371600" y="1275480"/>
            <a:ext cx="6400440" cy="57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004D95"/>
                </a:solidFill>
                <a:latin typeface="Times New Roman"/>
                <a:ea typeface="MS PGothic"/>
              </a:rPr>
              <a:t>Backup</a:t>
            </a:r>
            <a:endParaRPr lang="en-US" sz="32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GFZ_Praesentation_ppt2013_16x9_en</Template>
  <TotalTime>0</TotalTime>
  <Words>891</Words>
  <Application>Microsoft Macintosh PowerPoint</Application>
  <PresentationFormat>Bildschirmpräsentation (16:9)</PresentationFormat>
  <Paragraphs>163</Paragraphs>
  <Slides>12</Slides>
  <Notes>5</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12</vt:i4>
      </vt:variant>
    </vt:vector>
  </HeadingPairs>
  <TitlesOfParts>
    <vt:vector size="21" baseType="lpstr">
      <vt:lpstr>StarSymbol</vt:lpstr>
      <vt:lpstr>Arial</vt:lpstr>
      <vt:lpstr>Cambria Math</vt:lpstr>
      <vt:lpstr>Symbol</vt:lpstr>
      <vt:lpstr>Times New Roman</vt:lpstr>
      <vt:lpstr>Verdana</vt:lpstr>
      <vt:lpstr>Wingdings</vt:lpstr>
      <vt:lpstr>Office Theme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AV-Medien_G222</dc:creator>
  <dc:description/>
  <cp:lastModifiedBy>Zhiguo Deng</cp:lastModifiedBy>
  <cp:revision>856</cp:revision>
  <cp:lastPrinted>2021-04-12T16:10:33Z</cp:lastPrinted>
  <dcterms:created xsi:type="dcterms:W3CDTF">2018-04-25T15:07:40Z</dcterms:created>
  <dcterms:modified xsi:type="dcterms:W3CDTF">2022-05-25T07:21:52Z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vt:i4>
  </property>
  <property fmtid="{D5CDD505-2E9C-101B-9397-08002B2CF9AE}" pid="3" name="PresentationFormat">
    <vt:lpwstr>On-screen Show (16:9)</vt:lpwstr>
  </property>
  <property fmtid="{D5CDD505-2E9C-101B-9397-08002B2CF9AE}" pid="4" name="Slides">
    <vt:i4>12</vt:i4>
  </property>
</Properties>
</file>