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1150" r:id="rId3"/>
    <p:sldId id="1145" r:id="rId4"/>
    <p:sldId id="1146" r:id="rId5"/>
    <p:sldId id="1137" r:id="rId6"/>
    <p:sldId id="115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71914" autoAdjust="0"/>
  </p:normalViewPr>
  <p:slideViewPr>
    <p:cSldViewPr snapToGrid="0">
      <p:cViewPr varScale="1">
        <p:scale>
          <a:sx n="61" d="100"/>
          <a:sy n="61" d="100"/>
        </p:scale>
        <p:origin x="941" y="5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3FD5-7A91-47BA-8641-7839F08BD450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061C-7C18-4913-B787-A51590A67E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morning! Everyone. My presentation is a model for continental-scale water erosion and sediment transport and its application to the YRB.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Predicating water erosion and sediment transport at large-scale is very important. However, they are still missing in current climate model due to  many challenges. </a:t>
            </a:r>
          </a:p>
          <a:p>
            <a:endParaRPr lang="en-US" altLang="zh-CN" dirty="0"/>
          </a:p>
          <a:p>
            <a:r>
              <a:rPr lang="en-US" altLang="zh-CN" dirty="0"/>
              <a:t>This map shows the areas of our planet where water erosion is most severe. </a:t>
            </a:r>
            <a:r>
              <a:rPr lang="en-US" altLang="zh-CN" b="1" dirty="0"/>
              <a:t>This this Chinese Loess Plateau in the Yellow River Basin. </a:t>
            </a:r>
            <a:r>
              <a:rPr lang="en-GB" altLang="zh-CN" b="0" i="0" dirty="0">
                <a:solidFill>
                  <a:srgbClr val="000000"/>
                </a:solidFill>
                <a:effectLst/>
                <a:latin typeface="-apple-system"/>
              </a:rPr>
              <a:t>Especially, </a:t>
            </a:r>
            <a:r>
              <a:rPr lang="en-GB" altLang="zh-CN" b="0" i="0" dirty="0" err="1">
                <a:solidFill>
                  <a:srgbClr val="000000"/>
                </a:solidFill>
                <a:effectLst/>
                <a:latin typeface="-apple-system"/>
              </a:rPr>
              <a:t>i</a:t>
            </a:r>
            <a:r>
              <a:rPr lang="en-US" altLang="zh-CN" dirty="0"/>
              <a:t>n this dots areas with the typical permanent gully, sediment yield modulus is greater than 5000 tons/(km2 a). Gully erosion usually is estimated at a specific location. Using large-scale model, the coarse grid can not capture the sub grid gully information. So, we need  a new method to quantify the gully erosion at large scale.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16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Firstly, we developed an AHMS-SED by integrating a water erosion and sediment transport model CASC2D-SED into an Atmospheric and Hydrological Modelling System (AHMS) . </a:t>
            </a:r>
          </a:p>
          <a:p>
            <a:r>
              <a:rPr lang="en-GB" altLang="zh-CN" dirty="0"/>
              <a:t>Figure on the left shows how offline and online AHMS work</a:t>
            </a:r>
            <a:r>
              <a:rPr lang="en-GB" altLang="zh-CN" b="1" dirty="0"/>
              <a:t>. The difference between online and offline </a:t>
            </a:r>
            <a:r>
              <a:rPr lang="en-GB" altLang="zh-CN" dirty="0"/>
              <a:t>is weather the land surface model combined with weather forecast model WRF. </a:t>
            </a:r>
            <a:r>
              <a:rPr lang="en-US" altLang="zh-CN" dirty="0"/>
              <a:t>Figure on the right shows water flux processes and sediment flux processes. </a:t>
            </a:r>
          </a:p>
          <a:p>
            <a:r>
              <a:rPr lang="en-US" altLang="zh-CN" dirty="0"/>
              <a:t>Universal soil loss equation is used to predict sediment sources. </a:t>
            </a:r>
          </a:p>
          <a:p>
            <a:r>
              <a:rPr lang="en-US" altLang="zh-CN" dirty="0"/>
              <a:t>Universal soil loss equation is further extent to consider the gully erosion by multiplying the gully factor G in this study.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74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Gully factor is calculated by this equation.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 gully density index is defined as a ratio of slope interpolated from very high-resolution slope and slope interpolated from relative low-resolution slope.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figure shows spatial gully density index distribution closely matches the observed permanent gully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dirty="0"/>
              <a:t>Interpolation Method: Four-point Bilinear interpolation.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4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figure shows </a:t>
            </a:r>
            <a:r>
              <a:rPr lang="en-US" altLang="zh-CN" b="0" dirty="0"/>
              <a:t>the</a:t>
            </a:r>
            <a:r>
              <a:rPr lang="en-GB" altLang="zh-CN" sz="1200" b="0" i="0" u="none" strike="noStrike" baseline="0" dirty="0">
                <a:latin typeface="Arial" panose="020B0604020202020204" pitchFamily="34" charset="0"/>
              </a:rPr>
              <a:t> predicted </a:t>
            </a:r>
            <a:r>
              <a:rPr lang="en-US" altLang="zh-CN" b="0" dirty="0"/>
              <a:t>monthly </a:t>
            </a:r>
            <a:r>
              <a:rPr lang="en-US" altLang="zh-CN" dirty="0"/>
              <a:t>streamflow are compared with the corresponding observations at four hydrological stations including 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Tangnaihe (a), Lanzhou (b), Toudaoguai (c) and Huayuankou (d)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from 1979 to 1987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dirty="0"/>
              <a:t>uantitative agreement is found between these observation and simulation results for all stations.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found that predicted water discharges well matched in the upper reaches of the basin , while they are overestimated in the lower reaches due to human actives impact.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1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finish my talk, This figure shows the predicted monthly sediment flux is compared with the corresponding observations at </a:t>
            </a:r>
            <a:r>
              <a:rPr lang="en-US" altLang="zh-CN" dirty="0" err="1"/>
              <a:t>Huayuankou</a:t>
            </a:r>
            <a:r>
              <a:rPr lang="en-US" altLang="zh-CN" dirty="0"/>
              <a:t> station. </a:t>
            </a:r>
          </a:p>
          <a:p>
            <a:r>
              <a:rPr lang="en-US" altLang="zh-CN" dirty="0"/>
              <a:t>We found that prediction is greatly improved considering the gully index. </a:t>
            </a:r>
          </a:p>
          <a:p>
            <a:r>
              <a:rPr lang="en-US" altLang="zh-CN" dirty="0"/>
              <a:t>Without the gully index, the model significantly underestimate the sediment flux.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8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work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 water erosion and sediment transport model (CASC2D-SED) to the large-scale atmospheric and hydrological modelling system AHMS.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addition, we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define a gully factor related to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slope decay rate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 quantify potential permanent gully erosion.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 the next step, we are going to </a:t>
            </a:r>
            <a:r>
              <a:rPr lang="en-US" altLang="zh-CN" sz="1200" i="0" dirty="0">
                <a:latin typeface="Arial" panose="020B0604020202020204" pitchFamily="34" charset="0"/>
                <a:cs typeface="Arial" panose="020B0604020202020204" pitchFamily="34" charset="0"/>
              </a:rPr>
              <a:t>predict the evolution of sediment transport in the Yellow River Basin under consideration of specific climate change scenarios.</a:t>
            </a:r>
            <a:endParaRPr lang="en-US" altLang="zh-CN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061C-7C18-4913-B787-A51590A67E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7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21320-3FDD-42F9-9037-69249B91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32A18D-A96C-47CF-B8D6-9F96A7F0A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C630A-1E85-4446-9AB6-3B222602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6823"/>
            <a:ext cx="1036320" cy="365125"/>
          </a:xfrm>
        </p:spPr>
        <p:txBody>
          <a:bodyPr/>
          <a:lstStyle/>
          <a:p>
            <a:fld id="{643EEB2E-8539-4151-A4FA-5B488DBA9FF8}" type="datetime1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E2CC75-4BBE-4D5C-B158-338DD197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1176" y="6486823"/>
            <a:ext cx="6480000" cy="365125"/>
          </a:xfrm>
        </p:spPr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999F5-18AA-4B13-9F7D-8B937E60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86823"/>
            <a:ext cx="685800" cy="365125"/>
          </a:xfrm>
        </p:spPr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5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FAD88-6937-40F1-B256-EB48966A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24EAC7-1E01-4840-A474-71E93CEA1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2BF0A3-9761-435E-BCD1-5B042C2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B99D-9D23-4D3E-B6BB-538DD871936C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03C2F-B37C-4342-B970-BA442BA2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561E8B-9A56-41A6-84DF-B81711D2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DADFF9-A1E6-4AD7-BB4A-F699046B3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9C5D1C-EA00-410F-8164-A546F3D40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A33279-661B-4072-8CC9-DF80854B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107-44AF-4E4F-A1AD-6D1E85048164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5520D-1C0C-4B42-AB87-3D4AC8D9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216F8D-5499-4EAB-829C-2BCF7816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1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89FC7-8E8B-4E6A-A4C7-11D0D6AA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2FB8F-E0A9-4593-AAF9-D9AF836D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A01124-6E32-4398-972B-DBE0F790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D9A3-EF09-4F81-8D09-4D293B9A269A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0F1FA-6363-4B44-8461-0A6FF899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6CB79-9256-405C-99B2-474E08B0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7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A8461-54F2-4DD5-8DF8-616E9639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4ECA0-0C8A-4109-BAC7-25565AFA0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49A14-C338-48B7-826B-98108400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60CA-A4A5-4B97-BB0D-78CC3A54CEE2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8383A-985A-4F8E-8947-0D4EEDE0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88F906-1003-4433-A1EF-074144B9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FA604-424F-4111-BAF1-85C31CB1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27C33-9114-4805-BF23-A6084D967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357D5B-9405-4062-9954-7CC88735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8FE52E-86A6-4BD7-B425-5BC43400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8B4-07B1-4F24-A609-56870DEDA9D1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C6B1DE-DFA5-4D35-A986-4601303E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FD1B2-203C-4B60-8E82-46A74A09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35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81AF6-38E0-4B75-8437-91AD68BF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39B1E6-0747-4203-BA6B-8207F3AC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567BA2-58F6-4CA2-A2CB-D3C110A7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3019A4-183C-4BEB-A536-33F7BF4C5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3D6319-8063-48BF-8E56-5539C4178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81BF5E-2D97-4924-A535-BEC964B8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28D9-CE8E-4314-8F11-4E99015936CA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E46915-C4B0-4395-8B37-3D5B7BDB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3C74BD-72D5-44E4-8931-5DB2F72B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5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EE36E-A32A-4CC2-A580-CAC09D10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E8429C-05C0-46FD-A0DC-A78FB86B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541-8C61-479D-B4E7-5CC3FC55E010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49BEEF-268C-4DF2-A914-73334D8D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B96807-D2EA-4036-BFDA-E77BD520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2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8576E0-0240-4DB9-B3B7-40A452A2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C8C1-2754-4DB9-89A4-17EAEA12F941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BE2FB7-580C-480D-9F65-265BDDF3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3730C1-4B2E-4F57-BFA1-76488C15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2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E4B0D-9B31-4C2E-B894-FED51D7C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207084-C3BD-4B1A-BDC9-E6B810E9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56758-0921-41F8-962A-18D0CB0C2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869A8C-D1CA-4568-8A20-97C67BF6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5A4-C70E-476A-8BAE-2CEA135EBB76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6978FA-6158-4302-B82A-B2DA60F1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3CAD3-2FCD-4168-8D2D-1A008A64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87F09-89A2-4224-A1B7-595373F0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605A2B-1F20-4880-B894-AB3544E82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B86584-C94E-4582-BC60-51B18495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E21A0-0685-42B1-A582-51A4016F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6208-47BE-4F00-8ADC-44D046E35AC4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D108B5-9292-48B6-B61A-B8621D4A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06D8E6-73C4-4281-AB0A-36F0665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157E93-7DA4-4EC7-A4EA-0BBB8123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7A080-4365-423F-A297-27B81E7DA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86B17-03FB-44CB-8131-0B64A7F8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823"/>
            <a:ext cx="94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95F6AF-22F9-4EC9-B45B-559206DCEB6D}" type="datetime1">
              <a:rPr lang="zh-CN" altLang="en-US" smtClean="0"/>
              <a:t>2022/5/21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EC366E-E8F6-4930-A828-75FBC9201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6000" y="6486822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zh-CN"/>
              <a:t>EGU General Assembly 2022 - Vienna (EGU22-7976) - Cong Jiang (c.jiang@uni-koeln.de)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5FF49-8B7C-4C2A-8144-37446429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6486823"/>
            <a:ext cx="56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DA47AB-D3E0-4C31-AE68-926292F0EB8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C893D81E-A5A9-2049-4419-89AF0C6E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5"/>
            <a:ext cx="31339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B6DA5BE-27A7-5813-26B9-30BC7B0155FA}"/>
              </a:ext>
            </a:extLst>
          </p:cNvPr>
          <p:cNvGrpSpPr>
            <a:grpSpLocks noChangeAspect="1"/>
          </p:cNvGrpSpPr>
          <p:nvPr/>
        </p:nvGrpSpPr>
        <p:grpSpPr>
          <a:xfrm>
            <a:off x="395508" y="2981928"/>
            <a:ext cx="7263148" cy="3588596"/>
            <a:chOff x="5298724" y="1344224"/>
            <a:chExt cx="6181460" cy="3054153"/>
          </a:xfrm>
        </p:grpSpPr>
        <p:pic>
          <p:nvPicPr>
            <p:cNvPr id="8" name="图片 7" descr="地图&#10;&#10;描述已自动生成">
              <a:extLst>
                <a:ext uri="{FF2B5EF4-FFF2-40B4-BE49-F238E27FC236}">
                  <a16:creationId xmlns:a16="http://schemas.microsoft.com/office/drawing/2014/main" id="{17426848-FCC9-2B8A-8541-7427D5EF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24" y="1344224"/>
              <a:ext cx="6181460" cy="3054153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ECD2DB51-B7FC-8C0A-C2D1-29837956E36A}"/>
                </a:ext>
              </a:extLst>
            </p:cNvPr>
            <p:cNvCxnSpPr>
              <a:cxnSpLocks/>
            </p:cNvCxnSpPr>
            <p:nvPr/>
          </p:nvCxnSpPr>
          <p:spPr>
            <a:xfrm>
              <a:off x="6226628" y="1872343"/>
              <a:ext cx="1371600" cy="5116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0D24FD-16DF-49F0-A549-D3691CCC9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0650"/>
            <a:ext cx="12192000" cy="1080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model for continental-scale water erosion and sediment transport and its application to the Yellow River Basin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8C8BD4-A802-4706-B6BB-518A592A9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75" y="1910659"/>
            <a:ext cx="11924389" cy="966516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Cong Jiang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Eric J. R.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Parteli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Yaping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Shao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080000" algn="l">
              <a:buAutoNum type="arabicParenBoth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Institute of Geophysics and Meteorology, University of Cologne,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Pohligstr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 3, 50969, Cologne, Germany</a:t>
            </a:r>
          </a:p>
          <a:p>
            <a:pPr marL="1080000" algn="l">
              <a:buAutoNum type="arabicParenBoth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Faculty of Physics, University of Duisburg-Essen,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Lotharstr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 1, 47057, Duisburg, Germany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5859BC-259A-D046-E41D-9C642C7ED9AE}"/>
              </a:ext>
            </a:extLst>
          </p:cNvPr>
          <p:cNvGrpSpPr>
            <a:grpSpLocks noChangeAspect="1"/>
          </p:cNvGrpSpPr>
          <p:nvPr/>
        </p:nvGrpSpPr>
        <p:grpSpPr>
          <a:xfrm>
            <a:off x="4371478" y="2868846"/>
            <a:ext cx="7552911" cy="2818333"/>
            <a:chOff x="7570034" y="1017105"/>
            <a:chExt cx="4579744" cy="1851019"/>
          </a:xfrm>
        </p:grpSpPr>
        <p:pic>
          <p:nvPicPr>
            <p:cNvPr id="11" name="图片 10" descr="山上的照片和文字&#10;&#10;中度可信度描述已自动生成">
              <a:extLst>
                <a:ext uri="{FF2B5EF4-FFF2-40B4-BE49-F238E27FC236}">
                  <a16:creationId xmlns:a16="http://schemas.microsoft.com/office/drawing/2014/main" id="{A301F9B9-1640-771D-29E5-BB1042984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863" y="1017105"/>
              <a:ext cx="2442915" cy="1851019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A250BC9-6F53-9533-C6B7-61C079CD7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0034" y="1781237"/>
              <a:ext cx="2275008" cy="193661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078FB-C7B7-EE60-3114-CD7AA1A6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965-D66F-48A5-AC24-5A4809BE3DB3}" type="datetime1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D826AFC0-85AB-9FE8-4BA0-C7264CC0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150DB2DA-57B7-95B8-71B6-323878F5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 dirty="0"/>
          </a:p>
        </p:txBody>
      </p:sp>
      <p:pic>
        <p:nvPicPr>
          <p:cNvPr id="17" name="图片 16" descr="徽标&#10;&#10;描述已自动生成">
            <a:extLst>
              <a:ext uri="{FF2B5EF4-FFF2-40B4-BE49-F238E27FC236}">
                <a16:creationId xmlns:a16="http://schemas.microsoft.com/office/drawing/2014/main" id="{C718BDBE-245F-FB1E-E81E-F74894242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22" y="5942305"/>
            <a:ext cx="642857" cy="900000"/>
          </a:xfrm>
          <a:prstGeom prst="rect">
            <a:avLst/>
          </a:prstGeom>
        </p:spPr>
      </p:pic>
      <p:pic>
        <p:nvPicPr>
          <p:cNvPr id="19" name="图片 18" descr="徽标&#10;&#10;中度可信度描述已自动生成">
            <a:extLst>
              <a:ext uri="{FF2B5EF4-FFF2-40B4-BE49-F238E27FC236}">
                <a16:creationId xmlns:a16="http://schemas.microsoft.com/office/drawing/2014/main" id="{CC7A76AD-77DF-A987-7CF8-50E126E65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18" y="15695"/>
            <a:ext cx="1847016" cy="90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0726E8D-CAA7-83FB-729A-F0AA0DB1F13C}"/>
              </a:ext>
            </a:extLst>
          </p:cNvPr>
          <p:cNvGrpSpPr/>
          <p:nvPr/>
        </p:nvGrpSpPr>
        <p:grpSpPr>
          <a:xfrm>
            <a:off x="9362376" y="5608522"/>
            <a:ext cx="1002197" cy="1233783"/>
            <a:chOff x="9362376" y="5608522"/>
            <a:chExt cx="1002197" cy="123378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225905-2A90-3A88-A375-C33253D1FA91}"/>
                </a:ext>
              </a:extLst>
            </p:cNvPr>
            <p:cNvSpPr txBox="1"/>
            <p:nvPr/>
          </p:nvSpPr>
          <p:spPr>
            <a:xfrm>
              <a:off x="9362376" y="5608522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19" descr="QR 代码&#10;&#10;描述已自动生成">
              <a:extLst>
                <a:ext uri="{FF2B5EF4-FFF2-40B4-BE49-F238E27FC236}">
                  <a16:creationId xmlns:a16="http://schemas.microsoft.com/office/drawing/2014/main" id="{33997C30-9AFF-5B2F-E487-2F73E3868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211" y="5942305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7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6"/>
    </mc:Choice>
    <mc:Fallback xmlns="">
      <p:transition spd="slow" advTm="116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标题 1">
            <a:extLst>
              <a:ext uri="{FF2B5EF4-FFF2-40B4-BE49-F238E27FC236}">
                <a16:creationId xmlns:a16="http://schemas.microsoft.com/office/drawing/2014/main" id="{8C8F0008-8280-1C98-C41E-A611B648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33974" cy="1080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AHMS-SED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Integrated a water erosion and sediment transport model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CASC2D-SED (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R. Rojas and P. Julien, 2003) into an Atmospheric and Hydrological Modelling System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AHMS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(Xia, 2018)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40651D-5F32-5C2E-C294-38C0424E01B3}"/>
              </a:ext>
            </a:extLst>
          </p:cNvPr>
          <p:cNvGrpSpPr/>
          <p:nvPr/>
        </p:nvGrpSpPr>
        <p:grpSpPr>
          <a:xfrm>
            <a:off x="94322" y="1846427"/>
            <a:ext cx="4259429" cy="3936604"/>
            <a:chOff x="-14717" y="2202085"/>
            <a:chExt cx="4259429" cy="3936604"/>
          </a:xfrm>
        </p:grpSpPr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CE838831-4083-8194-0EC5-4F7C368754DF}"/>
                </a:ext>
              </a:extLst>
            </p:cNvPr>
            <p:cNvSpPr/>
            <p:nvPr/>
          </p:nvSpPr>
          <p:spPr>
            <a:xfrm>
              <a:off x="2302574" y="2429208"/>
              <a:ext cx="1934367" cy="370948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553D00B7-31E4-C905-E3DD-6DCA5D14194C}"/>
                </a:ext>
              </a:extLst>
            </p:cNvPr>
            <p:cNvGrpSpPr/>
            <p:nvPr/>
          </p:nvGrpSpPr>
          <p:grpSpPr>
            <a:xfrm>
              <a:off x="-14717" y="2202085"/>
              <a:ext cx="4259429" cy="3771053"/>
              <a:chOff x="1388687" y="1629118"/>
              <a:chExt cx="4259429" cy="3771053"/>
            </a:xfrm>
          </p:grpSpPr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87995489-35BF-AC25-7620-AD603BA9EAC8}"/>
                  </a:ext>
                </a:extLst>
              </p:cNvPr>
              <p:cNvSpPr txBox="1"/>
              <p:nvPr/>
            </p:nvSpPr>
            <p:spPr>
              <a:xfrm>
                <a:off x="1388687" y="1629118"/>
                <a:ext cx="423746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A2A9FDA0-0200-093E-A39E-5200B58D33DA}"/>
                  </a:ext>
                </a:extLst>
              </p:cNvPr>
              <p:cNvGrpSpPr/>
              <p:nvPr/>
            </p:nvGrpSpPr>
            <p:grpSpPr>
              <a:xfrm>
                <a:off x="1826438" y="2021793"/>
                <a:ext cx="3821678" cy="3378378"/>
                <a:chOff x="1848740" y="1776471"/>
                <a:chExt cx="3821678" cy="3378378"/>
              </a:xfrm>
            </p:grpSpPr>
            <p:grpSp>
              <p:nvGrpSpPr>
                <p:cNvPr id="101" name="组合 100">
                  <a:extLst>
                    <a:ext uri="{FF2B5EF4-FFF2-40B4-BE49-F238E27FC236}">
                      <a16:creationId xmlns:a16="http://schemas.microsoft.com/office/drawing/2014/main" id="{877B05BE-064C-A4C9-8FAB-824565AEA7D8}"/>
                    </a:ext>
                  </a:extLst>
                </p:cNvPr>
                <p:cNvGrpSpPr/>
                <p:nvPr/>
              </p:nvGrpSpPr>
              <p:grpSpPr>
                <a:xfrm>
                  <a:off x="1848740" y="1776471"/>
                  <a:ext cx="3553840" cy="3378378"/>
                  <a:chOff x="1848740" y="1776471"/>
                  <a:chExt cx="3553840" cy="3378378"/>
                </a:xfrm>
              </p:grpSpPr>
              <p:sp>
                <p:nvSpPr>
                  <p:cNvPr id="110" name="椭圆 109">
                    <a:extLst>
                      <a:ext uri="{FF2B5EF4-FFF2-40B4-BE49-F238E27FC236}">
                        <a16:creationId xmlns:a16="http://schemas.microsoft.com/office/drawing/2014/main" id="{935F4DB1-0793-8699-4EE3-9AEA0BC11767}"/>
                      </a:ext>
                    </a:extLst>
                  </p:cNvPr>
                  <p:cNvSpPr/>
                  <p:nvPr/>
                </p:nvSpPr>
                <p:spPr>
                  <a:xfrm>
                    <a:off x="3914078" y="1776471"/>
                    <a:ext cx="1488502" cy="834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Reanalysis dataset observation</a:t>
                    </a:r>
                    <a:endParaRPr lang="zh-CN" alt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E3880315-FCA1-9855-042B-BF2DAA8939FA}"/>
                      </a:ext>
                    </a:extLst>
                  </p:cNvPr>
                  <p:cNvSpPr/>
                  <p:nvPr/>
                </p:nvSpPr>
                <p:spPr>
                  <a:xfrm>
                    <a:off x="1848740" y="3714849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WRF</a:t>
                    </a:r>
                    <a:endParaRPr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B83427E2-2AE0-5913-3296-F9EAC1FDBF75}"/>
                      </a:ext>
                    </a:extLst>
                  </p:cNvPr>
                  <p:cNvSpPr/>
                  <p:nvPr/>
                </p:nvSpPr>
                <p:spPr>
                  <a:xfrm>
                    <a:off x="3914078" y="3714849"/>
                    <a:ext cx="1440000" cy="14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400" b="1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NoahMP</a:t>
                    </a:r>
                    <a:r>
                      <a:rPr lang="en-US" altLang="zh-C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-HMS</a:t>
                    </a:r>
                    <a:endParaRPr lang="zh-CN" alt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CCD1A131-78BF-BB21-C4E5-F6B0D47EF8D1}"/>
                    </a:ext>
                  </a:extLst>
                </p:cNvPr>
                <p:cNvCxnSpPr>
                  <a:cxnSpLocks/>
                  <a:stCxn id="110" idx="4"/>
                </p:cNvCxnSpPr>
                <p:nvPr/>
              </p:nvCxnSpPr>
              <p:spPr>
                <a:xfrm flipH="1">
                  <a:off x="4634078" y="2610711"/>
                  <a:ext cx="24251" cy="110413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组合 102">
                  <a:extLst>
                    <a:ext uri="{FF2B5EF4-FFF2-40B4-BE49-F238E27FC236}">
                      <a16:creationId xmlns:a16="http://schemas.microsoft.com/office/drawing/2014/main" id="{E59FEAB2-D737-CD53-78B1-CD3D5B07F5CD}"/>
                    </a:ext>
                  </a:extLst>
                </p:cNvPr>
                <p:cNvGrpSpPr/>
                <p:nvPr/>
              </p:nvGrpSpPr>
              <p:grpSpPr>
                <a:xfrm>
                  <a:off x="3315051" y="4335455"/>
                  <a:ext cx="535547" cy="130098"/>
                  <a:chOff x="3378531" y="3646159"/>
                  <a:chExt cx="535547" cy="130098"/>
                </a:xfrm>
              </p:grpSpPr>
              <p:cxnSp>
                <p:nvCxnSpPr>
                  <p:cNvPr id="108" name="直接箭头连接符 107">
                    <a:extLst>
                      <a:ext uri="{FF2B5EF4-FFF2-40B4-BE49-F238E27FC236}">
                        <a16:creationId xmlns:a16="http://schemas.microsoft.com/office/drawing/2014/main" id="{B6393731-43E8-A351-6E02-C85D7828F9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3664889" y="3396970"/>
                    <a:ext cx="0" cy="498378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箭头连接符 108">
                    <a:extLst>
                      <a:ext uri="{FF2B5EF4-FFF2-40B4-BE49-F238E27FC236}">
                        <a16:creationId xmlns:a16="http://schemas.microsoft.com/office/drawing/2014/main" id="{612BEA77-1971-E4D4-5B2E-3F69E0EF04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3627720" y="3527068"/>
                    <a:ext cx="0" cy="498378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9EB20A83-E1D3-A538-4771-58E6C365D4AC}"/>
                    </a:ext>
                  </a:extLst>
                </p:cNvPr>
                <p:cNvSpPr txBox="1"/>
                <p:nvPr/>
              </p:nvSpPr>
              <p:spPr>
                <a:xfrm>
                  <a:off x="4681045" y="3244334"/>
                  <a:ext cx="9893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Calibration</a:t>
                  </a:r>
                  <a:endParaRPr lang="zh-CN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4E3BC71B-9628-145D-1BD8-EA916BD9185D}"/>
                    </a:ext>
                  </a:extLst>
                </p:cNvPr>
                <p:cNvSpPr txBox="1"/>
                <p:nvPr/>
              </p:nvSpPr>
              <p:spPr>
                <a:xfrm>
                  <a:off x="3447505" y="3258805"/>
                  <a:ext cx="11632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Offline AHMS</a:t>
                  </a:r>
                  <a:endParaRPr lang="zh-CN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C5383B8C-C1B4-4E18-83CE-D512BAA185BB}"/>
                    </a:ext>
                  </a:extLst>
                </p:cNvPr>
                <p:cNvSpPr txBox="1"/>
                <p:nvPr/>
              </p:nvSpPr>
              <p:spPr>
                <a:xfrm>
                  <a:off x="3315051" y="3803349"/>
                  <a:ext cx="7088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Online </a:t>
                  </a:r>
                </a:p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AHMS</a:t>
                  </a:r>
                  <a:endParaRPr lang="zh-CN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5D67D383-42CC-D160-15FC-4BCAA7FE52E3}"/>
                    </a:ext>
                  </a:extLst>
                </p:cNvPr>
                <p:cNvSpPr txBox="1"/>
                <p:nvPr/>
              </p:nvSpPr>
              <p:spPr>
                <a:xfrm>
                  <a:off x="3192483" y="4522288"/>
                  <a:ext cx="89319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Feedback</a:t>
                  </a:r>
                  <a:endParaRPr lang="zh-CN" alt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A88082FB-E0F5-D5E0-FED7-D5C12B95722F}"/>
                </a:ext>
              </a:extLst>
            </p:cNvPr>
            <p:cNvSpPr/>
            <p:nvPr/>
          </p:nvSpPr>
          <p:spPr>
            <a:xfrm>
              <a:off x="410532" y="2579895"/>
              <a:ext cx="1440000" cy="720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Reanalysis dataset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B559644F-5F7E-C0D4-6F75-2051082C0FA6}"/>
                </a:ext>
              </a:extLst>
            </p:cNvPr>
            <p:cNvCxnSpPr>
              <a:cxnSpLocks/>
              <a:stCxn id="116" idx="4"/>
            </p:cNvCxnSpPr>
            <p:nvPr/>
          </p:nvCxnSpPr>
          <p:spPr>
            <a:xfrm>
              <a:off x="1130532" y="3299895"/>
              <a:ext cx="0" cy="12183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B25C15FD-2A0C-1BF7-092C-F9DAB283ADEE}"/>
              </a:ext>
            </a:extLst>
          </p:cNvPr>
          <p:cNvSpPr txBox="1"/>
          <p:nvPr/>
        </p:nvSpPr>
        <p:spPr>
          <a:xfrm>
            <a:off x="402596" y="1301182"/>
            <a:ext cx="908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AHMS: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EE2FD56-87D2-C20F-1375-DD1BD749F19C}"/>
              </a:ext>
            </a:extLst>
          </p:cNvPr>
          <p:cNvGrpSpPr/>
          <p:nvPr/>
        </p:nvGrpSpPr>
        <p:grpSpPr>
          <a:xfrm>
            <a:off x="4991711" y="1234952"/>
            <a:ext cx="7024594" cy="5221024"/>
            <a:chOff x="5128989" y="1189535"/>
            <a:chExt cx="7024594" cy="522102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E7553B5-F4A1-BEAB-F9C1-7277E58AF9F6}"/>
                </a:ext>
              </a:extLst>
            </p:cNvPr>
            <p:cNvGrpSpPr/>
            <p:nvPr/>
          </p:nvGrpSpPr>
          <p:grpSpPr>
            <a:xfrm>
              <a:off x="5128989" y="1254995"/>
              <a:ext cx="7024594" cy="5155564"/>
              <a:chOff x="4933525" y="1295858"/>
              <a:chExt cx="7024594" cy="515556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5C7B72D-7EBE-3A74-CF41-97E450F57736}"/>
                  </a:ext>
                </a:extLst>
              </p:cNvPr>
              <p:cNvSpPr/>
              <p:nvPr/>
            </p:nvSpPr>
            <p:spPr>
              <a:xfrm>
                <a:off x="6153624" y="2216083"/>
                <a:ext cx="1398494" cy="53788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Interception</a:t>
                </a:r>
                <a:endPara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平行四边形 4">
                <a:extLst>
                  <a:ext uri="{FF2B5EF4-FFF2-40B4-BE49-F238E27FC236}">
                    <a16:creationId xmlns:a16="http://schemas.microsoft.com/office/drawing/2014/main" id="{57D1EE31-ADDC-5CF2-3ACB-46ACE29497D4}"/>
                  </a:ext>
                </a:extLst>
              </p:cNvPr>
              <p:cNvSpPr/>
              <p:nvPr/>
            </p:nvSpPr>
            <p:spPr>
              <a:xfrm>
                <a:off x="6153624" y="1295858"/>
                <a:ext cx="1398494" cy="537882"/>
              </a:xfrm>
              <a:prstGeom prst="parallelogra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Rainfall</a:t>
                </a:r>
                <a:endParaRPr lang="zh-CN" alt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DC947FC-F6DB-8992-43AC-9D2F2569E142}"/>
                  </a:ext>
                </a:extLst>
              </p:cNvPr>
              <p:cNvSpPr/>
              <p:nvPr/>
            </p:nvSpPr>
            <p:spPr>
              <a:xfrm>
                <a:off x="6153624" y="3132720"/>
                <a:ext cx="1398494" cy="53788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Infiltration</a:t>
                </a:r>
                <a:endPara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8193069-4B51-1B4D-C74C-47694EBBE0CB}"/>
                  </a:ext>
                </a:extLst>
              </p:cNvPr>
              <p:cNvSpPr/>
              <p:nvPr/>
            </p:nvSpPr>
            <p:spPr>
              <a:xfrm>
                <a:off x="6153624" y="4049357"/>
                <a:ext cx="1398494" cy="53788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Runoff</a:t>
                </a:r>
                <a:endPara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34CF089-5938-1BB0-0509-E34D5B7F795D}"/>
                  </a:ext>
                </a:extLst>
              </p:cNvPr>
              <p:cNvSpPr/>
              <p:nvPr/>
            </p:nvSpPr>
            <p:spPr>
              <a:xfrm>
                <a:off x="6153624" y="4965994"/>
                <a:ext cx="1398494" cy="53788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Overland and channel flow</a:t>
                </a:r>
                <a:endPara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箭头: 右 17">
                <a:extLst>
                  <a:ext uri="{FF2B5EF4-FFF2-40B4-BE49-F238E27FC236}">
                    <a16:creationId xmlns:a16="http://schemas.microsoft.com/office/drawing/2014/main" id="{51B99B7C-0C89-D4B5-F71B-D402BD3FA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33527" y="2269871"/>
                <a:ext cx="1038471" cy="430306"/>
              </a:xfrm>
              <a:prstGeom prst="right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LAI</a:t>
                </a:r>
                <a:endParaRPr lang="zh-CN" altLang="en-US" sz="1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5796DEFF-5653-A050-324A-64F8EC1626A8}"/>
                  </a:ext>
                </a:extLst>
              </p:cNvPr>
              <p:cNvCxnSpPr>
                <a:cxnSpLocks/>
                <a:stCxn id="5" idx="4"/>
                <a:endCxn id="4" idx="0"/>
              </p:cNvCxnSpPr>
              <p:nvPr/>
            </p:nvCxnSpPr>
            <p:spPr>
              <a:xfrm>
                <a:off x="6852871" y="1833740"/>
                <a:ext cx="0" cy="38234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F135EA3F-7826-3BF1-E0C3-F9505FCE2A3E}"/>
                  </a:ext>
                </a:extLst>
              </p:cNvPr>
              <p:cNvCxnSpPr>
                <a:cxnSpLocks/>
                <a:stCxn id="4" idx="2"/>
                <a:endCxn id="11" idx="0"/>
              </p:cNvCxnSpPr>
              <p:nvPr/>
            </p:nvCxnSpPr>
            <p:spPr>
              <a:xfrm>
                <a:off x="6852871" y="2753965"/>
                <a:ext cx="0" cy="378755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B724D3F8-E898-1E53-E538-916DC4C60B9C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>
                <a:off x="6852871" y="5503876"/>
                <a:ext cx="0" cy="378755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112879DC-D948-A5F0-208A-90439DFB8CE1}"/>
                  </a:ext>
                </a:extLst>
              </p:cNvPr>
              <p:cNvCxnSpPr>
                <a:cxnSpLocks/>
                <a:stCxn id="12" idx="2"/>
                <a:endCxn id="15" idx="0"/>
              </p:cNvCxnSpPr>
              <p:nvPr/>
            </p:nvCxnSpPr>
            <p:spPr>
              <a:xfrm>
                <a:off x="6852871" y="4587239"/>
                <a:ext cx="0" cy="378755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516961DA-3CDC-502F-313D-3BA5FEB529DA}"/>
                  </a:ext>
                </a:extLst>
              </p:cNvPr>
              <p:cNvCxnSpPr>
                <a:cxnSpLocks/>
                <a:stCxn id="11" idx="2"/>
                <a:endCxn id="12" idx="0"/>
              </p:cNvCxnSpPr>
              <p:nvPr/>
            </p:nvCxnSpPr>
            <p:spPr>
              <a:xfrm>
                <a:off x="6852871" y="3670602"/>
                <a:ext cx="0" cy="37875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平行四边形 57">
                <a:extLst>
                  <a:ext uri="{FF2B5EF4-FFF2-40B4-BE49-F238E27FC236}">
                    <a16:creationId xmlns:a16="http://schemas.microsoft.com/office/drawing/2014/main" id="{53D279B7-CB97-7142-D47C-22F97B04082B}"/>
                  </a:ext>
                </a:extLst>
              </p:cNvPr>
              <p:cNvSpPr/>
              <p:nvPr/>
            </p:nvSpPr>
            <p:spPr>
              <a:xfrm>
                <a:off x="6153624" y="5888423"/>
                <a:ext cx="1398494" cy="537882"/>
              </a:xfrm>
              <a:prstGeom prst="parallelogra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Water Discharge</a:t>
                </a:r>
                <a:endParaRPr lang="zh-CN" alt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箭头: 右 60">
                <a:extLst>
                  <a:ext uri="{FF2B5EF4-FFF2-40B4-BE49-F238E27FC236}">
                    <a16:creationId xmlns:a16="http://schemas.microsoft.com/office/drawing/2014/main" id="{964A5D2F-D883-C8EC-82A4-D7929BB42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33526" y="3170404"/>
                <a:ext cx="1038471" cy="430306"/>
              </a:xfrm>
              <a:prstGeom prst="right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1400" b="1" i="1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</a:t>
                </a:r>
                <a:r>
                  <a:rPr lang="en-US" altLang="zh-CN" sz="1400" b="1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b, </a:t>
                </a:r>
                <a:r>
                  <a:rPr lang="el-GR" altLang="zh-CN" sz="1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en-US" sz="1400" b="1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箭头: 右 61">
                <a:extLst>
                  <a:ext uri="{FF2B5EF4-FFF2-40B4-BE49-F238E27FC236}">
                    <a16:creationId xmlns:a16="http://schemas.microsoft.com/office/drawing/2014/main" id="{AE98CD37-C54B-1C0A-7068-39B9CC914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33525" y="4992124"/>
                <a:ext cx="1038471" cy="430306"/>
              </a:xfrm>
              <a:prstGeom prst="right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W, B</a:t>
                </a:r>
                <a:endParaRPr lang="zh-CN" altLang="en-US" sz="1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平行四边形 62">
                <a:extLst>
                  <a:ext uri="{FF2B5EF4-FFF2-40B4-BE49-F238E27FC236}">
                    <a16:creationId xmlns:a16="http://schemas.microsoft.com/office/drawing/2014/main" id="{222381A7-17A2-6406-FE81-9BDCC563FE17}"/>
                  </a:ext>
                </a:extLst>
              </p:cNvPr>
              <p:cNvSpPr/>
              <p:nvPr/>
            </p:nvSpPr>
            <p:spPr>
              <a:xfrm>
                <a:off x="8072253" y="5913540"/>
                <a:ext cx="1398494" cy="537882"/>
              </a:xfrm>
              <a:prstGeom prst="parallelogram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Sediment Discharge</a:t>
                </a:r>
                <a:endParaRPr lang="zh-CN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1" name="连接符: 肘形 70">
                <a:extLst>
                  <a:ext uri="{FF2B5EF4-FFF2-40B4-BE49-F238E27FC236}">
                    <a16:creationId xmlns:a16="http://schemas.microsoft.com/office/drawing/2014/main" id="{720C64B7-A232-2BD6-F558-83B1A4DC3175}"/>
                  </a:ext>
                </a:extLst>
              </p:cNvPr>
              <p:cNvCxnSpPr>
                <a:cxnSpLocks/>
                <a:stCxn id="5" idx="2"/>
                <a:endCxn id="13" idx="0"/>
              </p:cNvCxnSpPr>
              <p:nvPr/>
            </p:nvCxnSpPr>
            <p:spPr>
              <a:xfrm>
                <a:off x="7484883" y="1564799"/>
                <a:ext cx="1286617" cy="651284"/>
              </a:xfrm>
              <a:prstGeom prst="bentConnector2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2371DF1C-8D77-27BA-FB80-FB8734B95DCD}"/>
                  </a:ext>
                </a:extLst>
              </p:cNvPr>
              <p:cNvCxnSpPr>
                <a:cxnSpLocks/>
                <a:stCxn id="16" idx="2"/>
                <a:endCxn id="63" idx="0"/>
              </p:cNvCxnSpPr>
              <p:nvPr/>
            </p:nvCxnSpPr>
            <p:spPr>
              <a:xfrm>
                <a:off x="8771500" y="4588604"/>
                <a:ext cx="0" cy="132493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连接符: 肘形 51">
                <a:extLst>
                  <a:ext uri="{FF2B5EF4-FFF2-40B4-BE49-F238E27FC236}">
                    <a16:creationId xmlns:a16="http://schemas.microsoft.com/office/drawing/2014/main" id="{84D9CA8C-5BE0-EF77-CB20-AAEAD83A9749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 flipV="1">
                <a:off x="7552118" y="3401661"/>
                <a:ext cx="520135" cy="1833274"/>
              </a:xfrm>
              <a:prstGeom prst="bentConnector3">
                <a:avLst>
                  <a:gd name="adj1" fmla="val 50001"/>
                </a:avLst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连接符: 肘形 55">
                <a:extLst>
                  <a:ext uri="{FF2B5EF4-FFF2-40B4-BE49-F238E27FC236}">
                    <a16:creationId xmlns:a16="http://schemas.microsoft.com/office/drawing/2014/main" id="{2E56644C-9721-2D8A-8EC4-602E5C8E6468}"/>
                  </a:ext>
                </a:extLst>
              </p:cNvPr>
              <p:cNvCxnSpPr>
                <a:cxnSpLocks/>
                <a:stCxn id="15" idx="3"/>
                <a:endCxn id="16" idx="1"/>
              </p:cNvCxnSpPr>
              <p:nvPr/>
            </p:nvCxnSpPr>
            <p:spPr>
              <a:xfrm flipV="1">
                <a:off x="7552118" y="4319663"/>
                <a:ext cx="520135" cy="915272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3B8E559C-F7A5-16F8-A3F0-0E492A49DD1C}"/>
                  </a:ext>
                </a:extLst>
              </p:cNvPr>
              <p:cNvGrpSpPr/>
              <p:nvPr/>
            </p:nvGrpSpPr>
            <p:grpSpPr>
              <a:xfrm>
                <a:off x="8072253" y="2216083"/>
                <a:ext cx="2989697" cy="2372521"/>
                <a:chOff x="6096000" y="1662089"/>
                <a:chExt cx="2989697" cy="2372521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51C117E-F151-664D-43CA-BE9AE8624D7A}"/>
                    </a:ext>
                  </a:extLst>
                </p:cNvPr>
                <p:cNvSpPr/>
                <p:nvPr/>
              </p:nvSpPr>
              <p:spPr>
                <a:xfrm>
                  <a:off x="6096000" y="1662089"/>
                  <a:ext cx="1398494" cy="537882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Sediment Sources</a:t>
                  </a:r>
                  <a:endParaRPr lang="zh-CN" alt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4B8E608-BE55-0551-A080-778E1CC394C5}"/>
                    </a:ext>
                  </a:extLst>
                </p:cNvPr>
                <p:cNvSpPr/>
                <p:nvPr/>
              </p:nvSpPr>
              <p:spPr>
                <a:xfrm>
                  <a:off x="6096000" y="2578726"/>
                  <a:ext cx="1398494" cy="537882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Suspend</a:t>
                  </a: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651F0E52-2375-EBEA-5826-6F693E149532}"/>
                    </a:ext>
                  </a:extLst>
                </p:cNvPr>
                <p:cNvSpPr/>
                <p:nvPr/>
              </p:nvSpPr>
              <p:spPr>
                <a:xfrm>
                  <a:off x="6096000" y="3496728"/>
                  <a:ext cx="1398494" cy="537882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Transport</a:t>
                  </a:r>
                </a:p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Deposition</a:t>
                  </a:r>
                </a:p>
              </p:txBody>
            </p:sp>
            <p:sp>
              <p:nvSpPr>
                <p:cNvPr id="9" name="箭头: 左 8">
                  <a:extLst>
                    <a:ext uri="{FF2B5EF4-FFF2-40B4-BE49-F238E27FC236}">
                      <a16:creationId xmlns:a16="http://schemas.microsoft.com/office/drawing/2014/main" id="{182491E7-BC82-4AD5-338A-250519FC8A7B}"/>
                    </a:ext>
                  </a:extLst>
                </p:cNvPr>
                <p:cNvSpPr/>
                <p:nvPr/>
              </p:nvSpPr>
              <p:spPr>
                <a:xfrm>
                  <a:off x="7687204" y="3549151"/>
                  <a:ext cx="1038471" cy="430306"/>
                </a:xfrm>
                <a:prstGeom prst="left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i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r>
                    <a:rPr lang="en-US" altLang="zh-CN" sz="1400" b="1" i="1" baseline="-250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zh-CN" altLang="en-US" sz="1400" b="1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" name="直接箭头连接符 16">
                  <a:extLst>
                    <a:ext uri="{FF2B5EF4-FFF2-40B4-BE49-F238E27FC236}">
                      <a16:creationId xmlns:a16="http://schemas.microsoft.com/office/drawing/2014/main" id="{8738B187-B8D7-DBAA-F2A1-D76113134472}"/>
                    </a:ext>
                  </a:extLst>
                </p:cNvPr>
                <p:cNvCxnSpPr>
                  <a:stCxn id="13" idx="2"/>
                  <a:endCxn id="14" idx="0"/>
                </p:cNvCxnSpPr>
                <p:nvPr/>
              </p:nvCxnSpPr>
              <p:spPr>
                <a:xfrm>
                  <a:off x="6795247" y="2199971"/>
                  <a:ext cx="0" cy="37875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8AAAE0CD-2F59-60CE-12ED-C5AD04FB3FF4}"/>
                    </a:ext>
                  </a:extLst>
                </p:cNvPr>
                <p:cNvCxnSpPr>
                  <a:stCxn id="14" idx="2"/>
                  <a:endCxn id="16" idx="0"/>
                </p:cNvCxnSpPr>
                <p:nvPr/>
              </p:nvCxnSpPr>
              <p:spPr>
                <a:xfrm>
                  <a:off x="6795247" y="3116608"/>
                  <a:ext cx="0" cy="38012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连接符: 曲线 36">
                  <a:extLst>
                    <a:ext uri="{FF2B5EF4-FFF2-40B4-BE49-F238E27FC236}">
                      <a16:creationId xmlns:a16="http://schemas.microsoft.com/office/drawing/2014/main" id="{14D18407-CC1C-A79A-14A0-E782B09D8320}"/>
                    </a:ext>
                  </a:extLst>
                </p:cNvPr>
                <p:cNvCxnSpPr>
                  <a:stCxn id="16" idx="3"/>
                  <a:endCxn id="14" idx="3"/>
                </p:cNvCxnSpPr>
                <p:nvPr/>
              </p:nvCxnSpPr>
              <p:spPr>
                <a:xfrm flipV="1">
                  <a:off x="7494494" y="2847667"/>
                  <a:ext cx="12700" cy="918002"/>
                </a:xfrm>
                <a:prstGeom prst="curvedConnector3">
                  <a:avLst>
                    <a:gd name="adj1" fmla="val 1800000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箭头: 左 75">
                  <a:extLst>
                    <a:ext uri="{FF2B5EF4-FFF2-40B4-BE49-F238E27FC236}">
                      <a16:creationId xmlns:a16="http://schemas.microsoft.com/office/drawing/2014/main" id="{F4783C87-2003-D8F1-FE55-32663FDB9CC6}"/>
                    </a:ext>
                  </a:extLst>
                </p:cNvPr>
                <p:cNvSpPr/>
                <p:nvPr/>
              </p:nvSpPr>
              <p:spPr>
                <a:xfrm>
                  <a:off x="7687203" y="1715877"/>
                  <a:ext cx="1398494" cy="430306"/>
                </a:xfrm>
                <a:prstGeom prst="left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b="1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K, S, C, P, </a:t>
                  </a:r>
                  <a:r>
                    <a:rPr lang="en-US" altLang="zh-CN" sz="1400" b="1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zh-CN" altLang="en-US" sz="1400" b="1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355401B0-771F-1493-F908-7B995BAFF03B}"/>
                  </a:ext>
                </a:extLst>
              </p:cNvPr>
              <p:cNvGrpSpPr/>
              <p:nvPr/>
            </p:nvGrpSpPr>
            <p:grpSpPr>
              <a:xfrm>
                <a:off x="9470746" y="4723993"/>
                <a:ext cx="2487373" cy="1021883"/>
                <a:chOff x="9234727" y="2565271"/>
                <a:chExt cx="2487373" cy="1021883"/>
              </a:xfrm>
            </p:grpSpPr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0681BDF6-4F2D-60DE-0A62-785BE8EE7F9F}"/>
                    </a:ext>
                  </a:extLst>
                </p:cNvPr>
                <p:cNvSpPr txBox="1"/>
                <p:nvPr/>
              </p:nvSpPr>
              <p:spPr>
                <a:xfrm>
                  <a:off x="9234727" y="2565271"/>
                  <a:ext cx="2487373" cy="102188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water flux</a:t>
                  </a:r>
                </a:p>
                <a:p>
                  <a:pPr algn="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sediment flux</a:t>
                  </a:r>
                </a:p>
                <a:p>
                  <a:pPr algn="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 link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variables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8" name="直接箭头连接符 87">
                  <a:extLst>
                    <a:ext uri="{FF2B5EF4-FFF2-40B4-BE49-F238E27FC236}">
                      <a16:creationId xmlns:a16="http://schemas.microsoft.com/office/drawing/2014/main" id="{B7384BCA-79D6-5F46-FA07-716A71A18DBA}"/>
                    </a:ext>
                  </a:extLst>
                </p:cNvPr>
                <p:cNvCxnSpPr/>
                <p:nvPr/>
              </p:nvCxnSpPr>
              <p:spPr>
                <a:xfrm>
                  <a:off x="9326811" y="2736835"/>
                  <a:ext cx="1080000" cy="0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箭头连接符 88">
                  <a:extLst>
                    <a:ext uri="{FF2B5EF4-FFF2-40B4-BE49-F238E27FC236}">
                      <a16:creationId xmlns:a16="http://schemas.microsoft.com/office/drawing/2014/main" id="{0E84FA69-20A3-DFFD-4D51-C9DE3FD638F2}"/>
                    </a:ext>
                  </a:extLst>
                </p:cNvPr>
                <p:cNvCxnSpPr/>
                <p:nvPr/>
              </p:nvCxnSpPr>
              <p:spPr>
                <a:xfrm>
                  <a:off x="9334816" y="2947901"/>
                  <a:ext cx="1080000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箭头连接符 89">
                  <a:extLst>
                    <a:ext uri="{FF2B5EF4-FFF2-40B4-BE49-F238E27FC236}">
                      <a16:creationId xmlns:a16="http://schemas.microsoft.com/office/drawing/2014/main" id="{A12C8976-D1E2-D496-F673-B9CF79717CD6}"/>
                    </a:ext>
                  </a:extLst>
                </p:cNvPr>
                <p:cNvCxnSpPr/>
                <p:nvPr/>
              </p:nvCxnSpPr>
              <p:spPr>
                <a:xfrm>
                  <a:off x="9334816" y="3152950"/>
                  <a:ext cx="10800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箭头: 右 91">
                  <a:extLst>
                    <a:ext uri="{FF2B5EF4-FFF2-40B4-BE49-F238E27FC236}">
                      <a16:creationId xmlns:a16="http://schemas.microsoft.com/office/drawing/2014/main" id="{D8CD7072-D859-7E64-8C5C-712EFC810F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63275" y="3269545"/>
                  <a:ext cx="623082" cy="258184"/>
                </a:xfrm>
                <a:prstGeom prst="right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" name="连接符: 肘形 2">
                <a:extLst>
                  <a:ext uri="{FF2B5EF4-FFF2-40B4-BE49-F238E27FC236}">
                    <a16:creationId xmlns:a16="http://schemas.microsoft.com/office/drawing/2014/main" id="{0312F3A1-B928-A832-B465-74CCD539989F}"/>
                  </a:ext>
                </a:extLst>
              </p:cNvPr>
              <p:cNvCxnSpPr>
                <a:cxnSpLocks/>
                <a:stCxn id="15" idx="3"/>
                <a:endCxn id="13" idx="1"/>
              </p:cNvCxnSpPr>
              <p:nvPr/>
            </p:nvCxnSpPr>
            <p:spPr>
              <a:xfrm flipV="1">
                <a:off x="7552118" y="2485024"/>
                <a:ext cx="520135" cy="2749911"/>
              </a:xfrm>
              <a:prstGeom prst="bentConnector3">
                <a:avLst>
                  <a:gd name="adj1" fmla="val 26868"/>
                </a:avLst>
              </a:prstGeom>
              <a:ln w="25400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0947D55-2627-7546-432E-DC3714048C07}"/>
                </a:ext>
              </a:extLst>
            </p:cNvPr>
            <p:cNvSpPr txBox="1"/>
            <p:nvPr/>
          </p:nvSpPr>
          <p:spPr>
            <a:xfrm>
              <a:off x="9461571" y="1189535"/>
              <a:ext cx="26920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Revised CASC2D-SED: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DFCC822-AF6D-C75E-0B22-86120C0799E1}"/>
                </a:ext>
              </a:extLst>
            </p:cNvPr>
            <p:cNvSpPr txBox="1"/>
            <p:nvPr/>
          </p:nvSpPr>
          <p:spPr>
            <a:xfrm>
              <a:off x="8089771" y="1264015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splash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05706C95-A40E-F77E-8A99-9E8D39278932}"/>
                </a:ext>
              </a:extLst>
            </p:cNvPr>
            <p:cNvSpPr txBox="1"/>
            <p:nvPr/>
          </p:nvSpPr>
          <p:spPr>
            <a:xfrm rot="-5400000">
              <a:off x="7443882" y="3609795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shear 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646D384-7851-E5BE-E70F-FE11E859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33A-14D6-4F5D-A476-F082A2852C2D}" type="datetime1">
              <a:rPr lang="zh-CN" altLang="en-US" smtClean="0"/>
              <a:t>2022/5/21</a:t>
            </a:fld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1EC34EA-5297-2F6E-18B2-A7793C7D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1" name="页脚占位符 20">
            <a:extLst>
              <a:ext uri="{FF2B5EF4-FFF2-40B4-BE49-F238E27FC236}">
                <a16:creationId xmlns:a16="http://schemas.microsoft.com/office/drawing/2014/main" id="{EF8C4DAE-154D-B8B9-3CE1-6B863215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A022B25-BA50-A971-051F-0B99F9AE7883}"/>
              </a:ext>
            </a:extLst>
          </p:cNvPr>
          <p:cNvSpPr txBox="1"/>
          <p:nvPr/>
        </p:nvSpPr>
        <p:spPr>
          <a:xfrm>
            <a:off x="3022600" y="3244334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74" name="对象 73">
            <a:extLst>
              <a:ext uri="{FF2B5EF4-FFF2-40B4-BE49-F238E27FC236}">
                <a16:creationId xmlns:a16="http://schemas.microsoft.com/office/drawing/2014/main" id="{77373A59-D5D6-0B40-CC1A-3FB6466F6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20071"/>
              </p:ext>
            </p:extLst>
          </p:nvPr>
        </p:nvGraphicFramePr>
        <p:xfrm>
          <a:off x="9226804" y="1680790"/>
          <a:ext cx="2787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4" imgW="1562040" imgH="228600" progId="Equation.DSMT4">
                  <p:embed/>
                </p:oleObj>
              </mc:Choice>
              <mc:Fallback>
                <p:oleObj name="Equation" r:id="rId4" imgW="1562040" imgH="2286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70D73EF9-D1A8-4268-A536-CC48E08C7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804" y="1680790"/>
                        <a:ext cx="2787650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37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D180E-D3D8-B68E-5D76-E3325B5D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6"/>
            <a:ext cx="8638674" cy="108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i="0" u="none" strike="noStrike" baseline="0" dirty="0">
                <a:latin typeface="Arial" panose="020B0604020202020204" pitchFamily="34" charset="0"/>
              </a:rPr>
              <a:t> Required Additional Gully Density Index</a:t>
            </a:r>
            <a:endParaRPr lang="zh-CN" altLang="en-US" sz="54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C4AA36-3598-E9F8-8580-3192B85B99B5}"/>
              </a:ext>
            </a:extLst>
          </p:cNvPr>
          <p:cNvSpPr/>
          <p:nvPr/>
        </p:nvSpPr>
        <p:spPr>
          <a:xfrm>
            <a:off x="5398674" y="5446373"/>
            <a:ext cx="648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Gully density index distribution closely matches the  observed permanent gully area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1313A2-1347-F2BD-6E01-B40535E2867A}"/>
              </a:ext>
            </a:extLst>
          </p:cNvPr>
          <p:cNvSpPr txBox="1"/>
          <p:nvPr/>
        </p:nvSpPr>
        <p:spPr>
          <a:xfrm>
            <a:off x="100208" y="4950430"/>
            <a:ext cx="4963915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30m</a:t>
            </a: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/ S</a:t>
            </a:r>
            <a:r>
              <a:rPr lang="en-US" altLang="zh-CN" sz="1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1km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: gully density index, </a:t>
            </a: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30m</a:t>
            </a: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/ S</a:t>
            </a:r>
            <a:r>
              <a:rPr lang="en-US" altLang="zh-CN" sz="1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1km</a:t>
            </a: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≥ 1.0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3426A9-DF37-5366-5AC8-5F45D17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1ADD-AA97-4194-9093-D6F38ACB3AC0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C0172D-5646-0D88-FDC9-E721E37E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876E74-6D8E-B09B-68AC-F0FBBB0B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 dirty="0"/>
              <a:t>EGU General Assembly 2022 - Vienna (EGU22-7976) - Cong Jiang (c.jiang@uni-koeln.de)</a:t>
            </a:r>
            <a:endParaRPr lang="zh-CN" altLang="en-US" dirty="0"/>
          </a:p>
        </p:txBody>
      </p:sp>
      <p:pic>
        <p:nvPicPr>
          <p:cNvPr id="6" name="图片 5" descr="图表, 散点图&#10;&#10;描述已自动生成">
            <a:extLst>
              <a:ext uri="{FF2B5EF4-FFF2-40B4-BE49-F238E27FC236}">
                <a16:creationId xmlns:a16="http://schemas.microsoft.com/office/drawing/2014/main" id="{A8D3DEBC-BF22-9634-E16D-0CB418B44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r="4009"/>
          <a:stretch/>
        </p:blipFill>
        <p:spPr>
          <a:xfrm>
            <a:off x="5055501" y="1317958"/>
            <a:ext cx="7034405" cy="3960000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B4FCE3CC-0BED-FFF4-1457-FD7AEFA88BB0}"/>
              </a:ext>
            </a:extLst>
          </p:cNvPr>
          <p:cNvGrpSpPr/>
          <p:nvPr/>
        </p:nvGrpSpPr>
        <p:grpSpPr>
          <a:xfrm>
            <a:off x="47199" y="1584852"/>
            <a:ext cx="4632359" cy="3099957"/>
            <a:chOff x="-53009" y="2261926"/>
            <a:chExt cx="4632359" cy="3099957"/>
          </a:xfrm>
        </p:grpSpPr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42F9867E-369A-3387-2CFC-D34A9B9751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800664"/>
                </p:ext>
              </p:extLst>
            </p:nvPr>
          </p:nvGraphicFramePr>
          <p:xfrm>
            <a:off x="284163" y="2864866"/>
            <a:ext cx="4075112" cy="144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1" name="Equation" r:id="rId5" imgW="1371600" imgH="482400" progId="Equation.DSMT4">
                    <p:embed/>
                  </p:oleObj>
                </mc:Choice>
                <mc:Fallback>
                  <p:oleObj name="Equation" r:id="rId5" imgW="1371600" imgH="4824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70D73EF9-D1A8-4268-A536-CC48E08C7D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163" y="2864866"/>
                          <a:ext cx="4075112" cy="1441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C3537D5-6AD3-D891-5E2F-E8B6ADE18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492" y="3820932"/>
              <a:ext cx="124434" cy="7480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0A9FCB8-827A-3A73-E455-1A74FFD663FD}"/>
                </a:ext>
              </a:extLst>
            </p:cNvPr>
            <p:cNvSpPr txBox="1"/>
            <p:nvPr/>
          </p:nvSpPr>
          <p:spPr>
            <a:xfrm>
              <a:off x="-53009" y="4493290"/>
              <a:ext cx="1323078" cy="416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Gully factor 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0F05CBC-E235-B4B8-3112-70E481E9EBD2}"/>
                </a:ext>
              </a:extLst>
            </p:cNvPr>
            <p:cNvSpPr txBox="1"/>
            <p:nvPr/>
          </p:nvSpPr>
          <p:spPr>
            <a:xfrm>
              <a:off x="1097944" y="4263423"/>
              <a:ext cx="1758056" cy="416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Free parameter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8F8151D-262C-917C-DF6E-45378A496E4E}"/>
                </a:ext>
              </a:extLst>
            </p:cNvPr>
            <p:cNvSpPr txBox="1"/>
            <p:nvPr/>
          </p:nvSpPr>
          <p:spPr>
            <a:xfrm>
              <a:off x="129269" y="4945872"/>
              <a:ext cx="4450081" cy="416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Slope interpolated from slope at 1km resolution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7A1D0EC-F4D1-ACCD-E06B-26E72D9AA786}"/>
                </a:ext>
              </a:extLst>
            </p:cNvPr>
            <p:cNvSpPr txBox="1"/>
            <p:nvPr/>
          </p:nvSpPr>
          <p:spPr>
            <a:xfrm>
              <a:off x="0" y="2261926"/>
              <a:ext cx="4450080" cy="416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Slope interpolated from slope at 30m resolution </a:t>
              </a: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24F432CF-C11B-C064-82A9-6AD3FB6B46E5}"/>
                </a:ext>
              </a:extLst>
            </p:cNvPr>
            <p:cNvCxnSpPr>
              <a:cxnSpLocks/>
            </p:cNvCxnSpPr>
            <p:nvPr/>
          </p:nvCxnSpPr>
          <p:spPr>
            <a:xfrm>
              <a:off x="2856000" y="4214357"/>
              <a:ext cx="0" cy="784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FCCAAACA-D8F3-DA5C-BB33-8666F71CC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901" y="3889248"/>
              <a:ext cx="276781" cy="4706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D78F14B-34C1-E190-C3BC-FFF03328A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7104" y="2713948"/>
              <a:ext cx="0" cy="301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7429528-EDB8-AF4A-6E5C-EC2035583E6C}"/>
              </a:ext>
            </a:extLst>
          </p:cNvPr>
          <p:cNvCxnSpPr/>
          <p:nvPr/>
        </p:nvCxnSpPr>
        <p:spPr>
          <a:xfrm flipH="1">
            <a:off x="8880953" y="3143858"/>
            <a:ext cx="112735" cy="2368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7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图表&#10;&#10;描述已自动生成">
            <a:extLst>
              <a:ext uri="{FF2B5EF4-FFF2-40B4-BE49-F238E27FC236}">
                <a16:creationId xmlns:a16="http://schemas.microsoft.com/office/drawing/2014/main" id="{1773E01A-C4A9-037D-1C5A-87E6AE00C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368605"/>
            <a:ext cx="8640000" cy="432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E28B4ED-90B8-3B2E-43D2-E0C0D28B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21827" cy="1080000"/>
          </a:xfrm>
        </p:spPr>
        <p:txBody>
          <a:bodyPr>
            <a:normAutofit/>
          </a:bodyPr>
          <a:lstStyle/>
          <a:p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 Results: </a:t>
            </a:r>
            <a:r>
              <a:rPr lang="en-US" altLang="zh-CN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ater Discharge </a:t>
            </a:r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(m</a:t>
            </a:r>
            <a:r>
              <a:rPr lang="en-GB" altLang="zh-CN" sz="2400" b="1" i="0" u="none" strike="noStrike" baseline="30000" dirty="0">
                <a:latin typeface="Arial" panose="020B0604020202020204" pitchFamily="34" charset="0"/>
              </a:rPr>
              <a:t>3</a:t>
            </a:r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/s)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4E1566-3305-BF14-9EF1-D7741080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737B-FB33-4758-A4ED-1E4C33FA4712}" type="datetime1">
              <a:rPr lang="zh-CN" altLang="en-US" smtClean="0"/>
              <a:t>2022/5/21</a:t>
            </a:fld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2A6EEC4-6D55-4628-30AB-5C52154E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0560643-ACC9-4929-B88A-686E4F95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5A71AE-C531-6D6F-0C59-679E0752779A}"/>
              </a:ext>
            </a:extLst>
          </p:cNvPr>
          <p:cNvSpPr txBox="1"/>
          <p:nvPr/>
        </p:nvSpPr>
        <p:spPr>
          <a:xfrm>
            <a:off x="4368561" y="5932818"/>
            <a:ext cx="345326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Anthropogenic activities impact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7466EC1-7379-C7C3-137A-5133021C55F9}"/>
              </a:ext>
            </a:extLst>
          </p:cNvPr>
          <p:cNvCxnSpPr>
            <a:cxnSpLocks/>
          </p:cNvCxnSpPr>
          <p:nvPr/>
        </p:nvCxnSpPr>
        <p:spPr>
          <a:xfrm>
            <a:off x="5600700" y="4838700"/>
            <a:ext cx="495300" cy="1034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320D759-B26D-16B9-1E2D-AEB1FFD2365E}"/>
              </a:ext>
            </a:extLst>
          </p:cNvPr>
          <p:cNvCxnSpPr>
            <a:cxnSpLocks/>
          </p:cNvCxnSpPr>
          <p:nvPr/>
        </p:nvCxnSpPr>
        <p:spPr>
          <a:xfrm flipH="1">
            <a:off x="6751529" y="4687747"/>
            <a:ext cx="722424" cy="12450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表&#10;&#10;中度可信度描述已自动生成">
            <a:extLst>
              <a:ext uri="{FF2B5EF4-FFF2-40B4-BE49-F238E27FC236}">
                <a16:creationId xmlns:a16="http://schemas.microsoft.com/office/drawing/2014/main" id="{39BAA0A1-BCEE-7884-A6F4-DB8956376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" y="691040"/>
            <a:ext cx="2591999" cy="1440000"/>
          </a:xfrm>
          <a:prstGeom prst="rect">
            <a:avLst/>
          </a:prstGeom>
        </p:spPr>
      </p:pic>
      <p:pic>
        <p:nvPicPr>
          <p:cNvPr id="13" name="图片 12" descr="图表, 地图&#10;&#10;描述已自动生成">
            <a:extLst>
              <a:ext uri="{FF2B5EF4-FFF2-40B4-BE49-F238E27FC236}">
                <a16:creationId xmlns:a16="http://schemas.microsoft.com/office/drawing/2014/main" id="{F56B81E9-C95B-FB81-61EE-20AF1F839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1" y="5386331"/>
            <a:ext cx="2591999" cy="1440000"/>
          </a:xfrm>
          <a:prstGeom prst="rect">
            <a:avLst/>
          </a:prstGeom>
        </p:spPr>
      </p:pic>
      <p:pic>
        <p:nvPicPr>
          <p:cNvPr id="18" name="图片 17" descr="地图&#10;&#10;描述已自动生成">
            <a:extLst>
              <a:ext uri="{FF2B5EF4-FFF2-40B4-BE49-F238E27FC236}">
                <a16:creationId xmlns:a16="http://schemas.microsoft.com/office/drawing/2014/main" id="{26D8B897-9C15-08A7-7B5C-5C9661C86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226"/>
            <a:ext cx="2591999" cy="1440000"/>
          </a:xfrm>
          <a:prstGeom prst="rect">
            <a:avLst/>
          </a:prstGeom>
        </p:spPr>
      </p:pic>
      <p:pic>
        <p:nvPicPr>
          <p:cNvPr id="21" name="图片 20" descr="地图&#10;&#10;中度可信度描述已自动生成">
            <a:extLst>
              <a:ext uri="{FF2B5EF4-FFF2-40B4-BE49-F238E27FC236}">
                <a16:creationId xmlns:a16="http://schemas.microsoft.com/office/drawing/2014/main" id="{C7AC79E2-44DE-B14A-9E60-898145031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65" y="-14691"/>
            <a:ext cx="2591999" cy="1440000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1E0D8A0-B427-40CA-A983-8D2A360D4D12}"/>
              </a:ext>
            </a:extLst>
          </p:cNvPr>
          <p:cNvCxnSpPr>
            <a:cxnSpLocks/>
          </p:cNvCxnSpPr>
          <p:nvPr/>
        </p:nvCxnSpPr>
        <p:spPr>
          <a:xfrm>
            <a:off x="756213" y="1615440"/>
            <a:ext cx="1848091" cy="620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8D5ACAC-7CE5-9779-8E0E-8C0702E8B82F}"/>
              </a:ext>
            </a:extLst>
          </p:cNvPr>
          <p:cNvCxnSpPr>
            <a:cxnSpLocks/>
          </p:cNvCxnSpPr>
          <p:nvPr/>
        </p:nvCxnSpPr>
        <p:spPr>
          <a:xfrm flipH="1">
            <a:off x="9433367" y="876300"/>
            <a:ext cx="1112713" cy="981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7690511-4039-EC57-DEE4-ABDA0D6A28DD}"/>
              </a:ext>
            </a:extLst>
          </p:cNvPr>
          <p:cNvCxnSpPr>
            <a:cxnSpLocks/>
          </p:cNvCxnSpPr>
          <p:nvPr/>
        </p:nvCxnSpPr>
        <p:spPr>
          <a:xfrm flipV="1">
            <a:off x="1645920" y="4170582"/>
            <a:ext cx="1224602" cy="1702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890A146-E659-D611-CDF3-48298F8048FB}"/>
              </a:ext>
            </a:extLst>
          </p:cNvPr>
          <p:cNvCxnSpPr>
            <a:cxnSpLocks/>
          </p:cNvCxnSpPr>
          <p:nvPr/>
        </p:nvCxnSpPr>
        <p:spPr>
          <a:xfrm flipH="1" flipV="1">
            <a:off x="9846809" y="4687747"/>
            <a:ext cx="1616211" cy="1669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999F4-431E-A381-5E83-FD1E00EA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8"/>
            <a:ext cx="10515600" cy="1080000"/>
          </a:xfrm>
        </p:spPr>
        <p:txBody>
          <a:bodyPr>
            <a:normAutofit/>
          </a:bodyPr>
          <a:lstStyle/>
          <a:p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 Results: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Sediment Discharge </a:t>
            </a:r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(</a:t>
            </a:r>
            <a:r>
              <a:rPr lang="en-GB" altLang="zh-CN" sz="2400" b="1" dirty="0">
                <a:latin typeface="Arial" panose="020B0604020202020204" pitchFamily="34" charset="0"/>
              </a:rPr>
              <a:t>ton</a:t>
            </a:r>
            <a:r>
              <a:rPr lang="en-GB" altLang="zh-CN" sz="2400" b="1" i="0" u="none" strike="noStrike" baseline="0" dirty="0">
                <a:latin typeface="Arial" panose="020B0604020202020204" pitchFamily="34" charset="0"/>
              </a:rPr>
              <a:t>/s)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1DFAF-3FC5-1EEB-6AFC-2B074867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D9E1-4C8D-4190-8558-535DC21A29F5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29D2B4-E3AA-DC69-46F3-415B3DC0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E51CF79-67D2-757C-1D01-B7641221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 dirty="0"/>
          </a:p>
        </p:txBody>
      </p:sp>
      <p:pic>
        <p:nvPicPr>
          <p:cNvPr id="6" name="图片 5" descr="图表, 直方图&#10;&#10;描述已自动生成">
            <a:extLst>
              <a:ext uri="{FF2B5EF4-FFF2-40B4-BE49-F238E27FC236}">
                <a16:creationId xmlns:a16="http://schemas.microsoft.com/office/drawing/2014/main" id="{A015DC9D-D5C1-FEBC-255B-88F713114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8095" r="8471"/>
          <a:stretch/>
        </p:blipFill>
        <p:spPr>
          <a:xfrm>
            <a:off x="3742945" y="1476671"/>
            <a:ext cx="8391798" cy="360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EC90C0-50E3-DABC-8834-6159136F5ED0}"/>
              </a:ext>
            </a:extLst>
          </p:cNvPr>
          <p:cNvGrpSpPr/>
          <p:nvPr/>
        </p:nvGrpSpPr>
        <p:grpSpPr>
          <a:xfrm>
            <a:off x="562165" y="4275471"/>
            <a:ext cx="3549269" cy="1569660"/>
            <a:chOff x="-247458" y="4123540"/>
            <a:chExt cx="3549269" cy="156966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F771FAE-D2E7-77D2-BFD6-1F6E490F85C8}"/>
                </a:ext>
              </a:extLst>
            </p:cNvPr>
            <p:cNvSpPr txBox="1"/>
            <p:nvPr/>
          </p:nvSpPr>
          <p:spPr>
            <a:xfrm>
              <a:off x="-247458" y="4123540"/>
              <a:ext cx="35492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4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Kling-Gupta Efficiency:</a:t>
              </a:r>
            </a:p>
            <a:p>
              <a:endParaRPr lang="en-GB" altLang="zh-C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r: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correlation coefficient</a:t>
              </a:r>
            </a:p>
            <a:p>
              <a:r>
                <a:rPr lang="el-GR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bias ratio</a:t>
              </a:r>
            </a:p>
            <a:p>
              <a:r>
                <a:rPr lang="el-GR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variability ratio</a:t>
              </a: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BA7F6AEF-610F-1D18-EF0C-B9848AB473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465502"/>
                </p:ext>
              </p:extLst>
            </p:nvPr>
          </p:nvGraphicFramePr>
          <p:xfrm>
            <a:off x="-210494" y="4556372"/>
            <a:ext cx="2160000" cy="25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6" name="Equation" r:id="rId5" imgW="2400120" imgH="279360" progId="Equation.DSMT4">
                    <p:embed/>
                  </p:oleObj>
                </mc:Choice>
                <mc:Fallback>
                  <p:oleObj name="Equation" r:id="rId5" imgW="2400120" imgH="279360" progId="Equation.DSMT4">
                    <p:embed/>
                    <p:pic>
                      <p:nvPicPr>
                        <p:cNvPr id="74" name="对象 73">
                          <a:extLst>
                            <a:ext uri="{FF2B5EF4-FFF2-40B4-BE49-F238E27FC236}">
                              <a16:creationId xmlns:a16="http://schemas.microsoft.com/office/drawing/2014/main" id="{77373A59-D5D6-0B40-CC1A-3FB6466F66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0494" y="4556372"/>
                          <a:ext cx="2160000" cy="2537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ECFF299-45A6-2755-D978-1583A4C85B66}"/>
              </a:ext>
            </a:extLst>
          </p:cNvPr>
          <p:cNvSpPr txBox="1"/>
          <p:nvPr/>
        </p:nvSpPr>
        <p:spPr>
          <a:xfrm>
            <a:off x="5358385" y="5440244"/>
            <a:ext cx="618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Considering the gully index, prediction is greatly improved!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8611380-C7B0-E965-1F74-4C21AB510575}"/>
              </a:ext>
            </a:extLst>
          </p:cNvPr>
          <p:cNvCxnSpPr>
            <a:cxnSpLocks/>
          </p:cNvCxnSpPr>
          <p:nvPr/>
        </p:nvCxnSpPr>
        <p:spPr>
          <a:xfrm>
            <a:off x="7553195" y="3795386"/>
            <a:ext cx="442906" cy="1644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A9647B1-D729-3EC5-1936-6EF58103B501}"/>
              </a:ext>
            </a:extLst>
          </p:cNvPr>
          <p:cNvCxnSpPr>
            <a:cxnSpLocks/>
          </p:cNvCxnSpPr>
          <p:nvPr/>
        </p:nvCxnSpPr>
        <p:spPr>
          <a:xfrm flipH="1">
            <a:off x="8449056" y="4578420"/>
            <a:ext cx="530861" cy="8618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图表, 地图&#10;&#10;描述已自动生成">
            <a:extLst>
              <a:ext uri="{FF2B5EF4-FFF2-40B4-BE49-F238E27FC236}">
                <a16:creationId xmlns:a16="http://schemas.microsoft.com/office/drawing/2014/main" id="{E699EB5D-D4F6-5660-2934-8725F5569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765"/>
            <a:ext cx="3563999" cy="198000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A3440BB-5F01-8B6B-FB3A-A49C60361D97}"/>
              </a:ext>
            </a:extLst>
          </p:cNvPr>
          <p:cNvCxnSpPr>
            <a:cxnSpLocks/>
          </p:cNvCxnSpPr>
          <p:nvPr/>
        </p:nvCxnSpPr>
        <p:spPr>
          <a:xfrm flipV="1">
            <a:off x="2630466" y="2462784"/>
            <a:ext cx="1978111" cy="402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3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EAAB4-005D-942B-B190-E613FC15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4411362" cy="1080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Summary and Outlook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EF9782-FAB6-DB6D-14C6-0ADFDF08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521"/>
            <a:ext cx="10515600" cy="521230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altLang="zh-CN" sz="3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300" b="1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zh-CN" sz="3300" dirty="0">
                <a:latin typeface="Arial" panose="020B0604020202020204" pitchFamily="34" charset="0"/>
                <a:cs typeface="Arial" panose="020B0604020202020204" pitchFamily="34" charset="0"/>
              </a:rPr>
              <a:t>a water erosion and sediment transport model (CASC2D-SED) to the large-scale atmospheric and hydrological modelling system AHMS.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300" dirty="0">
                <a:latin typeface="Arial" panose="020B0604020202020204" pitchFamily="34" charset="0"/>
                <a:cs typeface="Arial" panose="020B0604020202020204" pitchFamily="34" charset="0"/>
              </a:rPr>
              <a:t>Define a gully factor related to </a:t>
            </a:r>
            <a:r>
              <a:rPr lang="en-US" altLang="zh-CN" sz="3300" b="1" dirty="0">
                <a:latin typeface="Arial" panose="020B0604020202020204" pitchFamily="34" charset="0"/>
                <a:cs typeface="Arial" panose="020B0604020202020204" pitchFamily="34" charset="0"/>
              </a:rPr>
              <a:t>slope decay rate </a:t>
            </a:r>
            <a:r>
              <a:rPr lang="en-US" altLang="zh-CN" sz="3300" dirty="0">
                <a:latin typeface="Arial" panose="020B0604020202020204" pitchFamily="34" charset="0"/>
                <a:cs typeface="Arial" panose="020B0604020202020204" pitchFamily="34" charset="0"/>
              </a:rPr>
              <a:t>to quantify potential permanent gully erosion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300" i="1" dirty="0">
                <a:latin typeface="Arial" panose="020B0604020202020204" pitchFamily="34" charset="0"/>
                <a:cs typeface="Arial" panose="020B0604020202020204" pitchFamily="34" charset="0"/>
              </a:rPr>
              <a:t>Predict the evolution of sediment transport in the Yellow River Basin under consideration of specific climate change scenarios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900" i="1" dirty="0">
                <a:latin typeface="Arial" panose="020B0604020202020204" pitchFamily="34" charset="0"/>
                <a:cs typeface="Arial" panose="020B0604020202020204" pitchFamily="34" charset="0"/>
              </a:rPr>
              <a:t>DFG (German Research Foundation) for funding</a:t>
            </a:r>
            <a:endParaRPr lang="en-US" altLang="zh-C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D8CF29-EB8E-ACE4-6FA4-C3191119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907-DAFC-4D13-AFD4-75599CBAEE4E}" type="datetime1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48D63-7CAB-90F5-A4A2-D9231FFD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47AB-D3E0-4C31-AE68-926292F0EB8E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4E71A2-D6FE-2BA5-E4C6-38EF80A9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EGU General Assembly 2022 - Vienna (EGU22-7976) - Cong Jiang (c.jiang@uni-koeln.de)</a:t>
            </a:r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012E18-930F-9E69-CE89-D7EE4CF67E37}"/>
              </a:ext>
            </a:extLst>
          </p:cNvPr>
          <p:cNvGrpSpPr/>
          <p:nvPr/>
        </p:nvGrpSpPr>
        <p:grpSpPr>
          <a:xfrm>
            <a:off x="9335131" y="5536326"/>
            <a:ext cx="1095172" cy="1305979"/>
            <a:chOff x="9335131" y="5536326"/>
            <a:chExt cx="1095172" cy="130597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9405CAE-1335-0BA8-5A41-41E290417DA7}"/>
                </a:ext>
              </a:extLst>
            </p:cNvPr>
            <p:cNvSpPr txBox="1"/>
            <p:nvPr/>
          </p:nvSpPr>
          <p:spPr>
            <a:xfrm>
              <a:off x="9335131" y="553632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Abstract: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10" descr="QR 代码&#10;&#10;描述已自动生成">
              <a:extLst>
                <a:ext uri="{FF2B5EF4-FFF2-40B4-BE49-F238E27FC236}">
                  <a16:creationId xmlns:a16="http://schemas.microsoft.com/office/drawing/2014/main" id="{99727878-DABB-F1CD-D10C-C4CEEEF0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211" y="5942305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16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1003</Words>
  <Application>Microsoft Office PowerPoint</Application>
  <PresentationFormat>宽屏</PresentationFormat>
  <Paragraphs>112</Paragraphs>
  <Slides>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-apple-system</vt:lpstr>
      <vt:lpstr>等线</vt:lpstr>
      <vt:lpstr>等线 Light</vt:lpstr>
      <vt:lpstr>Arial</vt:lpstr>
      <vt:lpstr>Times New Roman</vt:lpstr>
      <vt:lpstr>Wingdings</vt:lpstr>
      <vt:lpstr>Office 主题​​</vt:lpstr>
      <vt:lpstr>Equation</vt:lpstr>
      <vt:lpstr> A model for continental-scale water erosion and sediment transport and its application to the Yellow River Basin</vt:lpstr>
      <vt:lpstr> AHMS-SED: Integrated a water erosion and sediment transport model CASC2D-SED (R. Rojas and P. Julien, 2003) into an Atmospheric and Hydrological Modelling System AHMS (Xia, 2018)</vt:lpstr>
      <vt:lpstr> Required Additional Gully Density Index</vt:lpstr>
      <vt:lpstr> Results: Water Discharge (m3/s)</vt:lpstr>
      <vt:lpstr> Results: Sediment Discharge (ton/s)</vt:lpstr>
      <vt:lpstr> 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for continental-scale water erosion and sediment transport and its application to the Yellow River Basin</dc:title>
  <dc:creator>545@365office.bid</dc:creator>
  <cp:lastModifiedBy>545@365office.bid</cp:lastModifiedBy>
  <cp:revision>271</cp:revision>
  <dcterms:created xsi:type="dcterms:W3CDTF">2022-05-02T07:37:50Z</dcterms:created>
  <dcterms:modified xsi:type="dcterms:W3CDTF">2022-05-21T22:21:16Z</dcterms:modified>
</cp:coreProperties>
</file>