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63" r:id="rId3"/>
    <p:sldId id="264" r:id="rId4"/>
    <p:sldId id="278" r:id="rId5"/>
    <p:sldId id="257" r:id="rId6"/>
    <p:sldId id="262" r:id="rId7"/>
    <p:sldId id="285" r:id="rId8"/>
    <p:sldId id="286" r:id="rId9"/>
    <p:sldId id="290" r:id="rId10"/>
    <p:sldId id="287" r:id="rId11"/>
    <p:sldId id="261" r:id="rId12"/>
    <p:sldId id="291" r:id="rId13"/>
    <p:sldId id="277" r:id="rId14"/>
    <p:sldId id="288" r:id="rId15"/>
    <p:sldId id="289" r:id="rId16"/>
    <p:sldId id="28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8597"/>
    <a:srgbClr val="544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>
        <p:scale>
          <a:sx n="101" d="100"/>
          <a:sy n="101" d="100"/>
        </p:scale>
        <p:origin x="33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BE8B9F-B430-9542-ABAB-95A1F60C4DE6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1D434-ED98-C748-B2F0-191969C9B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7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81D434-ED98-C748-B2F0-191969C9B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6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5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5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0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7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5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2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7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7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933B-78B8-5C4B-9F76-BE6312D81BFE}" type="datetimeFigureOut">
              <a:rPr lang="en-US" smtClean="0"/>
              <a:t>5/26/22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1227A-3D54-774A-B867-369861840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8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80024-C616-E04F-86AD-F6C95F5CF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5331" y="2889"/>
            <a:ext cx="10078381" cy="17803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Ancient 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Tillandsia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</a:rPr>
              <a:t>landbeckii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dune ecosystems and their potential to reveal past variations in coastal fog moisture during the Holocene in the Atacama Desert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4E8AB-0EE2-064C-A0F2-876A1163C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438" y="2233913"/>
            <a:ext cx="9144000" cy="117329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Claudio </a:t>
            </a:r>
            <a:r>
              <a:rPr lang="en-US" sz="2800" dirty="0" err="1">
                <a:latin typeface="+mj-lt"/>
              </a:rPr>
              <a:t>Latorre</a:t>
            </a:r>
            <a:r>
              <a:rPr lang="en-US" sz="2800" dirty="0">
                <a:latin typeface="+mj-lt"/>
              </a:rPr>
              <a:t>, Sergio Contreras, Andrea </a:t>
            </a:r>
            <a:r>
              <a:rPr lang="en-US" sz="2800" dirty="0" err="1">
                <a:latin typeface="+mj-lt"/>
              </a:rPr>
              <a:t>Jaeschke</a:t>
            </a:r>
            <a:r>
              <a:rPr lang="en-US" sz="2800" dirty="0">
                <a:latin typeface="+mj-lt"/>
              </a:rPr>
              <a:t>, Juan Luis Garcia &amp; Camilo del Río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A02775-0CF9-094F-91D0-444C6F40A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3920"/>
            <a:ext cx="12192000" cy="2854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3FFA1-7359-2645-8F18-1218979CE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333" y1="47333" x2="41333" y2="47333"/>
                        <a14:foregroundMark x1="35333" y1="53333" x2="35333" y2="53333"/>
                        <a14:foregroundMark x1="42667" y1="68000" x2="42667" y2="68000"/>
                        <a14:foregroundMark x1="58667" y1="72000" x2="58667" y2="72000"/>
                        <a14:foregroundMark x1="54000" y1="71333" x2="54000" y2="71333"/>
                        <a14:foregroundMark x1="57333" y1="46000" x2="57333" y2="46000"/>
                        <a14:foregroundMark x1="56000" y1="50333" x2="56000" y2="50333"/>
                        <a14:foregroundMark x1="60500" y1="50667" x2="60500" y2="50667"/>
                        <a14:foregroundMark x1="57833" y1="55167" x2="57833" y2="55167"/>
                        <a14:foregroundMark x1="60167" y1="72667" x2="60167" y2="72667"/>
                        <a14:foregroundMark x1="30167" y1="65667" x2="30167" y2="65667"/>
                        <a14:backgroundMark x1="59333" y1="57333" x2="59333" y2="57333"/>
                        <a14:backgroundMark x1="41000" y1="24000" x2="41000" y2="24000"/>
                        <a14:backgroundMark x1="48167" y1="24333" x2="48167" y2="24333"/>
                        <a14:backgroundMark x1="55000" y1="23167" x2="55000" y2="23167"/>
                        <a14:backgroundMark x1="52667" y1="25833" x2="52667" y2="25833"/>
                        <a14:backgroundMark x1="36500" y1="32500" x2="36500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" y="-44061"/>
            <a:ext cx="1717909" cy="17179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66230D-47F1-084A-8C9E-039F89044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84" y="2362661"/>
            <a:ext cx="1555485" cy="1267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Shot 2015-12-16 at 5.00.12 PM.png">
            <a:extLst>
              <a:ext uri="{FF2B5EF4-FFF2-40B4-BE49-F238E27FC236}">
                <a16:creationId xmlns:a16="http://schemas.microsoft.com/office/drawing/2014/main" id="{3E46303F-E473-0648-BC14-15EEDC6484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7774" r="6235" b="23342"/>
          <a:stretch/>
        </p:blipFill>
        <p:spPr>
          <a:xfrm>
            <a:off x="86497" y="1626897"/>
            <a:ext cx="1694843" cy="536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178867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FD80295-CD56-E64C-A409-1D5D018B2754}"/>
              </a:ext>
            </a:extLst>
          </p:cNvPr>
          <p:cNvSpPr txBox="1">
            <a:spLocks/>
          </p:cNvSpPr>
          <p:nvPr/>
        </p:nvSpPr>
        <p:spPr>
          <a:xfrm>
            <a:off x="138002" y="18023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What we know so far…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A5750-1FD4-C449-8559-B87C290457BA}"/>
              </a:ext>
            </a:extLst>
          </p:cNvPr>
          <p:cNvSpPr txBox="1"/>
          <p:nvPr/>
        </p:nvSpPr>
        <p:spPr>
          <a:xfrm>
            <a:off x="276003" y="1213126"/>
            <a:ext cx="696794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age of </a:t>
            </a:r>
            <a:r>
              <a:rPr lang="en-US" sz="2400" i="1" dirty="0"/>
              <a:t>Tillandsia </a:t>
            </a:r>
            <a:r>
              <a:rPr lang="en-US" sz="2400" i="1" dirty="0" err="1"/>
              <a:t>landbeckii</a:t>
            </a:r>
            <a:r>
              <a:rPr lang="en-US" sz="2400" i="1" dirty="0"/>
              <a:t> </a:t>
            </a:r>
            <a:r>
              <a:rPr lang="en-US" sz="2400" dirty="0"/>
              <a:t>dunes clearly correlates with height </a:t>
            </a:r>
            <a:r>
              <a:rPr lang="en-US" sz="2400" dirty="0">
                <a:sym typeface="Wingdings" pitchFamily="2" charset="2"/>
              </a:rPr>
              <a:t> larger dunes (&gt; 1 m) exhibit ages older than 10,000 years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Stable C and N isotopes show consistent deviations that correlate with the age of the leaf  presence of vital effects on these values? Or is this due to changes in fog regime? 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In the works… new C and N isotopes from buried layers together with stratigraphic changes in these dune ecosystems could reveal new evidence for variations in past fog availability and 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2400" dirty="0" err="1">
                <a:sym typeface="Wingdings" pitchFamily="2" charset="2"/>
              </a:rPr>
              <a:t>D</a:t>
            </a:r>
            <a:r>
              <a:rPr lang="en-US" sz="2400" dirty="0">
                <a:sym typeface="Wingdings" pitchFamily="2" charset="2"/>
              </a:rPr>
              <a:t> values on leaf waxes are being used to study past hydrologic change </a:t>
            </a:r>
          </a:p>
          <a:p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F4C893-74B8-E143-A1C3-269DBE8251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14" b="25000"/>
          <a:stretch/>
        </p:blipFill>
        <p:spPr>
          <a:xfrm>
            <a:off x="8011886" y="0"/>
            <a:ext cx="4180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9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F6CCE-4981-664B-B02D-DFD846639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6226C-008C-A44D-940D-D8B43DBD01C8}"/>
              </a:ext>
            </a:extLst>
          </p:cNvPr>
          <p:cNvSpPr txBox="1"/>
          <p:nvPr/>
        </p:nvSpPr>
        <p:spPr>
          <a:xfrm>
            <a:off x="3055431" y="326571"/>
            <a:ext cx="5842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68101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0356-2292-864D-8B01-49C77F3F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37" y="87990"/>
            <a:ext cx="11692248" cy="1325563"/>
          </a:xfrm>
        </p:spPr>
        <p:txBody>
          <a:bodyPr>
            <a:normAutofit/>
          </a:bodyPr>
          <a:lstStyle/>
          <a:p>
            <a:r>
              <a:rPr lang="en-US" sz="3200" dirty="0"/>
              <a:t>But much more data is needed for the last 12,000 years!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5E086-6179-4B4E-A37B-8B14F874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161" y="1220110"/>
            <a:ext cx="89916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98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836" y="3274011"/>
            <a:ext cx="4113425" cy="333419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137656"/>
            <a:ext cx="5328592" cy="336277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8 Imagen" descr="DSC_0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422" y="137656"/>
            <a:ext cx="4389196" cy="6601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533626" y="326653"/>
            <a:ext cx="2487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2D2D8A"/>
                </a:solidFill>
              </a:rPr>
              <a:t>Our previous research using standard fog collectors at each locality revealed that fog water increases with elevation and </a:t>
            </a:r>
            <a:r>
              <a:rPr lang="el-GR" i="1" dirty="0">
                <a:solidFill>
                  <a:srgbClr val="2D2D8A"/>
                </a:solidFill>
                <a:cs typeface="Arial"/>
              </a:rPr>
              <a:t>δ</a:t>
            </a:r>
            <a:r>
              <a:rPr lang="en-US" i="1" baseline="30000" dirty="0">
                <a:solidFill>
                  <a:srgbClr val="2D2D8A"/>
                </a:solidFill>
              </a:rPr>
              <a:t>15</a:t>
            </a:r>
            <a:r>
              <a:rPr lang="en-US" i="1" dirty="0">
                <a:solidFill>
                  <a:srgbClr val="2D2D8A"/>
                </a:solidFill>
              </a:rPr>
              <a:t>N in fog positively correlates with </a:t>
            </a:r>
            <a:r>
              <a:rPr lang="el-GR" i="1" dirty="0">
                <a:solidFill>
                  <a:srgbClr val="2D2D8A"/>
                </a:solidFill>
                <a:cs typeface="Arial"/>
              </a:rPr>
              <a:t>δ</a:t>
            </a:r>
            <a:r>
              <a:rPr lang="en-US" i="1" baseline="30000" dirty="0">
                <a:solidFill>
                  <a:srgbClr val="2D2D8A"/>
                </a:solidFill>
              </a:rPr>
              <a:t>15</a:t>
            </a:r>
            <a:r>
              <a:rPr lang="en-US" i="1" dirty="0">
                <a:solidFill>
                  <a:srgbClr val="2D2D8A"/>
                </a:solidFill>
              </a:rPr>
              <a:t>N in the plants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213579" y="6400454"/>
            <a:ext cx="1764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i="1" dirty="0"/>
              <a:t>Latorre et al., 2011</a:t>
            </a:r>
          </a:p>
        </p:txBody>
      </p:sp>
    </p:spTree>
    <p:extLst>
      <p:ext uri="{BB962C8B-B14F-4D97-AF65-F5344CB8AC3E}">
        <p14:creationId xmlns:p14="http://schemas.microsoft.com/office/powerpoint/2010/main" val="6813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1F0E0-E16E-2940-8747-F8B8381FF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19" y="231360"/>
            <a:ext cx="6096000" cy="409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8531B-0B85-C948-AD1C-8F8D5A23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62" y="2097314"/>
            <a:ext cx="6480519" cy="43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29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96143-D952-4545-ABB6-68EECB0D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48" y="2441122"/>
            <a:ext cx="6466574" cy="4329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640273-15C3-B44F-83C8-B32442F5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20"/>
            <a:ext cx="6466574" cy="43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5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3A5DBA-4867-6C41-AA30-F4A2D9C3E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78" y="6049077"/>
            <a:ext cx="3270250" cy="29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F81A6-AA68-F044-BD18-8429D860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7" y="511628"/>
            <a:ext cx="10556961" cy="4575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8DBA5-8185-8746-B047-314AC8FBD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97" y="4829628"/>
            <a:ext cx="6291942" cy="104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06AD2F-6F66-0F43-B5E1-76C9541A4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464" y="511628"/>
            <a:ext cx="5145314" cy="4338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4A4A5-B322-2647-B31B-245B0BD32ABF}"/>
              </a:ext>
            </a:extLst>
          </p:cNvPr>
          <p:cNvSpPr txBox="1"/>
          <p:nvPr/>
        </p:nvSpPr>
        <p:spPr>
          <a:xfrm>
            <a:off x="595786" y="5192210"/>
            <a:ext cx="4923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 err="1">
                <a:solidFill>
                  <a:srgbClr val="2D2D8A"/>
                </a:solidFill>
              </a:rPr>
              <a:t>How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much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variation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is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actually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present</a:t>
            </a:r>
            <a:r>
              <a:rPr lang="es-ES" sz="2400" i="1" dirty="0">
                <a:solidFill>
                  <a:srgbClr val="2D2D8A"/>
                </a:solidFill>
              </a:rPr>
              <a:t> in </a:t>
            </a:r>
            <a:r>
              <a:rPr lang="es-ES" sz="2400" i="1" dirty="0" err="1">
                <a:solidFill>
                  <a:srgbClr val="2D2D8A"/>
                </a:solidFill>
              </a:rPr>
              <a:t>the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system</a:t>
            </a:r>
            <a:r>
              <a:rPr lang="es-ES" sz="2400" i="1" dirty="0">
                <a:solidFill>
                  <a:srgbClr val="2D2D8A"/>
                </a:solidFill>
              </a:rPr>
              <a:t>? Are </a:t>
            </a:r>
            <a:r>
              <a:rPr lang="es-ES" sz="2400" i="1" dirty="0" err="1">
                <a:solidFill>
                  <a:srgbClr val="2D2D8A"/>
                </a:solidFill>
              </a:rPr>
              <a:t>the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signals</a:t>
            </a:r>
            <a:r>
              <a:rPr lang="es-ES" sz="2400" i="1" dirty="0">
                <a:solidFill>
                  <a:srgbClr val="2D2D8A"/>
                </a:solidFill>
              </a:rPr>
              <a:t> replicable? Are </a:t>
            </a:r>
            <a:r>
              <a:rPr lang="es-ES" sz="2400" i="1" dirty="0" err="1">
                <a:solidFill>
                  <a:srgbClr val="2D2D8A"/>
                </a:solidFill>
              </a:rPr>
              <a:t>there</a:t>
            </a:r>
            <a:r>
              <a:rPr lang="es-ES" sz="2400" i="1" dirty="0">
                <a:solidFill>
                  <a:srgbClr val="2D2D8A"/>
                </a:solidFill>
              </a:rPr>
              <a:t> </a:t>
            </a:r>
            <a:r>
              <a:rPr lang="es-ES" sz="2400" i="1" dirty="0" err="1">
                <a:solidFill>
                  <a:srgbClr val="2D2D8A"/>
                </a:solidFill>
              </a:rPr>
              <a:t>any</a:t>
            </a:r>
            <a:r>
              <a:rPr lang="es-ES" sz="2400" i="1" dirty="0">
                <a:solidFill>
                  <a:srgbClr val="2D2D8A"/>
                </a:solidFill>
              </a:rPr>
              <a:t> vital </a:t>
            </a:r>
            <a:r>
              <a:rPr lang="es-ES" sz="2400" i="1" dirty="0" err="1">
                <a:solidFill>
                  <a:srgbClr val="2D2D8A"/>
                </a:solidFill>
              </a:rPr>
              <a:t>effects</a:t>
            </a:r>
            <a:r>
              <a:rPr lang="es-ES" sz="2400" i="1" dirty="0">
                <a:solidFill>
                  <a:srgbClr val="2D2D8A"/>
                </a:solidFill>
              </a:rPr>
              <a:t>? </a:t>
            </a:r>
            <a:endParaRPr lang="en-US" sz="2400" i="1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4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2588" y="-168252"/>
            <a:ext cx="8229600" cy="1143001"/>
          </a:xfrm>
        </p:spPr>
        <p:txBody>
          <a:bodyPr>
            <a:normAutofit/>
          </a:bodyPr>
          <a:lstStyle/>
          <a:p>
            <a:r>
              <a:rPr lang="es-MX" sz="4000" b="1" dirty="0">
                <a:solidFill>
                  <a:srgbClr val="FFFF00"/>
                </a:solidFill>
              </a:rPr>
              <a:t>Advection fog in northern Chile</a:t>
            </a:r>
            <a:endParaRPr lang="es-ES" sz="4000" b="1" dirty="0">
              <a:solidFill>
                <a:srgbClr val="FFFF00"/>
              </a:solidFill>
            </a:endParaRPr>
          </a:p>
        </p:txBody>
      </p:sp>
      <p:pic>
        <p:nvPicPr>
          <p:cNvPr id="6149" name="Picture 5" descr="viss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776" y="820640"/>
            <a:ext cx="6058644" cy="5024777"/>
          </a:xfrm>
          <a:prstGeom prst="rect">
            <a:avLst/>
          </a:prstGeom>
          <a:noFill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3676"/>
          <a:stretch/>
        </p:blipFill>
        <p:spPr bwMode="auto">
          <a:xfrm>
            <a:off x="7396132" y="756148"/>
            <a:ext cx="4017991" cy="512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777876" y="5845417"/>
            <a:ext cx="109649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Calibri" pitchFamily="34" charset="0"/>
              </a:rPr>
              <a:t>The extent, intensity and duration of fog events is likely coupled to variations in coastal SSTs and the strength of the thermal inversion (SPH) </a:t>
            </a:r>
            <a:r>
              <a:rPr lang="en-US" sz="2000" i="1" dirty="0">
                <a:solidFill>
                  <a:schemeClr val="bg1"/>
                </a:solidFill>
                <a:latin typeface="Calibri" pitchFamily="34" charset="0"/>
                <a:sym typeface="Wingdings" pitchFamily="2" charset="2"/>
              </a:rPr>
              <a:t> stratocumulus clouds are a very stable feature of northern Chile and southern Peru</a:t>
            </a:r>
            <a:endParaRPr lang="en-US" sz="20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227103" y="403248"/>
            <a:ext cx="1953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i="1" dirty="0" err="1"/>
              <a:t>Garreaud</a:t>
            </a:r>
            <a:r>
              <a:rPr lang="es-CL" sz="1600" i="1" dirty="0"/>
              <a:t> et al., 2008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012FA2-9698-4ACD-9059-620EF051054F}"/>
              </a:ext>
            </a:extLst>
          </p:cNvPr>
          <p:cNvSpPr/>
          <p:nvPr/>
        </p:nvSpPr>
        <p:spPr>
          <a:xfrm>
            <a:off x="10883900" y="3056618"/>
            <a:ext cx="161924" cy="30888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122503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73" y="-42500"/>
            <a:ext cx="11502189" cy="1143000"/>
          </a:xfrm>
        </p:spPr>
        <p:txBody>
          <a:bodyPr/>
          <a:lstStyle/>
          <a:p>
            <a:r>
              <a:rPr lang="es-MX" sz="2800" i="1" dirty="0">
                <a:solidFill>
                  <a:schemeClr val="accent1">
                    <a:lumMod val="75000"/>
                  </a:schemeClr>
                </a:solidFill>
              </a:rPr>
              <a:t>Tillandsia landbeckii</a:t>
            </a:r>
            <a:r>
              <a:rPr lang="es-MX" sz="2800" dirty="0">
                <a:solidFill>
                  <a:schemeClr val="accent1">
                    <a:lumMod val="75000"/>
                  </a:schemeClr>
                </a:solidFill>
              </a:rPr>
              <a:t> dunes are unique self-organizing, fog dependent-ecosystems of the Atacama Desert</a:t>
            </a:r>
            <a:endParaRPr lang="es-E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4 Imagen" descr="I1A1basesonicada5-00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7091" y="961175"/>
            <a:ext cx="4211960" cy="3158970"/>
          </a:xfrm>
          <a:prstGeom prst="rect">
            <a:avLst/>
          </a:prstGeom>
        </p:spPr>
      </p:pic>
      <p:pic>
        <p:nvPicPr>
          <p:cNvPr id="6" name="5 Imagen" descr="I1A1basesonicada5-00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0864" y="3713731"/>
            <a:ext cx="4192359" cy="3144269"/>
          </a:xfrm>
          <a:prstGeom prst="rect">
            <a:avLst/>
          </a:prstGeom>
        </p:spPr>
      </p:pic>
      <p:pic>
        <p:nvPicPr>
          <p:cNvPr id="7" name="6 Imagen" descr="Till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1583" y="961175"/>
            <a:ext cx="4211960" cy="3158970"/>
          </a:xfrm>
          <a:prstGeom prst="rect">
            <a:avLst/>
          </a:prstGeom>
        </p:spPr>
      </p:pic>
      <p:pic>
        <p:nvPicPr>
          <p:cNvPr id="10" name="9 Imagen" descr="DSC_19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5919" y="3710490"/>
            <a:ext cx="4430773" cy="29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179" y="-45967"/>
            <a:ext cx="8229600" cy="1143000"/>
          </a:xfrm>
        </p:spPr>
        <p:txBody>
          <a:bodyPr/>
          <a:lstStyle/>
          <a:p>
            <a:r>
              <a:rPr lang="es-MX" sz="4000" dirty="0"/>
              <a:t>How </a:t>
            </a:r>
            <a:r>
              <a:rPr lang="es-MX" sz="4000" i="1" dirty="0"/>
              <a:t>Tillandsia</a:t>
            </a:r>
            <a:r>
              <a:rPr lang="es-MX" sz="4000" dirty="0"/>
              <a:t> dunes form over time </a:t>
            </a:r>
            <a:endParaRPr lang="es-ES" sz="4000" dirty="0"/>
          </a:p>
        </p:txBody>
      </p:sp>
      <p:grpSp>
        <p:nvGrpSpPr>
          <p:cNvPr id="8" name="7 Grupo"/>
          <p:cNvGrpSpPr/>
          <p:nvPr/>
        </p:nvGrpSpPr>
        <p:grpSpPr>
          <a:xfrm>
            <a:off x="5890711" y="944783"/>
            <a:ext cx="4881805" cy="5816793"/>
            <a:chOff x="3874349" y="803471"/>
            <a:chExt cx="4881805" cy="5816793"/>
          </a:xfrm>
          <a:effectLst/>
        </p:grpSpPr>
        <p:pic>
          <p:nvPicPr>
            <p:cNvPr id="6" name="5 Imagen" descr="DSCF014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4349" y="803471"/>
              <a:ext cx="4681035" cy="35107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55976" y="4005064"/>
              <a:ext cx="4400178" cy="2615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9 Grupo"/>
          <p:cNvGrpSpPr/>
          <p:nvPr/>
        </p:nvGrpSpPr>
        <p:grpSpPr>
          <a:xfrm>
            <a:off x="599932" y="980728"/>
            <a:ext cx="4391138" cy="5112568"/>
            <a:chOff x="-91486" y="1322872"/>
            <a:chExt cx="4391138" cy="5112568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1579" y="4491224"/>
              <a:ext cx="3323982" cy="19442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125" name="Picture 5" descr="C:\Users\Claudio\Desktop\PAGES_Valdivia\Imagenes_Tillandsia\first dun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91486" y="1322872"/>
              <a:ext cx="4391138" cy="2996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1" name="6 CuadroTexto"/>
          <p:cNvSpPr txBox="1"/>
          <p:nvPr/>
        </p:nvSpPr>
        <p:spPr>
          <a:xfrm>
            <a:off x="3334558" y="6423022"/>
            <a:ext cx="1764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1600" i="1" dirty="0"/>
              <a:t>Latorre et al., 2011</a:t>
            </a:r>
          </a:p>
        </p:txBody>
      </p:sp>
    </p:spTree>
    <p:extLst>
      <p:ext uri="{BB962C8B-B14F-4D97-AF65-F5344CB8AC3E}">
        <p14:creationId xmlns:p14="http://schemas.microsoft.com/office/powerpoint/2010/main" val="78396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716" y="5599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Estimating past variations in coastal fog from </a:t>
            </a:r>
            <a:r>
              <a:rPr lang="en-US" sz="3600" i="1" dirty="0"/>
              <a:t>Tillandsia </a:t>
            </a:r>
            <a:r>
              <a:rPr lang="en-US" sz="3600" i="1" dirty="0" err="1"/>
              <a:t>landbecki</a:t>
            </a:r>
            <a:r>
              <a:rPr lang="en-US" sz="3600" i="1" dirty="0"/>
              <a:t> </a:t>
            </a:r>
            <a:r>
              <a:rPr lang="en-US" sz="3600" dirty="0"/>
              <a:t>dune ecosystems in three steps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115178" y="1813442"/>
            <a:ext cx="5965625" cy="438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1381562"/>
            <a:ext cx="3788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Step 1: </a:t>
            </a:r>
            <a:r>
              <a:rPr lang="en-US" sz="2000" dirty="0"/>
              <a:t>obtain datable stratigraphy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096000" y="2158584"/>
            <a:ext cx="1983698" cy="464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6096000" y="4003572"/>
            <a:ext cx="2118611" cy="4646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14610" y="3806547"/>
            <a:ext cx="3342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Deuterium isotopes from leaf waxes for reconstructing past hydrologic changes (”amount effect”)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4611" y="1946247"/>
            <a:ext cx="3342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Nitrogen and carbon isotopes from leaf tissue to reconstruct past amount (or source?) changes in fog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0803" y="2851760"/>
            <a:ext cx="1998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2: </a:t>
            </a:r>
            <a:r>
              <a:rPr lang="en-US" i="1" dirty="0"/>
              <a:t>Calibration via sampling of fog traps and living plants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75366" y="1506477"/>
            <a:ext cx="3342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Step 3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73603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5AA7CC-1FBB-4546-8589-D31D1B6B9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238" y="316497"/>
            <a:ext cx="9839524" cy="62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4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CE892-03D7-F044-AC99-AA65C26AD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0" y="18141"/>
            <a:ext cx="5464629" cy="3674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9FFFD-DBBB-864A-B8BC-503316F22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2" r="54537" b="24286"/>
          <a:stretch/>
        </p:blipFill>
        <p:spPr>
          <a:xfrm>
            <a:off x="8209850" y="166315"/>
            <a:ext cx="3350779" cy="6525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046A7-DEC0-2349-8098-9E12E3110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70" y="3107035"/>
            <a:ext cx="5464628" cy="3674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CAF5C1-32A9-FB45-B7AE-9FCF1BCEA075}"/>
              </a:ext>
            </a:extLst>
          </p:cNvPr>
          <p:cNvSpPr txBox="1"/>
          <p:nvPr/>
        </p:nvSpPr>
        <p:spPr>
          <a:xfrm>
            <a:off x="6699915" y="618308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357</a:t>
            </a:r>
          </a:p>
        </p:txBody>
      </p:sp>
    </p:spTree>
    <p:extLst>
      <p:ext uri="{BB962C8B-B14F-4D97-AF65-F5344CB8AC3E}">
        <p14:creationId xmlns:p14="http://schemas.microsoft.com/office/powerpoint/2010/main" val="2581560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9FFFD-DBBB-864A-B8BC-503316F22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2" r="54537" b="24286"/>
          <a:stretch/>
        </p:blipFill>
        <p:spPr>
          <a:xfrm>
            <a:off x="8209850" y="166315"/>
            <a:ext cx="3350779" cy="6525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2C579F-AE7B-0846-BB24-034D3DC6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593" y="3327150"/>
            <a:ext cx="5099160" cy="342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2DDCC-F11B-CB41-A29D-B9A5C9278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593" y="0"/>
            <a:ext cx="5099160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A87B4C-7931-CD4C-842C-3F41B5BDE58E}"/>
              </a:ext>
            </a:extLst>
          </p:cNvPr>
          <p:cNvSpPr txBox="1"/>
          <p:nvPr/>
        </p:nvSpPr>
        <p:spPr>
          <a:xfrm>
            <a:off x="6699915" y="618308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 = 357</a:t>
            </a:r>
          </a:p>
        </p:txBody>
      </p:sp>
    </p:spTree>
    <p:extLst>
      <p:ext uri="{BB962C8B-B14F-4D97-AF65-F5344CB8AC3E}">
        <p14:creationId xmlns:p14="http://schemas.microsoft.com/office/powerpoint/2010/main" val="248586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0356-2292-864D-8B01-49C77F3F0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37" y="87990"/>
            <a:ext cx="11692248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Symbol" pitchFamily="2" charset="2"/>
              </a:rPr>
              <a:t>d</a:t>
            </a:r>
            <a:r>
              <a:rPr lang="en-US" sz="3200" baseline="30000" dirty="0"/>
              <a:t>15</a:t>
            </a:r>
            <a:r>
              <a:rPr lang="en-US" sz="3200" dirty="0"/>
              <a:t>N</a:t>
            </a:r>
            <a:r>
              <a:rPr lang="en-US" sz="3200" baseline="-25000" dirty="0"/>
              <a:t>foliar</a:t>
            </a:r>
            <a:r>
              <a:rPr lang="en-US" sz="3200" dirty="0"/>
              <a:t> values from Cº </a:t>
            </a:r>
            <a:r>
              <a:rPr lang="en-US" sz="3200" dirty="0" err="1"/>
              <a:t>Oyarbide</a:t>
            </a:r>
            <a:r>
              <a:rPr lang="en-US" sz="3200" dirty="0"/>
              <a:t> </a:t>
            </a:r>
            <a:r>
              <a:rPr lang="en-US" sz="3200" dirty="0" err="1"/>
              <a:t>tilandsiales</a:t>
            </a:r>
            <a:r>
              <a:rPr lang="en-US" sz="3200" dirty="0"/>
              <a:t> possibly distinct wet/dry cycles over the last 1000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8FE5ED-8632-2746-BC7B-9E2ABF2E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83" y="1230996"/>
            <a:ext cx="89916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15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</TotalTime>
  <Words>386</Words>
  <Application>Microsoft Macintosh PowerPoint</Application>
  <PresentationFormat>Widescreen</PresentationFormat>
  <Paragraphs>29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Office Theme</vt:lpstr>
      <vt:lpstr>Ancient Tillandsia landbeckii dune ecosystems and their potential to reveal past variations in coastal fog moisture during the Holocene in the Atacama Desert</vt:lpstr>
      <vt:lpstr>Advection fog in northern Chile</vt:lpstr>
      <vt:lpstr>Tillandsia landbeckii dunes are unique self-organizing, fog dependent-ecosystems of the Atacama Desert</vt:lpstr>
      <vt:lpstr>How Tillandsia dunes form over time </vt:lpstr>
      <vt:lpstr>Estimating past variations in coastal fog from Tillandsia landbecki dune ecosystems in three steps</vt:lpstr>
      <vt:lpstr>PowerPoint Presentation</vt:lpstr>
      <vt:lpstr>PowerPoint Presentation</vt:lpstr>
      <vt:lpstr>PowerPoint Presentation</vt:lpstr>
      <vt:lpstr>d15Nfoliar values from Cº Oyarbide tilandsiales possibly distinct wet/dry cycles over the last 1000 years</vt:lpstr>
      <vt:lpstr>PowerPoint Presentation</vt:lpstr>
      <vt:lpstr>PowerPoint Presentation</vt:lpstr>
      <vt:lpstr>But much more data is needed for the last 12,000 years!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Estimating past variations in coastal fog from Tillandsia landbecki ecosystems in three steps</dc:title>
  <dc:creator>Claudio Latorre Hidalgo</dc:creator>
  <cp:lastModifiedBy>Claudio Latorre Hidalgo</cp:lastModifiedBy>
  <cp:revision>50</cp:revision>
  <dcterms:created xsi:type="dcterms:W3CDTF">2018-03-21T22:02:39Z</dcterms:created>
  <dcterms:modified xsi:type="dcterms:W3CDTF">2022-05-27T03:17:21Z</dcterms:modified>
</cp:coreProperties>
</file>