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9"/>
  </p:notesMasterIdLst>
  <p:handoutMasterIdLst>
    <p:handoutMasterId r:id="rId10"/>
  </p:handoutMasterIdLst>
  <p:sldIdLst>
    <p:sldId id="416" r:id="rId2"/>
    <p:sldId id="923" r:id="rId3"/>
    <p:sldId id="933" r:id="rId4"/>
    <p:sldId id="932" r:id="rId5"/>
    <p:sldId id="929" r:id="rId6"/>
    <p:sldId id="934" r:id="rId7"/>
    <p:sldId id="925" r:id="rId8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1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404"/>
    <a:srgbClr val="AC0000"/>
    <a:srgbClr val="32475A"/>
    <a:srgbClr val="FF0000"/>
    <a:srgbClr val="447A92"/>
    <a:srgbClr val="48AB37"/>
    <a:srgbClr val="FBFDA5"/>
    <a:srgbClr val="17FD3D"/>
    <a:srgbClr val="C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5928" autoAdjust="0"/>
  </p:normalViewPr>
  <p:slideViewPr>
    <p:cSldViewPr>
      <p:cViewPr>
        <p:scale>
          <a:sx n="74" d="100"/>
          <a:sy n="74" d="100"/>
        </p:scale>
        <p:origin x="1080" y="72"/>
      </p:cViewPr>
      <p:guideLst>
        <p:guide pos="151"/>
        <p:guide orient="horz" pos="935"/>
      </p:guideLst>
    </p:cSldViewPr>
  </p:slideViewPr>
  <p:outlineViewPr>
    <p:cViewPr>
      <p:scale>
        <a:sx n="33" d="100"/>
        <a:sy n="33" d="100"/>
      </p:scale>
      <p:origin x="0" y="-221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9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9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r">
              <a:defRPr sz="1200"/>
            </a:lvl1pPr>
          </a:lstStyle>
          <a:p>
            <a:fld id="{1C73759F-3002-4F9B-A39D-1A54B7CE1D8F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3508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8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r">
              <a:defRPr sz="1200"/>
            </a:lvl1pPr>
          </a:lstStyle>
          <a:p>
            <a:fld id="{51D4A631-426A-4BA1-BF79-2FD18FD1AC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67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173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r">
              <a:defRPr sz="1200"/>
            </a:lvl1pPr>
          </a:lstStyle>
          <a:p>
            <a:fld id="{124AC354-F551-4D7B-9A28-24F9794F3F33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2466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15" tIns="47457" rIns="94915" bIns="4745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915" tIns="47457" rIns="94915" bIns="47457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5"/>
            <a:ext cx="3078427" cy="511731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5"/>
            <a:ext cx="3078427" cy="511731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r">
              <a:defRPr sz="1200"/>
            </a:lvl1pPr>
          </a:lstStyle>
          <a:p>
            <a:fld id="{9BE279E5-1D41-476A-822B-27D5FBFFD95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93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4663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279E5-1D41-476A-822B-27D5FBFFD95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90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279E5-1D41-476A-822B-27D5FBFFD95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0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279E5-1D41-476A-822B-27D5FBFFD951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408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279E5-1D41-476A-822B-27D5FBFFD951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56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4" name="Picture 2" descr="M:\Marketing\Debora_Schiffer\016\016_Präsentationsvorlagen_UzK\016_PPT_Lay_TiteL_V1.jp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-57"/>
            <a:ext cx="10369152" cy="54873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28" y="0"/>
            <a:ext cx="11010939" cy="54868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857233"/>
            <a:ext cx="10972800" cy="50260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08CEEF5-A9C3-4C79-8C72-A1B7A278C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5" y="5692098"/>
            <a:ext cx="1778093" cy="905253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582400" y="6597352"/>
            <a:ext cx="679107" cy="40102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-57"/>
            <a:ext cx="10369152" cy="54873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-57"/>
            <a:ext cx="10369152" cy="548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-57"/>
            <a:ext cx="10369152" cy="54873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59563" y="6412295"/>
            <a:ext cx="6912768" cy="42860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071547"/>
            <a:ext cx="10972800" cy="50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hteck 6"/>
          <p:cNvSpPr/>
          <p:nvPr userDrawn="1"/>
        </p:nvSpPr>
        <p:spPr bwMode="auto">
          <a:xfrm>
            <a:off x="0" y="6696744"/>
            <a:ext cx="12192000" cy="161256"/>
          </a:xfrm>
          <a:prstGeom prst="rect">
            <a:avLst/>
          </a:prstGeom>
          <a:solidFill>
            <a:srgbClr val="324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9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15"/>
          <a:stretch/>
        </p:blipFill>
        <p:spPr bwMode="auto">
          <a:xfrm>
            <a:off x="10217942" y="5877273"/>
            <a:ext cx="1734709" cy="661693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 userDrawn="1"/>
        </p:nvSpPr>
        <p:spPr bwMode="auto">
          <a:xfrm>
            <a:off x="443701" y="6369023"/>
            <a:ext cx="94563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Arial Narrow"/>
              </a:rPr>
              <a:t>University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Arial Narrow"/>
              </a:rPr>
              <a:t>of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Arial Narrow"/>
              </a:rPr>
              <a:t> Cologne | Institute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Arial Narrow"/>
              </a:rPr>
              <a:t>of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Arial Narrow"/>
              </a:rPr>
              <a:t>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Arial Narrow"/>
              </a:rPr>
              <a:t>Geography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Arial Narrow"/>
              </a:rPr>
              <a:t> | Markus Rolf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ABEBDF9-A529-44F7-AE83-4AA146506D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839" y="5714185"/>
            <a:ext cx="1734709" cy="883166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13097" y="6576861"/>
            <a:ext cx="679107" cy="401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7"/>
        </a:buBlip>
        <a:defRPr sz="20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47B2772F-9FD7-40B7-9DDF-7677AD7601AB}"/>
              </a:ext>
            </a:extLst>
          </p:cNvPr>
          <p:cNvSpPr/>
          <p:nvPr/>
        </p:nvSpPr>
        <p:spPr>
          <a:xfrm>
            <a:off x="263352" y="5694048"/>
            <a:ext cx="9937104" cy="90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89092" y="0"/>
            <a:ext cx="10873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Interplay of topography, flood frequency and soil properties</a:t>
            </a:r>
          </a:p>
          <a:p>
            <a:pPr marL="0" lvl="1" algn="ctr"/>
            <a:r>
              <a:rPr lang="en-GB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determine the distribution of microplastics in a Rhine floodplain</a:t>
            </a:r>
            <a:endParaRPr lang="en-US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ADC88B-9531-44C5-A004-8AB32216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893" y="6577748"/>
            <a:ext cx="679107" cy="40102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C217FB-E073-4855-9A7D-83F74A7A114B}"/>
              </a:ext>
            </a:extLst>
          </p:cNvPr>
          <p:cNvSpPr txBox="1"/>
          <p:nvPr/>
        </p:nvSpPr>
        <p:spPr>
          <a:xfrm>
            <a:off x="2499992" y="1844824"/>
            <a:ext cx="719201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Markus Rolf¹, Hannes Laermanns</a:t>
            </a:r>
            <a:r>
              <a:rPr lang="de-DE" b="1" dirty="0">
                <a:solidFill>
                  <a:srgbClr val="C00000"/>
                </a:solidFill>
              </a:rPr>
              <a:t>¹</a:t>
            </a:r>
            <a:r>
              <a:rPr lang="de-DE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Lukas Kienzler</a:t>
            </a:r>
            <a:r>
              <a:rPr lang="de-DE" b="1" dirty="0">
                <a:solidFill>
                  <a:srgbClr val="C00000"/>
                </a:solidFill>
              </a:rPr>
              <a:t>¹</a:t>
            </a:r>
            <a:r>
              <a:rPr lang="de-DE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Christian Pohl², Julia N. Möller³, Christian Laforsch</a:t>
            </a:r>
            <a:r>
              <a:rPr lang="de-DE" b="1" dirty="0">
                <a:solidFill>
                  <a:srgbClr val="C00000"/>
                </a:solidFill>
              </a:rPr>
              <a:t>³</a:t>
            </a:r>
            <a:r>
              <a:rPr lang="de-DE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Martin G.J. Löder</a:t>
            </a:r>
            <a:r>
              <a:rPr lang="de-DE" b="1" dirty="0">
                <a:solidFill>
                  <a:srgbClr val="C00000"/>
                </a:solidFill>
              </a:rPr>
              <a:t>³</a:t>
            </a:r>
            <a:r>
              <a:rPr lang="de-DE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Christina Bogner</a:t>
            </a:r>
            <a:r>
              <a:rPr lang="de-DE" b="1" dirty="0">
                <a:solidFill>
                  <a:srgbClr val="C00000"/>
                </a:solidFill>
              </a:rPr>
              <a:t>¹</a:t>
            </a:r>
          </a:p>
          <a:p>
            <a:pPr algn="ctr">
              <a:spcAft>
                <a:spcPts val="600"/>
              </a:spcAft>
            </a:pPr>
            <a:endParaRPr lang="de-DE" b="1" dirty="0">
              <a:solidFill>
                <a:srgbClr val="C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 dirty="0">
                <a:solidFill>
                  <a:srgbClr val="C00000"/>
                </a:solidFill>
              </a:rPr>
              <a:t>¹</a:t>
            </a:r>
            <a:r>
              <a:rPr lang="en-GB" sz="1400" b="1" dirty="0">
                <a:solidFill>
                  <a:srgbClr val="C00000"/>
                </a:solidFill>
              </a:rPr>
              <a:t>Institute of Geography, University of Cologne, Cologne, Germany</a:t>
            </a:r>
            <a:br>
              <a:rPr lang="en-GB" sz="1400" b="1" dirty="0">
                <a:solidFill>
                  <a:srgbClr val="C00000"/>
                </a:solidFill>
              </a:rPr>
            </a:br>
            <a:r>
              <a:rPr lang="de-DE" sz="1400" b="1" dirty="0">
                <a:solidFill>
                  <a:srgbClr val="C00000"/>
                </a:solidFill>
              </a:rPr>
              <a:t>²</a:t>
            </a:r>
            <a:r>
              <a:rPr lang="en-GB" sz="1400" b="1" dirty="0">
                <a:solidFill>
                  <a:srgbClr val="C00000"/>
                </a:solidFill>
              </a:rPr>
              <a:t>Director Business Development D-A-CH, DHI WASY GmbH, Berlin, Germany</a:t>
            </a:r>
            <a:br>
              <a:rPr lang="en-GB" sz="1400" b="1" dirty="0">
                <a:solidFill>
                  <a:srgbClr val="C00000"/>
                </a:solidFill>
              </a:rPr>
            </a:br>
            <a:r>
              <a:rPr lang="de-DE" sz="1400" b="1" dirty="0">
                <a:solidFill>
                  <a:srgbClr val="C00000"/>
                </a:solidFill>
              </a:rPr>
              <a:t>³</a:t>
            </a:r>
            <a:r>
              <a:rPr lang="en-GB" sz="1400" b="1" dirty="0">
                <a:solidFill>
                  <a:srgbClr val="C00000"/>
                </a:solidFill>
              </a:rPr>
              <a:t>Animal Ecology I, BAYCEER, University of Bayreuth, Bayreuth, Germany</a:t>
            </a:r>
            <a:br>
              <a:rPr lang="en-GB" sz="1400" b="1" dirty="0">
                <a:solidFill>
                  <a:srgbClr val="C00000"/>
                </a:solidFill>
              </a:rPr>
            </a:br>
            <a:br>
              <a:rPr lang="en-GB" sz="1400" b="1" dirty="0">
                <a:solidFill>
                  <a:srgbClr val="C00000"/>
                </a:solidFill>
              </a:rPr>
            </a:br>
            <a:endParaRPr lang="de-DE" sz="1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br>
              <a:rPr lang="de-DE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endParaRPr lang="de-DE" sz="2400" b="1" baseline="30000" dirty="0">
              <a:solidFill>
                <a:srgbClr val="32475A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747291-A99E-4942-B56B-6458B84EE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2" y="5859736"/>
            <a:ext cx="3599688" cy="7376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41CDA10-7B2E-4880-B882-8A3C190ACB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41"/>
          <a:stretch/>
        </p:blipFill>
        <p:spPr>
          <a:xfrm>
            <a:off x="4534573" y="5713652"/>
            <a:ext cx="1394662" cy="8640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929B27A-38EF-4D22-9A11-86C3242972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02" t="75200" r="3341" b="12372"/>
          <a:stretch/>
        </p:blipFill>
        <p:spPr>
          <a:xfrm>
            <a:off x="6714992" y="5725418"/>
            <a:ext cx="2676958" cy="8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3"/>
    </mc:Choice>
    <mc:Fallback>
      <p:transition spd="slow" advTm="326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99B0-DFF8-4517-9D8B-6A60560C8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0"/>
            <a:ext cx="12144672" cy="692696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CRC 1357 Microplastics</a:t>
            </a:r>
            <a:br>
              <a:rPr lang="en-GB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17565E-1BDC-4887-964E-A3A68F29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577896"/>
            <a:ext cx="679107" cy="40102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E93DDC-096C-4DF1-9161-D5595A182CF6}"/>
              </a:ext>
            </a:extLst>
          </p:cNvPr>
          <p:cNvSpPr txBox="1"/>
          <p:nvPr/>
        </p:nvSpPr>
        <p:spPr>
          <a:xfrm>
            <a:off x="543909" y="908720"/>
            <a:ext cx="5112568" cy="46805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feld 49">
            <a:extLst>
              <a:ext uri="{FF2B5EF4-FFF2-40B4-BE49-F238E27FC236}">
                <a16:creationId xmlns:a16="http://schemas.microsoft.com/office/drawing/2014/main" id="{96448CC7-01CD-43CD-B205-81FC828C4DE2}"/>
              </a:ext>
            </a:extLst>
          </p:cNvPr>
          <p:cNvSpPr txBox="1"/>
          <p:nvPr/>
        </p:nvSpPr>
        <p:spPr>
          <a:xfrm>
            <a:off x="664939" y="908720"/>
            <a:ext cx="4870508" cy="458266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sz="2800" dirty="0">
                <a:solidFill>
                  <a:srgbClr val="002060"/>
                </a:solidFill>
              </a:rPr>
              <a:t>B06: </a:t>
            </a:r>
            <a:r>
              <a:rPr lang="de-DE" sz="2800" dirty="0" err="1">
                <a:solidFill>
                  <a:srgbClr val="002060"/>
                </a:solidFill>
              </a:rPr>
              <a:t>Behaviour</a:t>
            </a:r>
            <a:r>
              <a:rPr lang="de-DE" sz="2800" dirty="0">
                <a:solidFill>
                  <a:srgbClr val="002060"/>
                </a:solidFill>
              </a:rPr>
              <a:t> and </a:t>
            </a:r>
            <a:r>
              <a:rPr lang="de-DE" sz="2800" dirty="0" err="1">
                <a:solidFill>
                  <a:srgbClr val="002060"/>
                </a:solidFill>
              </a:rPr>
              <a:t>transport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of</a:t>
            </a:r>
            <a:r>
              <a:rPr lang="de-DE" sz="2800" dirty="0">
                <a:solidFill>
                  <a:srgbClr val="002060"/>
                </a:solidFill>
              </a:rPr>
              <a:t> MP in </a:t>
            </a:r>
            <a:r>
              <a:rPr lang="de-DE" sz="2800" dirty="0" err="1">
                <a:solidFill>
                  <a:srgbClr val="002060"/>
                </a:solidFill>
              </a:rPr>
              <a:t>disturbed</a:t>
            </a:r>
            <a:r>
              <a:rPr lang="de-DE" sz="2800" dirty="0">
                <a:solidFill>
                  <a:srgbClr val="002060"/>
                </a:solidFill>
              </a:rPr>
              <a:t> and </a:t>
            </a:r>
            <a:r>
              <a:rPr lang="de-DE" sz="2800" dirty="0" err="1">
                <a:solidFill>
                  <a:srgbClr val="002060"/>
                </a:solidFill>
              </a:rPr>
              <a:t>undisturbed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soils</a:t>
            </a:r>
            <a:endParaRPr lang="de-DE" sz="2800" dirty="0">
              <a:solidFill>
                <a:srgbClr val="002060"/>
              </a:solidFill>
            </a:endParaRPr>
          </a:p>
          <a:p>
            <a:pPr>
              <a:lnSpc>
                <a:spcPts val="2300"/>
              </a:lnSpc>
              <a:spcAft>
                <a:spcPts val="300"/>
              </a:spcAft>
            </a:pPr>
            <a:endParaRPr lang="en-GB" sz="2800" dirty="0">
              <a:solidFill>
                <a:srgbClr val="002060"/>
              </a:solidFill>
            </a:endParaRPr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AutoNum type="romanUcParenBoth"/>
            </a:pPr>
            <a:r>
              <a:rPr lang="en-GB" sz="2800" dirty="0">
                <a:solidFill>
                  <a:srgbClr val="002060"/>
                </a:solidFill>
              </a:rPr>
              <a:t>Transport in porous media and soils</a:t>
            </a:r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AutoNum type="romanUcParenBoth"/>
            </a:pPr>
            <a:endParaRPr lang="en-GB" sz="2800" dirty="0">
              <a:solidFill>
                <a:srgbClr val="002060"/>
              </a:solidFill>
            </a:endParaRPr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FontTx/>
              <a:buAutoNum type="romanUcParenBoth"/>
            </a:pPr>
            <a:r>
              <a:rPr lang="en-GB" sz="2800" dirty="0">
                <a:solidFill>
                  <a:srgbClr val="002060"/>
                </a:solidFill>
              </a:rPr>
              <a:t> Transport, erosion and     deposition on soil surfaces</a:t>
            </a:r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FontTx/>
              <a:buAutoNum type="romanUcParenBoth"/>
            </a:pPr>
            <a:endParaRPr lang="en-GB" sz="2800" dirty="0">
              <a:solidFill>
                <a:srgbClr val="002060"/>
              </a:solidFill>
            </a:endParaRPr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FontTx/>
              <a:buAutoNum type="romanUcParenBoth"/>
            </a:pPr>
            <a:r>
              <a:rPr lang="en-GB" sz="2800" dirty="0">
                <a:solidFill>
                  <a:srgbClr val="002060"/>
                </a:solidFill>
              </a:rPr>
              <a:t> Detection, quantification and visualization</a:t>
            </a:r>
          </a:p>
          <a:p>
            <a:pPr>
              <a:lnSpc>
                <a:spcPts val="2300"/>
              </a:lnSpc>
              <a:spcAft>
                <a:spcPts val="300"/>
              </a:spcAft>
            </a:pP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1D895AB-A8EA-4864-86E0-2B421613DEF3}"/>
              </a:ext>
            </a:extLst>
          </p:cNvPr>
          <p:cNvCxnSpPr>
            <a:cxnSpLocks/>
          </p:cNvCxnSpPr>
          <p:nvPr/>
        </p:nvCxnSpPr>
        <p:spPr>
          <a:xfrm>
            <a:off x="5656477" y="3248980"/>
            <a:ext cx="792087" cy="0"/>
          </a:xfrm>
          <a:prstGeom prst="straightConnector1">
            <a:avLst/>
          </a:prstGeom>
          <a:ln w="190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5DDEEFF-DF3F-4238-A9C1-89B0B6DF42D5}"/>
              </a:ext>
            </a:extLst>
          </p:cNvPr>
          <p:cNvSpPr txBox="1"/>
          <p:nvPr/>
        </p:nvSpPr>
        <p:spPr>
          <a:xfrm>
            <a:off x="6483349" y="908720"/>
            <a:ext cx="5112568" cy="46805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AF96E4-7C2E-4AFB-8895-C64B73F83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181" y="1009592"/>
            <a:ext cx="4922618" cy="4795672"/>
          </a:xfr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de-DE" sz="3200" dirty="0">
                <a:solidFill>
                  <a:srgbClr val="002060"/>
                </a:solidFill>
              </a:rPr>
              <a:t>Microplastics in Rhine </a:t>
            </a:r>
            <a:r>
              <a:rPr lang="de-DE" sz="3200" dirty="0" err="1">
                <a:solidFill>
                  <a:srgbClr val="002060"/>
                </a:solidFill>
              </a:rPr>
              <a:t>floodplains</a:t>
            </a:r>
            <a:endParaRPr lang="de-DE" sz="3200" dirty="0">
              <a:solidFill>
                <a:srgbClr val="002060"/>
              </a:solidFill>
            </a:endParaRPr>
          </a:p>
          <a:p>
            <a:pPr marL="0" indent="0">
              <a:lnSpc>
                <a:spcPts val="2300"/>
              </a:lnSpc>
              <a:spcAft>
                <a:spcPts val="300"/>
              </a:spcAft>
              <a:buNone/>
            </a:pPr>
            <a:endParaRPr lang="de-DE" sz="2800" dirty="0"/>
          </a:p>
          <a:p>
            <a:pPr marL="0" indent="0">
              <a:lnSpc>
                <a:spcPts val="2300"/>
              </a:lnSpc>
              <a:spcAft>
                <a:spcPts val="300"/>
              </a:spcAft>
              <a:buNone/>
            </a:pPr>
            <a:r>
              <a:rPr lang="de-DE" sz="2800" u="sng" dirty="0">
                <a:solidFill>
                  <a:srgbClr val="002060"/>
                </a:solidFill>
              </a:rPr>
              <a:t>Research </a:t>
            </a:r>
            <a:r>
              <a:rPr lang="de-DE" sz="2800" u="sng" dirty="0" err="1">
                <a:solidFill>
                  <a:srgbClr val="002060"/>
                </a:solidFill>
              </a:rPr>
              <a:t>questions</a:t>
            </a:r>
            <a:r>
              <a:rPr lang="de-DE" sz="2800" u="sng" dirty="0">
                <a:solidFill>
                  <a:srgbClr val="002060"/>
                </a:solidFill>
              </a:rPr>
              <a:t>:</a:t>
            </a:r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FontTx/>
              <a:buAutoNum type="romanUcParenBoth"/>
            </a:pPr>
            <a:r>
              <a:rPr lang="de-DE" sz="2800" dirty="0" err="1">
                <a:solidFill>
                  <a:srgbClr val="002060"/>
                </a:solidFill>
              </a:rPr>
              <a:t>How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are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microplastics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laterally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transported</a:t>
            </a:r>
            <a:r>
              <a:rPr lang="de-DE" sz="2800" dirty="0">
                <a:solidFill>
                  <a:srgbClr val="002060"/>
                </a:solidFill>
              </a:rPr>
              <a:t> in </a:t>
            </a:r>
            <a:r>
              <a:rPr lang="de-DE" sz="2800" dirty="0" err="1">
                <a:solidFill>
                  <a:srgbClr val="002060"/>
                </a:solidFill>
              </a:rPr>
              <a:t>floodplains</a:t>
            </a:r>
            <a:r>
              <a:rPr lang="de-DE" sz="2800" dirty="0">
                <a:solidFill>
                  <a:srgbClr val="002060"/>
                </a:solidFill>
              </a:rPr>
              <a:t>? </a:t>
            </a:r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FontTx/>
              <a:buAutoNum type="romanUcParenBoth"/>
            </a:pPr>
            <a:endParaRPr lang="de-DE" sz="2800" dirty="0"/>
          </a:p>
          <a:p>
            <a:pPr marL="400050" indent="-400050">
              <a:lnSpc>
                <a:spcPts val="2300"/>
              </a:lnSpc>
              <a:spcAft>
                <a:spcPts val="300"/>
              </a:spcAft>
              <a:buAutoNum type="romanUcParenBoth"/>
            </a:pP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How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microplastics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migrate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vertically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through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floodplain</a:t>
            </a:r>
            <a:r>
              <a:rPr lang="de-DE" sz="2800" dirty="0">
                <a:solidFill>
                  <a:srgbClr val="002060"/>
                </a:solidFill>
              </a:rPr>
              <a:t> </a:t>
            </a:r>
            <a:r>
              <a:rPr lang="de-DE" sz="2800" dirty="0" err="1">
                <a:solidFill>
                  <a:srgbClr val="002060"/>
                </a:solidFill>
              </a:rPr>
              <a:t>soil</a:t>
            </a:r>
            <a:r>
              <a:rPr lang="de-DE" sz="2800" dirty="0">
                <a:solidFill>
                  <a:srgbClr val="002060"/>
                </a:solidFill>
              </a:rPr>
              <a:t>? </a:t>
            </a:r>
          </a:p>
          <a:p>
            <a:pPr marL="0" indent="0">
              <a:lnSpc>
                <a:spcPts val="2300"/>
              </a:lnSpc>
              <a:spcAft>
                <a:spcPts val="300"/>
              </a:spcAft>
              <a:buNone/>
            </a:pPr>
            <a:endParaRPr lang="en-GB" sz="28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E0F1F40-7FDE-4EA1-A15F-3E5A9F33D843}"/>
              </a:ext>
            </a:extLst>
          </p:cNvPr>
          <p:cNvGrpSpPr/>
          <p:nvPr/>
        </p:nvGrpSpPr>
        <p:grpSpPr>
          <a:xfrm>
            <a:off x="263352" y="5694048"/>
            <a:ext cx="9937104" cy="903304"/>
            <a:chOff x="263352" y="5694048"/>
            <a:chExt cx="9937104" cy="90330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6FC1645-C963-43C4-9950-95801256B18A}"/>
                </a:ext>
              </a:extLst>
            </p:cNvPr>
            <p:cNvSpPr/>
            <p:nvPr/>
          </p:nvSpPr>
          <p:spPr>
            <a:xfrm>
              <a:off x="263352" y="5694048"/>
              <a:ext cx="9937104" cy="90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B46C406-A8DE-492E-93AE-678B969FC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92" y="5859736"/>
              <a:ext cx="3599688" cy="73761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DFC65F2-B633-4CA7-BDD9-990B42CCC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341"/>
            <a:stretch/>
          </p:blipFill>
          <p:spPr>
            <a:xfrm>
              <a:off x="4534573" y="5713652"/>
              <a:ext cx="1394662" cy="864096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76E3597-126C-45A2-B78F-35AF277FA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702" t="75200" r="3341" b="12372"/>
            <a:stretch/>
          </p:blipFill>
          <p:spPr>
            <a:xfrm>
              <a:off x="6714992" y="5725418"/>
              <a:ext cx="2676958" cy="852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86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37"/>
    </mc:Choice>
    <mc:Fallback>
      <p:transition spd="slow" advTm="4433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0BCE9-F981-4118-9C7B-0A56697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231"/>
            <a:ext cx="11010939" cy="548680"/>
          </a:xfrm>
        </p:spPr>
        <p:txBody>
          <a:bodyPr/>
          <a:lstStyle/>
          <a:p>
            <a:r>
              <a:rPr lang="de-DE" sz="3200" dirty="0">
                <a:solidFill>
                  <a:srgbClr val="C00000"/>
                </a:solidFill>
              </a:rPr>
              <a:t>Sampling Site in Cologne, Germany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35734D-D8E8-4F9E-ACB9-8A99DBB93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6F2A3D-8EF4-41C9-B4C8-574B1D17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E20E247-90DB-4312-BA95-61AA492F0E16}"/>
              </a:ext>
            </a:extLst>
          </p:cNvPr>
          <p:cNvGrpSpPr/>
          <p:nvPr/>
        </p:nvGrpSpPr>
        <p:grpSpPr>
          <a:xfrm>
            <a:off x="263352" y="5694048"/>
            <a:ext cx="9937104" cy="903304"/>
            <a:chOff x="263352" y="5694048"/>
            <a:chExt cx="9937104" cy="90330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F2DA7D6-9767-488C-AC60-1A31A1F17354}"/>
                </a:ext>
              </a:extLst>
            </p:cNvPr>
            <p:cNvSpPr/>
            <p:nvPr/>
          </p:nvSpPr>
          <p:spPr>
            <a:xfrm>
              <a:off x="263352" y="5694048"/>
              <a:ext cx="9937104" cy="90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B5F4D3B-4221-45DB-A8C2-FDDAA602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92" y="5859736"/>
              <a:ext cx="3599688" cy="73761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DD942A1-CC40-40C5-8D04-85BBBE22C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341"/>
            <a:stretch/>
          </p:blipFill>
          <p:spPr>
            <a:xfrm>
              <a:off x="4534573" y="5713652"/>
              <a:ext cx="1394662" cy="86409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B6F9998-F8A1-4CDF-A0E4-FBF128C9A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702" t="75200" r="3341" b="12372"/>
            <a:stretch/>
          </p:blipFill>
          <p:spPr>
            <a:xfrm>
              <a:off x="6714992" y="5725418"/>
              <a:ext cx="2676958" cy="85233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7D0896E-28B9-4DC1-BB02-49C0C49CB3AB}"/>
              </a:ext>
            </a:extLst>
          </p:cNvPr>
          <p:cNvGrpSpPr/>
          <p:nvPr/>
        </p:nvGrpSpPr>
        <p:grpSpPr>
          <a:xfrm>
            <a:off x="7875733" y="198740"/>
            <a:ext cx="3738940" cy="5049658"/>
            <a:chOff x="7268608" y="189829"/>
            <a:chExt cx="4366532" cy="555362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1B0CC0F-D288-4215-AE2E-35E42F564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1651" r="12054" b="5901"/>
            <a:stretch/>
          </p:blipFill>
          <p:spPr>
            <a:xfrm>
              <a:off x="7268608" y="189829"/>
              <a:ext cx="4366532" cy="496855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53DB24A-5AF7-4863-B591-DDA8B11D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1346" y="5047583"/>
              <a:ext cx="1599075" cy="116000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1849BD6-3646-41AA-AED8-A02156854EC2}"/>
                </a:ext>
              </a:extLst>
            </p:cNvPr>
            <p:cNvSpPr/>
            <p:nvPr/>
          </p:nvSpPr>
          <p:spPr>
            <a:xfrm>
              <a:off x="7757760" y="4814734"/>
              <a:ext cx="562975" cy="2308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de-DE" sz="900" dirty="0">
                  <a:latin typeface="Times New Roman" panose="02020603050405020304" pitchFamily="18" charset="0"/>
                </a:rPr>
                <a:t>2.500 m</a:t>
              </a:r>
              <a:endParaRPr lang="de-DE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2CAE327-3F5F-4CE7-8E0A-D85A5EEC43ED}"/>
                </a:ext>
              </a:extLst>
            </p:cNvPr>
            <p:cNvSpPr txBox="1"/>
            <p:nvPr/>
          </p:nvSpPr>
          <p:spPr>
            <a:xfrm>
              <a:off x="7268608" y="5168012"/>
              <a:ext cx="4210680" cy="57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002060"/>
                  </a:solidFill>
                </a:rPr>
                <a:t>Fig. 2: Land </a:t>
              </a:r>
              <a:r>
                <a:rPr lang="de-DE" sz="1400" dirty="0" err="1">
                  <a:solidFill>
                    <a:srgbClr val="002060"/>
                  </a:solidFill>
                </a:rPr>
                <a:t>use</a:t>
              </a:r>
              <a:r>
                <a:rPr lang="de-DE" sz="1400" dirty="0">
                  <a:solidFill>
                    <a:srgbClr val="002060"/>
                  </a:solidFill>
                </a:rPr>
                <a:t>, </a:t>
              </a:r>
              <a:r>
                <a:rPr lang="de-DE" sz="1400" dirty="0" err="1">
                  <a:solidFill>
                    <a:srgbClr val="002060"/>
                  </a:solidFill>
                </a:rPr>
                <a:t>industrial</a:t>
              </a:r>
              <a:r>
                <a:rPr lang="de-DE" sz="1400" dirty="0">
                  <a:solidFill>
                    <a:srgbClr val="002060"/>
                  </a:solidFill>
                </a:rPr>
                <a:t>  and </a:t>
              </a:r>
              <a:r>
                <a:rPr lang="de-DE" sz="1400" dirty="0" err="1">
                  <a:solidFill>
                    <a:srgbClr val="002060"/>
                  </a:solidFill>
                </a:rPr>
                <a:t>municipal</a:t>
              </a:r>
              <a:r>
                <a:rPr lang="de-DE" sz="1400" dirty="0">
                  <a:solidFill>
                    <a:srgbClr val="002060"/>
                  </a:solidFill>
                </a:rPr>
                <a:t> </a:t>
              </a:r>
              <a:r>
                <a:rPr lang="de-DE" sz="1400" dirty="0" err="1">
                  <a:solidFill>
                    <a:srgbClr val="002060"/>
                  </a:solidFill>
                </a:rPr>
                <a:t>effluents</a:t>
              </a:r>
              <a:r>
                <a:rPr lang="de-DE" sz="1400" dirty="0">
                  <a:solidFill>
                    <a:schemeClr val="tx2"/>
                  </a:solidFill>
                </a:rPr>
                <a:t>.</a:t>
              </a:r>
              <a:endParaRPr lang="de-DE" sz="1400" dirty="0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12DEA91C-44C8-40F5-BFDD-7A5E69B916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6" y="619053"/>
            <a:ext cx="7433985" cy="367009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EAC10AA-CBA7-44FE-9B6E-D19E2F970978}"/>
              </a:ext>
            </a:extLst>
          </p:cNvPr>
          <p:cNvGrpSpPr/>
          <p:nvPr/>
        </p:nvGrpSpPr>
        <p:grpSpPr>
          <a:xfrm>
            <a:off x="1343472" y="359549"/>
            <a:ext cx="7397619" cy="3095920"/>
            <a:chOff x="1343472" y="359549"/>
            <a:chExt cx="7397619" cy="309592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5286DC-EE21-4A38-9862-E85516783ECA}"/>
                </a:ext>
              </a:extLst>
            </p:cNvPr>
            <p:cNvSpPr/>
            <p:nvPr/>
          </p:nvSpPr>
          <p:spPr>
            <a:xfrm>
              <a:off x="8525067" y="359549"/>
              <a:ext cx="216024" cy="21602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E4BEB31C-2928-4CCD-9720-8C6663E6624D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1343472" y="391185"/>
              <a:ext cx="7213231" cy="2185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E0F1A214-0B98-444E-9048-78ADACC050B1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7700211" y="575573"/>
              <a:ext cx="932868" cy="28798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8AA0CF6D-8884-4391-BC46-F168D6660E0D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flipV="1">
              <a:off x="7646415" y="391185"/>
              <a:ext cx="910288" cy="22782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AC4F26E-8FD9-4653-9AA6-13862056129A}"/>
              </a:ext>
            </a:extLst>
          </p:cNvPr>
          <p:cNvGrpSpPr/>
          <p:nvPr/>
        </p:nvGrpSpPr>
        <p:grpSpPr>
          <a:xfrm>
            <a:off x="8840094" y="149245"/>
            <a:ext cx="3285624" cy="4530447"/>
            <a:chOff x="8840094" y="149245"/>
            <a:chExt cx="3285624" cy="4530447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5EB7890-71D3-4234-B07C-51A789D5F628}"/>
                </a:ext>
              </a:extLst>
            </p:cNvPr>
            <p:cNvSpPr/>
            <p:nvPr/>
          </p:nvSpPr>
          <p:spPr>
            <a:xfrm>
              <a:off x="8840094" y="412299"/>
              <a:ext cx="172518" cy="149521"/>
            </a:xfrm>
            <a:prstGeom prst="ellipse">
              <a:avLst/>
            </a:prstGeom>
            <a:solidFill>
              <a:srgbClr val="17FD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F9EDD53-D7A8-4603-9F3F-5D35358C35B6}"/>
                </a:ext>
              </a:extLst>
            </p:cNvPr>
            <p:cNvSpPr/>
            <p:nvPr/>
          </p:nvSpPr>
          <p:spPr>
            <a:xfrm>
              <a:off x="10566295" y="4530171"/>
              <a:ext cx="172518" cy="149521"/>
            </a:xfrm>
            <a:prstGeom prst="ellipse">
              <a:avLst/>
            </a:prstGeom>
            <a:solidFill>
              <a:srgbClr val="17FD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2F05EB7-1B4B-4ED8-8F18-939207E64CEF}"/>
                </a:ext>
              </a:extLst>
            </p:cNvPr>
            <p:cNvSpPr/>
            <p:nvPr/>
          </p:nvSpPr>
          <p:spPr>
            <a:xfrm>
              <a:off x="9357457" y="852871"/>
              <a:ext cx="172518" cy="153041"/>
            </a:xfrm>
            <a:prstGeom prst="ellipse">
              <a:avLst/>
            </a:prstGeom>
            <a:solidFill>
              <a:srgbClr val="17FD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B921F61-37B7-4CED-972D-2B069D80CFAF}"/>
                </a:ext>
              </a:extLst>
            </p:cNvPr>
            <p:cNvSpPr/>
            <p:nvPr/>
          </p:nvSpPr>
          <p:spPr>
            <a:xfrm>
              <a:off x="10160577" y="1589961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0D705E0-9E01-462C-8A68-5618744CC82E}"/>
                </a:ext>
              </a:extLst>
            </p:cNvPr>
            <p:cNvSpPr/>
            <p:nvPr/>
          </p:nvSpPr>
          <p:spPr>
            <a:xfrm>
              <a:off x="10226794" y="2572964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1738647-21A4-4658-87C1-4A7526E0D9F4}"/>
                </a:ext>
              </a:extLst>
            </p:cNvPr>
            <p:cNvSpPr/>
            <p:nvPr/>
          </p:nvSpPr>
          <p:spPr>
            <a:xfrm>
              <a:off x="10388415" y="1917857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1875830-4E9B-43BF-8C04-13FACD9516AC}"/>
                </a:ext>
              </a:extLst>
            </p:cNvPr>
            <p:cNvSpPr/>
            <p:nvPr/>
          </p:nvSpPr>
          <p:spPr>
            <a:xfrm>
              <a:off x="10444518" y="2126604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523E3354-7A62-4DA1-8F28-31BA31EA3A22}"/>
                </a:ext>
              </a:extLst>
            </p:cNvPr>
            <p:cNvSpPr/>
            <p:nvPr/>
          </p:nvSpPr>
          <p:spPr>
            <a:xfrm>
              <a:off x="10479929" y="2399752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732472C2-C182-4D61-AB09-792B48D15AF8}"/>
                </a:ext>
              </a:extLst>
            </p:cNvPr>
            <p:cNvSpPr/>
            <p:nvPr/>
          </p:nvSpPr>
          <p:spPr>
            <a:xfrm>
              <a:off x="10444518" y="2569670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39A7C9E-EF0A-4893-AB6A-E7F5C7AD6AB3}"/>
                </a:ext>
              </a:extLst>
            </p:cNvPr>
            <p:cNvSpPr/>
            <p:nvPr/>
          </p:nvSpPr>
          <p:spPr>
            <a:xfrm>
              <a:off x="10398006" y="2706950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9ECD30D8-443A-4A98-8AE2-6A8ADBE2E5DC}"/>
                </a:ext>
              </a:extLst>
            </p:cNvPr>
            <p:cNvSpPr/>
            <p:nvPr/>
          </p:nvSpPr>
          <p:spPr>
            <a:xfrm>
              <a:off x="10429603" y="2646796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1A8E7177-3B72-4630-9C64-E94F9CE8D406}"/>
                </a:ext>
              </a:extLst>
            </p:cNvPr>
            <p:cNvSpPr/>
            <p:nvPr/>
          </p:nvSpPr>
          <p:spPr>
            <a:xfrm>
              <a:off x="10302660" y="2862777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7145A047-3FDF-4271-8F0E-CDB82D8E379C}"/>
                </a:ext>
              </a:extLst>
            </p:cNvPr>
            <p:cNvSpPr/>
            <p:nvPr/>
          </p:nvSpPr>
          <p:spPr>
            <a:xfrm>
              <a:off x="10340900" y="2788017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29532442-C843-446F-A125-5AAEBDB61D00}"/>
                </a:ext>
              </a:extLst>
            </p:cNvPr>
            <p:cNvSpPr/>
            <p:nvPr/>
          </p:nvSpPr>
          <p:spPr>
            <a:xfrm>
              <a:off x="10190348" y="3096783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BFE128E3-9A3C-42FD-B907-4E6CB8F17CFA}"/>
                </a:ext>
              </a:extLst>
            </p:cNvPr>
            <p:cNvSpPr/>
            <p:nvPr/>
          </p:nvSpPr>
          <p:spPr>
            <a:xfrm>
              <a:off x="10130142" y="3201220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5659107-86DC-4A93-B391-34A9F224C233}"/>
                </a:ext>
              </a:extLst>
            </p:cNvPr>
            <p:cNvSpPr/>
            <p:nvPr/>
          </p:nvSpPr>
          <p:spPr>
            <a:xfrm>
              <a:off x="10054276" y="3471081"/>
              <a:ext cx="172518" cy="1495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06566BE7-3FB5-47BB-B2F1-F32A6F15FA8A}"/>
                </a:ext>
              </a:extLst>
            </p:cNvPr>
            <p:cNvGrpSpPr/>
            <p:nvPr/>
          </p:nvGrpSpPr>
          <p:grpSpPr>
            <a:xfrm>
              <a:off x="10276607" y="149245"/>
              <a:ext cx="1849111" cy="1410722"/>
              <a:chOff x="10276607" y="149245"/>
              <a:chExt cx="1849111" cy="1410722"/>
            </a:xfrm>
          </p:grpSpPr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432327FC-925A-40E7-AD2E-6C84DC1C5EFE}"/>
                  </a:ext>
                </a:extLst>
              </p:cNvPr>
              <p:cNvSpPr txBox="1"/>
              <p:nvPr/>
            </p:nvSpPr>
            <p:spPr>
              <a:xfrm>
                <a:off x="10567690" y="174972"/>
                <a:ext cx="1558028" cy="1384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/>
                  <a:t>Municipal</a:t>
                </a:r>
                <a:r>
                  <a:rPr lang="de-DE" sz="1400" dirty="0"/>
                  <a:t> </a:t>
                </a:r>
                <a:r>
                  <a:rPr lang="de-DE" sz="1400" dirty="0" err="1"/>
                  <a:t>effluent</a:t>
                </a:r>
                <a:endParaRPr lang="de-DE" sz="1400" dirty="0"/>
              </a:p>
              <a:p>
                <a:r>
                  <a:rPr lang="de-DE" sz="1400" dirty="0"/>
                  <a:t>Industrial </a:t>
                </a:r>
                <a:r>
                  <a:rPr lang="de-DE" sz="1400" dirty="0" err="1"/>
                  <a:t>effluent</a:t>
                </a:r>
                <a:endParaRPr lang="de-DE" sz="1400" dirty="0"/>
              </a:p>
              <a:p>
                <a:r>
                  <a:rPr lang="de-DE" sz="1400" dirty="0"/>
                  <a:t>Land </a:t>
                </a:r>
                <a:r>
                  <a:rPr lang="de-DE" sz="1400" dirty="0" err="1"/>
                  <a:t>use</a:t>
                </a:r>
                <a:r>
                  <a:rPr lang="de-DE" sz="1400" dirty="0"/>
                  <a:t>:</a:t>
                </a:r>
              </a:p>
              <a:p>
                <a:r>
                  <a:rPr lang="de-DE" sz="1400" dirty="0" err="1"/>
                  <a:t>Agriculture</a:t>
                </a:r>
                <a:r>
                  <a:rPr lang="de-DE" sz="1400" dirty="0"/>
                  <a:t>	</a:t>
                </a:r>
              </a:p>
              <a:p>
                <a:r>
                  <a:rPr lang="de-DE" sz="1400" dirty="0"/>
                  <a:t>Industry</a:t>
                </a:r>
              </a:p>
              <a:p>
                <a:r>
                  <a:rPr lang="de-DE" sz="1400" dirty="0"/>
                  <a:t>Forest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738A4CA0-B1D3-4D25-902B-0C0A4A0941D7}"/>
                  </a:ext>
                </a:extLst>
              </p:cNvPr>
              <p:cNvSpPr txBox="1"/>
              <p:nvPr/>
            </p:nvSpPr>
            <p:spPr>
              <a:xfrm>
                <a:off x="10276607" y="149245"/>
                <a:ext cx="291083" cy="1410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E74152A5-B3F1-4D4E-97A4-A2337DCEE1CF}"/>
                </a:ext>
              </a:extLst>
            </p:cNvPr>
            <p:cNvGrpSpPr/>
            <p:nvPr/>
          </p:nvGrpSpPr>
          <p:grpSpPr>
            <a:xfrm>
              <a:off x="10380603" y="264748"/>
              <a:ext cx="187087" cy="1191684"/>
              <a:chOff x="10382927" y="274340"/>
              <a:chExt cx="187087" cy="1191684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D92F8001-6C48-4A95-93CC-7962D845A185}"/>
                  </a:ext>
                </a:extLst>
              </p:cNvPr>
              <p:cNvGrpSpPr/>
              <p:nvPr/>
            </p:nvGrpSpPr>
            <p:grpSpPr>
              <a:xfrm>
                <a:off x="10425495" y="274340"/>
                <a:ext cx="144080" cy="344943"/>
                <a:chOff x="10425495" y="274340"/>
                <a:chExt cx="144080" cy="344943"/>
              </a:xfrm>
            </p:grpSpPr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819E849-F48D-43BA-B12B-445FF367014E}"/>
                    </a:ext>
                  </a:extLst>
                </p:cNvPr>
                <p:cNvSpPr/>
                <p:nvPr/>
              </p:nvSpPr>
              <p:spPr>
                <a:xfrm>
                  <a:off x="10425495" y="274340"/>
                  <a:ext cx="140173" cy="143719"/>
                </a:xfrm>
                <a:prstGeom prst="ellipse">
                  <a:avLst/>
                </a:prstGeom>
                <a:solidFill>
                  <a:srgbClr val="17FD3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76C03DA-BDF6-4E29-87DA-54146DA12A62}"/>
                    </a:ext>
                  </a:extLst>
                </p:cNvPr>
                <p:cNvSpPr/>
                <p:nvPr/>
              </p:nvSpPr>
              <p:spPr>
                <a:xfrm>
                  <a:off x="10429402" y="475564"/>
                  <a:ext cx="140173" cy="143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0DD18818-C96B-4F09-9BB2-68DAADC804A3}"/>
                  </a:ext>
                </a:extLst>
              </p:cNvPr>
              <p:cNvSpPr/>
              <p:nvPr/>
            </p:nvSpPr>
            <p:spPr>
              <a:xfrm>
                <a:off x="10387922" y="922208"/>
                <a:ext cx="175522" cy="146329"/>
              </a:xfrm>
              <a:prstGeom prst="rect">
                <a:avLst/>
              </a:prstGeom>
              <a:solidFill>
                <a:srgbClr val="FBFDA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E59D40F5-D9F0-4317-B35D-BAC5666EC304}"/>
                  </a:ext>
                </a:extLst>
              </p:cNvPr>
              <p:cNvSpPr/>
              <p:nvPr/>
            </p:nvSpPr>
            <p:spPr>
              <a:xfrm>
                <a:off x="10394492" y="1128102"/>
                <a:ext cx="175522" cy="14632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321E5896-C2BA-4888-BD07-F2933DE51D4B}"/>
                  </a:ext>
                </a:extLst>
              </p:cNvPr>
              <p:cNvSpPr/>
              <p:nvPr/>
            </p:nvSpPr>
            <p:spPr>
              <a:xfrm>
                <a:off x="10382927" y="1319696"/>
                <a:ext cx="175522" cy="146328"/>
              </a:xfrm>
              <a:prstGeom prst="rect">
                <a:avLst/>
              </a:prstGeom>
              <a:solidFill>
                <a:srgbClr val="48AB3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A0354CBD-23FD-4193-9075-35E0F819C359}"/>
              </a:ext>
            </a:extLst>
          </p:cNvPr>
          <p:cNvSpPr txBox="1"/>
          <p:nvPr/>
        </p:nvSpPr>
        <p:spPr>
          <a:xfrm>
            <a:off x="266226" y="4205636"/>
            <a:ext cx="360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</a:rPr>
              <a:t>Fig. 3: Sampling </a:t>
            </a:r>
            <a:r>
              <a:rPr lang="de-DE" sz="1400" dirty="0" err="1">
                <a:solidFill>
                  <a:srgbClr val="002060"/>
                </a:solidFill>
              </a:rPr>
              <a:t>site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with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the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transects</a:t>
            </a:r>
            <a:r>
              <a:rPr lang="en-GB" sz="1400" dirty="0">
                <a:solidFill>
                  <a:srgbClr val="002060"/>
                </a:solidFill>
              </a:rPr>
              <a:t>.</a:t>
            </a:r>
            <a:endParaRPr lang="de-DE" sz="1400" dirty="0">
              <a:solidFill>
                <a:srgbClr val="002060"/>
              </a:solidFill>
            </a:endParaRPr>
          </a:p>
        </p:txBody>
      </p:sp>
      <p:sp>
        <p:nvSpPr>
          <p:cNvPr id="50" name="Inhaltsplatzhalter 2">
            <a:extLst>
              <a:ext uri="{FF2B5EF4-FFF2-40B4-BE49-F238E27FC236}">
                <a16:creationId xmlns:a16="http://schemas.microsoft.com/office/drawing/2014/main" id="{0BD39397-C924-4F62-B9A0-4760C3F52415}"/>
              </a:ext>
            </a:extLst>
          </p:cNvPr>
          <p:cNvSpPr txBox="1">
            <a:spLocks/>
          </p:cNvSpPr>
          <p:nvPr/>
        </p:nvSpPr>
        <p:spPr>
          <a:xfrm>
            <a:off x="50515" y="4651466"/>
            <a:ext cx="10921787" cy="209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9"/>
              </a:buBlip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Sampling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600" dirty="0" err="1"/>
              <a:t>Transects</a:t>
            </a:r>
            <a:r>
              <a:rPr lang="de-DE" sz="1600" dirty="0"/>
              <a:t>  </a:t>
            </a:r>
            <a:r>
              <a:rPr lang="de-DE" sz="1600" dirty="0" err="1"/>
              <a:t>along</a:t>
            </a:r>
            <a:r>
              <a:rPr lang="de-DE" sz="1600" dirty="0"/>
              <a:t> </a:t>
            </a:r>
            <a:r>
              <a:rPr lang="de-DE" sz="1600" dirty="0" err="1"/>
              <a:t>contour</a:t>
            </a:r>
            <a:r>
              <a:rPr lang="de-DE" sz="1600" dirty="0"/>
              <a:t> </a:t>
            </a:r>
            <a:r>
              <a:rPr lang="de-DE" sz="1600" dirty="0" err="1"/>
              <a:t>lines</a:t>
            </a:r>
            <a:r>
              <a:rPr lang="de-DE" sz="1600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600" dirty="0" err="1"/>
              <a:t>mixed</a:t>
            </a:r>
            <a:r>
              <a:rPr lang="de-DE" sz="1600" dirty="0"/>
              <a:t> </a:t>
            </a:r>
            <a:r>
              <a:rPr lang="de-DE" sz="1600" dirty="0" err="1"/>
              <a:t>soil</a:t>
            </a:r>
            <a:r>
              <a:rPr lang="de-DE" sz="1600" dirty="0"/>
              <a:t> </a:t>
            </a:r>
            <a:r>
              <a:rPr lang="de-DE" sz="1600" dirty="0" err="1"/>
              <a:t>samples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0-5 cm and 5 -20cm </a:t>
            </a:r>
            <a:r>
              <a:rPr lang="de-DE" sz="1600" dirty="0" err="1"/>
              <a:t>soil</a:t>
            </a:r>
            <a:r>
              <a:rPr lang="de-DE" sz="1600" dirty="0"/>
              <a:t> </a:t>
            </a:r>
            <a:r>
              <a:rPr lang="de-DE" sz="1600" dirty="0" err="1"/>
              <a:t>depth</a:t>
            </a:r>
            <a:r>
              <a:rPr lang="de-DE" sz="1600" dirty="0"/>
              <a:t>, </a:t>
            </a:r>
            <a:r>
              <a:rPr lang="de-DE" sz="1600" dirty="0" err="1"/>
              <a:t>one</a:t>
            </a:r>
            <a:r>
              <a:rPr lang="de-DE" sz="1600" dirty="0"/>
              <a:t> sample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transect</a:t>
            </a:r>
            <a:r>
              <a:rPr lang="de-DE" sz="1600" dirty="0"/>
              <a:t> and </a:t>
            </a:r>
            <a:r>
              <a:rPr lang="de-DE" sz="1600" dirty="0" err="1"/>
              <a:t>depth</a:t>
            </a:r>
            <a:endParaRPr lang="de-DE" sz="1600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32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26"/>
    </mc:Choice>
    <mc:Fallback>
      <p:transition spd="slow" advTm="6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D709D81F-B708-4C8C-9450-08EDB6F8F8C3}"/>
              </a:ext>
            </a:extLst>
          </p:cNvPr>
          <p:cNvSpPr/>
          <p:nvPr/>
        </p:nvSpPr>
        <p:spPr>
          <a:xfrm>
            <a:off x="263352" y="4282808"/>
            <a:ext cx="93142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GB" sz="1200" dirty="0" err="1">
                <a:solidFill>
                  <a:srgbClr val="002060"/>
                </a:solidFill>
              </a:rPr>
              <a:t>Möller</a:t>
            </a:r>
            <a:r>
              <a:rPr lang="en-GB" sz="1200" dirty="0">
                <a:solidFill>
                  <a:srgbClr val="002060"/>
                </a:solidFill>
              </a:rPr>
              <a:t> et al. 2021, </a:t>
            </a:r>
            <a:r>
              <a:rPr lang="en-GB" sz="1200" i="1" dirty="0">
                <a:solidFill>
                  <a:srgbClr val="002060"/>
                </a:solidFill>
              </a:rPr>
              <a:t>Tackling the Challenge of Extracting Microplastics from Soils: A Protocol to Purify Soil Samples for Spectroscopic Analysis</a:t>
            </a:r>
          </a:p>
        </p:txBody>
      </p:sp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44F332B1-8586-46F4-BEFE-D0FF54F75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77" t="7225" r="2625" b="7305"/>
          <a:stretch/>
        </p:blipFill>
        <p:spPr>
          <a:xfrm>
            <a:off x="853675" y="626409"/>
            <a:ext cx="9237081" cy="365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174E34-FEF2-45B5-A5D6-DB2E0689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C00000"/>
                </a:solidFill>
              </a:rPr>
              <a:t>Material and Methods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3E1BF1-36BA-43E0-A2E5-313CBC8B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A9AD8C-50A1-42F2-8BF4-B4337BF128B5}"/>
              </a:ext>
            </a:extLst>
          </p:cNvPr>
          <p:cNvGrpSpPr/>
          <p:nvPr/>
        </p:nvGrpSpPr>
        <p:grpSpPr>
          <a:xfrm>
            <a:off x="263352" y="5694048"/>
            <a:ext cx="9937104" cy="903304"/>
            <a:chOff x="263352" y="5694048"/>
            <a:chExt cx="9937104" cy="90330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42ACB19-6056-448D-B21D-0F6B0DA9FF57}"/>
                </a:ext>
              </a:extLst>
            </p:cNvPr>
            <p:cNvSpPr/>
            <p:nvPr/>
          </p:nvSpPr>
          <p:spPr>
            <a:xfrm>
              <a:off x="263352" y="5694048"/>
              <a:ext cx="9937104" cy="90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EAF675B-D0E7-4730-A567-E20FBFC5C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92" y="5859736"/>
              <a:ext cx="3599688" cy="73761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3996B3D-1FB5-4B3A-B161-1EA36C2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41"/>
            <a:stretch/>
          </p:blipFill>
          <p:spPr>
            <a:xfrm>
              <a:off x="4534573" y="5713652"/>
              <a:ext cx="1394662" cy="86409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EEFB0C9-B8C0-438B-9AF8-8D1BA7717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702" t="75200" r="3341" b="12372"/>
            <a:stretch/>
          </p:blipFill>
          <p:spPr>
            <a:xfrm>
              <a:off x="6714992" y="5725418"/>
              <a:ext cx="2676958" cy="85233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217A784-BD3C-4938-AF1D-26400EBE2A7D}"/>
              </a:ext>
            </a:extLst>
          </p:cNvPr>
          <p:cNvGrpSpPr/>
          <p:nvPr/>
        </p:nvGrpSpPr>
        <p:grpSpPr>
          <a:xfrm>
            <a:off x="2855640" y="3529380"/>
            <a:ext cx="4464496" cy="2101428"/>
            <a:chOff x="323743" y="3573016"/>
            <a:chExt cx="4464496" cy="2101428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0C59C20-66E7-4DA8-A6CD-CF2BF519E2B2}"/>
                </a:ext>
              </a:extLst>
            </p:cNvPr>
            <p:cNvSpPr txBox="1"/>
            <p:nvPr/>
          </p:nvSpPr>
          <p:spPr>
            <a:xfrm>
              <a:off x="323743" y="3573016"/>
              <a:ext cx="4464496" cy="2101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pic>
          <p:nvPicPr>
            <p:cNvPr id="11" name="Inhaltsplatzhalter 15">
              <a:extLst>
                <a:ext uri="{FF2B5EF4-FFF2-40B4-BE49-F238E27FC236}">
                  <a16:creationId xmlns:a16="http://schemas.microsoft.com/office/drawing/2014/main" id="{5B8FE4B7-0883-4EAB-85AF-64DF2F00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128" y="3634114"/>
              <a:ext cx="4363111" cy="201246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48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4"/>
    </mc:Choice>
    <mc:Fallback>
      <p:transition spd="slow" advTm="5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66ACB-D8E7-4967-BB47-BD4438B6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0"/>
            <a:ext cx="11881320" cy="692696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Flood </a:t>
            </a:r>
            <a:r>
              <a:rPr lang="de-DE" dirty="0" err="1">
                <a:solidFill>
                  <a:srgbClr val="C00000"/>
                </a:solidFill>
              </a:rPr>
              <a:t>frequency</a:t>
            </a:r>
            <a:r>
              <a:rPr lang="de-DE" dirty="0">
                <a:solidFill>
                  <a:srgbClr val="C00000"/>
                </a:solidFill>
              </a:rPr>
              <a:t> and </a:t>
            </a:r>
            <a:r>
              <a:rPr lang="de-DE" dirty="0" err="1">
                <a:solidFill>
                  <a:srgbClr val="C00000"/>
                </a:solidFill>
              </a:rPr>
              <a:t>local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topography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determine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microplastic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distribution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4269D8-961F-4A11-AB7D-B3979E5E6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577896"/>
            <a:ext cx="679107" cy="40102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1CB0CB-674D-4933-9B0B-5C892B16319D}"/>
              </a:ext>
            </a:extLst>
          </p:cNvPr>
          <p:cNvSpPr txBox="1"/>
          <p:nvPr/>
        </p:nvSpPr>
        <p:spPr>
          <a:xfrm>
            <a:off x="389092" y="721485"/>
            <a:ext cx="11161240" cy="47525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099BC8-D10F-47F4-B4DE-A9626D4A0A2F}"/>
              </a:ext>
            </a:extLst>
          </p:cNvPr>
          <p:cNvSpPr/>
          <p:nvPr/>
        </p:nvSpPr>
        <p:spPr>
          <a:xfrm>
            <a:off x="1127448" y="5154585"/>
            <a:ext cx="8988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32475A"/>
                </a:solidFill>
                <a:latin typeface="AdvTT6071803a.B"/>
              </a:rPr>
              <a:t>Rolf et al. 2022, </a:t>
            </a:r>
            <a:r>
              <a:rPr lang="en-GB" sz="1400" i="1" dirty="0">
                <a:solidFill>
                  <a:srgbClr val="32475A"/>
                </a:solidFill>
                <a:latin typeface="AdvTT6071803a.B"/>
              </a:rPr>
              <a:t>Flooding frequency and floodplain topography determine abundance of microplastic in alluvial Rhine soil</a:t>
            </a:r>
            <a:endParaRPr lang="en-GB" sz="1400" i="1" dirty="0">
              <a:solidFill>
                <a:srgbClr val="32475A"/>
              </a:solidFill>
            </a:endParaRPr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A2D5D6E8-D645-4AAD-9EC7-B0E16819F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07" y="748722"/>
            <a:ext cx="9505056" cy="4460530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23CC363-3578-4999-A0FF-9EC0B3AA5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6" t="2174" r="908" b="2174"/>
          <a:stretch/>
        </p:blipFill>
        <p:spPr>
          <a:xfrm>
            <a:off x="635127" y="775305"/>
            <a:ext cx="2960449" cy="2135406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2813CA-5A2E-4492-A643-5B24D186AB51}"/>
              </a:ext>
            </a:extLst>
          </p:cNvPr>
          <p:cNvGrpSpPr/>
          <p:nvPr/>
        </p:nvGrpSpPr>
        <p:grpSpPr>
          <a:xfrm>
            <a:off x="263352" y="5694048"/>
            <a:ext cx="9937104" cy="903304"/>
            <a:chOff x="263352" y="5694048"/>
            <a:chExt cx="9937104" cy="903304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183AE32-6F5C-43E9-B75F-50163F73F314}"/>
                </a:ext>
              </a:extLst>
            </p:cNvPr>
            <p:cNvSpPr/>
            <p:nvPr/>
          </p:nvSpPr>
          <p:spPr>
            <a:xfrm>
              <a:off x="263352" y="5694048"/>
              <a:ext cx="9937104" cy="90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E0B1C3C-7F1D-466A-9167-35A960FD9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92" y="5859736"/>
              <a:ext cx="3599688" cy="737616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3304475-4DBE-483B-8229-E903C45C1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341"/>
            <a:stretch/>
          </p:blipFill>
          <p:spPr>
            <a:xfrm>
              <a:off x="4534573" y="5713652"/>
              <a:ext cx="1394662" cy="86409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5C1B148-37E0-4167-8F3D-32DB26BBA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702" t="75200" r="3341" b="12372"/>
            <a:stretch/>
          </p:blipFill>
          <p:spPr>
            <a:xfrm>
              <a:off x="6714992" y="5725418"/>
              <a:ext cx="2676958" cy="852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63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93"/>
    </mc:Choice>
    <mc:Fallback>
      <p:transition spd="slow" advTm="5929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67F78-3411-4CE0-B78F-1D00B083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C00000"/>
                </a:solidFill>
              </a:rPr>
              <a:t>Microplastic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analysis</a:t>
            </a:r>
            <a:r>
              <a:rPr lang="de-DE" dirty="0">
                <a:solidFill>
                  <a:srgbClr val="C00000"/>
                </a:solidFill>
              </a:rPr>
              <a:t> – </a:t>
            </a:r>
            <a:r>
              <a:rPr lang="de-DE" dirty="0" err="1">
                <a:solidFill>
                  <a:srgbClr val="C00000"/>
                </a:solidFill>
              </a:rPr>
              <a:t>size</a:t>
            </a:r>
            <a:r>
              <a:rPr lang="de-DE" dirty="0">
                <a:solidFill>
                  <a:srgbClr val="C00000"/>
                </a:solidFill>
              </a:rPr>
              <a:t> &amp; </a:t>
            </a:r>
            <a:r>
              <a:rPr lang="de-DE" dirty="0" err="1">
                <a:solidFill>
                  <a:srgbClr val="C00000"/>
                </a:solidFill>
              </a:rPr>
              <a:t>shape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13D3F-4106-4679-B8D6-325FCF21B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2D33E6-9BCC-477E-937A-D0EA1FB3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27A44B-2C60-46EE-B9F7-064B2724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" b="2539"/>
          <a:stretch/>
        </p:blipFill>
        <p:spPr>
          <a:xfrm>
            <a:off x="2620134" y="531828"/>
            <a:ext cx="6951731" cy="50793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1AA2AE9-E09F-4000-B9DE-2AA0F84E788E}"/>
              </a:ext>
            </a:extLst>
          </p:cNvPr>
          <p:cNvGrpSpPr/>
          <p:nvPr/>
        </p:nvGrpSpPr>
        <p:grpSpPr>
          <a:xfrm>
            <a:off x="263352" y="5694048"/>
            <a:ext cx="9937104" cy="903304"/>
            <a:chOff x="263352" y="5694048"/>
            <a:chExt cx="9937104" cy="90330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AB30F70-3D89-4FBF-AFB2-9E15EC1883E7}"/>
                </a:ext>
              </a:extLst>
            </p:cNvPr>
            <p:cNvSpPr/>
            <p:nvPr/>
          </p:nvSpPr>
          <p:spPr>
            <a:xfrm>
              <a:off x="263352" y="5694048"/>
              <a:ext cx="9937104" cy="90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4A6197D-30C7-481E-BB5E-6BC4096DE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92" y="5859736"/>
              <a:ext cx="3599688" cy="73761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32F3F5D-9B77-4323-B12E-CE0E739AC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341"/>
            <a:stretch/>
          </p:blipFill>
          <p:spPr>
            <a:xfrm>
              <a:off x="4534573" y="5713652"/>
              <a:ext cx="1394662" cy="864096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B9C93DA-EFD6-4D01-9F9A-0D3CF2A45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702" t="75200" r="3341" b="12372"/>
            <a:stretch/>
          </p:blipFill>
          <p:spPr>
            <a:xfrm>
              <a:off x="6714992" y="5725418"/>
              <a:ext cx="2676958" cy="852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96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81"/>
    </mc:Choice>
    <mc:Fallback>
      <p:transition spd="slow" advTm="8068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7378C08C-FAB2-47E6-B393-B9DC5096B2BC}"/>
              </a:ext>
            </a:extLst>
          </p:cNvPr>
          <p:cNvSpPr txBox="1"/>
          <p:nvPr/>
        </p:nvSpPr>
        <p:spPr>
          <a:xfrm>
            <a:off x="402107" y="692696"/>
            <a:ext cx="5112568" cy="34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D55E28-D979-42E4-B1F7-5BF85CA49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692696"/>
            <a:ext cx="4334272" cy="5026029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 err="1">
                <a:solidFill>
                  <a:srgbClr val="32475A"/>
                </a:solidFill>
              </a:rPr>
              <a:t>Conclusions</a:t>
            </a:r>
            <a:r>
              <a:rPr lang="de-DE" sz="2800" dirty="0">
                <a:solidFill>
                  <a:srgbClr val="32475A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32475A"/>
                </a:solidFill>
              </a:rPr>
              <a:t>Fluvial </a:t>
            </a:r>
            <a:r>
              <a:rPr lang="de-DE" sz="2800" dirty="0" err="1">
                <a:solidFill>
                  <a:srgbClr val="32475A"/>
                </a:solidFill>
              </a:rPr>
              <a:t>origin</a:t>
            </a:r>
            <a:endParaRPr lang="de-DE" sz="2800" dirty="0">
              <a:solidFill>
                <a:srgbClr val="32475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32475A"/>
                </a:solidFill>
              </a:rPr>
              <a:t>Flood </a:t>
            </a:r>
            <a:r>
              <a:rPr lang="de-DE" sz="2800" dirty="0" err="1">
                <a:solidFill>
                  <a:srgbClr val="32475A"/>
                </a:solidFill>
              </a:rPr>
              <a:t>frequency</a:t>
            </a:r>
            <a:r>
              <a:rPr lang="de-DE" sz="2800" dirty="0">
                <a:solidFill>
                  <a:srgbClr val="32475A"/>
                </a:solidFill>
              </a:rPr>
              <a:t> &amp; </a:t>
            </a:r>
            <a:r>
              <a:rPr lang="de-DE" sz="2800" dirty="0" err="1">
                <a:solidFill>
                  <a:srgbClr val="32475A"/>
                </a:solidFill>
              </a:rPr>
              <a:t>local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topography</a:t>
            </a:r>
            <a:endParaRPr lang="de-DE" sz="2800" dirty="0">
              <a:solidFill>
                <a:srgbClr val="32475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32475A"/>
                </a:solidFill>
              </a:rPr>
              <a:t>Microplastics </a:t>
            </a:r>
            <a:r>
              <a:rPr lang="de-DE" sz="2800" dirty="0" err="1">
                <a:solidFill>
                  <a:srgbClr val="32475A"/>
                </a:solidFill>
              </a:rPr>
              <a:t>accumulate</a:t>
            </a:r>
            <a:endParaRPr lang="de-DE" sz="2800" dirty="0">
              <a:solidFill>
                <a:srgbClr val="32475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32475A"/>
                </a:solidFill>
              </a:rPr>
              <a:t> 75% </a:t>
            </a:r>
            <a:r>
              <a:rPr lang="de-DE" sz="2800" dirty="0" err="1">
                <a:solidFill>
                  <a:srgbClr val="32475A"/>
                </a:solidFill>
              </a:rPr>
              <a:t>of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microplastics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are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smaller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than</a:t>
            </a:r>
            <a:r>
              <a:rPr lang="de-DE" sz="2800" dirty="0">
                <a:solidFill>
                  <a:srgbClr val="32475A"/>
                </a:solidFill>
              </a:rPr>
              <a:t> 150 µm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447323-25A8-4AA4-8AFD-B87061C4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577896"/>
            <a:ext cx="679107" cy="40102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8E8BA25-FF7C-4F98-9FFA-30CE609D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" y="1"/>
            <a:ext cx="12144375" cy="548680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Flood </a:t>
            </a:r>
            <a:r>
              <a:rPr lang="de-DE" dirty="0" err="1">
                <a:solidFill>
                  <a:srgbClr val="C00000"/>
                </a:solidFill>
              </a:rPr>
              <a:t>frequency</a:t>
            </a:r>
            <a:r>
              <a:rPr lang="de-DE" dirty="0">
                <a:solidFill>
                  <a:srgbClr val="C00000"/>
                </a:solidFill>
              </a:rPr>
              <a:t> and </a:t>
            </a:r>
            <a:r>
              <a:rPr lang="de-DE" dirty="0" err="1">
                <a:solidFill>
                  <a:srgbClr val="C00000"/>
                </a:solidFill>
              </a:rPr>
              <a:t>local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topography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determine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microplastic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distribution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endParaRPr lang="en-GB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F3BA24C-444C-4348-ABDD-B94DCC64EE1B}"/>
              </a:ext>
            </a:extLst>
          </p:cNvPr>
          <p:cNvSpPr txBox="1"/>
          <p:nvPr/>
        </p:nvSpPr>
        <p:spPr>
          <a:xfrm>
            <a:off x="6469832" y="697894"/>
            <a:ext cx="5112568" cy="34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E8512CB-2639-48E7-A4AB-47B8FEF84043}"/>
              </a:ext>
            </a:extLst>
          </p:cNvPr>
          <p:cNvSpPr txBox="1">
            <a:spLocks/>
          </p:cNvSpPr>
          <p:nvPr/>
        </p:nvSpPr>
        <p:spPr>
          <a:xfrm>
            <a:off x="6469832" y="722171"/>
            <a:ext cx="4723418" cy="5026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2800" dirty="0" err="1">
                <a:solidFill>
                  <a:srgbClr val="32475A"/>
                </a:solidFill>
              </a:rPr>
              <a:t>Limitations</a:t>
            </a:r>
            <a:r>
              <a:rPr lang="de-DE" sz="2800" dirty="0">
                <a:solidFill>
                  <a:srgbClr val="32475A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 err="1">
                <a:solidFill>
                  <a:srgbClr val="32475A"/>
                </a:solidFill>
              </a:rPr>
              <a:t>No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deposition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modelling</a:t>
            </a:r>
            <a:endParaRPr lang="de-DE" sz="2800" dirty="0">
              <a:solidFill>
                <a:srgbClr val="32475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 err="1">
                <a:solidFill>
                  <a:srgbClr val="32475A"/>
                </a:solidFill>
              </a:rPr>
              <a:t>One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floodplain</a:t>
            </a:r>
            <a:r>
              <a:rPr lang="de-DE" sz="2800" dirty="0">
                <a:solidFill>
                  <a:srgbClr val="32475A"/>
                </a:solidFill>
              </a:rPr>
              <a:t> type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 err="1">
                <a:solidFill>
                  <a:srgbClr val="32475A"/>
                </a:solidFill>
              </a:rPr>
              <a:t>No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soil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samples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deeper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than</a:t>
            </a:r>
            <a:r>
              <a:rPr lang="de-DE" sz="2800" dirty="0">
                <a:solidFill>
                  <a:srgbClr val="32475A"/>
                </a:solidFill>
              </a:rPr>
              <a:t> 20 cm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 err="1">
                <a:solidFill>
                  <a:srgbClr val="32475A"/>
                </a:solidFill>
              </a:rPr>
              <a:t>One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method</a:t>
            </a:r>
            <a:r>
              <a:rPr lang="de-DE" sz="2800" dirty="0">
                <a:solidFill>
                  <a:srgbClr val="32475A"/>
                </a:solidFill>
              </a:rPr>
              <a:t> (FTIR)</a:t>
            </a:r>
            <a:endParaRPr lang="de-DE" dirty="0"/>
          </a:p>
          <a:p>
            <a:pPr marL="0" indent="0">
              <a:buFontTx/>
              <a:buNone/>
            </a:pPr>
            <a:endParaRPr lang="de-DE" sz="1800" dirty="0">
              <a:solidFill>
                <a:srgbClr val="32475A"/>
              </a:solidFill>
            </a:endParaRPr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DEC77C5-1FFA-4623-96A2-490D97AF3433}"/>
              </a:ext>
            </a:extLst>
          </p:cNvPr>
          <p:cNvSpPr txBox="1"/>
          <p:nvPr/>
        </p:nvSpPr>
        <p:spPr>
          <a:xfrm>
            <a:off x="402107" y="4183747"/>
            <a:ext cx="11180293" cy="144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0AFEF47-F882-47B9-9205-9E22B73A1111}"/>
              </a:ext>
            </a:extLst>
          </p:cNvPr>
          <p:cNvSpPr txBox="1">
            <a:spLocks/>
          </p:cNvSpPr>
          <p:nvPr/>
        </p:nvSpPr>
        <p:spPr>
          <a:xfrm>
            <a:off x="1031126" y="4112696"/>
            <a:ext cx="9668125" cy="5026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de-DE" sz="2800" dirty="0" err="1">
                <a:solidFill>
                  <a:srgbClr val="32475A"/>
                </a:solidFill>
              </a:rPr>
              <a:t>Relevance</a:t>
            </a:r>
            <a:r>
              <a:rPr lang="de-DE" sz="2800" dirty="0">
                <a:solidFill>
                  <a:srgbClr val="32475A"/>
                </a:solidFill>
              </a:rPr>
              <a:t>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de-DE" sz="2800" dirty="0" err="1">
                <a:solidFill>
                  <a:srgbClr val="32475A"/>
                </a:solidFill>
              </a:rPr>
              <a:t>Identifying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microplastic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hotspots</a:t>
            </a:r>
            <a:r>
              <a:rPr lang="de-DE" sz="2800" dirty="0">
                <a:solidFill>
                  <a:srgbClr val="32475A"/>
                </a:solidFill>
              </a:rPr>
              <a:t> in (</a:t>
            </a:r>
            <a:r>
              <a:rPr lang="de-DE" sz="2800" dirty="0" err="1">
                <a:solidFill>
                  <a:srgbClr val="32475A"/>
                </a:solidFill>
              </a:rPr>
              <a:t>floodplain</a:t>
            </a:r>
            <a:r>
              <a:rPr lang="de-DE" sz="2800" dirty="0">
                <a:solidFill>
                  <a:srgbClr val="32475A"/>
                </a:solidFill>
              </a:rPr>
              <a:t>) </a:t>
            </a:r>
            <a:r>
              <a:rPr lang="de-DE" sz="2800" dirty="0" err="1">
                <a:solidFill>
                  <a:srgbClr val="32475A"/>
                </a:solidFill>
              </a:rPr>
              <a:t>soils</a:t>
            </a:r>
            <a:endParaRPr lang="de-DE" sz="2800" dirty="0">
              <a:solidFill>
                <a:srgbClr val="32475A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32475A"/>
                </a:solidFill>
              </a:rPr>
              <a:t>Basis </a:t>
            </a:r>
            <a:r>
              <a:rPr lang="de-DE" sz="2800" dirty="0" err="1">
                <a:solidFill>
                  <a:srgbClr val="32475A"/>
                </a:solidFill>
              </a:rPr>
              <a:t>for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informed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sampling</a:t>
            </a:r>
            <a:r>
              <a:rPr lang="de-DE" sz="2800" dirty="0">
                <a:solidFill>
                  <a:srgbClr val="32475A"/>
                </a:solidFill>
              </a:rPr>
              <a:t> and </a:t>
            </a:r>
            <a:r>
              <a:rPr lang="de-DE" sz="2800" dirty="0" err="1">
                <a:solidFill>
                  <a:srgbClr val="32475A"/>
                </a:solidFill>
              </a:rPr>
              <a:t>ecological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risk</a:t>
            </a:r>
            <a:r>
              <a:rPr lang="de-DE" sz="2800" dirty="0">
                <a:solidFill>
                  <a:srgbClr val="32475A"/>
                </a:solidFill>
              </a:rPr>
              <a:t> </a:t>
            </a:r>
            <a:r>
              <a:rPr lang="de-DE" sz="2800" dirty="0" err="1">
                <a:solidFill>
                  <a:srgbClr val="32475A"/>
                </a:solidFill>
              </a:rPr>
              <a:t>assessments</a:t>
            </a:r>
            <a:endParaRPr lang="de-DE" sz="2800" dirty="0">
              <a:solidFill>
                <a:srgbClr val="32475A"/>
              </a:solidFill>
            </a:endParaRPr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0F7BB46-25E6-49F6-9112-251208FB0277}"/>
              </a:ext>
            </a:extLst>
          </p:cNvPr>
          <p:cNvGrpSpPr/>
          <p:nvPr/>
        </p:nvGrpSpPr>
        <p:grpSpPr>
          <a:xfrm>
            <a:off x="263352" y="5694048"/>
            <a:ext cx="9937104" cy="903304"/>
            <a:chOff x="263352" y="5694048"/>
            <a:chExt cx="9937104" cy="903304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68BDFCB-7E6A-489E-8FEB-3D1A3C4E8035}"/>
                </a:ext>
              </a:extLst>
            </p:cNvPr>
            <p:cNvSpPr/>
            <p:nvPr/>
          </p:nvSpPr>
          <p:spPr>
            <a:xfrm>
              <a:off x="263352" y="5694048"/>
              <a:ext cx="9937104" cy="90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59FA218-9DA6-49E6-BD00-7F418499A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92" y="5859736"/>
              <a:ext cx="3599688" cy="737616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AC14AF3-63BA-4507-8E3A-BA5108E1E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41"/>
            <a:stretch/>
          </p:blipFill>
          <p:spPr>
            <a:xfrm>
              <a:off x="4534573" y="5713652"/>
              <a:ext cx="1394662" cy="864096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B09D9C0-50EC-4A45-8571-2D8423328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702" t="75200" r="3341" b="12372"/>
            <a:stretch/>
          </p:blipFill>
          <p:spPr>
            <a:xfrm>
              <a:off x="6714992" y="5725418"/>
              <a:ext cx="2676958" cy="852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866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50"/>
    </mc:Choice>
    <mc:Fallback>
      <p:transition spd="slow" advTm="10075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"/>
</p:tagLst>
</file>

<file path=ppt/theme/theme1.xml><?xml version="1.0" encoding="utf-8"?>
<a:theme xmlns:a="http://schemas.openxmlformats.org/drawingml/2006/main" name="Larissa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320</Words>
  <Application>Microsoft Office PowerPoint</Application>
  <PresentationFormat>Breitbild</PresentationFormat>
  <Paragraphs>73</Paragraphs>
  <Slides>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AdvTT6071803a.B</vt:lpstr>
      <vt:lpstr>Arial</vt:lpstr>
      <vt:lpstr>Arial Narrow</vt:lpstr>
      <vt:lpstr>Calibri</vt:lpstr>
      <vt:lpstr>Times New Roman</vt:lpstr>
      <vt:lpstr>Wingdings</vt:lpstr>
      <vt:lpstr>Larissa-Design</vt:lpstr>
      <vt:lpstr>PowerPoint-Präsentation</vt:lpstr>
      <vt:lpstr>CRC 1357 Microplastics </vt:lpstr>
      <vt:lpstr>Sampling Site in Cologne, Germany</vt:lpstr>
      <vt:lpstr>Material and Methods</vt:lpstr>
      <vt:lpstr>Flood frequency and local topography determine microplastic distribution </vt:lpstr>
      <vt:lpstr>Microplastic analysis – size &amp; shape</vt:lpstr>
      <vt:lpstr>Flood frequency and local topography determine microplastic distribution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dominik</dc:creator>
  <cp:lastModifiedBy>Markus</cp:lastModifiedBy>
  <cp:revision>2183</cp:revision>
  <cp:lastPrinted>2022-02-10T15:58:32Z</cp:lastPrinted>
  <dcterms:created xsi:type="dcterms:W3CDTF">2010-07-02T10:12:14Z</dcterms:created>
  <dcterms:modified xsi:type="dcterms:W3CDTF">2022-05-24T12:49:09Z</dcterms:modified>
</cp:coreProperties>
</file>