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Garamond" panose="02020404030301010803" pitchFamily="18"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CB78A-7FBD-3892-2214-9B89B8EE13FF}" v="39" dt="2022-05-25T08:02:50.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My name is Franziska and I’m a PhD student at the University of Oslo</a:t>
            </a:r>
            <a:endParaRPr/>
          </a:p>
          <a:p>
            <a:pPr marL="0" lvl="0" indent="0" algn="l" rtl="0">
              <a:spcBef>
                <a:spcPts val="0"/>
              </a:spcBef>
              <a:spcAft>
                <a:spcPts val="0"/>
              </a:spcAft>
              <a:buNone/>
            </a:pPr>
            <a:r>
              <a:rPr lang="en-GB"/>
              <a:t>Today I’m going to talk about how surface snowfall can be related to cloud microphysics in two different data sets</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c474270b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12c474270b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120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MP clouds </a:t>
            </a:r>
            <a:endParaRPr sz="1200">
              <a:solidFill>
                <a:schemeClr val="dk1"/>
              </a:solidFill>
              <a:latin typeface="Calibri"/>
              <a:ea typeface="Calibri"/>
              <a:cs typeface="Calibri"/>
              <a:sym typeface="Calibri"/>
            </a:endParaRPr>
          </a:p>
          <a:p>
            <a:pPr marL="914400" lvl="0" indent="-304800" algn="l" rtl="0">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consists of liquid water and ice crystals​</a:t>
            </a:r>
            <a:endParaRPr sz="1200">
              <a:solidFill>
                <a:schemeClr val="dk1"/>
              </a:solidFill>
              <a:latin typeface="Calibri"/>
              <a:ea typeface="Calibri"/>
              <a:cs typeface="Calibri"/>
              <a:sym typeface="Calibri"/>
            </a:endParaRPr>
          </a:p>
          <a:p>
            <a:pPr marL="914400" lvl="0" indent="-304800" algn="l" rtl="0">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Dominant in latitudes higher than 45 deg</a:t>
            </a:r>
            <a:endParaRPr sz="1200">
              <a:solidFill>
                <a:schemeClr val="dk1"/>
              </a:solidFill>
              <a:latin typeface="Calibri"/>
              <a:ea typeface="Calibri"/>
              <a:cs typeface="Calibri"/>
              <a:sym typeface="Calibri"/>
            </a:endParaRPr>
          </a:p>
          <a:p>
            <a:pPr marL="914400" lvl="0" indent="-304800" algn="l" rtl="0">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Produce majority of total precipitation reaching the ground</a:t>
            </a:r>
            <a:endParaRPr sz="1200">
              <a:solidFill>
                <a:schemeClr val="dk1"/>
              </a:solidFill>
              <a:latin typeface="Calibri"/>
              <a:ea typeface="Calibri"/>
              <a:cs typeface="Calibri"/>
              <a:sym typeface="Calibri"/>
            </a:endParaRPr>
          </a:p>
          <a:p>
            <a:pPr marL="914400" lvl="0" indent="-304800" algn="l" rtl="0">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Not very well represented in GCMS</a:t>
            </a: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GB" sz="1200">
                <a:solidFill>
                  <a:schemeClr val="dk1"/>
                </a:solidFill>
                <a:latin typeface="Calibri"/>
                <a:ea typeface="Calibri"/>
                <a:cs typeface="Calibri"/>
                <a:sym typeface="Calibri"/>
              </a:rPr>
              <a:t>Separation between cloud liquid/ice phase has impact on radiative properties → impact on global energy budget</a:t>
            </a:r>
            <a:endParaRPr sz="1200">
              <a:solidFill>
                <a:schemeClr val="dk1"/>
              </a:solidFill>
              <a:latin typeface="Calibri"/>
              <a:ea typeface="Calibri"/>
              <a:cs typeface="Calibri"/>
              <a:sym typeface="Calibri"/>
            </a:endParaRPr>
          </a:p>
          <a:p>
            <a:pPr marL="457200" lvl="0" indent="-304800" algn="l" rtl="0">
              <a:lnSpc>
                <a:spcPct val="100000"/>
              </a:lnSpc>
              <a:spcBef>
                <a:spcPts val="120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In warming climate:</a:t>
            </a:r>
            <a:endParaRPr sz="1200">
              <a:solidFill>
                <a:schemeClr val="dk1"/>
              </a:solidFill>
              <a:latin typeface="Calibri"/>
              <a:ea typeface="Calibri"/>
              <a:cs typeface="Calibri"/>
              <a:sym typeface="Calibri"/>
            </a:endParaRPr>
          </a:p>
          <a:p>
            <a:pPr marL="914400" lvl="1" indent="-304800" algn="l" rtl="0">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 of MP clouds will change → ice reduction in atmosphere</a:t>
            </a:r>
            <a:endParaRPr sz="1200">
              <a:solidFill>
                <a:schemeClr val="dk1"/>
              </a:solidFill>
              <a:latin typeface="Calibri"/>
              <a:ea typeface="Calibri"/>
              <a:cs typeface="Calibri"/>
              <a:sym typeface="Calibri"/>
            </a:endParaRPr>
          </a:p>
          <a:p>
            <a:pPr marL="914400" lvl="1" indent="-304800" algn="l" rtl="0">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Implication on radiative properties, precipitation formation</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Important to represent cloud phase and associated snowfall correctly in GCMs</a:t>
            </a: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endParaRPr/>
          </a:p>
        </p:txBody>
      </p:sp>
      <p:sp>
        <p:nvSpPr>
          <p:cNvPr id="72" name="Google Shape;72;g12c474270b7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c0bd6d4e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2c0bd6d4e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can we relate cloud phase bias to snowfall?</a:t>
            </a:r>
            <a:endParaRPr/>
          </a:p>
          <a:p>
            <a:pPr marL="457200" lvl="0" indent="-298450" algn="l" rtl="0">
              <a:spcBef>
                <a:spcPts val="0"/>
              </a:spcBef>
              <a:spcAft>
                <a:spcPts val="0"/>
              </a:spcAft>
              <a:buSzPts val="1100"/>
              <a:buChar char="-"/>
            </a:pPr>
            <a:r>
              <a:rPr lang="en-GB"/>
              <a:t>I define MP cloud and relate to surface snowfall</a:t>
            </a:r>
            <a:endParaRPr/>
          </a:p>
          <a:p>
            <a:pPr marL="457200" lvl="0" indent="-298450" algn="l" rtl="0">
              <a:spcBef>
                <a:spcPts val="0"/>
              </a:spcBef>
              <a:spcAft>
                <a:spcPts val="0"/>
              </a:spcAft>
              <a:buSzPts val="1100"/>
              <a:buChar char="-"/>
            </a:pPr>
            <a:r>
              <a:rPr lang="en-GB"/>
              <a:t>On x-axis we have the mixing ratio and on the y-axis the atmospheric pressure</a:t>
            </a:r>
            <a:endParaRPr/>
          </a:p>
          <a:p>
            <a:pPr marL="457200" lvl="0" indent="-298450" algn="l" rtl="0">
              <a:spcBef>
                <a:spcPts val="0"/>
              </a:spcBef>
              <a:spcAft>
                <a:spcPts val="0"/>
              </a:spcAft>
              <a:buSzPts val="1100"/>
              <a:buChar char="-"/>
            </a:pPr>
            <a:r>
              <a:rPr lang="en-GB"/>
              <a:t>See liquid water content, which is higher in the lower atmosphere</a:t>
            </a:r>
            <a:endParaRPr/>
          </a:p>
          <a:p>
            <a:pPr marL="457200" lvl="0" indent="-298450" algn="l" rtl="0">
              <a:spcBef>
                <a:spcPts val="0"/>
              </a:spcBef>
              <a:spcAft>
                <a:spcPts val="0"/>
              </a:spcAft>
              <a:buSzPts val="1100"/>
              <a:buChar char="-"/>
            </a:pPr>
            <a:r>
              <a:rPr lang="en-GB"/>
              <a:t>Ice water content, in general lower than liquid</a:t>
            </a:r>
            <a:endParaRPr/>
          </a:p>
          <a:p>
            <a:pPr marL="457200" lvl="0" indent="-298450" algn="l" rtl="0">
              <a:spcBef>
                <a:spcPts val="0"/>
              </a:spcBef>
              <a:spcAft>
                <a:spcPts val="0"/>
              </a:spcAft>
              <a:buSzPts val="1100"/>
              <a:buChar char="-"/>
            </a:pPr>
            <a:r>
              <a:rPr lang="en-GB"/>
              <a:t>Select lowest atmospheric pressure level where liquid and ice intersect at 50% → supercooled liquid water fraction</a:t>
            </a:r>
            <a:endParaRPr/>
          </a:p>
          <a:p>
            <a:pPr marL="457200" lvl="0" indent="-298450" algn="l" rtl="0">
              <a:spcBef>
                <a:spcPts val="0"/>
              </a:spcBef>
              <a:spcAft>
                <a:spcPts val="0"/>
              </a:spcAft>
              <a:buSzPts val="1100"/>
              <a:buChar char="-"/>
            </a:pPr>
            <a:r>
              <a:rPr lang="en-GB"/>
              <a:t>This relationship is widely used in the community and that is why I decided to define my mixed phase cloud like this</a:t>
            </a:r>
            <a:endParaRPr/>
          </a:p>
          <a:p>
            <a:pPr marL="457200" lvl="0" indent="-298450" algn="l" rtl="0">
              <a:spcBef>
                <a:spcPts val="0"/>
              </a:spcBef>
              <a:spcAft>
                <a:spcPts val="0"/>
              </a:spcAft>
              <a:buSzPts val="1100"/>
              <a:buChar char="-"/>
            </a:pPr>
            <a:r>
              <a:rPr lang="en-GB"/>
              <a:t>Here 450 hPa</a:t>
            </a:r>
            <a:endParaRPr/>
          </a:p>
          <a:p>
            <a:pPr marL="457200" lvl="0" indent="-298450" algn="l" rtl="0">
              <a:spcBef>
                <a:spcPts val="0"/>
              </a:spcBef>
              <a:spcAft>
                <a:spcPts val="0"/>
              </a:spcAft>
              <a:buSzPts val="1100"/>
              <a:buChar char="-"/>
            </a:pPr>
            <a:r>
              <a:rPr lang="en-GB"/>
              <a:t>Go through all grid cells and select the lowest atmospheric pressure where SLF50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b17514c59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b17514c59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Present the relationship between atmospheric pressure and snowfall for mixed phase clouds in ERA5</a:t>
            </a:r>
            <a:endParaRPr/>
          </a:p>
          <a:p>
            <a:pPr marL="457200" lvl="0" indent="-298450" algn="l" rtl="0">
              <a:spcBef>
                <a:spcPts val="0"/>
              </a:spcBef>
              <a:spcAft>
                <a:spcPts val="0"/>
              </a:spcAft>
              <a:buSzPts val="1100"/>
              <a:buChar char="-"/>
            </a:pPr>
            <a:r>
              <a:rPr lang="en-GB"/>
              <a:t>ERA5 is the ECMWF reanalysis dataset</a:t>
            </a:r>
            <a:endParaRPr/>
          </a:p>
          <a:p>
            <a:pPr marL="457200" lvl="0" indent="-298450" algn="l" rtl="0">
              <a:spcBef>
                <a:spcPts val="0"/>
              </a:spcBef>
              <a:spcAft>
                <a:spcPts val="0"/>
              </a:spcAft>
              <a:buSzPts val="1100"/>
              <a:buChar char="-"/>
            </a:pPr>
            <a:r>
              <a:rPr lang="en-GB"/>
              <a:t>Show here a 30 year mean for December, January and February</a:t>
            </a:r>
            <a:endParaRPr/>
          </a:p>
          <a:p>
            <a:pPr marL="0" lvl="0" indent="0" algn="l" rtl="0">
              <a:spcBef>
                <a:spcPts val="0"/>
              </a:spcBef>
              <a:spcAft>
                <a:spcPts val="0"/>
              </a:spcAft>
              <a:buNone/>
            </a:pPr>
            <a:r>
              <a:rPr lang="en-GB"/>
              <a:t>First we see on the x-axis the atmospheric pressure:</a:t>
            </a:r>
            <a:endParaRPr/>
          </a:p>
          <a:p>
            <a:pPr marL="457200" lvl="0" indent="-298450" algn="l" rtl="0">
              <a:spcBef>
                <a:spcPts val="0"/>
              </a:spcBef>
              <a:spcAft>
                <a:spcPts val="0"/>
              </a:spcAft>
              <a:buSzPts val="1100"/>
              <a:buChar char="-"/>
            </a:pPr>
            <a:r>
              <a:rPr lang="en-GB"/>
              <a:t>Going towards higher latitudes means that the atmospheric pressure is higher</a:t>
            </a:r>
            <a:endParaRPr/>
          </a:p>
          <a:p>
            <a:pPr marL="457200" lvl="0" indent="-298450" algn="l" rtl="0">
              <a:spcBef>
                <a:spcPts val="0"/>
              </a:spcBef>
              <a:spcAft>
                <a:spcPts val="0"/>
              </a:spcAft>
              <a:buSzPts val="1100"/>
              <a:buChar char="-"/>
            </a:pPr>
            <a:r>
              <a:rPr lang="en-GB"/>
              <a:t>Meaning that the MP cloud / supercooled liquid water fraction is lower in the atmosphere</a:t>
            </a:r>
            <a:endParaRPr/>
          </a:p>
          <a:p>
            <a:pPr marL="0" lvl="0" indent="0" algn="l" rtl="0">
              <a:spcBef>
                <a:spcPts val="0"/>
              </a:spcBef>
              <a:spcAft>
                <a:spcPts val="0"/>
              </a:spcAft>
              <a:buNone/>
            </a:pPr>
            <a:r>
              <a:rPr lang="en-GB"/>
              <a:t>Once we found the pressure level where supercooled liquid water fraction of is 50% we can relate it to the atmospheric temperature</a:t>
            </a:r>
            <a:endParaRPr/>
          </a:p>
          <a:p>
            <a:pPr marL="457200" lvl="0" indent="-298450" algn="l" rtl="0">
              <a:spcBef>
                <a:spcPts val="0"/>
              </a:spcBef>
              <a:spcAft>
                <a:spcPts val="0"/>
              </a:spcAft>
              <a:buSzPts val="1100"/>
              <a:buChar char="-"/>
            </a:pPr>
            <a:r>
              <a:rPr lang="en-GB"/>
              <a:t>For ERA5 we see that independent of the latitude the Temperature stays constant between -14C and -23 deg</a:t>
            </a:r>
            <a:endParaRPr/>
          </a:p>
          <a:p>
            <a:pPr marL="0" lvl="0" indent="0" algn="l" rtl="0">
              <a:spcBef>
                <a:spcPts val="0"/>
              </a:spcBef>
              <a:spcAft>
                <a:spcPts val="0"/>
              </a:spcAft>
              <a:buNone/>
            </a:pPr>
            <a:r>
              <a:rPr lang="en-GB"/>
              <a:t>We can now relate the atmospheric pressure to snowfall</a:t>
            </a:r>
            <a:endParaRPr/>
          </a:p>
          <a:p>
            <a:pPr marL="457200" lvl="0" indent="-298450" algn="l" rtl="0">
              <a:spcBef>
                <a:spcPts val="0"/>
              </a:spcBef>
              <a:spcAft>
                <a:spcPts val="0"/>
              </a:spcAft>
              <a:buSzPts val="1100"/>
              <a:buChar char="-"/>
            </a:pPr>
            <a:r>
              <a:rPr lang="en-GB"/>
              <a:t>For ERA5 we see that the snowfall is highest in the storm track region of the southern hemisphere (60-70deg) where most low pressure systems are located</a:t>
            </a:r>
            <a:endParaRPr/>
          </a:p>
          <a:p>
            <a:pPr marL="0" lvl="0" indent="0" algn="l" rtl="0">
              <a:spcBef>
                <a:spcPts val="0"/>
              </a:spcBef>
              <a:spcAft>
                <a:spcPts val="0"/>
              </a:spcAft>
              <a:buNone/>
            </a:pPr>
            <a:r>
              <a:rPr lang="en-GB"/>
              <a:t>How does it look in CMIP6?</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c0bd6d4e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c0bd6d4e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Difference of 30 year ERA5 mean and model mean of CMIP6 for December, January and February</a:t>
            </a:r>
            <a:endParaRPr/>
          </a:p>
          <a:p>
            <a:pPr marL="0" lvl="0" indent="0" algn="l" rtl="0">
              <a:spcBef>
                <a:spcPts val="0"/>
              </a:spcBef>
              <a:spcAft>
                <a:spcPts val="0"/>
              </a:spcAft>
              <a:buNone/>
            </a:pPr>
            <a:r>
              <a:rPr lang="en-GB"/>
              <a:t>Ice water path:</a:t>
            </a:r>
            <a:endParaRPr/>
          </a:p>
          <a:p>
            <a:pPr marL="457200" lvl="0" indent="-298450" algn="l" rtl="0">
              <a:spcBef>
                <a:spcPts val="0"/>
              </a:spcBef>
              <a:spcAft>
                <a:spcPts val="0"/>
              </a:spcAft>
              <a:buSzPts val="1100"/>
              <a:buChar char="-"/>
            </a:pPr>
            <a:r>
              <a:rPr lang="en-GB"/>
              <a:t>Integral of ice water content  through the dept of an ice cloud</a:t>
            </a:r>
            <a:endParaRPr/>
          </a:p>
          <a:p>
            <a:pPr marL="457200" lvl="0" indent="-298450" algn="l" rtl="0">
              <a:spcBef>
                <a:spcPts val="0"/>
              </a:spcBef>
              <a:spcAft>
                <a:spcPts val="0"/>
              </a:spcAft>
              <a:buSzPts val="1100"/>
              <a:buChar char="-"/>
            </a:pPr>
            <a:r>
              <a:rPr lang="en-GB"/>
              <a:t>Generally known, that the CMIP6 model mean overestimates the ice in comparison to ERA5 </a:t>
            </a:r>
            <a:endParaRPr/>
          </a:p>
          <a:p>
            <a:pPr marL="0" lvl="0" indent="0" algn="l" rtl="0">
              <a:spcBef>
                <a:spcPts val="0"/>
              </a:spcBef>
              <a:spcAft>
                <a:spcPts val="0"/>
              </a:spcAft>
              <a:buNone/>
            </a:pPr>
            <a:r>
              <a:rPr lang="en-GB"/>
              <a:t>While the liquid water path:</a:t>
            </a:r>
            <a:endParaRPr/>
          </a:p>
          <a:p>
            <a:pPr marL="457200" lvl="0" indent="-298450" algn="l" rtl="0">
              <a:spcBef>
                <a:spcPts val="0"/>
              </a:spcBef>
              <a:spcAft>
                <a:spcPts val="0"/>
              </a:spcAft>
              <a:buSzPts val="1100"/>
              <a:buChar char="-"/>
            </a:pPr>
            <a:r>
              <a:rPr lang="en-GB"/>
              <a:t>Which is the integral of the liquid water content in the atmosphere</a:t>
            </a:r>
            <a:endParaRPr/>
          </a:p>
          <a:p>
            <a:pPr marL="457200" lvl="0" indent="-298450" algn="l" rtl="0">
              <a:spcBef>
                <a:spcPts val="0"/>
              </a:spcBef>
              <a:spcAft>
                <a:spcPts val="0"/>
              </a:spcAft>
              <a:buSzPts val="1100"/>
              <a:buChar char="-"/>
            </a:pPr>
            <a:r>
              <a:rPr lang="en-GB"/>
              <a:t>Is globally underestimated</a:t>
            </a:r>
            <a:endParaRPr/>
          </a:p>
          <a:p>
            <a:pPr marL="457200" lvl="0" indent="-298450" algn="l" rtl="0">
              <a:spcBef>
                <a:spcPts val="0"/>
              </a:spcBef>
              <a:spcAft>
                <a:spcPts val="0"/>
              </a:spcAft>
              <a:buSzPts val="1100"/>
              <a:buChar char="-"/>
            </a:pPr>
            <a:r>
              <a:rPr lang="en-GB"/>
              <a:t>But if we have a look on the storm track regions both ice and liquid are overestimated</a:t>
            </a:r>
            <a:endParaRPr/>
          </a:p>
          <a:p>
            <a:pPr marL="0" lvl="0" indent="0" algn="l" rtl="0">
              <a:spcBef>
                <a:spcPts val="0"/>
              </a:spcBef>
              <a:spcAft>
                <a:spcPts val="0"/>
              </a:spcAft>
              <a:buNone/>
            </a:pPr>
            <a:r>
              <a:rPr lang="en-GB"/>
              <a:t>If we recall the previous figure, where I relate atmospheric pressure to surface snowfall we saw that the highest snowfall is in the storm track regions. </a:t>
            </a:r>
            <a:endParaRPr/>
          </a:p>
          <a:p>
            <a:pPr marL="0" lvl="0" indent="0" algn="l" rtl="0">
              <a:spcBef>
                <a:spcPts val="0"/>
              </a:spcBef>
              <a:spcAft>
                <a:spcPts val="0"/>
              </a:spcAft>
              <a:buNone/>
            </a:pPr>
            <a:r>
              <a:rPr lang="en-GB"/>
              <a:t>So if we have a generally known cloud phase bias and the GCMs are not able to reproduce the magnitude of the phase partitioning how does the snowfall look in CMIP6 models compared to ERA5</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c0bd6d4e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c0bd6d4e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general we see an underestimation for the 30 year mean.</a:t>
            </a:r>
            <a:endParaRPr/>
          </a:p>
          <a:p>
            <a:pPr marL="0" lvl="0" indent="0" algn="l" rtl="0">
              <a:spcBef>
                <a:spcPts val="0"/>
              </a:spcBef>
              <a:spcAft>
                <a:spcPts val="0"/>
              </a:spcAft>
              <a:buNone/>
            </a:pPr>
            <a:r>
              <a:rPr lang="en-GB"/>
              <a:t>If we compare the Difference of ERA5 and CMIP6 to the 30 year average of ERA5 we find a snowfall bias of about 20%, especially in storm track regions</a:t>
            </a:r>
            <a:endParaRPr/>
          </a:p>
          <a:p>
            <a:pPr marL="0" lvl="0" indent="0" algn="l" rtl="0">
              <a:spcBef>
                <a:spcPts val="0"/>
              </a:spcBef>
              <a:spcAft>
                <a:spcPts val="0"/>
              </a:spcAft>
              <a:buNone/>
            </a:pPr>
            <a:r>
              <a:rPr lang="en-GB"/>
              <a:t>With this cliffhanger I have to end, but we expect that the snowfall in CMIP6 models is much lower in the storm track regions if we relate it to the atmospheric pressure where ice and water are 50%</a:t>
            </a:r>
            <a:endParaRPr/>
          </a:p>
          <a:p>
            <a:pPr marL="0" lvl="0" indent="0" algn="l" rtl="0">
              <a:spcBef>
                <a:spcPts val="0"/>
              </a:spcBef>
              <a:spcAft>
                <a:spcPts val="0"/>
              </a:spcAft>
              <a:buNone/>
            </a:pPr>
            <a:endParaRPr/>
          </a:p>
          <a:p>
            <a:pPr marL="0" lvl="0" indent="0" algn="l" rtl="0">
              <a:spcBef>
                <a:spcPts val="0"/>
              </a:spcBef>
              <a:spcAft>
                <a:spcPts val="0"/>
              </a:spcAft>
              <a:buNone/>
            </a:pPr>
            <a:r>
              <a:rPr lang="en-GB"/>
              <a:t>It is known that the cloud phase bias is related to the paramterization of ice nucleation and growth processes in GCMs but we still don’t understand how this bias affects the precipitation in solid form!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c0bd6d4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2c0bd6d4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With this I want to end my presentation.</a:t>
            </a:r>
            <a:endParaRPr/>
          </a:p>
          <a:p>
            <a:pPr marL="0" lvl="0" indent="0" algn="l" rtl="0">
              <a:spcBef>
                <a:spcPts val="0"/>
              </a:spcBef>
              <a:spcAft>
                <a:spcPts val="0"/>
              </a:spcAft>
              <a:buNone/>
            </a:pPr>
            <a:r>
              <a:rPr lang="en-GB"/>
              <a:t>We found that snowfall from MP clouds is highest in storm track areas and it is known that a cloud phase bias exists. Which in turn seems to have an impact on the surface snowfall bias.</a:t>
            </a:r>
            <a:endParaRPr/>
          </a:p>
          <a:p>
            <a:pPr marL="0" lvl="0" indent="0" algn="l" rtl="0">
              <a:spcBef>
                <a:spcPts val="0"/>
              </a:spcBef>
              <a:spcAft>
                <a:spcPts val="0"/>
              </a:spcAft>
              <a:buNone/>
            </a:pPr>
            <a:endParaRPr/>
          </a:p>
          <a:p>
            <a:pPr marL="0" lvl="0" indent="0" algn="l" rtl="0">
              <a:spcBef>
                <a:spcPts val="0"/>
              </a:spcBef>
              <a:spcAft>
                <a:spcPts val="0"/>
              </a:spcAft>
              <a:buNone/>
            </a:pPr>
            <a:r>
              <a:rPr lang="en-GB"/>
              <a:t>My next steps include to define MP clouds in the CMIP6 models and find the supercooled liquid water fraction.</a:t>
            </a:r>
            <a:endParaRPr/>
          </a:p>
          <a:p>
            <a:pPr marL="0" lvl="0" indent="0" algn="l" rtl="0">
              <a:spcBef>
                <a:spcPts val="0"/>
              </a:spcBef>
              <a:spcAft>
                <a:spcPts val="0"/>
              </a:spcAft>
              <a:buNone/>
            </a:pPr>
            <a:r>
              <a:rPr lang="en-GB"/>
              <a:t>Finally we will include satellite data to the study to have observations which help us to understand the connection between cloud phase and surface snowfall rates.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62626"/>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Font typeface="Garamond"/>
              <a:buNone/>
              <a:defRPr sz="5200">
                <a:solidFill>
                  <a:schemeClr val="lt1"/>
                </a:solidFill>
                <a:latin typeface="Garamond"/>
                <a:ea typeface="Garamond"/>
                <a:cs typeface="Garamond"/>
                <a:sym typeface="Garamo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999999"/>
              </a:buClr>
              <a:buSzPts val="2800"/>
              <a:buFont typeface="Garamond"/>
              <a:buNone/>
              <a:defRPr sz="2800">
                <a:solidFill>
                  <a:srgbClr val="999999"/>
                </a:solidFill>
                <a:latin typeface="Garamond"/>
                <a:ea typeface="Garamond"/>
                <a:cs typeface="Garamond"/>
                <a:sym typeface="Garamo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26262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Garamond"/>
              <a:buNone/>
              <a:defRPr sz="2800">
                <a:solidFill>
                  <a:schemeClr val="lt1"/>
                </a:solidFill>
                <a:latin typeface="Garamond"/>
                <a:ea typeface="Garamond"/>
                <a:cs typeface="Garamond"/>
                <a:sym typeface="Garamo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999999"/>
              </a:buClr>
              <a:buSzPts val="1800"/>
              <a:buFont typeface="Garamond"/>
              <a:buChar char="●"/>
              <a:defRPr sz="1800">
                <a:solidFill>
                  <a:srgbClr val="999999"/>
                </a:solidFill>
                <a:latin typeface="Garamond"/>
                <a:ea typeface="Garamond"/>
                <a:cs typeface="Garamond"/>
                <a:sym typeface="Garamond"/>
              </a:defRPr>
            </a:lvl1pPr>
            <a:lvl2pPr marL="914400" lvl="1" indent="-317500">
              <a:lnSpc>
                <a:spcPct val="115000"/>
              </a:lnSpc>
              <a:spcBef>
                <a:spcPts val="0"/>
              </a:spcBef>
              <a:spcAft>
                <a:spcPts val="0"/>
              </a:spcAft>
              <a:buClr>
                <a:srgbClr val="999999"/>
              </a:buClr>
              <a:buSzPts val="1400"/>
              <a:buFont typeface="Garamond"/>
              <a:buChar char="○"/>
              <a:defRPr>
                <a:solidFill>
                  <a:srgbClr val="999999"/>
                </a:solidFill>
                <a:latin typeface="Garamond"/>
                <a:ea typeface="Garamond"/>
                <a:cs typeface="Garamond"/>
                <a:sym typeface="Garamond"/>
              </a:defRPr>
            </a:lvl2pPr>
            <a:lvl3pPr marL="1371600" lvl="2" indent="-317500">
              <a:lnSpc>
                <a:spcPct val="115000"/>
              </a:lnSpc>
              <a:spcBef>
                <a:spcPts val="0"/>
              </a:spcBef>
              <a:spcAft>
                <a:spcPts val="0"/>
              </a:spcAft>
              <a:buClr>
                <a:srgbClr val="999999"/>
              </a:buClr>
              <a:buSzPts val="1400"/>
              <a:buFont typeface="Garamond"/>
              <a:buChar char="■"/>
              <a:defRPr>
                <a:solidFill>
                  <a:srgbClr val="999999"/>
                </a:solidFill>
                <a:latin typeface="Garamond"/>
                <a:ea typeface="Garamond"/>
                <a:cs typeface="Garamond"/>
                <a:sym typeface="Garamond"/>
              </a:defRPr>
            </a:lvl3pPr>
            <a:lvl4pPr marL="1828800" lvl="3" indent="-317500">
              <a:lnSpc>
                <a:spcPct val="115000"/>
              </a:lnSpc>
              <a:spcBef>
                <a:spcPts val="0"/>
              </a:spcBef>
              <a:spcAft>
                <a:spcPts val="0"/>
              </a:spcAft>
              <a:buClr>
                <a:srgbClr val="999999"/>
              </a:buClr>
              <a:buSzPts val="1400"/>
              <a:buFont typeface="Garamond"/>
              <a:buChar char="●"/>
              <a:defRPr>
                <a:solidFill>
                  <a:srgbClr val="999999"/>
                </a:solidFill>
                <a:latin typeface="Garamond"/>
                <a:ea typeface="Garamond"/>
                <a:cs typeface="Garamond"/>
                <a:sym typeface="Garamond"/>
              </a:defRPr>
            </a:lvl4pPr>
            <a:lvl5pPr marL="2286000" lvl="4" indent="-317500">
              <a:lnSpc>
                <a:spcPct val="115000"/>
              </a:lnSpc>
              <a:spcBef>
                <a:spcPts val="0"/>
              </a:spcBef>
              <a:spcAft>
                <a:spcPts val="0"/>
              </a:spcAft>
              <a:buClr>
                <a:srgbClr val="999999"/>
              </a:buClr>
              <a:buSzPts val="1400"/>
              <a:buFont typeface="Garamond"/>
              <a:buChar char="○"/>
              <a:defRPr>
                <a:solidFill>
                  <a:srgbClr val="999999"/>
                </a:solidFill>
                <a:latin typeface="Garamond"/>
                <a:ea typeface="Garamond"/>
                <a:cs typeface="Garamond"/>
                <a:sym typeface="Garamond"/>
              </a:defRPr>
            </a:lvl5pPr>
            <a:lvl6pPr marL="2743200" lvl="5" indent="-317500">
              <a:lnSpc>
                <a:spcPct val="115000"/>
              </a:lnSpc>
              <a:spcBef>
                <a:spcPts val="0"/>
              </a:spcBef>
              <a:spcAft>
                <a:spcPts val="0"/>
              </a:spcAft>
              <a:buClr>
                <a:srgbClr val="999999"/>
              </a:buClr>
              <a:buSzPts val="1400"/>
              <a:buFont typeface="Garamond"/>
              <a:buChar char="■"/>
              <a:defRPr>
                <a:solidFill>
                  <a:srgbClr val="999999"/>
                </a:solidFill>
                <a:latin typeface="Garamond"/>
                <a:ea typeface="Garamond"/>
                <a:cs typeface="Garamond"/>
                <a:sym typeface="Garamond"/>
              </a:defRPr>
            </a:lvl6pPr>
            <a:lvl7pPr marL="3200400" lvl="6" indent="-317500">
              <a:lnSpc>
                <a:spcPct val="115000"/>
              </a:lnSpc>
              <a:spcBef>
                <a:spcPts val="0"/>
              </a:spcBef>
              <a:spcAft>
                <a:spcPts val="0"/>
              </a:spcAft>
              <a:buClr>
                <a:srgbClr val="999999"/>
              </a:buClr>
              <a:buSzPts val="1400"/>
              <a:buFont typeface="Garamond"/>
              <a:buChar char="●"/>
              <a:defRPr>
                <a:solidFill>
                  <a:srgbClr val="999999"/>
                </a:solidFill>
                <a:latin typeface="Garamond"/>
                <a:ea typeface="Garamond"/>
                <a:cs typeface="Garamond"/>
                <a:sym typeface="Garamond"/>
              </a:defRPr>
            </a:lvl7pPr>
            <a:lvl8pPr marL="3657600" lvl="7" indent="-317500">
              <a:lnSpc>
                <a:spcPct val="115000"/>
              </a:lnSpc>
              <a:spcBef>
                <a:spcPts val="0"/>
              </a:spcBef>
              <a:spcAft>
                <a:spcPts val="0"/>
              </a:spcAft>
              <a:buClr>
                <a:srgbClr val="999999"/>
              </a:buClr>
              <a:buSzPts val="1400"/>
              <a:buFont typeface="Garamond"/>
              <a:buChar char="○"/>
              <a:defRPr>
                <a:solidFill>
                  <a:srgbClr val="999999"/>
                </a:solidFill>
                <a:latin typeface="Garamond"/>
                <a:ea typeface="Garamond"/>
                <a:cs typeface="Garamond"/>
                <a:sym typeface="Garamond"/>
              </a:defRPr>
            </a:lvl8pPr>
            <a:lvl9pPr marL="4114800" lvl="8" indent="-317500">
              <a:lnSpc>
                <a:spcPct val="115000"/>
              </a:lnSpc>
              <a:spcBef>
                <a:spcPts val="0"/>
              </a:spcBef>
              <a:spcAft>
                <a:spcPts val="0"/>
              </a:spcAft>
              <a:buClr>
                <a:srgbClr val="999999"/>
              </a:buClr>
              <a:buSzPts val="1400"/>
              <a:buFont typeface="Garamond"/>
              <a:buChar char="■"/>
              <a:defRPr>
                <a:solidFill>
                  <a:srgbClr val="999999"/>
                </a:solidFill>
                <a:latin typeface="Garamond"/>
                <a:ea typeface="Garamond"/>
                <a:cs typeface="Garamond"/>
                <a:sym typeface="Garamo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hyperlink" Target="mailto:franziska.hellmuth@geo.uio.no"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mailto:franziska.hellmuth@geo.uio.no" TargetMode="External"/><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12778" b="52777"/>
          <a:stretch/>
        </p:blipFill>
        <p:spPr>
          <a:xfrm>
            <a:off x="0" y="657225"/>
            <a:ext cx="9144000" cy="1771650"/>
          </a:xfrm>
          <a:prstGeom prst="rect">
            <a:avLst/>
          </a:prstGeom>
          <a:noFill/>
          <a:ln>
            <a:noFill/>
          </a:ln>
        </p:spPr>
      </p:pic>
      <p:sp>
        <p:nvSpPr>
          <p:cNvPr id="55" name="Google Shape;55;p13"/>
          <p:cNvSpPr txBox="1">
            <a:spLocks noGrp="1"/>
          </p:cNvSpPr>
          <p:nvPr>
            <p:ph type="ctrTitle"/>
          </p:nvPr>
        </p:nvSpPr>
        <p:spPr>
          <a:xfrm>
            <a:off x="311700" y="2388900"/>
            <a:ext cx="8520600" cy="12465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990"/>
              <a:buNone/>
            </a:pPr>
            <a:r>
              <a:rPr lang="en-GB" sz="4400"/>
              <a:t>Snowfall rates and their connection to cloud microphysics​</a:t>
            </a:r>
            <a:endParaRPr sz="4400"/>
          </a:p>
        </p:txBody>
      </p:sp>
      <p:sp>
        <p:nvSpPr>
          <p:cNvPr id="56" name="Google Shape;56;p13"/>
          <p:cNvSpPr txBox="1">
            <a:spLocks noGrp="1"/>
          </p:cNvSpPr>
          <p:nvPr>
            <p:ph type="subTitle" idx="1"/>
          </p:nvPr>
        </p:nvSpPr>
        <p:spPr>
          <a:xfrm>
            <a:off x="311700" y="3635400"/>
            <a:ext cx="8520600" cy="599700"/>
          </a:xfrm>
          <a:prstGeom prst="rect">
            <a:avLst/>
          </a:prstGeom>
        </p:spPr>
        <p:txBody>
          <a:bodyPr spcFirstLastPara="1" wrap="square" lIns="91425" tIns="91425" rIns="91425" bIns="91425" anchor="t" anchorCtr="0">
            <a:noAutofit/>
          </a:bodyPr>
          <a:lstStyle/>
          <a:p>
            <a:pPr marL="0" lvl="0" indent="0" algn="ctr" rtl="0">
              <a:lnSpc>
                <a:spcPct val="100000"/>
              </a:lnSpc>
              <a:spcBef>
                <a:spcPts val="1200"/>
              </a:spcBef>
              <a:spcAft>
                <a:spcPts val="1200"/>
              </a:spcAft>
              <a:buNone/>
            </a:pPr>
            <a:r>
              <a:rPr lang="en-GB" sz="2100" u="sng">
                <a:solidFill>
                  <a:srgbClr val="ADADAD"/>
                </a:solidFill>
              </a:rPr>
              <a:t>Franziska Hellmuth</a:t>
            </a:r>
            <a:r>
              <a:rPr lang="en-GB" sz="2100" baseline="30000">
                <a:solidFill>
                  <a:srgbClr val="ADADAD"/>
                </a:solidFill>
              </a:rPr>
              <a:t>1</a:t>
            </a:r>
            <a:r>
              <a:rPr lang="en-GB" sz="2100">
                <a:solidFill>
                  <a:srgbClr val="ADADAD"/>
                </a:solidFill>
              </a:rPr>
              <a:t>, Anne Sophie Daloz</a:t>
            </a:r>
            <a:r>
              <a:rPr lang="en-GB" sz="2100" baseline="30000">
                <a:solidFill>
                  <a:srgbClr val="ADADAD"/>
                </a:solidFill>
              </a:rPr>
              <a:t>2</a:t>
            </a:r>
            <a:r>
              <a:rPr lang="en-GB" sz="2100">
                <a:solidFill>
                  <a:srgbClr val="ADADAD"/>
                </a:solidFill>
              </a:rPr>
              <a:t>, Trude Storelvmo</a:t>
            </a:r>
            <a:r>
              <a:rPr lang="en-GB" sz="2100" baseline="30000">
                <a:solidFill>
                  <a:srgbClr val="ADADAD"/>
                </a:solidFill>
              </a:rPr>
              <a:t>1</a:t>
            </a:r>
            <a:r>
              <a:rPr lang="en-GB" sz="2100">
                <a:solidFill>
                  <a:srgbClr val="ADADAD"/>
                </a:solidFill>
              </a:rPr>
              <a:t>​</a:t>
            </a:r>
            <a:endParaRPr sz="2100"/>
          </a:p>
        </p:txBody>
      </p:sp>
      <p:grpSp>
        <p:nvGrpSpPr>
          <p:cNvPr id="57" name="Google Shape;57;p13"/>
          <p:cNvGrpSpPr/>
          <p:nvPr/>
        </p:nvGrpSpPr>
        <p:grpSpPr>
          <a:xfrm>
            <a:off x="3286625" y="152875"/>
            <a:ext cx="1324250" cy="305700"/>
            <a:chOff x="3909500" y="152875"/>
            <a:chExt cx="1324250" cy="305700"/>
          </a:xfrm>
        </p:grpSpPr>
        <p:sp>
          <p:nvSpPr>
            <p:cNvPr id="58" name="Google Shape;58;p13"/>
            <p:cNvSpPr/>
            <p:nvPr/>
          </p:nvSpPr>
          <p:spPr>
            <a:xfrm>
              <a:off x="3909500" y="152875"/>
              <a:ext cx="1317600" cy="30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a:blip r:embed="rId4">
              <a:alphaModFix/>
            </a:blip>
            <a:stretch>
              <a:fillRect/>
            </a:stretch>
          </p:blipFill>
          <p:spPr>
            <a:xfrm>
              <a:off x="3910250" y="155947"/>
              <a:ext cx="1323500" cy="296850"/>
            </a:xfrm>
            <a:prstGeom prst="rect">
              <a:avLst/>
            </a:prstGeom>
            <a:noFill/>
            <a:ln>
              <a:noFill/>
            </a:ln>
          </p:spPr>
        </p:pic>
      </p:grpSp>
      <p:grpSp>
        <p:nvGrpSpPr>
          <p:cNvPr id="60" name="Google Shape;60;p13"/>
          <p:cNvGrpSpPr/>
          <p:nvPr/>
        </p:nvGrpSpPr>
        <p:grpSpPr>
          <a:xfrm>
            <a:off x="4712421" y="34275"/>
            <a:ext cx="535200" cy="540200"/>
            <a:chOff x="3286621" y="35000"/>
            <a:chExt cx="535200" cy="540200"/>
          </a:xfrm>
        </p:grpSpPr>
        <p:sp>
          <p:nvSpPr>
            <p:cNvPr id="61" name="Google Shape;61;p13"/>
            <p:cNvSpPr/>
            <p:nvPr/>
          </p:nvSpPr>
          <p:spPr>
            <a:xfrm>
              <a:off x="3290675" y="36400"/>
              <a:ext cx="518100" cy="53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3"/>
            <p:cNvPicPr preferRelativeResize="0"/>
            <p:nvPr/>
          </p:nvPicPr>
          <p:blipFill>
            <a:blip r:embed="rId5">
              <a:alphaModFix/>
            </a:blip>
            <a:stretch>
              <a:fillRect/>
            </a:stretch>
          </p:blipFill>
          <p:spPr>
            <a:xfrm>
              <a:off x="3286621" y="35000"/>
              <a:ext cx="535200" cy="538800"/>
            </a:xfrm>
            <a:prstGeom prst="rect">
              <a:avLst/>
            </a:prstGeom>
            <a:noFill/>
            <a:ln>
              <a:noFill/>
            </a:ln>
          </p:spPr>
        </p:pic>
      </p:grpSp>
      <p:pic>
        <p:nvPicPr>
          <p:cNvPr id="63" name="Google Shape;63;p13"/>
          <p:cNvPicPr preferRelativeResize="0"/>
          <p:nvPr/>
        </p:nvPicPr>
        <p:blipFill>
          <a:blip r:embed="rId6">
            <a:alphaModFix/>
          </a:blip>
          <a:stretch>
            <a:fillRect/>
          </a:stretch>
        </p:blipFill>
        <p:spPr>
          <a:xfrm>
            <a:off x="870825" y="109209"/>
            <a:ext cx="1156850" cy="390350"/>
          </a:xfrm>
          <a:prstGeom prst="rect">
            <a:avLst/>
          </a:prstGeom>
          <a:noFill/>
          <a:ln>
            <a:noFill/>
          </a:ln>
        </p:spPr>
      </p:pic>
      <p:pic>
        <p:nvPicPr>
          <p:cNvPr id="64" name="Google Shape;64;p13"/>
          <p:cNvPicPr preferRelativeResize="0"/>
          <p:nvPr/>
        </p:nvPicPr>
        <p:blipFill>
          <a:blip r:embed="rId7">
            <a:alphaModFix/>
          </a:blip>
          <a:stretch>
            <a:fillRect/>
          </a:stretch>
        </p:blipFill>
        <p:spPr>
          <a:xfrm>
            <a:off x="87350" y="-70975"/>
            <a:ext cx="750725" cy="750725"/>
          </a:xfrm>
          <a:prstGeom prst="rect">
            <a:avLst/>
          </a:prstGeom>
          <a:noFill/>
          <a:ln>
            <a:noFill/>
          </a:ln>
        </p:spPr>
      </p:pic>
      <p:sp>
        <p:nvSpPr>
          <p:cNvPr id="65" name="Google Shape;65;p13"/>
          <p:cNvSpPr txBox="1"/>
          <p:nvPr/>
        </p:nvSpPr>
        <p:spPr>
          <a:xfrm>
            <a:off x="0" y="4517150"/>
            <a:ext cx="3664796" cy="507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1050">
                <a:solidFill>
                  <a:srgbClr val="898989"/>
                </a:solidFill>
                <a:latin typeface="Garamond"/>
                <a:ea typeface="Garamond"/>
                <a:cs typeface="Garamond"/>
                <a:sym typeface="Garamond"/>
              </a:rPr>
              <a:t>1 Department of Geosciences, University of Oslo, Norway   </a:t>
            </a:r>
            <a:r>
              <a:rPr lang="en-GB" sz="1050">
                <a:solidFill>
                  <a:schemeClr val="dk1"/>
                </a:solidFill>
                <a:latin typeface="Garamond"/>
                <a:ea typeface="Garamond"/>
                <a:cs typeface="Garamond"/>
                <a:sym typeface="Garamond"/>
              </a:rPr>
              <a:t>​</a:t>
            </a:r>
            <a:endParaRPr sz="1050">
              <a:solidFill>
                <a:schemeClr val="dk1"/>
              </a:solidFill>
              <a:latin typeface="Garamond"/>
              <a:ea typeface="Garamond"/>
              <a:cs typeface="Garamond"/>
              <a:sym typeface="Garamond"/>
            </a:endParaRPr>
          </a:p>
          <a:p>
            <a:pPr marL="0" lvl="0" indent="0" algn="ctr" rtl="0">
              <a:lnSpc>
                <a:spcPct val="100000"/>
              </a:lnSpc>
              <a:spcBef>
                <a:spcPts val="0"/>
              </a:spcBef>
              <a:spcAft>
                <a:spcPts val="0"/>
              </a:spcAft>
              <a:buNone/>
            </a:pPr>
            <a:r>
              <a:rPr lang="en-GB" sz="1050">
                <a:solidFill>
                  <a:srgbClr val="898989"/>
                </a:solidFill>
                <a:latin typeface="Garamond"/>
                <a:ea typeface="Garamond"/>
                <a:cs typeface="Garamond"/>
                <a:sym typeface="Garamond"/>
              </a:rPr>
              <a:t>2 Center for International Climate Research (CICERO), Norway    </a:t>
            </a:r>
            <a:r>
              <a:rPr lang="en-GB" sz="1050">
                <a:solidFill>
                  <a:schemeClr val="dk1"/>
                </a:solidFill>
                <a:latin typeface="Garamond"/>
                <a:ea typeface="Garamond"/>
                <a:cs typeface="Garamond"/>
                <a:sym typeface="Garamond"/>
              </a:rPr>
              <a:t>​</a:t>
            </a:r>
            <a:endParaRPr sz="1050">
              <a:solidFill>
                <a:schemeClr val="dk1"/>
              </a:solidFill>
              <a:latin typeface="Garamond"/>
              <a:ea typeface="Garamond"/>
              <a:cs typeface="Garamond"/>
              <a:sym typeface="Garamond"/>
            </a:endParaRPr>
          </a:p>
        </p:txBody>
      </p:sp>
      <p:pic>
        <p:nvPicPr>
          <p:cNvPr id="66" name="Google Shape;66;p13"/>
          <p:cNvPicPr preferRelativeResize="0"/>
          <p:nvPr/>
        </p:nvPicPr>
        <p:blipFill>
          <a:blip r:embed="rId8">
            <a:alphaModFix/>
          </a:blip>
          <a:stretch>
            <a:fillRect/>
          </a:stretch>
        </p:blipFill>
        <p:spPr>
          <a:xfrm>
            <a:off x="8462033" y="4235100"/>
            <a:ext cx="681967" cy="908399"/>
          </a:xfrm>
          <a:prstGeom prst="rect">
            <a:avLst/>
          </a:prstGeom>
          <a:noFill/>
          <a:ln>
            <a:noFill/>
          </a:ln>
        </p:spPr>
      </p:pic>
      <p:pic>
        <p:nvPicPr>
          <p:cNvPr id="67" name="Google Shape;67;p13"/>
          <p:cNvPicPr preferRelativeResize="0"/>
          <p:nvPr/>
        </p:nvPicPr>
        <p:blipFill>
          <a:blip r:embed="rId9">
            <a:alphaModFix/>
          </a:blip>
          <a:stretch>
            <a:fillRect/>
          </a:stretch>
        </p:blipFill>
        <p:spPr>
          <a:xfrm>
            <a:off x="2129213" y="95488"/>
            <a:ext cx="1055863" cy="417825"/>
          </a:xfrm>
          <a:prstGeom prst="rect">
            <a:avLst/>
          </a:prstGeom>
          <a:noFill/>
          <a:ln>
            <a:noFill/>
          </a:ln>
        </p:spPr>
      </p:pic>
      <p:sp>
        <p:nvSpPr>
          <p:cNvPr id="68" name="Google Shape;68;p13"/>
          <p:cNvSpPr txBox="1"/>
          <p:nvPr/>
        </p:nvSpPr>
        <p:spPr>
          <a:xfrm>
            <a:off x="6092660" y="4614775"/>
            <a:ext cx="2405540" cy="41397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rgbClr val="6D9EEB"/>
                </a:solidFill>
                <a:latin typeface="Garamond"/>
                <a:ea typeface="Garamond"/>
                <a:cs typeface="Garamond"/>
                <a:sym typeface="Garamond"/>
                <a:hlinkClick r:id="rId10">
                  <a:extLst>
                    <a:ext uri="{A12FA001-AC4F-418D-AE19-62706E023703}">
                      <ahyp:hlinkClr xmlns:ahyp="http://schemas.microsoft.com/office/drawing/2018/hyperlinkcolor" val="tx"/>
                    </a:ext>
                  </a:extLst>
                </a:hlinkClick>
              </a:rPr>
              <a:t>franziska.hellmuth@geo.uio.no</a:t>
            </a:r>
            <a:r>
              <a:rPr lang="en-GB">
                <a:solidFill>
                  <a:srgbClr val="6D9EEB"/>
                </a:solidFill>
                <a:latin typeface="Garamond"/>
                <a:ea typeface="Garamond"/>
                <a:cs typeface="Garamond"/>
                <a:sym typeface="Garamond"/>
              </a:rPr>
              <a:t> </a:t>
            </a:r>
            <a:endParaRPr>
              <a:solidFill>
                <a:srgbClr val="6D9EEB"/>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4" descr="Ocean Clouds HD Wallpapers - Wallpaper Cave"/>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5" name="Google Shape;75;p14"/>
          <p:cNvSpPr/>
          <p:nvPr/>
        </p:nvSpPr>
        <p:spPr>
          <a:xfrm>
            <a:off x="0" y="-6494"/>
            <a:ext cx="2489100" cy="5143500"/>
          </a:xfrm>
          <a:prstGeom prst="rect">
            <a:avLst/>
          </a:prstGeom>
          <a:solidFill>
            <a:srgbClr val="3B3838">
              <a:alpha val="6745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 name="Google Shape;76;p14"/>
          <p:cNvSpPr/>
          <p:nvPr/>
        </p:nvSpPr>
        <p:spPr>
          <a:xfrm>
            <a:off x="3230267" y="2000369"/>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 name="Google Shape;77;p14"/>
          <p:cNvSpPr/>
          <p:nvPr/>
        </p:nvSpPr>
        <p:spPr>
          <a:xfrm>
            <a:off x="3547930" y="1767149"/>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 name="Google Shape;78;p14"/>
          <p:cNvSpPr/>
          <p:nvPr/>
        </p:nvSpPr>
        <p:spPr>
          <a:xfrm>
            <a:off x="3908832" y="1431980"/>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 name="Google Shape;79;p14"/>
          <p:cNvSpPr/>
          <p:nvPr/>
        </p:nvSpPr>
        <p:spPr>
          <a:xfrm>
            <a:off x="3793292" y="1094733"/>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 name="Google Shape;80;p14"/>
          <p:cNvSpPr/>
          <p:nvPr/>
        </p:nvSpPr>
        <p:spPr>
          <a:xfrm>
            <a:off x="4247392" y="1757375"/>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4"/>
          <p:cNvSpPr/>
          <p:nvPr/>
        </p:nvSpPr>
        <p:spPr>
          <a:xfrm>
            <a:off x="4023132" y="1943219"/>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4"/>
          <p:cNvSpPr/>
          <p:nvPr/>
        </p:nvSpPr>
        <p:spPr>
          <a:xfrm>
            <a:off x="3764813" y="2163603"/>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 name="Google Shape;83;p14"/>
          <p:cNvSpPr/>
          <p:nvPr/>
        </p:nvSpPr>
        <p:spPr>
          <a:xfrm>
            <a:off x="4046615" y="1113626"/>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 name="Google Shape;84;p14"/>
          <p:cNvSpPr/>
          <p:nvPr/>
        </p:nvSpPr>
        <p:spPr>
          <a:xfrm>
            <a:off x="3520451" y="1491161"/>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 name="Google Shape;85;p14"/>
          <p:cNvSpPr/>
          <p:nvPr/>
        </p:nvSpPr>
        <p:spPr>
          <a:xfrm rot="4393980">
            <a:off x="3414156" y="2088622"/>
            <a:ext cx="267262" cy="227868"/>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 name="Google Shape;86;p14"/>
          <p:cNvSpPr/>
          <p:nvPr/>
        </p:nvSpPr>
        <p:spPr>
          <a:xfrm rot="4210905">
            <a:off x="3852701" y="1668681"/>
            <a:ext cx="267227" cy="227653"/>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 name="Google Shape;87;p14"/>
          <p:cNvSpPr/>
          <p:nvPr/>
        </p:nvSpPr>
        <p:spPr>
          <a:xfrm rot="2792742">
            <a:off x="3618039" y="1249150"/>
            <a:ext cx="267384" cy="227701"/>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 name="Google Shape;88;p14"/>
          <p:cNvSpPr/>
          <p:nvPr/>
        </p:nvSpPr>
        <p:spPr>
          <a:xfrm rot="5230182">
            <a:off x="4232356" y="1968040"/>
            <a:ext cx="267326" cy="227686"/>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4"/>
          <p:cNvSpPr/>
          <p:nvPr/>
        </p:nvSpPr>
        <p:spPr>
          <a:xfrm rot="6559769">
            <a:off x="7273903" y="1318285"/>
            <a:ext cx="267372" cy="227616"/>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 name="Google Shape;90;p14"/>
          <p:cNvSpPr/>
          <p:nvPr/>
        </p:nvSpPr>
        <p:spPr>
          <a:xfrm rot="5230182">
            <a:off x="7895398" y="1253379"/>
            <a:ext cx="267326" cy="227686"/>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 name="Google Shape;91;p14"/>
          <p:cNvSpPr/>
          <p:nvPr/>
        </p:nvSpPr>
        <p:spPr>
          <a:xfrm rot="6103578">
            <a:off x="8142252" y="1529768"/>
            <a:ext cx="267176" cy="227638"/>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 name="Google Shape;92;p14"/>
          <p:cNvSpPr/>
          <p:nvPr/>
        </p:nvSpPr>
        <p:spPr>
          <a:xfrm rot="5230182">
            <a:off x="6686512" y="1668908"/>
            <a:ext cx="267326" cy="227686"/>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 name="Google Shape;93;p14"/>
          <p:cNvSpPr/>
          <p:nvPr/>
        </p:nvSpPr>
        <p:spPr>
          <a:xfrm rot="5230182">
            <a:off x="7431519" y="1738836"/>
            <a:ext cx="267326" cy="227686"/>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 name="Google Shape;94;p14"/>
          <p:cNvSpPr/>
          <p:nvPr/>
        </p:nvSpPr>
        <p:spPr>
          <a:xfrm rot="7216776">
            <a:off x="8395016" y="999957"/>
            <a:ext cx="267145" cy="227476"/>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 name="Google Shape;95;p14"/>
          <p:cNvSpPr/>
          <p:nvPr/>
        </p:nvSpPr>
        <p:spPr>
          <a:xfrm rot="4049635">
            <a:off x="6790474" y="1114096"/>
            <a:ext cx="267254" cy="227585"/>
          </a:xfrm>
          <a:prstGeom prst="hexagon">
            <a:avLst>
              <a:gd name="adj" fmla="val 31736"/>
              <a:gd name="vf" fmla="val 115470"/>
            </a:avLst>
          </a:prstGeom>
          <a:solidFill>
            <a:schemeClr val="lt1"/>
          </a:solidFill>
          <a:ln w="28575" cap="flat" cmpd="sng">
            <a:solidFill>
              <a:srgbClr val="3A383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 name="Google Shape;96;p14"/>
          <p:cNvSpPr/>
          <p:nvPr/>
        </p:nvSpPr>
        <p:spPr>
          <a:xfrm>
            <a:off x="6923950" y="940823"/>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 name="Google Shape;97;p14"/>
          <p:cNvSpPr/>
          <p:nvPr/>
        </p:nvSpPr>
        <p:spPr>
          <a:xfrm>
            <a:off x="7695180" y="1481105"/>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 name="Google Shape;98;p14"/>
          <p:cNvSpPr/>
          <p:nvPr/>
        </p:nvSpPr>
        <p:spPr>
          <a:xfrm>
            <a:off x="8739908" y="950273"/>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9" name="Google Shape;99;p14"/>
          <p:cNvSpPr/>
          <p:nvPr/>
        </p:nvSpPr>
        <p:spPr>
          <a:xfrm>
            <a:off x="8013464" y="980433"/>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0" name="Google Shape;100;p14"/>
          <p:cNvSpPr/>
          <p:nvPr/>
        </p:nvSpPr>
        <p:spPr>
          <a:xfrm>
            <a:off x="7114311" y="1850421"/>
            <a:ext cx="114300" cy="114300"/>
          </a:xfrm>
          <a:prstGeom prst="ellipse">
            <a:avLst/>
          </a:prstGeom>
          <a:gradFill>
            <a:gsLst>
              <a:gs pos="0">
                <a:srgbClr val="162E5A"/>
              </a:gs>
              <a:gs pos="23000">
                <a:srgbClr val="204483"/>
              </a:gs>
              <a:gs pos="100000">
                <a:srgbClr val="00B0F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01" name="Google Shape;101;p14"/>
          <p:cNvCxnSpPr/>
          <p:nvPr/>
        </p:nvCxnSpPr>
        <p:spPr>
          <a:xfrm>
            <a:off x="2762932" y="26755"/>
            <a:ext cx="889800" cy="1028400"/>
          </a:xfrm>
          <a:prstGeom prst="straightConnector1">
            <a:avLst/>
          </a:prstGeom>
          <a:noFill/>
          <a:ln w="76200" cap="flat" cmpd="sng">
            <a:solidFill>
              <a:schemeClr val="accent4"/>
            </a:solidFill>
            <a:prstDash val="solid"/>
            <a:miter lim="800000"/>
            <a:headEnd type="none" w="sm" len="sm"/>
            <a:tailEnd type="triangle" w="med" len="med"/>
          </a:ln>
        </p:spPr>
      </p:cxnSp>
      <p:cxnSp>
        <p:nvCxnSpPr>
          <p:cNvPr id="102" name="Google Shape;102;p14"/>
          <p:cNvCxnSpPr/>
          <p:nvPr/>
        </p:nvCxnSpPr>
        <p:spPr>
          <a:xfrm>
            <a:off x="6568616" y="42300"/>
            <a:ext cx="889800" cy="1028400"/>
          </a:xfrm>
          <a:prstGeom prst="straightConnector1">
            <a:avLst/>
          </a:prstGeom>
          <a:noFill/>
          <a:ln w="76200" cap="flat" cmpd="sng">
            <a:solidFill>
              <a:schemeClr val="accent4"/>
            </a:solidFill>
            <a:prstDash val="solid"/>
            <a:miter lim="800000"/>
            <a:headEnd type="none" w="sm" len="sm"/>
            <a:tailEnd type="triangle" w="med" len="med"/>
          </a:ln>
        </p:spPr>
      </p:cxnSp>
      <p:cxnSp>
        <p:nvCxnSpPr>
          <p:cNvPr id="103" name="Google Shape;103;p14"/>
          <p:cNvCxnSpPr/>
          <p:nvPr/>
        </p:nvCxnSpPr>
        <p:spPr>
          <a:xfrm rot="10800000" flipH="1">
            <a:off x="3847595" y="364656"/>
            <a:ext cx="611400" cy="688800"/>
          </a:xfrm>
          <a:prstGeom prst="straightConnector1">
            <a:avLst/>
          </a:prstGeom>
          <a:noFill/>
          <a:ln w="57150" cap="flat" cmpd="sng">
            <a:solidFill>
              <a:schemeClr val="accent4"/>
            </a:solidFill>
            <a:prstDash val="solid"/>
            <a:miter lim="800000"/>
            <a:headEnd type="none" w="sm" len="sm"/>
            <a:tailEnd type="triangle" w="med" len="med"/>
          </a:ln>
        </p:spPr>
      </p:cxnSp>
      <p:cxnSp>
        <p:nvCxnSpPr>
          <p:cNvPr id="104" name="Google Shape;104;p14"/>
          <p:cNvCxnSpPr/>
          <p:nvPr/>
        </p:nvCxnSpPr>
        <p:spPr>
          <a:xfrm rot="10800000" flipH="1">
            <a:off x="7568931" y="364656"/>
            <a:ext cx="611400" cy="688800"/>
          </a:xfrm>
          <a:prstGeom prst="straightConnector1">
            <a:avLst/>
          </a:prstGeom>
          <a:noFill/>
          <a:ln w="28575" cap="flat" cmpd="sng">
            <a:solidFill>
              <a:schemeClr val="accent4"/>
            </a:solidFill>
            <a:prstDash val="solid"/>
            <a:miter lim="800000"/>
            <a:headEnd type="none" w="sm" len="sm"/>
            <a:tailEnd type="triangle" w="med" len="med"/>
          </a:ln>
        </p:spPr>
      </p:cxnSp>
      <p:sp>
        <p:nvSpPr>
          <p:cNvPr id="105" name="Google Shape;105;p14"/>
          <p:cNvSpPr txBox="1"/>
          <p:nvPr/>
        </p:nvSpPr>
        <p:spPr>
          <a:xfrm>
            <a:off x="4210" y="1148752"/>
            <a:ext cx="2480700" cy="228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800">
                <a:solidFill>
                  <a:schemeClr val="lt1"/>
                </a:solidFill>
                <a:latin typeface="Garamond"/>
                <a:ea typeface="Garamond"/>
                <a:cs typeface="Garamond"/>
                <a:sym typeface="Garamond"/>
              </a:rPr>
              <a:t>Mixed phase clouds are not well represented in GCMs.</a:t>
            </a:r>
            <a:endParaRPr sz="1800">
              <a:solidFill>
                <a:schemeClr val="lt1"/>
              </a:solidFill>
              <a:latin typeface="Garamond"/>
              <a:ea typeface="Garamond"/>
              <a:cs typeface="Garamond"/>
              <a:sym typeface="Garamond"/>
            </a:endParaRPr>
          </a:p>
          <a:p>
            <a:pPr marL="0" marR="0" lvl="0" indent="0" algn="l" rtl="0">
              <a:spcBef>
                <a:spcPts val="0"/>
              </a:spcBef>
              <a:spcAft>
                <a:spcPts val="0"/>
              </a:spcAft>
              <a:buNone/>
            </a:pPr>
            <a:endParaRPr sz="1800">
              <a:solidFill>
                <a:schemeClr val="lt1"/>
              </a:solidFill>
              <a:latin typeface="Garamond"/>
              <a:ea typeface="Garamond"/>
              <a:cs typeface="Garamond"/>
              <a:sym typeface="Garamond"/>
            </a:endParaRPr>
          </a:p>
          <a:p>
            <a:pPr marL="0" marR="0" lvl="0" indent="0" algn="l" rtl="0">
              <a:spcBef>
                <a:spcPts val="0"/>
              </a:spcBef>
              <a:spcAft>
                <a:spcPts val="0"/>
              </a:spcAft>
              <a:buNone/>
            </a:pPr>
            <a:r>
              <a:rPr lang="en-GB" sz="1800">
                <a:solidFill>
                  <a:schemeClr val="lt1"/>
                </a:solidFill>
                <a:latin typeface="Garamond"/>
                <a:ea typeface="Garamond"/>
                <a:cs typeface="Garamond"/>
                <a:sym typeface="Garamond"/>
              </a:rPr>
              <a:t>Ice formation influences </a:t>
            </a:r>
            <a:br>
              <a:rPr lang="en-GB" sz="1800">
                <a:solidFill>
                  <a:schemeClr val="lt1"/>
                </a:solidFill>
                <a:latin typeface="Garamond"/>
                <a:ea typeface="Garamond"/>
                <a:cs typeface="Garamond"/>
                <a:sym typeface="Garamond"/>
              </a:rPr>
            </a:br>
            <a:r>
              <a:rPr lang="en-GB" sz="1800">
                <a:solidFill>
                  <a:schemeClr val="lt1"/>
                </a:solidFill>
                <a:latin typeface="Garamond"/>
                <a:ea typeface="Garamond"/>
                <a:cs typeface="Garamond"/>
                <a:sym typeface="Garamond"/>
              </a:rPr>
              <a:t>radiative effect, </a:t>
            </a:r>
            <a:br>
              <a:rPr lang="en-GB" sz="1800">
                <a:solidFill>
                  <a:schemeClr val="lt1"/>
                </a:solidFill>
                <a:latin typeface="Garamond"/>
                <a:ea typeface="Garamond"/>
                <a:cs typeface="Garamond"/>
                <a:sym typeface="Garamond"/>
              </a:rPr>
            </a:br>
            <a:r>
              <a:rPr lang="en-GB" sz="1800">
                <a:solidFill>
                  <a:schemeClr val="lt1"/>
                </a:solidFill>
                <a:latin typeface="Garamond"/>
                <a:ea typeface="Garamond"/>
                <a:cs typeface="Garamond"/>
                <a:sym typeface="Garamond"/>
              </a:rPr>
              <a:t>precipitation formation, </a:t>
            </a:r>
            <a:br>
              <a:rPr lang="en-GB" sz="1800">
                <a:solidFill>
                  <a:schemeClr val="lt1"/>
                </a:solidFill>
                <a:latin typeface="Garamond"/>
                <a:ea typeface="Garamond"/>
                <a:cs typeface="Garamond"/>
                <a:sym typeface="Garamond"/>
              </a:rPr>
            </a:br>
            <a:r>
              <a:rPr lang="en-GB" sz="1800">
                <a:solidFill>
                  <a:schemeClr val="lt1"/>
                </a:solidFill>
                <a:latin typeface="Garamond"/>
                <a:ea typeface="Garamond"/>
                <a:cs typeface="Garamond"/>
                <a:sym typeface="Garamond"/>
              </a:rPr>
              <a:t>and cloud lifetime.</a:t>
            </a:r>
            <a:endParaRPr sz="1100">
              <a:latin typeface="Garamond"/>
              <a:ea typeface="Garamond"/>
              <a:cs typeface="Garamond"/>
              <a:sym typeface="Garamond"/>
            </a:endParaRPr>
          </a:p>
        </p:txBody>
      </p:sp>
      <p:pic>
        <p:nvPicPr>
          <p:cNvPr id="106" name="Google Shape;106;p14"/>
          <p:cNvPicPr preferRelativeResize="0"/>
          <p:nvPr/>
        </p:nvPicPr>
        <p:blipFill rotWithShape="1">
          <a:blip r:embed="rId4">
            <a:alphaModFix/>
          </a:blip>
          <a:srcRect l="5555" r="5278"/>
          <a:stretch/>
        </p:blipFill>
        <p:spPr>
          <a:xfrm rot="798274">
            <a:off x="3258823" y="2533060"/>
            <a:ext cx="219571" cy="246249"/>
          </a:xfrm>
          <a:prstGeom prst="rect">
            <a:avLst/>
          </a:prstGeom>
          <a:noFill/>
          <a:ln>
            <a:noFill/>
          </a:ln>
        </p:spPr>
      </p:pic>
      <p:pic>
        <p:nvPicPr>
          <p:cNvPr id="107" name="Google Shape;107;p14"/>
          <p:cNvPicPr preferRelativeResize="0"/>
          <p:nvPr/>
        </p:nvPicPr>
        <p:blipFill rotWithShape="1">
          <a:blip r:embed="rId4">
            <a:alphaModFix/>
          </a:blip>
          <a:srcRect l="5555" r="5278"/>
          <a:stretch/>
        </p:blipFill>
        <p:spPr>
          <a:xfrm rot="1056391">
            <a:off x="6884673" y="2236173"/>
            <a:ext cx="228596" cy="256370"/>
          </a:xfrm>
          <a:prstGeom prst="rect">
            <a:avLst/>
          </a:prstGeom>
          <a:noFill/>
          <a:ln>
            <a:noFill/>
          </a:ln>
        </p:spPr>
      </p:pic>
      <p:pic>
        <p:nvPicPr>
          <p:cNvPr id="108" name="Google Shape;108;p14"/>
          <p:cNvPicPr preferRelativeResize="0"/>
          <p:nvPr/>
        </p:nvPicPr>
        <p:blipFill rotWithShape="1">
          <a:blip r:embed="rId4">
            <a:alphaModFix/>
          </a:blip>
          <a:srcRect l="5555" r="5278"/>
          <a:stretch/>
        </p:blipFill>
        <p:spPr>
          <a:xfrm rot="1465967">
            <a:off x="8211714" y="2274208"/>
            <a:ext cx="243451" cy="273030"/>
          </a:xfrm>
          <a:prstGeom prst="rect">
            <a:avLst/>
          </a:prstGeom>
          <a:noFill/>
          <a:ln>
            <a:noFill/>
          </a:ln>
        </p:spPr>
      </p:pic>
      <p:pic>
        <p:nvPicPr>
          <p:cNvPr id="109" name="Google Shape;109;p14"/>
          <p:cNvPicPr preferRelativeResize="0"/>
          <p:nvPr/>
        </p:nvPicPr>
        <p:blipFill rotWithShape="1">
          <a:blip r:embed="rId4">
            <a:alphaModFix/>
          </a:blip>
          <a:srcRect l="5555" r="5278"/>
          <a:stretch/>
        </p:blipFill>
        <p:spPr>
          <a:xfrm rot="1661831">
            <a:off x="7432395" y="2524579"/>
            <a:ext cx="233371" cy="261724"/>
          </a:xfrm>
          <a:prstGeom prst="rect">
            <a:avLst/>
          </a:prstGeom>
          <a:noFill/>
          <a:ln>
            <a:noFill/>
          </a:ln>
        </p:spPr>
      </p:pic>
      <p:pic>
        <p:nvPicPr>
          <p:cNvPr id="110" name="Google Shape;110;p14"/>
          <p:cNvPicPr preferRelativeResize="0"/>
          <p:nvPr/>
        </p:nvPicPr>
        <p:blipFill rotWithShape="1">
          <a:blip r:embed="rId4">
            <a:alphaModFix/>
          </a:blip>
          <a:srcRect l="5555" r="5278"/>
          <a:stretch/>
        </p:blipFill>
        <p:spPr>
          <a:xfrm rot="2422041">
            <a:off x="3910081" y="2492494"/>
            <a:ext cx="228183" cy="255906"/>
          </a:xfrm>
          <a:prstGeom prst="rect">
            <a:avLst/>
          </a:prstGeom>
          <a:noFill/>
          <a:ln>
            <a:noFill/>
          </a:ln>
        </p:spPr>
      </p:pic>
      <p:sp>
        <p:nvSpPr>
          <p:cNvPr id="111" name="Google Shape;111;p14"/>
          <p:cNvSpPr txBox="1">
            <a:spLocks noGrp="1"/>
          </p:cNvSpPr>
          <p:nvPr>
            <p:ph type="title" idx="4294967295"/>
          </p:nvPr>
        </p:nvSpPr>
        <p:spPr>
          <a:xfrm>
            <a:off x="83100" y="27757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GB" sz="3020"/>
              <a:t>Objective</a:t>
            </a:r>
            <a:endParaRPr sz="3020"/>
          </a:p>
        </p:txBody>
      </p:sp>
      <p:pic>
        <p:nvPicPr>
          <p:cNvPr id="112" name="Google Shape;112;p14"/>
          <p:cNvPicPr preferRelativeResize="0"/>
          <p:nvPr/>
        </p:nvPicPr>
        <p:blipFill>
          <a:blip r:embed="rId5">
            <a:alphaModFix/>
          </a:blip>
          <a:stretch>
            <a:fillRect/>
          </a:stretch>
        </p:blipFill>
        <p:spPr>
          <a:xfrm>
            <a:off x="8650611" y="4486275"/>
            <a:ext cx="493389" cy="657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5"/>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5"/>
          <p:cNvPicPr preferRelativeResize="0"/>
          <p:nvPr/>
        </p:nvPicPr>
        <p:blipFill>
          <a:blip r:embed="rId3">
            <a:alphaModFix/>
          </a:blip>
          <a:stretch>
            <a:fillRect/>
          </a:stretch>
        </p:blipFill>
        <p:spPr>
          <a:xfrm>
            <a:off x="8650611" y="4486275"/>
            <a:ext cx="493389" cy="657224"/>
          </a:xfrm>
          <a:prstGeom prst="rect">
            <a:avLst/>
          </a:prstGeom>
          <a:noFill/>
          <a:ln>
            <a:noFill/>
          </a:ln>
        </p:spPr>
      </p:pic>
      <p:pic>
        <p:nvPicPr>
          <p:cNvPr id="118" name="Google Shape;118;p15"/>
          <p:cNvPicPr preferRelativeResize="0"/>
          <p:nvPr/>
        </p:nvPicPr>
        <p:blipFill>
          <a:blip r:embed="rId4">
            <a:alphaModFix/>
          </a:blip>
          <a:stretch>
            <a:fillRect/>
          </a:stretch>
        </p:blipFill>
        <p:spPr>
          <a:xfrm>
            <a:off x="5115729" y="1012862"/>
            <a:ext cx="3357342" cy="3820975"/>
          </a:xfrm>
          <a:prstGeom prst="rect">
            <a:avLst/>
          </a:prstGeom>
          <a:noFill/>
          <a:ln>
            <a:noFill/>
          </a:ln>
        </p:spPr>
      </p:pic>
      <p:pic>
        <p:nvPicPr>
          <p:cNvPr id="119" name="Google Shape;119;p15"/>
          <p:cNvPicPr preferRelativeResize="0"/>
          <p:nvPr/>
        </p:nvPicPr>
        <p:blipFill>
          <a:blip r:embed="rId5">
            <a:alphaModFix/>
          </a:blip>
          <a:stretch>
            <a:fillRect/>
          </a:stretch>
        </p:blipFill>
        <p:spPr>
          <a:xfrm>
            <a:off x="5143707" y="1012862"/>
            <a:ext cx="3301387" cy="3820975"/>
          </a:xfrm>
          <a:prstGeom prst="rect">
            <a:avLst/>
          </a:prstGeom>
          <a:noFill/>
          <a:ln>
            <a:noFill/>
          </a:ln>
        </p:spPr>
      </p:pic>
      <p:pic>
        <p:nvPicPr>
          <p:cNvPr id="120" name="Google Shape;120;p15"/>
          <p:cNvPicPr preferRelativeResize="0"/>
          <p:nvPr/>
        </p:nvPicPr>
        <p:blipFill>
          <a:blip r:embed="rId6">
            <a:alphaModFix/>
          </a:blip>
          <a:stretch>
            <a:fillRect/>
          </a:stretch>
        </p:blipFill>
        <p:spPr>
          <a:xfrm>
            <a:off x="5133234" y="1013550"/>
            <a:ext cx="3322331" cy="3819600"/>
          </a:xfrm>
          <a:prstGeom prst="rect">
            <a:avLst/>
          </a:prstGeom>
          <a:noFill/>
          <a:ln>
            <a:noFill/>
          </a:ln>
        </p:spPr>
      </p:pic>
      <p:pic>
        <p:nvPicPr>
          <p:cNvPr id="121" name="Google Shape;121;p15"/>
          <p:cNvPicPr preferRelativeResize="0"/>
          <p:nvPr/>
        </p:nvPicPr>
        <p:blipFill>
          <a:blip r:embed="rId7">
            <a:alphaModFix/>
          </a:blip>
          <a:stretch>
            <a:fillRect/>
          </a:stretch>
        </p:blipFill>
        <p:spPr>
          <a:xfrm>
            <a:off x="5113416" y="1013550"/>
            <a:ext cx="3361969" cy="3819600"/>
          </a:xfrm>
          <a:prstGeom prst="rect">
            <a:avLst/>
          </a:prstGeom>
          <a:noFill/>
          <a:ln>
            <a:noFill/>
          </a:ln>
        </p:spPr>
      </p:pic>
      <p:sp>
        <p:nvSpPr>
          <p:cNvPr id="122" name="Google Shape;122;p15"/>
          <p:cNvSpPr txBox="1"/>
          <p:nvPr/>
        </p:nvSpPr>
        <p:spPr>
          <a:xfrm>
            <a:off x="58250" y="2170650"/>
            <a:ext cx="5055300" cy="140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600" b="1">
                <a:solidFill>
                  <a:srgbClr val="999999"/>
                </a:solidFill>
                <a:latin typeface="Garamond"/>
                <a:ea typeface="Garamond"/>
                <a:cs typeface="Garamond"/>
                <a:sym typeface="Garamond"/>
              </a:rPr>
              <a:t>Pressure level where fraction </a:t>
            </a:r>
            <a:r>
              <a:rPr lang="en-GB" sz="2600">
                <a:solidFill>
                  <a:srgbClr val="999999"/>
                </a:solidFill>
                <a:latin typeface="Garamond"/>
                <a:ea typeface="Garamond"/>
                <a:cs typeface="Garamond"/>
                <a:sym typeface="Garamond"/>
              </a:rPr>
              <a:t>​</a:t>
            </a:r>
            <a:endParaRPr sz="2600">
              <a:solidFill>
                <a:srgbClr val="999999"/>
              </a:solidFill>
              <a:latin typeface="Garamond"/>
              <a:ea typeface="Garamond"/>
              <a:cs typeface="Garamond"/>
              <a:sym typeface="Garamond"/>
            </a:endParaRPr>
          </a:p>
          <a:p>
            <a:pPr marL="457200" lvl="0" indent="-374650" algn="l" rtl="0">
              <a:lnSpc>
                <a:spcPct val="115000"/>
              </a:lnSpc>
              <a:spcBef>
                <a:spcPts val="0"/>
              </a:spcBef>
              <a:spcAft>
                <a:spcPts val="0"/>
              </a:spcAft>
              <a:buClr>
                <a:srgbClr val="999999"/>
              </a:buClr>
              <a:buSzPts val="2300"/>
              <a:buFont typeface="Garamond"/>
              <a:buChar char="●"/>
            </a:pPr>
            <a:r>
              <a:rPr lang="en-GB" sz="2300" b="1">
                <a:solidFill>
                  <a:srgbClr val="999999"/>
                </a:solidFill>
                <a:latin typeface="Garamond"/>
                <a:ea typeface="Garamond"/>
                <a:cs typeface="Garamond"/>
                <a:sym typeface="Garamond"/>
              </a:rPr>
              <a:t>Liquid / (Ice + Liquid) = 50% (SLF50)</a:t>
            </a:r>
            <a:endParaRPr sz="2300">
              <a:solidFill>
                <a:srgbClr val="999999"/>
              </a:solidFill>
              <a:latin typeface="Garamond"/>
              <a:ea typeface="Garamond"/>
              <a:cs typeface="Garamond"/>
              <a:sym typeface="Garamond"/>
            </a:endParaRPr>
          </a:p>
        </p:txBody>
      </p:sp>
      <p:sp>
        <p:nvSpPr>
          <p:cNvPr id="123" name="Google Shape;123;p15"/>
          <p:cNvSpPr txBox="1">
            <a:spLocks noGrp="1"/>
          </p:cNvSpPr>
          <p:nvPr>
            <p:ph type="title" idx="4294967295"/>
          </p:nvPr>
        </p:nvSpPr>
        <p:spPr>
          <a:xfrm>
            <a:off x="311700" y="27757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GB" sz="3020"/>
              <a:t>Defining a mixed-phase cloud (MPC)</a:t>
            </a:r>
            <a:endParaRPr sz="3020"/>
          </a:p>
        </p:txBody>
      </p:sp>
      <p:sp>
        <p:nvSpPr>
          <p:cNvPr id="124" name="Google Shape;124;p15"/>
          <p:cNvSpPr txBox="1"/>
          <p:nvPr/>
        </p:nvSpPr>
        <p:spPr>
          <a:xfrm>
            <a:off x="129000" y="4462388"/>
            <a:ext cx="298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999999"/>
                </a:solidFill>
                <a:latin typeface="Garamond"/>
                <a:ea typeface="Garamond"/>
                <a:cs typeface="Garamond"/>
                <a:sym typeface="Garamond"/>
              </a:rPr>
              <a:t>SLF: Supercooled liquid water fraction</a:t>
            </a:r>
            <a:endParaRPr>
              <a:solidFill>
                <a:srgbClr val="999999"/>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par>
                                <p:cTn id="13" presetID="10" presetClass="exit" presetSubtype="0" fill="hold" nodeType="withEffect">
                                  <p:stCondLst>
                                    <p:cond delay="0"/>
                                  </p:stCondLst>
                                  <p:childTnLst>
                                    <p:animEffect transition="out" filter="fade">
                                      <p:cBhvr>
                                        <p:cTn id="14" dur="1000"/>
                                        <p:tgtEl>
                                          <p:spTgt spid="118"/>
                                        </p:tgtEl>
                                      </p:cBhvr>
                                    </p:animEffect>
                                    <p:set>
                                      <p:cBhvr>
                                        <p:cTn id="15" dur="1" fill="hold">
                                          <p:stCondLst>
                                            <p:cond delay="1000"/>
                                          </p:stCondLst>
                                        </p:cTn>
                                        <p:tgtEl>
                                          <p:spTgt spid="1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1000"/>
                                        <p:tgtEl>
                                          <p:spTgt spid="120"/>
                                        </p:tgtEl>
                                      </p:cBhvr>
                                    </p:animEffect>
                                  </p:childTnLst>
                                </p:cTn>
                              </p:par>
                              <p:par>
                                <p:cTn id="21" presetID="10" presetClass="exit" presetSubtype="0" fill="hold" nodeType="withEffect">
                                  <p:stCondLst>
                                    <p:cond delay="0"/>
                                  </p:stCondLst>
                                  <p:childTnLst>
                                    <p:animEffect transition="out" filter="fade">
                                      <p:cBhvr>
                                        <p:cTn id="22" dur="1000"/>
                                        <p:tgtEl>
                                          <p:spTgt spid="119"/>
                                        </p:tgtEl>
                                      </p:cBhvr>
                                    </p:animEffect>
                                    <p:set>
                                      <p:cBhvr>
                                        <p:cTn id="23" dur="1" fill="hold">
                                          <p:stCondLst>
                                            <p:cond delay="1000"/>
                                          </p:stCondLst>
                                        </p:cTn>
                                        <p:tgtEl>
                                          <p:spTgt spid="1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1000"/>
                                        <p:tgtEl>
                                          <p:spTgt spid="121"/>
                                        </p:tgtEl>
                                      </p:cBhvr>
                                    </p:animEffect>
                                  </p:childTnLst>
                                </p:cTn>
                              </p:par>
                              <p:par>
                                <p:cTn id="29" presetID="10" presetClass="exit" presetSubtype="0" fill="hold" nodeType="withEffect">
                                  <p:stCondLst>
                                    <p:cond delay="0"/>
                                  </p:stCondLst>
                                  <p:childTnLst>
                                    <p:animEffect transition="out" filter="fade">
                                      <p:cBhvr>
                                        <p:cTn id="30" dur="1000"/>
                                        <p:tgtEl>
                                          <p:spTgt spid="120"/>
                                        </p:tgtEl>
                                      </p:cBhvr>
                                    </p:animEffect>
                                    <p:set>
                                      <p:cBhvr>
                                        <p:cTn id="31" dur="1" fill="hold">
                                          <p:stCondLst>
                                            <p:cond delay="1000"/>
                                          </p:stCondLst>
                                        </p:cTn>
                                        <p:tgtEl>
                                          <p:spTgt spid="12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1000"/>
                                        <p:tgtEl>
                                          <p:spTgt spid="122"/>
                                        </p:tgtEl>
                                      </p:cBhvr>
                                    </p:animEffect>
                                  </p:childTnLst>
                                </p:cTn>
                              </p:par>
                              <p:par>
                                <p:cTn id="35" presetID="10"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l="3097" r="6067"/>
          <a:stretch/>
        </p:blipFill>
        <p:spPr>
          <a:xfrm>
            <a:off x="4138169" y="1133400"/>
            <a:ext cx="867663" cy="3060075"/>
          </a:xfrm>
          <a:prstGeom prst="rect">
            <a:avLst/>
          </a:prstGeom>
          <a:noFill/>
          <a:ln>
            <a:noFill/>
          </a:ln>
        </p:spPr>
      </p:pic>
      <p:grpSp>
        <p:nvGrpSpPr>
          <p:cNvPr id="130" name="Google Shape;130;p16"/>
          <p:cNvGrpSpPr/>
          <p:nvPr/>
        </p:nvGrpSpPr>
        <p:grpSpPr>
          <a:xfrm>
            <a:off x="329325" y="1174397"/>
            <a:ext cx="3660816" cy="2794698"/>
            <a:chOff x="200025" y="1438275"/>
            <a:chExt cx="3848225" cy="3060000"/>
          </a:xfrm>
        </p:grpSpPr>
        <p:sp>
          <p:nvSpPr>
            <p:cNvPr id="131" name="Google Shape;131;p16"/>
            <p:cNvSpPr/>
            <p:nvPr/>
          </p:nvSpPr>
          <p:spPr>
            <a:xfrm>
              <a:off x="200025" y="1438275"/>
              <a:ext cx="3848100" cy="306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16"/>
            <p:cNvGrpSpPr/>
            <p:nvPr/>
          </p:nvGrpSpPr>
          <p:grpSpPr>
            <a:xfrm>
              <a:off x="200025" y="1724963"/>
              <a:ext cx="3848225" cy="2773223"/>
              <a:chOff x="152396" y="901742"/>
              <a:chExt cx="4629165" cy="3378683"/>
            </a:xfrm>
          </p:grpSpPr>
          <p:pic>
            <p:nvPicPr>
              <p:cNvPr id="133" name="Google Shape;133;p16"/>
              <p:cNvPicPr preferRelativeResize="0"/>
              <p:nvPr/>
            </p:nvPicPr>
            <p:blipFill rotWithShape="1">
              <a:blip r:embed="rId4">
                <a:alphaModFix/>
              </a:blip>
              <a:srcRect t="10136"/>
              <a:stretch/>
            </p:blipFill>
            <p:spPr>
              <a:xfrm>
                <a:off x="152396" y="901742"/>
                <a:ext cx="4629165" cy="3098745"/>
              </a:xfrm>
              <a:prstGeom prst="rect">
                <a:avLst/>
              </a:prstGeom>
              <a:noFill/>
              <a:ln>
                <a:noFill/>
              </a:ln>
            </p:spPr>
          </p:pic>
          <p:pic>
            <p:nvPicPr>
              <p:cNvPr id="134" name="Google Shape;134;p16"/>
              <p:cNvPicPr preferRelativeResize="0"/>
              <p:nvPr/>
            </p:nvPicPr>
            <p:blipFill>
              <a:blip r:embed="rId5">
                <a:alphaModFix/>
              </a:blip>
              <a:stretch>
                <a:fillRect/>
              </a:stretch>
            </p:blipFill>
            <p:spPr>
              <a:xfrm>
                <a:off x="152400" y="4032775"/>
                <a:ext cx="4629150" cy="247650"/>
              </a:xfrm>
              <a:prstGeom prst="rect">
                <a:avLst/>
              </a:prstGeom>
              <a:noFill/>
              <a:ln>
                <a:noFill/>
              </a:ln>
            </p:spPr>
          </p:pic>
        </p:grpSp>
      </p:grpSp>
      <p:grpSp>
        <p:nvGrpSpPr>
          <p:cNvPr id="135" name="Google Shape;135;p16"/>
          <p:cNvGrpSpPr/>
          <p:nvPr/>
        </p:nvGrpSpPr>
        <p:grpSpPr>
          <a:xfrm>
            <a:off x="5162542" y="1175011"/>
            <a:ext cx="3631779" cy="2793474"/>
            <a:chOff x="5254475" y="1438275"/>
            <a:chExt cx="3978288" cy="3060000"/>
          </a:xfrm>
        </p:grpSpPr>
        <p:sp>
          <p:nvSpPr>
            <p:cNvPr id="136" name="Google Shape;136;p16"/>
            <p:cNvSpPr/>
            <p:nvPr/>
          </p:nvSpPr>
          <p:spPr>
            <a:xfrm>
              <a:off x="5254475" y="1438275"/>
              <a:ext cx="3978000" cy="306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16"/>
            <p:cNvGrpSpPr/>
            <p:nvPr/>
          </p:nvGrpSpPr>
          <p:grpSpPr>
            <a:xfrm>
              <a:off x="5254643" y="1710374"/>
              <a:ext cx="3978119" cy="2775695"/>
              <a:chOff x="4890838" y="2216610"/>
              <a:chExt cx="3470400" cy="2489635"/>
            </a:xfrm>
          </p:grpSpPr>
          <p:pic>
            <p:nvPicPr>
              <p:cNvPr id="138" name="Google Shape;138;p16"/>
              <p:cNvPicPr preferRelativeResize="0"/>
              <p:nvPr/>
            </p:nvPicPr>
            <p:blipFill rotWithShape="1">
              <a:blip r:embed="rId6">
                <a:alphaModFix/>
              </a:blip>
              <a:srcRect t="10080"/>
              <a:stretch/>
            </p:blipFill>
            <p:spPr>
              <a:xfrm>
                <a:off x="4891252" y="2216610"/>
                <a:ext cx="3469577" cy="2178537"/>
              </a:xfrm>
              <a:prstGeom prst="rect">
                <a:avLst/>
              </a:prstGeom>
              <a:noFill/>
              <a:ln>
                <a:noFill/>
              </a:ln>
            </p:spPr>
          </p:pic>
          <p:pic>
            <p:nvPicPr>
              <p:cNvPr id="139" name="Google Shape;139;p16"/>
              <p:cNvPicPr preferRelativeResize="0"/>
              <p:nvPr/>
            </p:nvPicPr>
            <p:blipFill>
              <a:blip r:embed="rId7">
                <a:alphaModFix/>
              </a:blip>
              <a:stretch>
                <a:fillRect/>
              </a:stretch>
            </p:blipFill>
            <p:spPr>
              <a:xfrm>
                <a:off x="4890838" y="4424275"/>
                <a:ext cx="3470400" cy="281970"/>
              </a:xfrm>
              <a:prstGeom prst="rect">
                <a:avLst/>
              </a:prstGeom>
              <a:noFill/>
              <a:ln>
                <a:noFill/>
              </a:ln>
            </p:spPr>
          </p:pic>
        </p:grpSp>
      </p:grpSp>
      <p:pic>
        <p:nvPicPr>
          <p:cNvPr id="140" name="Google Shape;140;p16"/>
          <p:cNvPicPr preferRelativeResize="0"/>
          <p:nvPr/>
        </p:nvPicPr>
        <p:blipFill>
          <a:blip r:embed="rId8">
            <a:alphaModFix/>
          </a:blip>
          <a:stretch>
            <a:fillRect/>
          </a:stretch>
        </p:blipFill>
        <p:spPr>
          <a:xfrm>
            <a:off x="8650611" y="4486275"/>
            <a:ext cx="493389" cy="657224"/>
          </a:xfrm>
          <a:prstGeom prst="rect">
            <a:avLst/>
          </a:prstGeom>
          <a:noFill/>
          <a:ln>
            <a:noFill/>
          </a:ln>
        </p:spPr>
      </p:pic>
      <p:sp>
        <p:nvSpPr>
          <p:cNvPr id="141" name="Google Shape;141;p16"/>
          <p:cNvSpPr/>
          <p:nvPr/>
        </p:nvSpPr>
        <p:spPr>
          <a:xfrm>
            <a:off x="7467875" y="1368700"/>
            <a:ext cx="867600" cy="5727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563C1"/>
              </a:highlight>
            </a:endParaRPr>
          </a:p>
        </p:txBody>
      </p:sp>
      <p:sp>
        <p:nvSpPr>
          <p:cNvPr id="142" name="Google Shape;142;p16"/>
          <p:cNvSpPr txBox="1"/>
          <p:nvPr/>
        </p:nvSpPr>
        <p:spPr>
          <a:xfrm>
            <a:off x="235688" y="3968475"/>
            <a:ext cx="3848100" cy="6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rgbClr val="999999"/>
                </a:solidFill>
                <a:latin typeface="Garamond"/>
                <a:ea typeface="Garamond"/>
                <a:cs typeface="Garamond"/>
                <a:sym typeface="Garamond"/>
              </a:rPr>
              <a:t>Temperature constant in all latitudes</a:t>
            </a:r>
            <a:endParaRPr sz="2100" b="1">
              <a:solidFill>
                <a:srgbClr val="999999"/>
              </a:solidFill>
              <a:latin typeface="Garamond"/>
              <a:ea typeface="Garamond"/>
              <a:cs typeface="Garamond"/>
              <a:sym typeface="Garamond"/>
            </a:endParaRPr>
          </a:p>
        </p:txBody>
      </p:sp>
      <p:sp>
        <p:nvSpPr>
          <p:cNvPr id="143" name="Google Shape;143;p16"/>
          <p:cNvSpPr txBox="1"/>
          <p:nvPr/>
        </p:nvSpPr>
        <p:spPr>
          <a:xfrm>
            <a:off x="5054388" y="3968475"/>
            <a:ext cx="3848100" cy="6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rgbClr val="999999"/>
                </a:solidFill>
                <a:latin typeface="Garamond"/>
                <a:ea typeface="Garamond"/>
                <a:cs typeface="Garamond"/>
                <a:sym typeface="Garamond"/>
              </a:rPr>
              <a:t>Highest snowfall related to storm track area </a:t>
            </a:r>
            <a:endParaRPr sz="2100" b="1">
              <a:solidFill>
                <a:srgbClr val="999999"/>
              </a:solidFill>
              <a:latin typeface="Garamond"/>
              <a:ea typeface="Garamond"/>
              <a:cs typeface="Garamond"/>
              <a:sym typeface="Garamond"/>
            </a:endParaRPr>
          </a:p>
        </p:txBody>
      </p:sp>
      <p:sp>
        <p:nvSpPr>
          <p:cNvPr id="144" name="Google Shape;144;p16"/>
          <p:cNvSpPr/>
          <p:nvPr/>
        </p:nvSpPr>
        <p:spPr>
          <a:xfrm>
            <a:off x="2577800" y="1507025"/>
            <a:ext cx="1193400" cy="5727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563C1"/>
              </a:highlight>
            </a:endParaRPr>
          </a:p>
        </p:txBody>
      </p:sp>
      <p:pic>
        <p:nvPicPr>
          <p:cNvPr id="145" name="Google Shape;145;p16"/>
          <p:cNvPicPr preferRelativeResize="0"/>
          <p:nvPr/>
        </p:nvPicPr>
        <p:blipFill>
          <a:blip r:embed="rId9">
            <a:alphaModFix/>
          </a:blip>
          <a:stretch>
            <a:fillRect/>
          </a:stretch>
        </p:blipFill>
        <p:spPr>
          <a:xfrm>
            <a:off x="226900" y="71075"/>
            <a:ext cx="867600" cy="985712"/>
          </a:xfrm>
          <a:prstGeom prst="rect">
            <a:avLst/>
          </a:prstGeom>
          <a:noFill/>
          <a:ln>
            <a:noFill/>
          </a:ln>
        </p:spPr>
      </p:pic>
      <p:sp>
        <p:nvSpPr>
          <p:cNvPr id="146" name="Google Shape;146;p16"/>
          <p:cNvSpPr txBox="1">
            <a:spLocks noGrp="1"/>
          </p:cNvSpPr>
          <p:nvPr>
            <p:ph type="title" idx="4294967295"/>
          </p:nvPr>
        </p:nvSpPr>
        <p:spPr>
          <a:xfrm>
            <a:off x="1299900" y="277575"/>
            <a:ext cx="75324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GB" sz="3020"/>
              <a:t>Mixed phase-clouds (ERA5)</a:t>
            </a:r>
            <a:endParaRPr sz="3020"/>
          </a:p>
        </p:txBody>
      </p:sp>
      <p:sp>
        <p:nvSpPr>
          <p:cNvPr id="147" name="Google Shape;147;p16"/>
          <p:cNvSpPr txBox="1"/>
          <p:nvPr/>
        </p:nvSpPr>
        <p:spPr>
          <a:xfrm>
            <a:off x="4142550" y="1201725"/>
            <a:ext cx="867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EDEBE9"/>
                </a:solidFill>
                <a:latin typeface="Garamond"/>
                <a:ea typeface="Garamond"/>
                <a:cs typeface="Garamond"/>
                <a:sym typeface="Garamond"/>
              </a:rPr>
              <a:t>Latitude</a:t>
            </a:r>
            <a:endParaRPr>
              <a:solidFill>
                <a:srgbClr val="EDEBE9"/>
              </a:solidFill>
              <a:latin typeface="Garamond"/>
              <a:ea typeface="Garamond"/>
              <a:cs typeface="Garamond"/>
              <a:sym typeface="Garamond"/>
            </a:endParaRPr>
          </a:p>
        </p:txBody>
      </p:sp>
      <p:sp>
        <p:nvSpPr>
          <p:cNvPr id="148" name="Google Shape;148;p16"/>
          <p:cNvSpPr txBox="1"/>
          <p:nvPr/>
        </p:nvSpPr>
        <p:spPr>
          <a:xfrm>
            <a:off x="101825" y="4538588"/>
            <a:ext cx="165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EDEBE9"/>
                </a:solidFill>
                <a:latin typeface="Garamond"/>
                <a:ea typeface="Garamond"/>
                <a:cs typeface="Garamond"/>
                <a:sym typeface="Garamond"/>
              </a:rPr>
              <a:t>30 year, season: DJF</a:t>
            </a:r>
            <a:endParaRPr>
              <a:solidFill>
                <a:srgbClr val="EDEBE9"/>
              </a:solidFill>
              <a:latin typeface="Garamond"/>
              <a:ea typeface="Garamond"/>
              <a:cs typeface="Garamond"/>
              <a:sym typeface="Garamond"/>
            </a:endParaRPr>
          </a:p>
        </p:txBody>
      </p:sp>
      <p:sp>
        <p:nvSpPr>
          <p:cNvPr id="149" name="Google Shape;149;p16"/>
          <p:cNvSpPr txBox="1"/>
          <p:nvPr/>
        </p:nvSpPr>
        <p:spPr>
          <a:xfrm>
            <a:off x="1475450" y="1201725"/>
            <a:ext cx="1368600" cy="30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Garamond"/>
                <a:ea typeface="Garamond"/>
                <a:cs typeface="Garamond"/>
                <a:sym typeface="Garamond"/>
              </a:rPr>
              <a:t>Temperature</a:t>
            </a:r>
            <a:endParaRPr>
              <a:latin typeface="Garamond"/>
              <a:ea typeface="Garamond"/>
              <a:cs typeface="Garamond"/>
              <a:sym typeface="Garamond"/>
            </a:endParaRPr>
          </a:p>
        </p:txBody>
      </p:sp>
      <p:sp>
        <p:nvSpPr>
          <p:cNvPr id="150" name="Google Shape;150;p16"/>
          <p:cNvSpPr txBox="1"/>
          <p:nvPr/>
        </p:nvSpPr>
        <p:spPr>
          <a:xfrm>
            <a:off x="6308650" y="1201725"/>
            <a:ext cx="1368600" cy="30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Garamond"/>
                <a:ea typeface="Garamond"/>
                <a:cs typeface="Garamond"/>
                <a:sym typeface="Garamond"/>
              </a:rPr>
              <a:t>Snowfall</a:t>
            </a:r>
            <a:endParaRPr>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par>
                                <p:cTn id="8" presetID="10" presetClass="entr" presetSubtype="0"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1000"/>
                                        <p:tgtEl>
                                          <p:spTgt spid="147"/>
                                        </p:tgtEl>
                                      </p:cBhvr>
                                    </p:animEffect>
                                  </p:childTnLst>
                                </p:cTn>
                              </p:par>
                              <p:par>
                                <p:cTn id="11" presetID="10"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fade">
                                      <p:cBhvr>
                                        <p:cTn id="13" dur="1000"/>
                                        <p:tgtEl>
                                          <p:spTgt spid="130"/>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100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1000"/>
                                        <p:tgtEl>
                                          <p:spTgt spid="148"/>
                                        </p:tgtEl>
                                      </p:cBhvr>
                                    </p:animEffect>
                                  </p:childTnLst>
                                </p:cTn>
                              </p:par>
                              <p:par>
                                <p:cTn id="20" presetID="10" presetClass="entr" presetSubtype="0" fill="hold" nodeType="with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1000"/>
                                        <p:tgtEl>
                                          <p:spTgt spid="1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1000"/>
                                        <p:tgtEl>
                                          <p:spTgt spid="143"/>
                                        </p:tgtEl>
                                      </p:cBhvr>
                                    </p:animEffect>
                                  </p:childTnLst>
                                </p:cTn>
                              </p:par>
                              <p:par>
                                <p:cTn id="28" presetID="10" presetClass="entr" presetSubtype="0" fill="hold"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1000"/>
                                        <p:tgtEl>
                                          <p:spTgt spid="135"/>
                                        </p:tgtEl>
                                      </p:cBhvr>
                                    </p:animEffect>
                                  </p:childTnLst>
                                </p:cTn>
                              </p:par>
                              <p:par>
                                <p:cTn id="31" presetID="10" presetClass="entr" presetSubtype="0" fill="hold" nodeType="with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fade">
                                      <p:cBhvr>
                                        <p:cTn id="33" dur="1000"/>
                                        <p:tgtEl>
                                          <p:spTgt spid="1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fade">
                                      <p:cBhvr>
                                        <p:cTn id="38" dur="1000"/>
                                        <p:tgtEl>
                                          <p:spTgt spid="141"/>
                                        </p:tgtEl>
                                      </p:cBhvr>
                                    </p:animEffect>
                                  </p:childTnLst>
                                </p:cTn>
                              </p:par>
                              <p:par>
                                <p:cTn id="39" presetID="10" presetClass="entr" presetSubtype="0" fill="hold"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7"/>
          <p:cNvPicPr preferRelativeResize="0"/>
          <p:nvPr/>
        </p:nvPicPr>
        <p:blipFill rotWithShape="1">
          <a:blip r:embed="rId3">
            <a:alphaModFix/>
          </a:blip>
          <a:srcRect l="626" t="8167" b="1383"/>
          <a:stretch/>
        </p:blipFill>
        <p:spPr>
          <a:xfrm>
            <a:off x="535800" y="1315000"/>
            <a:ext cx="3600000" cy="2124000"/>
          </a:xfrm>
          <a:prstGeom prst="rect">
            <a:avLst/>
          </a:prstGeom>
          <a:noFill/>
          <a:ln>
            <a:noFill/>
          </a:ln>
        </p:spPr>
      </p:pic>
      <p:pic>
        <p:nvPicPr>
          <p:cNvPr id="156" name="Google Shape;156;p17"/>
          <p:cNvPicPr preferRelativeResize="0"/>
          <p:nvPr/>
        </p:nvPicPr>
        <p:blipFill rotWithShape="1">
          <a:blip r:embed="rId4">
            <a:alphaModFix/>
          </a:blip>
          <a:srcRect t="8100" r="626" b="2197"/>
          <a:stretch/>
        </p:blipFill>
        <p:spPr>
          <a:xfrm>
            <a:off x="5008200" y="1315000"/>
            <a:ext cx="3600000" cy="2124000"/>
          </a:xfrm>
          <a:prstGeom prst="rect">
            <a:avLst/>
          </a:prstGeom>
          <a:noFill/>
          <a:ln>
            <a:noFill/>
          </a:ln>
        </p:spPr>
      </p:pic>
      <p:sp>
        <p:nvSpPr>
          <p:cNvPr id="157" name="Google Shape;157;p17"/>
          <p:cNvSpPr txBox="1">
            <a:spLocks noGrp="1"/>
          </p:cNvSpPr>
          <p:nvPr>
            <p:ph type="title" idx="4294967295"/>
          </p:nvPr>
        </p:nvSpPr>
        <p:spPr>
          <a:xfrm>
            <a:off x="311700" y="27757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GB" sz="3020"/>
              <a:t>Ice water path/Liquid water path (ERA5 - CMIP6)</a:t>
            </a:r>
            <a:endParaRPr sz="3020"/>
          </a:p>
        </p:txBody>
      </p:sp>
      <p:grpSp>
        <p:nvGrpSpPr>
          <p:cNvPr id="158" name="Google Shape;158;p17"/>
          <p:cNvGrpSpPr/>
          <p:nvPr/>
        </p:nvGrpSpPr>
        <p:grpSpPr>
          <a:xfrm rot="-5400000">
            <a:off x="3053261" y="2255816"/>
            <a:ext cx="3037478" cy="631858"/>
            <a:chOff x="2738438" y="3667125"/>
            <a:chExt cx="3671999" cy="952598"/>
          </a:xfrm>
        </p:grpSpPr>
        <p:sp>
          <p:nvSpPr>
            <p:cNvPr id="159" name="Google Shape;159;p17"/>
            <p:cNvSpPr/>
            <p:nvPr/>
          </p:nvSpPr>
          <p:spPr>
            <a:xfrm>
              <a:off x="2838450" y="3695700"/>
              <a:ext cx="3531900" cy="92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17"/>
            <p:cNvPicPr preferRelativeResize="0"/>
            <p:nvPr/>
          </p:nvPicPr>
          <p:blipFill>
            <a:blip r:embed="rId5">
              <a:alphaModFix/>
            </a:blip>
            <a:stretch>
              <a:fillRect/>
            </a:stretch>
          </p:blipFill>
          <p:spPr>
            <a:xfrm>
              <a:off x="2738438" y="3667125"/>
              <a:ext cx="3671999" cy="752760"/>
            </a:xfrm>
            <a:prstGeom prst="rect">
              <a:avLst/>
            </a:prstGeom>
            <a:noFill/>
            <a:ln>
              <a:noFill/>
            </a:ln>
          </p:spPr>
        </p:pic>
        <p:sp>
          <p:nvSpPr>
            <p:cNvPr id="161" name="Google Shape;161;p17"/>
            <p:cNvSpPr txBox="1"/>
            <p:nvPr/>
          </p:nvSpPr>
          <p:spPr>
            <a:xfrm>
              <a:off x="4065745" y="4250423"/>
              <a:ext cx="8193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chemeClr val="dk1"/>
                  </a:solidFill>
                  <a:latin typeface="Garamond"/>
                  <a:ea typeface="Garamond"/>
                  <a:cs typeface="Garamond"/>
                  <a:sym typeface="Garamond"/>
                </a:rPr>
                <a:t>(g m-2)​</a:t>
              </a:r>
              <a:endParaRPr sz="1200">
                <a:latin typeface="Garamond"/>
                <a:ea typeface="Garamond"/>
                <a:cs typeface="Garamond"/>
                <a:sym typeface="Garamond"/>
              </a:endParaRPr>
            </a:p>
          </p:txBody>
        </p:sp>
      </p:grpSp>
      <p:sp>
        <p:nvSpPr>
          <p:cNvPr id="162" name="Google Shape;162;p17"/>
          <p:cNvSpPr txBox="1"/>
          <p:nvPr/>
        </p:nvSpPr>
        <p:spPr>
          <a:xfrm>
            <a:off x="457000" y="3439000"/>
            <a:ext cx="3659700" cy="6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rgbClr val="DB00DB"/>
                </a:solidFill>
                <a:latin typeface="Garamond"/>
                <a:ea typeface="Garamond"/>
                <a:cs typeface="Garamond"/>
                <a:sym typeface="Garamond"/>
              </a:rPr>
              <a:t>Ice water path overestimate</a:t>
            </a:r>
            <a:endParaRPr sz="2100" b="1">
              <a:solidFill>
                <a:srgbClr val="DB00DB"/>
              </a:solidFill>
              <a:latin typeface="Garamond"/>
              <a:ea typeface="Garamond"/>
              <a:cs typeface="Garamond"/>
              <a:sym typeface="Garamond"/>
            </a:endParaRPr>
          </a:p>
        </p:txBody>
      </p:sp>
      <p:sp>
        <p:nvSpPr>
          <p:cNvPr id="163" name="Google Shape;163;p17"/>
          <p:cNvSpPr txBox="1"/>
          <p:nvPr/>
        </p:nvSpPr>
        <p:spPr>
          <a:xfrm>
            <a:off x="5008200" y="3439000"/>
            <a:ext cx="3967200" cy="6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rgbClr val="93C47D"/>
                </a:solidFill>
                <a:latin typeface="Garamond"/>
                <a:ea typeface="Garamond"/>
                <a:cs typeface="Garamond"/>
                <a:sym typeface="Garamond"/>
              </a:rPr>
              <a:t>Liquid water path underestimate</a:t>
            </a:r>
            <a:endParaRPr sz="2100" b="1">
              <a:solidFill>
                <a:srgbClr val="93C47D"/>
              </a:solidFill>
              <a:latin typeface="Garamond"/>
              <a:ea typeface="Garamond"/>
              <a:cs typeface="Garamond"/>
              <a:sym typeface="Garamond"/>
            </a:endParaRPr>
          </a:p>
        </p:txBody>
      </p:sp>
      <p:pic>
        <p:nvPicPr>
          <p:cNvPr id="164" name="Google Shape;164;p17"/>
          <p:cNvPicPr preferRelativeResize="0"/>
          <p:nvPr/>
        </p:nvPicPr>
        <p:blipFill>
          <a:blip r:embed="rId6">
            <a:alphaModFix/>
          </a:blip>
          <a:stretch>
            <a:fillRect/>
          </a:stretch>
        </p:blipFill>
        <p:spPr>
          <a:xfrm>
            <a:off x="8650611" y="4486275"/>
            <a:ext cx="493389" cy="657224"/>
          </a:xfrm>
          <a:prstGeom prst="rect">
            <a:avLst/>
          </a:prstGeom>
          <a:noFill/>
          <a:ln>
            <a:noFill/>
          </a:ln>
        </p:spPr>
      </p:pic>
      <p:sp>
        <p:nvSpPr>
          <p:cNvPr id="165" name="Google Shape;165;p17"/>
          <p:cNvSpPr txBox="1"/>
          <p:nvPr/>
        </p:nvSpPr>
        <p:spPr>
          <a:xfrm>
            <a:off x="1592050" y="986775"/>
            <a:ext cx="13896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solidFill>
                  <a:schemeClr val="lt1"/>
                </a:solidFill>
                <a:latin typeface="Garamond"/>
                <a:ea typeface="Garamond"/>
                <a:cs typeface="Garamond"/>
                <a:sym typeface="Garamond"/>
              </a:rPr>
              <a:t>Ice</a:t>
            </a:r>
            <a:endParaRPr sz="1700">
              <a:solidFill>
                <a:schemeClr val="lt1"/>
              </a:solidFill>
              <a:latin typeface="Garamond"/>
              <a:ea typeface="Garamond"/>
              <a:cs typeface="Garamond"/>
              <a:sym typeface="Garamond"/>
            </a:endParaRPr>
          </a:p>
        </p:txBody>
      </p:sp>
      <p:sp>
        <p:nvSpPr>
          <p:cNvPr id="166" name="Google Shape;166;p17"/>
          <p:cNvSpPr txBox="1"/>
          <p:nvPr/>
        </p:nvSpPr>
        <p:spPr>
          <a:xfrm>
            <a:off x="6113400" y="986775"/>
            <a:ext cx="13896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solidFill>
                  <a:schemeClr val="lt1"/>
                </a:solidFill>
                <a:latin typeface="Garamond"/>
                <a:ea typeface="Garamond"/>
                <a:cs typeface="Garamond"/>
                <a:sym typeface="Garamond"/>
              </a:rPr>
              <a:t>Liquid</a:t>
            </a:r>
            <a:endParaRPr sz="1700">
              <a:solidFill>
                <a:schemeClr val="lt1"/>
              </a:solidFill>
              <a:latin typeface="Garamond"/>
              <a:ea typeface="Garamond"/>
              <a:cs typeface="Garamond"/>
              <a:sym typeface="Garamond"/>
            </a:endParaRPr>
          </a:p>
        </p:txBody>
      </p:sp>
      <p:sp>
        <p:nvSpPr>
          <p:cNvPr id="167" name="Google Shape;167;p17"/>
          <p:cNvSpPr/>
          <p:nvPr/>
        </p:nvSpPr>
        <p:spPr>
          <a:xfrm>
            <a:off x="5008200" y="2970350"/>
            <a:ext cx="3659700" cy="3591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305150" y="1433175"/>
            <a:ext cx="2763600" cy="5487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p:nvPr/>
        </p:nvSpPr>
        <p:spPr>
          <a:xfrm>
            <a:off x="101825" y="4538588"/>
            <a:ext cx="165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EDEBE9"/>
                </a:solidFill>
                <a:latin typeface="Garamond"/>
                <a:ea typeface="Garamond"/>
                <a:cs typeface="Garamond"/>
                <a:sym typeface="Garamond"/>
              </a:rPr>
              <a:t>30 year, season: DJF</a:t>
            </a:r>
            <a:endParaRPr>
              <a:solidFill>
                <a:srgbClr val="EDEBE9"/>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1000"/>
                                        <p:tgtEl>
                                          <p:spTgt spid="156"/>
                                        </p:tgtEl>
                                      </p:cBhvr>
                                    </p:animEffect>
                                  </p:childTnLst>
                                </p:cTn>
                              </p:par>
                              <p:par>
                                <p:cTn id="11" presetID="10"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1000"/>
                                        <p:tgtEl>
                                          <p:spTgt spid="1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fade">
                                      <p:cBhvr>
                                        <p:cTn id="18" dur="1000"/>
                                        <p:tgtEl>
                                          <p:spTgt spid="167"/>
                                        </p:tgtEl>
                                      </p:cBhvr>
                                    </p:animEffect>
                                  </p:childTnLst>
                                </p:cTn>
                              </p:par>
                              <p:par>
                                <p:cTn id="19" presetID="10" presetClass="entr" presetSubtype="0" fill="hold" nodeType="withEffect">
                                  <p:stCondLst>
                                    <p:cond delay="0"/>
                                  </p:stCondLst>
                                  <p:childTnLst>
                                    <p:set>
                                      <p:cBhvr>
                                        <p:cTn id="20" dur="1" fill="hold">
                                          <p:stCondLst>
                                            <p:cond delay="0"/>
                                          </p:stCondLst>
                                        </p:cTn>
                                        <p:tgtEl>
                                          <p:spTgt spid="168"/>
                                        </p:tgtEl>
                                        <p:attrNameLst>
                                          <p:attrName>style.visibility</p:attrName>
                                        </p:attrNameLst>
                                      </p:cBhvr>
                                      <p:to>
                                        <p:strVal val="visible"/>
                                      </p:to>
                                    </p:set>
                                    <p:animEffect transition="in" filter="fade">
                                      <p:cBhvr>
                                        <p:cTn id="21"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a:alphaModFix/>
          </a:blip>
          <a:srcRect t="9828"/>
          <a:stretch/>
        </p:blipFill>
        <p:spPr>
          <a:xfrm>
            <a:off x="1828800" y="1305800"/>
            <a:ext cx="5400000" cy="2531900"/>
          </a:xfrm>
          <a:prstGeom prst="rect">
            <a:avLst/>
          </a:prstGeom>
          <a:noFill/>
          <a:ln>
            <a:noFill/>
          </a:ln>
        </p:spPr>
      </p:pic>
      <p:sp>
        <p:nvSpPr>
          <p:cNvPr id="175" name="Google Shape;175;p18"/>
          <p:cNvSpPr/>
          <p:nvPr/>
        </p:nvSpPr>
        <p:spPr>
          <a:xfrm rot="-5400000">
            <a:off x="6353225" y="2157175"/>
            <a:ext cx="2903400" cy="82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18"/>
          <p:cNvPicPr preferRelativeResize="0"/>
          <p:nvPr/>
        </p:nvPicPr>
        <p:blipFill rotWithShape="1">
          <a:blip r:embed="rId4">
            <a:alphaModFix/>
          </a:blip>
          <a:srcRect b="17369"/>
          <a:stretch/>
        </p:blipFill>
        <p:spPr>
          <a:xfrm rot="-5400000">
            <a:off x="6260132" y="2250201"/>
            <a:ext cx="2903450" cy="643080"/>
          </a:xfrm>
          <a:prstGeom prst="rect">
            <a:avLst/>
          </a:prstGeom>
          <a:noFill/>
          <a:ln>
            <a:noFill/>
          </a:ln>
        </p:spPr>
      </p:pic>
      <p:sp>
        <p:nvSpPr>
          <p:cNvPr id="177" name="Google Shape;177;p18"/>
          <p:cNvSpPr txBox="1"/>
          <p:nvPr/>
        </p:nvSpPr>
        <p:spPr>
          <a:xfrm>
            <a:off x="2422788" y="3837700"/>
            <a:ext cx="4298400" cy="72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rgbClr val="93C47D"/>
                </a:solidFill>
                <a:latin typeface="Garamond"/>
                <a:ea typeface="Garamond"/>
                <a:cs typeface="Garamond"/>
                <a:sym typeface="Garamond"/>
              </a:rPr>
              <a:t>Snowfall underestimate of ~20%</a:t>
            </a:r>
            <a:endParaRPr sz="2100" b="1">
              <a:solidFill>
                <a:srgbClr val="93C47D"/>
              </a:solidFill>
              <a:latin typeface="Garamond"/>
              <a:ea typeface="Garamond"/>
              <a:cs typeface="Garamond"/>
              <a:sym typeface="Garamond"/>
            </a:endParaRPr>
          </a:p>
        </p:txBody>
      </p:sp>
      <p:pic>
        <p:nvPicPr>
          <p:cNvPr id="178" name="Google Shape;178;p18"/>
          <p:cNvPicPr preferRelativeResize="0"/>
          <p:nvPr/>
        </p:nvPicPr>
        <p:blipFill>
          <a:blip r:embed="rId5">
            <a:alphaModFix/>
          </a:blip>
          <a:stretch>
            <a:fillRect/>
          </a:stretch>
        </p:blipFill>
        <p:spPr>
          <a:xfrm>
            <a:off x="8650611" y="4486275"/>
            <a:ext cx="493389" cy="657224"/>
          </a:xfrm>
          <a:prstGeom prst="rect">
            <a:avLst/>
          </a:prstGeom>
          <a:noFill/>
          <a:ln>
            <a:noFill/>
          </a:ln>
        </p:spPr>
      </p:pic>
      <p:sp>
        <p:nvSpPr>
          <p:cNvPr id="179" name="Google Shape;179;p18"/>
          <p:cNvSpPr txBox="1"/>
          <p:nvPr/>
        </p:nvSpPr>
        <p:spPr>
          <a:xfrm>
            <a:off x="3834000" y="959625"/>
            <a:ext cx="13896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solidFill>
                  <a:schemeClr val="lt1"/>
                </a:solidFill>
                <a:latin typeface="Garamond"/>
                <a:ea typeface="Garamond"/>
                <a:cs typeface="Garamond"/>
                <a:sym typeface="Garamond"/>
              </a:rPr>
              <a:t>Snowfall</a:t>
            </a:r>
            <a:endParaRPr sz="1700">
              <a:solidFill>
                <a:schemeClr val="lt1"/>
              </a:solidFill>
              <a:latin typeface="Garamond"/>
              <a:ea typeface="Garamond"/>
              <a:cs typeface="Garamond"/>
              <a:sym typeface="Garamond"/>
            </a:endParaRPr>
          </a:p>
        </p:txBody>
      </p:sp>
      <p:sp>
        <p:nvSpPr>
          <p:cNvPr id="180" name="Google Shape;180;p18"/>
          <p:cNvSpPr txBox="1"/>
          <p:nvPr/>
        </p:nvSpPr>
        <p:spPr>
          <a:xfrm>
            <a:off x="101825" y="4538588"/>
            <a:ext cx="165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EDEBE9"/>
                </a:solidFill>
                <a:latin typeface="Garamond"/>
                <a:ea typeface="Garamond"/>
                <a:cs typeface="Garamond"/>
                <a:sym typeface="Garamond"/>
              </a:rPr>
              <a:t>30 year, season: DJF</a:t>
            </a:r>
            <a:endParaRPr>
              <a:solidFill>
                <a:srgbClr val="EDEBE9"/>
              </a:solidFill>
              <a:latin typeface="Garamond"/>
              <a:ea typeface="Garamond"/>
              <a:cs typeface="Garamond"/>
              <a:sym typeface="Garamond"/>
            </a:endParaRPr>
          </a:p>
        </p:txBody>
      </p:sp>
      <p:sp>
        <p:nvSpPr>
          <p:cNvPr id="181" name="Google Shape;181;p18"/>
          <p:cNvSpPr txBox="1">
            <a:spLocks noGrp="1"/>
          </p:cNvSpPr>
          <p:nvPr>
            <p:ph type="title" idx="4294967295"/>
          </p:nvPr>
        </p:nvSpPr>
        <p:spPr>
          <a:xfrm>
            <a:off x="311700" y="27757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GB" sz="3020"/>
              <a:t>Snowfall (ERA5 - CMIP6)</a:t>
            </a:r>
            <a:endParaRPr sz="3020"/>
          </a:p>
        </p:txBody>
      </p:sp>
      <p:sp>
        <p:nvSpPr>
          <p:cNvPr id="182" name="Google Shape;182;p18"/>
          <p:cNvSpPr txBox="1"/>
          <p:nvPr/>
        </p:nvSpPr>
        <p:spPr>
          <a:xfrm rot="-5400000">
            <a:off x="7668100" y="2449197"/>
            <a:ext cx="908400" cy="24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chemeClr val="dk1"/>
                </a:solidFill>
                <a:latin typeface="Garamond"/>
                <a:ea typeface="Garamond"/>
                <a:cs typeface="Garamond"/>
                <a:sym typeface="Garamond"/>
              </a:rPr>
              <a:t>(mm day-1)</a:t>
            </a:r>
            <a:endParaRPr sz="1200">
              <a:latin typeface="Garamond"/>
              <a:ea typeface="Garamond"/>
              <a:cs typeface="Garamond"/>
              <a:sym typeface="Garamond"/>
            </a:endParaRPr>
          </a:p>
        </p:txBody>
      </p:sp>
      <p:sp>
        <p:nvSpPr>
          <p:cNvPr id="183" name="Google Shape;183;p18"/>
          <p:cNvSpPr/>
          <p:nvPr/>
        </p:nvSpPr>
        <p:spPr>
          <a:xfrm>
            <a:off x="1563900" y="3235025"/>
            <a:ext cx="5664900" cy="4002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3167400" y="1305800"/>
            <a:ext cx="1935900" cy="811800"/>
          </a:xfrm>
          <a:prstGeom prst="ellipse">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body" idx="1"/>
          </p:nvPr>
        </p:nvSpPr>
        <p:spPr>
          <a:xfrm>
            <a:off x="311700" y="621675"/>
            <a:ext cx="8520600" cy="2286900"/>
          </a:xfrm>
          <a:prstGeom prst="rect">
            <a:avLst/>
          </a:prstGeom>
        </p:spPr>
        <p:txBody>
          <a:bodyPr spcFirstLastPara="1" wrap="square" lIns="91425" tIns="91425" rIns="91425" bIns="91425" anchor="t" anchorCtr="0">
            <a:normAutofit lnSpcReduction="10000"/>
          </a:bodyPr>
          <a:lstStyle/>
          <a:p>
            <a:pPr marL="457200" lvl="0" indent="-387350" algn="l" rtl="0">
              <a:spcBef>
                <a:spcPts val="0"/>
              </a:spcBef>
              <a:spcAft>
                <a:spcPts val="0"/>
              </a:spcAft>
              <a:buSzPts val="2500"/>
              <a:buChar char="●"/>
            </a:pPr>
            <a:r>
              <a:rPr lang="en-GB" sz="2500" dirty="0"/>
              <a:t>Snowfall from MP clouds is highest in storm track areas</a:t>
            </a:r>
            <a:endParaRPr sz="2500" dirty="0"/>
          </a:p>
          <a:p>
            <a:pPr indent="-387350">
              <a:buSzPts val="2500"/>
            </a:pPr>
            <a:r>
              <a:rPr lang="en-GB" sz="2500" dirty="0"/>
              <a:t>GCM </a:t>
            </a:r>
            <a:endParaRPr sz="2500"/>
          </a:p>
          <a:p>
            <a:pPr lvl="1" indent="-387350">
              <a:buSzPts val="2500"/>
            </a:pPr>
            <a:r>
              <a:rPr lang="en-GB" sz="2500" dirty="0"/>
              <a:t>cloud phase	</a:t>
            </a:r>
            <a:r>
              <a:rPr lang="en-GB" sz="2300" dirty="0"/>
              <a:t>Ice </a:t>
            </a:r>
            <a:r>
              <a:rPr lang="en-GB" sz="2300" b="1" dirty="0">
                <a:solidFill>
                  <a:srgbClr val="DB00DB"/>
                </a:solidFill>
              </a:rPr>
              <a:t>overestimated</a:t>
            </a:r>
            <a:endParaRPr lang="en-GB" sz="2300" b="1" dirty="0">
              <a:solidFill>
                <a:srgbClr val="93C47D"/>
              </a:solidFill>
            </a:endParaRPr>
          </a:p>
          <a:p>
            <a:pPr marL="527050" lvl="1" indent="0">
              <a:lnSpc>
                <a:spcPct val="114999"/>
              </a:lnSpc>
              <a:buSzPts val="2500"/>
              <a:buNone/>
            </a:pPr>
            <a:r>
              <a:rPr lang="en-GB" sz="2300" dirty="0"/>
              <a:t>                               Liquid </a:t>
            </a:r>
            <a:r>
              <a:rPr lang="en-GB" sz="2300" b="1" dirty="0">
                <a:solidFill>
                  <a:srgbClr val="93C47D"/>
                </a:solidFill>
              </a:rPr>
              <a:t>underestimated</a:t>
            </a:r>
            <a:endParaRPr sz="2300" b="1">
              <a:solidFill>
                <a:srgbClr val="93C47D"/>
              </a:solidFill>
            </a:endParaRPr>
          </a:p>
          <a:p>
            <a:pPr lvl="1" indent="-387350">
              <a:buSzPts val="2500"/>
            </a:pPr>
            <a:r>
              <a:rPr lang="en-GB" sz="2500" dirty="0"/>
              <a:t>Snowfall          </a:t>
            </a:r>
            <a:r>
              <a:rPr lang="en-GB" sz="2300" b="1" dirty="0">
                <a:solidFill>
                  <a:srgbClr val="93C47D"/>
                </a:solidFill>
              </a:rPr>
              <a:t>Underestimated</a:t>
            </a:r>
            <a:r>
              <a:rPr lang="en-GB" sz="2300" dirty="0"/>
              <a:t> especially in storm track areas</a:t>
            </a:r>
            <a:endParaRPr sz="2800" dirty="0"/>
          </a:p>
        </p:txBody>
      </p:sp>
      <p:sp>
        <p:nvSpPr>
          <p:cNvPr id="190" name="Google Shape;190;p19"/>
          <p:cNvSpPr txBox="1"/>
          <p:nvPr/>
        </p:nvSpPr>
        <p:spPr>
          <a:xfrm>
            <a:off x="2833150" y="4710915"/>
            <a:ext cx="3473454"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rgbClr val="6D9EEB"/>
                </a:solidFill>
                <a:latin typeface="Garamond"/>
                <a:ea typeface="Garamond"/>
                <a:cs typeface="Garamond"/>
                <a:sym typeface="Garamond"/>
                <a:hlinkClick r:id="rId3">
                  <a:extLst>
                    <a:ext uri="{A12FA001-AC4F-418D-AE19-62706E023703}">
                      <ahyp:hlinkClr xmlns:ahyp="http://schemas.microsoft.com/office/drawing/2018/hyperlinkcolor" val="tx"/>
                    </a:ext>
                  </a:extLst>
                </a:hlinkClick>
              </a:rPr>
              <a:t>franziska.hellmuth@geo.uio.no</a:t>
            </a:r>
            <a:r>
              <a:rPr lang="en-GB">
                <a:solidFill>
                  <a:srgbClr val="6D9EEB"/>
                </a:solidFill>
                <a:latin typeface="Garamond"/>
                <a:ea typeface="Garamond"/>
                <a:cs typeface="Garamond"/>
                <a:sym typeface="Garamond"/>
              </a:rPr>
              <a:t>, EGU22-4566 </a:t>
            </a:r>
            <a:endParaRPr>
              <a:solidFill>
                <a:srgbClr val="6D9EEB"/>
              </a:solidFill>
              <a:latin typeface="Garamond"/>
              <a:ea typeface="Garamond"/>
              <a:cs typeface="Garamond"/>
              <a:sym typeface="Garamond"/>
            </a:endParaRPr>
          </a:p>
        </p:txBody>
      </p:sp>
      <p:sp>
        <p:nvSpPr>
          <p:cNvPr id="191" name="Google Shape;191;p19"/>
          <p:cNvSpPr txBox="1">
            <a:spLocks noGrp="1"/>
          </p:cNvSpPr>
          <p:nvPr>
            <p:ph type="title"/>
          </p:nvPr>
        </p:nvSpPr>
        <p:spPr>
          <a:xfrm>
            <a:off x="311700" y="4897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GB" sz="3020"/>
              <a:t>Key points</a:t>
            </a:r>
            <a:endParaRPr sz="3020"/>
          </a:p>
        </p:txBody>
      </p:sp>
      <p:sp>
        <p:nvSpPr>
          <p:cNvPr id="192" name="Google Shape;192;p19"/>
          <p:cNvSpPr txBox="1">
            <a:spLocks noGrp="1"/>
          </p:cNvSpPr>
          <p:nvPr>
            <p:ph type="title"/>
          </p:nvPr>
        </p:nvSpPr>
        <p:spPr>
          <a:xfrm>
            <a:off x="311700" y="280413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GB" sz="3020"/>
              <a:t>Next steps</a:t>
            </a:r>
            <a:endParaRPr sz="3020"/>
          </a:p>
        </p:txBody>
      </p:sp>
      <p:sp>
        <p:nvSpPr>
          <p:cNvPr id="193" name="Google Shape;193;p19"/>
          <p:cNvSpPr txBox="1">
            <a:spLocks noGrp="1"/>
          </p:cNvSpPr>
          <p:nvPr>
            <p:ph type="body" idx="1"/>
          </p:nvPr>
        </p:nvSpPr>
        <p:spPr>
          <a:xfrm>
            <a:off x="311700" y="3376835"/>
            <a:ext cx="8520600" cy="850500"/>
          </a:xfrm>
          <a:prstGeom prst="rect">
            <a:avLst/>
          </a:prstGeom>
        </p:spPr>
        <p:txBody>
          <a:bodyPr spcFirstLastPara="1" wrap="square" lIns="91425" tIns="91425" rIns="91425" bIns="91425" anchor="t" anchorCtr="0">
            <a:normAutofit fontScale="92500" lnSpcReduction="20000"/>
          </a:bodyPr>
          <a:lstStyle/>
          <a:p>
            <a:pPr marL="457200" lvl="0" indent="-374407" algn="l" rtl="0">
              <a:spcBef>
                <a:spcPts val="0"/>
              </a:spcBef>
              <a:spcAft>
                <a:spcPts val="0"/>
              </a:spcAft>
              <a:buSzPct val="100000"/>
              <a:buChar char="●"/>
            </a:pPr>
            <a:r>
              <a:rPr lang="en-GB" sz="2482"/>
              <a:t>Find MP clouds in CMIP6</a:t>
            </a:r>
            <a:endParaRPr sz="2482"/>
          </a:p>
          <a:p>
            <a:pPr marL="457200" lvl="0" indent="-374407" algn="l" rtl="0">
              <a:spcBef>
                <a:spcPts val="0"/>
              </a:spcBef>
              <a:spcAft>
                <a:spcPts val="0"/>
              </a:spcAft>
              <a:buSzPct val="100000"/>
              <a:buChar char="●"/>
            </a:pPr>
            <a:r>
              <a:rPr lang="en-GB" sz="2482"/>
              <a:t>Include satellite data (CloudSat)</a:t>
            </a:r>
            <a:endParaRPr sz="2482"/>
          </a:p>
        </p:txBody>
      </p:sp>
      <p:pic>
        <p:nvPicPr>
          <p:cNvPr id="194" name="Google Shape;194;p19"/>
          <p:cNvPicPr preferRelativeResize="0"/>
          <p:nvPr/>
        </p:nvPicPr>
        <p:blipFill>
          <a:blip r:embed="rId4">
            <a:alphaModFix/>
          </a:blip>
          <a:stretch>
            <a:fillRect/>
          </a:stretch>
        </p:blipFill>
        <p:spPr>
          <a:xfrm>
            <a:off x="8462033" y="4235100"/>
            <a:ext cx="681967" cy="908399"/>
          </a:xfrm>
          <a:prstGeom prst="rect">
            <a:avLst/>
          </a:prstGeom>
          <a:noFill/>
          <a:ln>
            <a:noFill/>
          </a:ln>
        </p:spPr>
      </p:pic>
      <p:pic>
        <p:nvPicPr>
          <p:cNvPr id="195" name="Google Shape;195;p19"/>
          <p:cNvPicPr preferRelativeResize="0"/>
          <p:nvPr/>
        </p:nvPicPr>
        <p:blipFill rotWithShape="1">
          <a:blip r:embed="rId5">
            <a:alphaModFix/>
          </a:blip>
          <a:srcRect b="19813"/>
          <a:stretch/>
        </p:blipFill>
        <p:spPr>
          <a:xfrm>
            <a:off x="85600" y="4429114"/>
            <a:ext cx="681975" cy="679935"/>
          </a:xfrm>
          <a:prstGeom prst="rect">
            <a:avLst/>
          </a:prstGeom>
          <a:noFill/>
          <a:ln>
            <a:noFill/>
          </a:ln>
        </p:spPr>
      </p:pic>
      <p:sp>
        <p:nvSpPr>
          <p:cNvPr id="196" name="Google Shape;196;p19"/>
          <p:cNvSpPr txBox="1"/>
          <p:nvPr/>
        </p:nvSpPr>
        <p:spPr>
          <a:xfrm>
            <a:off x="767575" y="4708850"/>
            <a:ext cx="125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999999"/>
                </a:solidFill>
                <a:latin typeface="Garamond"/>
                <a:ea typeface="Garamond"/>
                <a:cs typeface="Garamond"/>
                <a:sym typeface="Garamond"/>
              </a:rPr>
              <a:t>My Notebooks</a:t>
            </a:r>
            <a:endParaRPr>
              <a:solidFill>
                <a:srgbClr val="999999"/>
              </a:solidFill>
              <a:latin typeface="Garamond"/>
              <a:ea typeface="Garamond"/>
              <a:cs typeface="Garamond"/>
              <a:sym typeface="Garamond"/>
            </a:endParaRPr>
          </a:p>
        </p:txBody>
      </p:sp>
      <p:pic>
        <p:nvPicPr>
          <p:cNvPr id="197" name="Google Shape;197;p19"/>
          <p:cNvPicPr preferRelativeResize="0"/>
          <p:nvPr/>
        </p:nvPicPr>
        <p:blipFill>
          <a:blip r:embed="rId6">
            <a:alphaModFix/>
          </a:blip>
          <a:stretch>
            <a:fillRect/>
          </a:stretch>
        </p:blipFill>
        <p:spPr>
          <a:xfrm flipH="1">
            <a:off x="767574" y="4402950"/>
            <a:ext cx="572700" cy="572700"/>
          </a:xfrm>
          <a:prstGeom prst="rect">
            <a:avLst/>
          </a:prstGeom>
          <a:noFill/>
          <a:ln>
            <a:noFill/>
          </a:ln>
        </p:spPr>
      </p:pic>
      <p:pic>
        <p:nvPicPr>
          <p:cNvPr id="198" name="Google Shape;198;p19"/>
          <p:cNvPicPr preferRelativeResize="0"/>
          <p:nvPr/>
        </p:nvPicPr>
        <p:blipFill rotWithShape="1">
          <a:blip r:embed="rId7">
            <a:alphaModFix/>
          </a:blip>
          <a:srcRect b="19794"/>
          <a:stretch/>
        </p:blipFill>
        <p:spPr>
          <a:xfrm>
            <a:off x="7475453" y="4159725"/>
            <a:ext cx="986572" cy="983775"/>
          </a:xfrm>
          <a:prstGeom prst="rect">
            <a:avLst/>
          </a:prstGeom>
          <a:noFill/>
          <a:ln>
            <a:noFill/>
          </a:ln>
        </p:spPr>
      </p:pic>
      <p:sp>
        <p:nvSpPr>
          <p:cNvPr id="199" name="Google Shape;199;p19"/>
          <p:cNvSpPr txBox="1"/>
          <p:nvPr/>
        </p:nvSpPr>
        <p:spPr>
          <a:xfrm>
            <a:off x="7475450" y="3804000"/>
            <a:ext cx="1256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rgbClr val="999999"/>
                </a:solidFill>
                <a:latin typeface="Garamond"/>
                <a:ea typeface="Garamond"/>
                <a:cs typeface="Garamond"/>
                <a:sym typeface="Garamond"/>
              </a:rPr>
              <a:t>OSSP</a:t>
            </a:r>
            <a:endParaRPr sz="1600">
              <a:solidFill>
                <a:srgbClr val="999999"/>
              </a:solidFill>
              <a:latin typeface="Garamond"/>
              <a:ea typeface="Garamond"/>
              <a:cs typeface="Garamond"/>
              <a:sym typeface="Garamond"/>
            </a:endParaRPr>
          </a:p>
        </p:txBody>
      </p:sp>
      <p:pic>
        <p:nvPicPr>
          <p:cNvPr id="200" name="Google Shape;200;p19"/>
          <p:cNvPicPr preferRelativeResize="0"/>
          <p:nvPr/>
        </p:nvPicPr>
        <p:blipFill>
          <a:blip r:embed="rId6">
            <a:alphaModFix/>
          </a:blip>
          <a:stretch>
            <a:fillRect/>
          </a:stretch>
        </p:blipFill>
        <p:spPr>
          <a:xfrm rot="4205843">
            <a:off x="8002995" y="3857553"/>
            <a:ext cx="476390" cy="47639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Simple Light</vt:lpstr>
      <vt:lpstr>Snowfall rates and their connection to cloud microphysics​</vt:lpstr>
      <vt:lpstr>Objective</vt:lpstr>
      <vt:lpstr>Defining a mixed-phase cloud (MPC)</vt:lpstr>
      <vt:lpstr>Mixed phase-clouds (ERA5)</vt:lpstr>
      <vt:lpstr>Ice water path/Liquid water path (ERA5 - CMIP6)</vt:lpstr>
      <vt:lpstr>Snowfall (ERA5 - CMIP6)</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Snowfall rates and their connection to cloud microphysics​</dc:title>
  <cp:revision>15</cp:revision>
  <dcterms:modified xsi:type="dcterms:W3CDTF">2022-05-25T08:03:51Z</dcterms:modified>
</cp:coreProperties>
</file>