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8" r:id="rId2"/>
    <p:sldId id="330" r:id="rId3"/>
    <p:sldId id="329" r:id="rId4"/>
    <p:sldId id="299" r:id="rId5"/>
    <p:sldId id="282" r:id="rId6"/>
    <p:sldId id="287" r:id="rId7"/>
    <p:sldId id="273" r:id="rId8"/>
    <p:sldId id="336" r:id="rId9"/>
    <p:sldId id="327" r:id="rId10"/>
    <p:sldId id="315" r:id="rId11"/>
    <p:sldId id="324" r:id="rId12"/>
    <p:sldId id="316" r:id="rId13"/>
    <p:sldId id="323" r:id="rId14"/>
    <p:sldId id="333" r:id="rId15"/>
    <p:sldId id="322" r:id="rId16"/>
    <p:sldId id="320" r:id="rId17"/>
    <p:sldId id="319" r:id="rId18"/>
    <p:sldId id="290"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66"/>
    <a:srgbClr val="009900"/>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26"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52FCB-E2CF-40D1-9691-CD2E9F622400}" type="datetimeFigureOut">
              <a:rPr lang="x-none" smtClean="0"/>
              <a:t>25/05/2022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F59C-665D-4BA0-980F-8F409F1C3100}" type="slidenum">
              <a:rPr lang="x-none" smtClean="0"/>
              <a:t>‹#›</a:t>
            </a:fld>
            <a:endParaRPr lang="x-none"/>
          </a:p>
        </p:txBody>
      </p:sp>
    </p:spTree>
    <p:extLst>
      <p:ext uri="{BB962C8B-B14F-4D97-AF65-F5344CB8AC3E}">
        <p14:creationId xmlns:p14="http://schemas.microsoft.com/office/powerpoint/2010/main" val="12478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7DEF59C-665D-4BA0-980F-8F409F1C3100}" type="slidenum">
              <a:rPr lang="x-none" smtClean="0"/>
              <a:t>16</a:t>
            </a:fld>
            <a:endParaRPr lang="x-none"/>
          </a:p>
        </p:txBody>
      </p:sp>
    </p:spTree>
    <p:extLst>
      <p:ext uri="{BB962C8B-B14F-4D97-AF65-F5344CB8AC3E}">
        <p14:creationId xmlns:p14="http://schemas.microsoft.com/office/powerpoint/2010/main" val="258744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FBF34A-73B1-493A-921C-B38D928A52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21F6EB4D-7AA9-431C-8DB2-5EB63360E9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89AA97A3-7D0C-4DF2-8971-0F8A37F87A85}"/>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5" name="Footer Placeholder 4">
            <a:extLst>
              <a:ext uri="{FF2B5EF4-FFF2-40B4-BE49-F238E27FC236}">
                <a16:creationId xmlns="" xmlns:a16="http://schemas.microsoft.com/office/drawing/2014/main" id="{2660985F-80DD-4F75-AB34-0CBD9B083DC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CE315B7-4579-428A-9C33-F96203DB5FA1}"/>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349261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3E7A3-33D2-45E3-BBE4-B2AB0AEE2B1D}"/>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BF073F6-CABF-4CE2-A84B-5E104B6CD3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6D92DB7-D60F-43E0-B6DA-F34CA9EA6EE6}"/>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5" name="Footer Placeholder 4">
            <a:extLst>
              <a:ext uri="{FF2B5EF4-FFF2-40B4-BE49-F238E27FC236}">
                <a16:creationId xmlns="" xmlns:a16="http://schemas.microsoft.com/office/drawing/2014/main" id="{6C214E86-EA0F-4E3C-96D2-CB669BA609A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F65F2E9-840A-4639-A312-B71E59F1F411}"/>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251615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C937234-670E-4173-A0C3-92761C2201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0206F5F6-4A99-4A0D-BE64-691A213DCF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D58E6BE-74B3-466A-9327-06975DF34999}"/>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5" name="Footer Placeholder 4">
            <a:extLst>
              <a:ext uri="{FF2B5EF4-FFF2-40B4-BE49-F238E27FC236}">
                <a16:creationId xmlns="" xmlns:a16="http://schemas.microsoft.com/office/drawing/2014/main" id="{8E5C510A-36D5-45A2-84DF-2696F8AFC35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AC64948-2D62-4A16-9665-B3D187334552}"/>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48897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56F75D-4B20-4C96-9380-C64C66EABF8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9308BAB4-42C8-42A5-B7D8-75324E4BB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08E407C-B5F6-429F-88C3-81B4895AD204}"/>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5" name="Footer Placeholder 4">
            <a:extLst>
              <a:ext uri="{FF2B5EF4-FFF2-40B4-BE49-F238E27FC236}">
                <a16:creationId xmlns="" xmlns:a16="http://schemas.microsoft.com/office/drawing/2014/main" id="{C398ABDB-83C1-49B5-BDEA-6E954F459D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BAF23B0-2FE3-4C0E-8107-4C7A808463AB}"/>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211185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252E8-E1A0-497F-854F-3B314246F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36FDB101-8323-46CF-A631-CC865A9A8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1549ED2-B2EA-47D4-B1FE-E6B7619E44F4}"/>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5" name="Footer Placeholder 4">
            <a:extLst>
              <a:ext uri="{FF2B5EF4-FFF2-40B4-BE49-F238E27FC236}">
                <a16:creationId xmlns="" xmlns:a16="http://schemas.microsoft.com/office/drawing/2014/main" id="{E60366F2-8A3C-47A8-AEAF-7FCB0CF52C6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FDD35C49-01E7-47BC-A9A0-7AD119994B45}"/>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9406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B33CD-BE74-4D51-BE44-758137C5793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470F6F8A-AB53-46FC-9BCA-EE7828C42B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037D116A-5CA4-4418-BC0A-AE6570D0E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E5DCA69F-AE03-40A0-9BC2-1243E6489051}"/>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6" name="Footer Placeholder 5">
            <a:extLst>
              <a:ext uri="{FF2B5EF4-FFF2-40B4-BE49-F238E27FC236}">
                <a16:creationId xmlns="" xmlns:a16="http://schemas.microsoft.com/office/drawing/2014/main" id="{354E887B-503B-4F7C-A3E9-9A4ED4709C9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D2C5212-84F9-4B33-99C0-858282F9376D}"/>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211616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A111F6-41D0-4C4A-B2C0-508A8B8044D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3BC791BF-B305-4BF0-A770-8F7D6BBE2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FC927EA-63AD-44E1-9A2A-F06F0CB714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E0BF6459-EFF1-4CAF-BD05-A199C1C38E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4D7E083-B129-43FC-8DB5-D72E3E43F6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87CBDA49-CE15-4F77-A58D-60A54E303140}"/>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8" name="Footer Placeholder 7">
            <a:extLst>
              <a:ext uri="{FF2B5EF4-FFF2-40B4-BE49-F238E27FC236}">
                <a16:creationId xmlns="" xmlns:a16="http://schemas.microsoft.com/office/drawing/2014/main" id="{308B9597-FA44-4E9A-8102-78C2909D3E09}"/>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C480B55B-A05E-4928-8E09-3A2C0F1C1E11}"/>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48215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BC56D8-C58A-4F19-BD8E-C537B7762B0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AA3BCA38-EBA2-4F3F-983B-F10BD8C32A35}"/>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4" name="Footer Placeholder 3">
            <a:extLst>
              <a:ext uri="{FF2B5EF4-FFF2-40B4-BE49-F238E27FC236}">
                <a16:creationId xmlns="" xmlns:a16="http://schemas.microsoft.com/office/drawing/2014/main" id="{55E8187F-005C-41A4-B498-4D3C28731491}"/>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23094C4A-1FEF-4A27-A964-EE8E9C1E65C0}"/>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22832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C1BB5EC-6B00-4C41-B491-0919D93B9484}"/>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3" name="Footer Placeholder 2">
            <a:extLst>
              <a:ext uri="{FF2B5EF4-FFF2-40B4-BE49-F238E27FC236}">
                <a16:creationId xmlns="" xmlns:a16="http://schemas.microsoft.com/office/drawing/2014/main" id="{392624CC-0FE0-40F6-9C1E-398F3B6D61D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96E187A9-F808-404A-B170-9F6A713D2636}"/>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1921283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498E6C-EB59-4AD2-9621-7A28B6D51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E4E86609-FE87-4489-A671-16C7D1E0A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210BA3FD-F5AD-4966-8383-852AF189F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CACF18-9100-4FBE-959C-0CACE9328D44}"/>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6" name="Footer Placeholder 5">
            <a:extLst>
              <a:ext uri="{FF2B5EF4-FFF2-40B4-BE49-F238E27FC236}">
                <a16:creationId xmlns="" xmlns:a16="http://schemas.microsoft.com/office/drawing/2014/main" id="{0A7DE0EE-2EC8-4222-B26F-D7F3482F21F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28414676-B6DC-4D73-949E-37EB501E34B9}"/>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209219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E90AA0-1A54-4197-9E36-4EC9AA7B9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C6600413-E7AC-4A3B-B8A8-2EB99AD22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4CC862D7-06B0-4D0B-B43D-7A342A4FE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68FC64-37F0-4C5B-93E6-27D51F0F8EDC}"/>
              </a:ext>
            </a:extLst>
          </p:cNvPr>
          <p:cNvSpPr>
            <a:spLocks noGrp="1"/>
          </p:cNvSpPr>
          <p:nvPr>
            <p:ph type="dt" sz="half" idx="10"/>
          </p:nvPr>
        </p:nvSpPr>
        <p:spPr/>
        <p:txBody>
          <a:bodyPr/>
          <a:lstStyle/>
          <a:p>
            <a:fld id="{14273F3A-49F1-415A-9EF6-426644383BDC}" type="datetimeFigureOut">
              <a:rPr lang="x-none" smtClean="0"/>
              <a:t>25/05/2022</a:t>
            </a:fld>
            <a:endParaRPr lang="x-none"/>
          </a:p>
        </p:txBody>
      </p:sp>
      <p:sp>
        <p:nvSpPr>
          <p:cNvPr id="6" name="Footer Placeholder 5">
            <a:extLst>
              <a:ext uri="{FF2B5EF4-FFF2-40B4-BE49-F238E27FC236}">
                <a16:creationId xmlns="" xmlns:a16="http://schemas.microsoft.com/office/drawing/2014/main" id="{8BC0DE6F-7632-479F-BB48-28C7FEF81D6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4035DBD2-63CD-4245-9759-8C2B7A14D04E}"/>
              </a:ext>
            </a:extLst>
          </p:cNvPr>
          <p:cNvSpPr>
            <a:spLocks noGrp="1"/>
          </p:cNvSpPr>
          <p:nvPr>
            <p:ph type="sldNum" sz="quarter" idx="12"/>
          </p:nvPr>
        </p:nvSpPr>
        <p:spPr/>
        <p:txBody>
          <a:bodyPr/>
          <a:lstStyle/>
          <a:p>
            <a:fld id="{B55B1FB3-CC23-43CC-A7FB-C2A61C266E8D}" type="slidenum">
              <a:rPr lang="x-none" smtClean="0"/>
              <a:t>‹#›</a:t>
            </a:fld>
            <a:endParaRPr lang="x-none"/>
          </a:p>
        </p:txBody>
      </p:sp>
    </p:spTree>
    <p:extLst>
      <p:ext uri="{BB962C8B-B14F-4D97-AF65-F5344CB8AC3E}">
        <p14:creationId xmlns:p14="http://schemas.microsoft.com/office/powerpoint/2010/main" val="175854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E15274-AE7B-4565-A0E5-630B64BEA4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A315A6B-E1B3-43A3-966E-D07EDD8D49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60E6A76-D590-4841-9301-9B4E6E23D9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73F3A-49F1-415A-9EF6-426644383BDC}" type="datetimeFigureOut">
              <a:rPr lang="x-none" smtClean="0"/>
              <a:t>25/05/2022</a:t>
            </a:fld>
            <a:endParaRPr lang="x-none"/>
          </a:p>
        </p:txBody>
      </p:sp>
      <p:sp>
        <p:nvSpPr>
          <p:cNvPr id="5" name="Footer Placeholder 4">
            <a:extLst>
              <a:ext uri="{FF2B5EF4-FFF2-40B4-BE49-F238E27FC236}">
                <a16:creationId xmlns="" xmlns:a16="http://schemas.microsoft.com/office/drawing/2014/main" id="{FB00FEDF-5E00-46AA-8F5B-B0FF06D71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C8ED861D-C4ED-438B-B91F-F58C5CD047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B1FB3-CC23-43CC-A7FB-C2A61C266E8D}" type="slidenum">
              <a:rPr lang="x-none" smtClean="0"/>
              <a:t>‹#›</a:t>
            </a:fld>
            <a:endParaRPr lang="x-none"/>
          </a:p>
        </p:txBody>
      </p:sp>
    </p:spTree>
    <p:extLst>
      <p:ext uri="{BB962C8B-B14F-4D97-AF65-F5344CB8AC3E}">
        <p14:creationId xmlns:p14="http://schemas.microsoft.com/office/powerpoint/2010/main" val="1288759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
            <a:ext cx="12192000" cy="109451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952" t="9848" r="62353" b="73296"/>
          <a:stretch/>
        </p:blipFill>
        <p:spPr bwMode="auto">
          <a:xfrm>
            <a:off x="830650" y="115469"/>
            <a:ext cx="2784764" cy="86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5133" t="12973" r="8129" b="78505"/>
          <a:stretch/>
        </p:blipFill>
        <p:spPr bwMode="auto">
          <a:xfrm>
            <a:off x="3710926" y="115469"/>
            <a:ext cx="8386200" cy="863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603172"/>
            <a:ext cx="12192001" cy="325482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04038" y="6139808"/>
            <a:ext cx="6662522" cy="646331"/>
          </a:xfrm>
          <a:prstGeom prst="rect">
            <a:avLst/>
          </a:prstGeom>
          <a:noFill/>
        </p:spPr>
        <p:txBody>
          <a:bodyPr wrap="square" rtlCol="0">
            <a:spAutoFit/>
          </a:bodyPr>
          <a:lstStyle/>
          <a:p>
            <a:r>
              <a:rPr lang="en-US" b="1" dirty="0">
                <a:solidFill>
                  <a:schemeClr val="accent4">
                    <a:lumMod val="20000"/>
                    <a:lumOff val="80000"/>
                  </a:schemeClr>
                </a:solidFill>
              </a:rPr>
              <a:t>Anastasia Poliakova, postdoctoral researcher in vegetation history, palaeoecology and ancient DNA. </a:t>
            </a:r>
            <a:r>
              <a:rPr lang="en-US" b="1" dirty="0" err="1">
                <a:solidFill>
                  <a:schemeClr val="accent4">
                    <a:lumMod val="20000"/>
                    <a:lumOff val="80000"/>
                  </a:schemeClr>
                </a:solidFill>
              </a:rPr>
              <a:t>UiT</a:t>
            </a:r>
            <a:r>
              <a:rPr lang="en-US" b="1" dirty="0">
                <a:solidFill>
                  <a:schemeClr val="accent4">
                    <a:lumMod val="20000"/>
                    <a:lumOff val="80000"/>
                  </a:schemeClr>
                </a:solidFill>
              </a:rPr>
              <a:t> Museum. </a:t>
            </a:r>
            <a:r>
              <a:rPr lang="en-US" b="1" dirty="0" err="1">
                <a:solidFill>
                  <a:schemeClr val="accent4">
                    <a:lumMod val="20000"/>
                    <a:lumOff val="80000"/>
                  </a:schemeClr>
                </a:solidFill>
              </a:rPr>
              <a:t>Tromso</a:t>
            </a:r>
            <a:r>
              <a:rPr lang="en-US" b="1" dirty="0">
                <a:solidFill>
                  <a:schemeClr val="accent4">
                    <a:lumMod val="20000"/>
                    <a:lumOff val="80000"/>
                  </a:schemeClr>
                </a:solidFill>
              </a:rPr>
              <a:t> </a:t>
            </a:r>
            <a:endParaRPr lang="nb-NO" b="1" dirty="0">
              <a:solidFill>
                <a:schemeClr val="accent4">
                  <a:lumMod val="20000"/>
                  <a:lumOff val="80000"/>
                </a:schemeClr>
              </a:solidFill>
            </a:endParaRPr>
          </a:p>
        </p:txBody>
      </p:sp>
      <p:sp>
        <p:nvSpPr>
          <p:cNvPr id="10" name="TextBox 9"/>
          <p:cNvSpPr txBox="1"/>
          <p:nvPr/>
        </p:nvSpPr>
        <p:spPr>
          <a:xfrm>
            <a:off x="-1" y="1525198"/>
            <a:ext cx="12191999" cy="2246769"/>
          </a:xfrm>
          <a:prstGeom prst="rect">
            <a:avLst/>
          </a:prstGeom>
          <a:solidFill>
            <a:srgbClr val="7F6000"/>
          </a:solidFill>
          <a:ln>
            <a:noFill/>
          </a:ln>
          <a:effectLst>
            <a:softEdge rad="112500"/>
          </a:effectLst>
        </p:spPr>
        <p:txBody>
          <a:bodyPr wrap="square" rtlCol="0">
            <a:spAutoFit/>
          </a:bodyPr>
          <a:lstStyle/>
          <a:p>
            <a:pPr algn="ctr"/>
            <a:endParaRPr lang="ru-RU" sz="1400" b="1" dirty="0">
              <a:solidFill>
                <a:schemeClr val="accent4">
                  <a:lumMod val="20000"/>
                  <a:lumOff val="80000"/>
                </a:schemeClr>
              </a:solidFill>
            </a:endParaRPr>
          </a:p>
          <a:p>
            <a:pPr algn="ctr"/>
            <a:r>
              <a:rPr lang="ru-RU" sz="2800" b="1" dirty="0">
                <a:solidFill>
                  <a:schemeClr val="accent4">
                    <a:lumMod val="20000"/>
                    <a:lumOff val="80000"/>
                  </a:schemeClr>
                </a:solidFill>
              </a:rPr>
              <a:t>  </a:t>
            </a:r>
            <a:r>
              <a:rPr lang="en-US" sz="3600" b="1" dirty="0">
                <a:solidFill>
                  <a:schemeClr val="accent4">
                    <a:lumMod val="20000"/>
                    <a:lumOff val="80000"/>
                  </a:schemeClr>
                </a:solidFill>
              </a:rPr>
              <a:t>Exotic pollen in sediments from the high Arctic lake </a:t>
            </a:r>
            <a:r>
              <a:rPr lang="en-US" sz="3600" b="1" dirty="0" err="1">
                <a:solidFill>
                  <a:schemeClr val="accent4">
                    <a:lumMod val="20000"/>
                    <a:lumOff val="80000"/>
                  </a:schemeClr>
                </a:solidFill>
              </a:rPr>
              <a:t>Tenndammen</a:t>
            </a:r>
            <a:r>
              <a:rPr lang="en-US" sz="3600" b="1" dirty="0" smtClean="0">
                <a:solidFill>
                  <a:schemeClr val="accent4">
                    <a:lumMod val="20000"/>
                    <a:lumOff val="80000"/>
                  </a:schemeClr>
                </a:solidFill>
              </a:rPr>
              <a:t>, Svalbard </a:t>
            </a:r>
            <a:r>
              <a:rPr lang="en-US" sz="3600" b="1" dirty="0">
                <a:solidFill>
                  <a:schemeClr val="accent4">
                    <a:lumMod val="20000"/>
                    <a:lumOff val="80000"/>
                  </a:schemeClr>
                </a:solidFill>
              </a:rPr>
              <a:t>archipelago: Aspects of potential pollen sources </a:t>
            </a:r>
            <a:r>
              <a:rPr lang="en-US" sz="3600" b="1" dirty="0" smtClean="0">
                <a:solidFill>
                  <a:schemeClr val="accent4">
                    <a:lumMod val="20000"/>
                    <a:lumOff val="80000"/>
                  </a:schemeClr>
                </a:solidFill>
              </a:rPr>
              <a:t>and transportation ways</a:t>
            </a:r>
          </a:p>
          <a:p>
            <a:pPr algn="ctr"/>
            <a:endParaRPr lang="nb-NO" b="1" dirty="0">
              <a:solidFill>
                <a:schemeClr val="accent4">
                  <a:lumMod val="20000"/>
                  <a:lumOff val="80000"/>
                </a:schemeClr>
              </a:solidFill>
            </a:endParaRPr>
          </a:p>
        </p:txBody>
      </p:sp>
      <p:sp>
        <p:nvSpPr>
          <p:cNvPr id="11" name="Rectangle 10"/>
          <p:cNvSpPr/>
          <p:nvPr/>
        </p:nvSpPr>
        <p:spPr>
          <a:xfrm>
            <a:off x="10794441" y="6395991"/>
            <a:ext cx="1247265" cy="369332"/>
          </a:xfrm>
          <a:prstGeom prst="rect">
            <a:avLst/>
          </a:prstGeom>
        </p:spPr>
        <p:txBody>
          <a:bodyPr wrap="none">
            <a:spAutoFit/>
          </a:bodyPr>
          <a:lstStyle/>
          <a:p>
            <a:r>
              <a:rPr lang="de-DE" b="1" dirty="0" smtClean="0">
                <a:solidFill>
                  <a:schemeClr val="accent4">
                    <a:lumMod val="20000"/>
                    <a:lumOff val="80000"/>
                  </a:schemeClr>
                </a:solidFill>
              </a:rPr>
              <a:t>EGU22-803</a:t>
            </a:r>
            <a:endParaRPr lang="de-DE" b="1" dirty="0">
              <a:solidFill>
                <a:schemeClr val="accent4">
                  <a:lumMod val="20000"/>
                  <a:lumOff val="80000"/>
                </a:schemeClr>
              </a:solidFill>
            </a:endParaRPr>
          </a:p>
        </p:txBody>
      </p:sp>
      <p:pic>
        <p:nvPicPr>
          <p:cNvPr id="1026" name="Picture 2" descr="C:\Users\User\Desktop\EGU22-sharing-is-encourag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38" y="115469"/>
            <a:ext cx="616984" cy="86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751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 xmlns:a16="http://schemas.microsoft.com/office/drawing/2014/main" id="{2D4C0D75-FEB1-4813-96E2-8E81A17061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006634" cy="3886200"/>
          </a:xfrm>
          <a:prstGeom prst="rect">
            <a:avLst/>
          </a:prstGeom>
        </p:spPr>
      </p:pic>
      <p:pic>
        <p:nvPicPr>
          <p:cNvPr id="6" name="Picture 5" descr="A picture containing plant, outdoor, tree, gum tree&#10;&#10;Description automatically generated">
            <a:extLst>
              <a:ext uri="{FF2B5EF4-FFF2-40B4-BE49-F238E27FC236}">
                <a16:creationId xmlns="" xmlns:a16="http://schemas.microsoft.com/office/drawing/2014/main" id="{E0536E13-DE52-407E-B1A3-C3ECDB9FD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98468"/>
            <a:ext cx="3287486" cy="2739573"/>
          </a:xfrm>
          <a:prstGeom prst="rect">
            <a:avLst/>
          </a:prstGeom>
        </p:spPr>
      </p:pic>
      <p:pic>
        <p:nvPicPr>
          <p:cNvPr id="8" name="Picture 7" descr="A group of pink flowers&#10;&#10;Description automatically generated with medium confidence">
            <a:extLst>
              <a:ext uri="{FF2B5EF4-FFF2-40B4-BE49-F238E27FC236}">
                <a16:creationId xmlns="" xmlns:a16="http://schemas.microsoft.com/office/drawing/2014/main" id="{9E8113C6-4B77-4B9C-8289-755967425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397"/>
          <a:stretch/>
        </p:blipFill>
        <p:spPr>
          <a:xfrm>
            <a:off x="6219039" y="4492175"/>
            <a:ext cx="3652763" cy="2320451"/>
          </a:xfrm>
          <a:prstGeom prst="rect">
            <a:avLst/>
          </a:prstGeom>
        </p:spPr>
      </p:pic>
      <p:pic>
        <p:nvPicPr>
          <p:cNvPr id="9" name="Picture 8" descr="A picture containing company name&#10;&#10;Description automatically generated">
            <a:extLst>
              <a:ext uri="{FF2B5EF4-FFF2-40B4-BE49-F238E27FC236}">
                <a16:creationId xmlns="" xmlns:a16="http://schemas.microsoft.com/office/drawing/2014/main" id="{313298AA-EC2B-4227-8B07-B923E0A84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9906" y="32104"/>
            <a:ext cx="6988208" cy="4452257"/>
          </a:xfrm>
          <a:prstGeom prst="rect">
            <a:avLst/>
          </a:prstGeom>
        </p:spPr>
      </p:pic>
      <p:pic>
        <p:nvPicPr>
          <p:cNvPr id="11" name="Picture 10">
            <a:extLst>
              <a:ext uri="{FF2B5EF4-FFF2-40B4-BE49-F238E27FC236}">
                <a16:creationId xmlns="" xmlns:a16="http://schemas.microsoft.com/office/drawing/2014/main" id="{6C67E436-C5D3-47D8-80B2-4C02BBB65D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64" t="-851" r="19452" b="851"/>
          <a:stretch/>
        </p:blipFill>
        <p:spPr>
          <a:xfrm>
            <a:off x="9941386" y="3603171"/>
            <a:ext cx="2250614" cy="3209455"/>
          </a:xfrm>
          <a:prstGeom prst="rect">
            <a:avLst/>
          </a:prstGeom>
        </p:spPr>
      </p:pic>
      <p:pic>
        <p:nvPicPr>
          <p:cNvPr id="15" name="Picture 14" descr="A close up of a flower&#10;&#10;Description automatically generated with low confidence">
            <a:extLst>
              <a:ext uri="{FF2B5EF4-FFF2-40B4-BE49-F238E27FC236}">
                <a16:creationId xmlns="" xmlns:a16="http://schemas.microsoft.com/office/drawing/2014/main" id="{9748D553-BF57-472C-8A6A-0693D0C850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1386" y="85275"/>
            <a:ext cx="2250614" cy="3390347"/>
          </a:xfrm>
          <a:prstGeom prst="rect">
            <a:avLst/>
          </a:prstGeom>
        </p:spPr>
      </p:pic>
      <p:pic>
        <p:nvPicPr>
          <p:cNvPr id="2050" name="Picture 2" descr="Amarilis Images, Stock Photos &amp; Vectors | Shutterstock">
            <a:extLst>
              <a:ext uri="{FF2B5EF4-FFF2-40B4-BE49-F238E27FC236}">
                <a16:creationId xmlns="" xmlns:a16="http://schemas.microsoft.com/office/drawing/2014/main" id="{2B7134DA-268A-4205-9486-F6058B73AD6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5799" b="9849"/>
          <a:stretch/>
        </p:blipFill>
        <p:spPr bwMode="auto">
          <a:xfrm>
            <a:off x="3411742" y="4472215"/>
            <a:ext cx="2684257" cy="23404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1BF315CA-08E5-4A67-942C-2577479E602E}"/>
              </a:ext>
            </a:extLst>
          </p:cNvPr>
          <p:cNvSpPr txBox="1"/>
          <p:nvPr/>
        </p:nvSpPr>
        <p:spPr>
          <a:xfrm>
            <a:off x="2603863" y="-6104"/>
            <a:ext cx="402771" cy="523220"/>
          </a:xfrm>
          <a:prstGeom prst="rect">
            <a:avLst/>
          </a:prstGeom>
          <a:solidFill>
            <a:schemeClr val="bg1"/>
          </a:solidFill>
        </p:spPr>
        <p:txBody>
          <a:bodyPr wrap="square" rtlCol="0">
            <a:spAutoFit/>
          </a:bodyPr>
          <a:lstStyle/>
          <a:p>
            <a:r>
              <a:rPr lang="x-none" sz="2800" b="1" dirty="0">
                <a:solidFill>
                  <a:srgbClr val="C00000"/>
                </a:solidFill>
              </a:rPr>
              <a:t>1</a:t>
            </a:r>
          </a:p>
        </p:txBody>
      </p:sp>
      <p:sp>
        <p:nvSpPr>
          <p:cNvPr id="18" name="TextBox 17">
            <a:extLst>
              <a:ext uri="{FF2B5EF4-FFF2-40B4-BE49-F238E27FC236}">
                <a16:creationId xmlns="" xmlns:a16="http://schemas.microsoft.com/office/drawing/2014/main" id="{8D7718A0-E0C4-443B-BC54-F2816D86B97D}"/>
              </a:ext>
            </a:extLst>
          </p:cNvPr>
          <p:cNvSpPr txBox="1"/>
          <p:nvPr/>
        </p:nvSpPr>
        <p:spPr>
          <a:xfrm>
            <a:off x="2718658" y="3994187"/>
            <a:ext cx="402771" cy="523220"/>
          </a:xfrm>
          <a:prstGeom prst="rect">
            <a:avLst/>
          </a:prstGeom>
          <a:solidFill>
            <a:schemeClr val="bg1"/>
          </a:solidFill>
        </p:spPr>
        <p:txBody>
          <a:bodyPr wrap="square" rtlCol="0">
            <a:spAutoFit/>
          </a:bodyPr>
          <a:lstStyle/>
          <a:p>
            <a:r>
              <a:rPr lang="x-none" sz="2800" b="1" dirty="0">
                <a:solidFill>
                  <a:srgbClr val="C00000"/>
                </a:solidFill>
              </a:rPr>
              <a:t>2</a:t>
            </a:r>
          </a:p>
        </p:txBody>
      </p:sp>
      <p:sp>
        <p:nvSpPr>
          <p:cNvPr id="19" name="TextBox 18">
            <a:extLst>
              <a:ext uri="{FF2B5EF4-FFF2-40B4-BE49-F238E27FC236}">
                <a16:creationId xmlns="" xmlns:a16="http://schemas.microsoft.com/office/drawing/2014/main" id="{77EB2FFE-48B3-4255-A9A6-9ED5658E5053}"/>
              </a:ext>
            </a:extLst>
          </p:cNvPr>
          <p:cNvSpPr txBox="1"/>
          <p:nvPr/>
        </p:nvSpPr>
        <p:spPr>
          <a:xfrm>
            <a:off x="5693228" y="4456588"/>
            <a:ext cx="402771" cy="523220"/>
          </a:xfrm>
          <a:prstGeom prst="rect">
            <a:avLst/>
          </a:prstGeom>
          <a:solidFill>
            <a:schemeClr val="bg1"/>
          </a:solidFill>
        </p:spPr>
        <p:txBody>
          <a:bodyPr wrap="square" rtlCol="0">
            <a:spAutoFit/>
          </a:bodyPr>
          <a:lstStyle/>
          <a:p>
            <a:r>
              <a:rPr lang="x-none" sz="2800" b="1" dirty="0">
                <a:solidFill>
                  <a:srgbClr val="C00000"/>
                </a:solidFill>
              </a:rPr>
              <a:t>3</a:t>
            </a:r>
          </a:p>
        </p:txBody>
      </p:sp>
      <p:sp>
        <p:nvSpPr>
          <p:cNvPr id="20" name="TextBox 19">
            <a:extLst>
              <a:ext uri="{FF2B5EF4-FFF2-40B4-BE49-F238E27FC236}">
                <a16:creationId xmlns="" xmlns:a16="http://schemas.microsoft.com/office/drawing/2014/main" id="{CA3EC081-AB46-4679-8967-3BC25BB43694}"/>
              </a:ext>
            </a:extLst>
          </p:cNvPr>
          <p:cNvSpPr txBox="1"/>
          <p:nvPr/>
        </p:nvSpPr>
        <p:spPr>
          <a:xfrm>
            <a:off x="9503823" y="4492175"/>
            <a:ext cx="402771" cy="523220"/>
          </a:xfrm>
          <a:prstGeom prst="rect">
            <a:avLst/>
          </a:prstGeom>
          <a:solidFill>
            <a:schemeClr val="bg1"/>
          </a:solidFill>
        </p:spPr>
        <p:txBody>
          <a:bodyPr wrap="square" rtlCol="0">
            <a:spAutoFit/>
          </a:bodyPr>
          <a:lstStyle/>
          <a:p>
            <a:r>
              <a:rPr lang="x-none" sz="2800" b="1" dirty="0">
                <a:solidFill>
                  <a:srgbClr val="C00000"/>
                </a:solidFill>
              </a:rPr>
              <a:t>4</a:t>
            </a:r>
          </a:p>
        </p:txBody>
      </p:sp>
      <p:sp>
        <p:nvSpPr>
          <p:cNvPr id="21" name="TextBox 20">
            <a:extLst>
              <a:ext uri="{FF2B5EF4-FFF2-40B4-BE49-F238E27FC236}">
                <a16:creationId xmlns="" xmlns:a16="http://schemas.microsoft.com/office/drawing/2014/main" id="{95E8C2EF-FFEA-4E99-B385-A4C69D53BBC8}"/>
              </a:ext>
            </a:extLst>
          </p:cNvPr>
          <p:cNvSpPr txBox="1"/>
          <p:nvPr/>
        </p:nvSpPr>
        <p:spPr>
          <a:xfrm>
            <a:off x="9941386" y="3624590"/>
            <a:ext cx="402771" cy="523220"/>
          </a:xfrm>
          <a:prstGeom prst="rect">
            <a:avLst/>
          </a:prstGeom>
          <a:solidFill>
            <a:schemeClr val="bg1"/>
          </a:solidFill>
        </p:spPr>
        <p:txBody>
          <a:bodyPr wrap="square" rtlCol="0">
            <a:spAutoFit/>
          </a:bodyPr>
          <a:lstStyle/>
          <a:p>
            <a:r>
              <a:rPr lang="x-none" sz="2800" b="1" dirty="0">
                <a:solidFill>
                  <a:srgbClr val="C00000"/>
                </a:solidFill>
              </a:rPr>
              <a:t>5</a:t>
            </a:r>
          </a:p>
        </p:txBody>
      </p:sp>
      <p:sp>
        <p:nvSpPr>
          <p:cNvPr id="22" name="TextBox 21">
            <a:extLst>
              <a:ext uri="{FF2B5EF4-FFF2-40B4-BE49-F238E27FC236}">
                <a16:creationId xmlns="" xmlns:a16="http://schemas.microsoft.com/office/drawing/2014/main" id="{8162D056-56AD-45C4-A2FE-6E9E5089CBAB}"/>
              </a:ext>
            </a:extLst>
          </p:cNvPr>
          <p:cNvSpPr txBox="1"/>
          <p:nvPr/>
        </p:nvSpPr>
        <p:spPr>
          <a:xfrm>
            <a:off x="9893531" y="65316"/>
            <a:ext cx="402771" cy="523220"/>
          </a:xfrm>
          <a:prstGeom prst="rect">
            <a:avLst/>
          </a:prstGeom>
          <a:solidFill>
            <a:schemeClr val="bg1"/>
          </a:solidFill>
        </p:spPr>
        <p:txBody>
          <a:bodyPr wrap="square" rtlCol="0">
            <a:spAutoFit/>
          </a:bodyPr>
          <a:lstStyle/>
          <a:p>
            <a:r>
              <a:rPr lang="x-none" sz="2800" b="1" dirty="0">
                <a:solidFill>
                  <a:srgbClr val="C00000"/>
                </a:solidFill>
              </a:rPr>
              <a:t>6</a:t>
            </a:r>
          </a:p>
        </p:txBody>
      </p:sp>
    </p:spTree>
    <p:extLst>
      <p:ext uri="{BB962C8B-B14F-4D97-AF65-F5344CB8AC3E}">
        <p14:creationId xmlns:p14="http://schemas.microsoft.com/office/powerpoint/2010/main" val="1900148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6A3869B-2FE8-4B6A-BFDE-F36FCD6DCC1A}"/>
              </a:ext>
            </a:extLst>
          </p:cNvPr>
          <p:cNvPicPr>
            <a:picLocks noChangeAspect="1"/>
          </p:cNvPicPr>
          <p:nvPr/>
        </p:nvPicPr>
        <p:blipFill rotWithShape="1">
          <a:blip r:embed="rId2"/>
          <a:srcRect l="5982" t="19683" r="9018" b="19206"/>
          <a:stretch/>
        </p:blipFill>
        <p:spPr>
          <a:xfrm>
            <a:off x="0" y="-31063"/>
            <a:ext cx="8905716" cy="3601577"/>
          </a:xfrm>
          <a:prstGeom prst="rect">
            <a:avLst/>
          </a:prstGeom>
        </p:spPr>
      </p:pic>
      <p:pic>
        <p:nvPicPr>
          <p:cNvPr id="9" name="Picture 8">
            <a:extLst>
              <a:ext uri="{FF2B5EF4-FFF2-40B4-BE49-F238E27FC236}">
                <a16:creationId xmlns="" xmlns:a16="http://schemas.microsoft.com/office/drawing/2014/main" id="{16A93083-2B10-4107-9C5B-A12CB91789DE}"/>
              </a:ext>
            </a:extLst>
          </p:cNvPr>
          <p:cNvPicPr>
            <a:picLocks noChangeAspect="1"/>
          </p:cNvPicPr>
          <p:nvPr/>
        </p:nvPicPr>
        <p:blipFill rotWithShape="1">
          <a:blip r:embed="rId3"/>
          <a:srcRect l="15357" t="21587" r="22054" b="23810"/>
          <a:stretch/>
        </p:blipFill>
        <p:spPr>
          <a:xfrm>
            <a:off x="7564733" y="-1"/>
            <a:ext cx="4601096" cy="2257885"/>
          </a:xfrm>
          <a:prstGeom prst="rect">
            <a:avLst/>
          </a:prstGeom>
        </p:spPr>
      </p:pic>
      <p:pic>
        <p:nvPicPr>
          <p:cNvPr id="11" name="Picture 10">
            <a:extLst>
              <a:ext uri="{FF2B5EF4-FFF2-40B4-BE49-F238E27FC236}">
                <a16:creationId xmlns="" xmlns:a16="http://schemas.microsoft.com/office/drawing/2014/main" id="{D0EEB578-983C-4066-8CE9-5B23813E3705}"/>
              </a:ext>
            </a:extLst>
          </p:cNvPr>
          <p:cNvPicPr>
            <a:picLocks noChangeAspect="1"/>
          </p:cNvPicPr>
          <p:nvPr/>
        </p:nvPicPr>
        <p:blipFill rotWithShape="1">
          <a:blip r:embed="rId4"/>
          <a:srcRect l="18035" t="27461" r="10358" b="13810"/>
          <a:stretch/>
        </p:blipFill>
        <p:spPr>
          <a:xfrm>
            <a:off x="7564733" y="2188028"/>
            <a:ext cx="4579324" cy="2112656"/>
          </a:xfrm>
          <a:prstGeom prst="rect">
            <a:avLst/>
          </a:prstGeom>
        </p:spPr>
      </p:pic>
      <p:pic>
        <p:nvPicPr>
          <p:cNvPr id="15" name="Picture 14">
            <a:extLst>
              <a:ext uri="{FF2B5EF4-FFF2-40B4-BE49-F238E27FC236}">
                <a16:creationId xmlns="" xmlns:a16="http://schemas.microsoft.com/office/drawing/2014/main" id="{A41FF4EF-75D1-4504-A687-5EE8DB2E5B88}"/>
              </a:ext>
            </a:extLst>
          </p:cNvPr>
          <p:cNvPicPr>
            <a:picLocks noChangeAspect="1"/>
          </p:cNvPicPr>
          <p:nvPr/>
        </p:nvPicPr>
        <p:blipFill rotWithShape="1">
          <a:blip r:embed="rId5"/>
          <a:srcRect l="17589" t="27144" r="12312" b="13650"/>
          <a:stretch/>
        </p:blipFill>
        <p:spPr>
          <a:xfrm>
            <a:off x="6309497" y="4108305"/>
            <a:ext cx="5740990" cy="2673495"/>
          </a:xfrm>
          <a:prstGeom prst="rect">
            <a:avLst/>
          </a:prstGeom>
        </p:spPr>
      </p:pic>
      <p:pic>
        <p:nvPicPr>
          <p:cNvPr id="17" name="Picture 16">
            <a:extLst>
              <a:ext uri="{FF2B5EF4-FFF2-40B4-BE49-F238E27FC236}">
                <a16:creationId xmlns="" xmlns:a16="http://schemas.microsoft.com/office/drawing/2014/main" id="{D7D8FC6A-90BF-4343-A894-97A55C8819ED}"/>
              </a:ext>
            </a:extLst>
          </p:cNvPr>
          <p:cNvPicPr>
            <a:picLocks noChangeAspect="1"/>
          </p:cNvPicPr>
          <p:nvPr/>
        </p:nvPicPr>
        <p:blipFill rotWithShape="1">
          <a:blip r:embed="rId6"/>
          <a:srcRect l="19375" t="27460" r="8304" b="16508"/>
          <a:stretch/>
        </p:blipFill>
        <p:spPr>
          <a:xfrm>
            <a:off x="1" y="4097419"/>
            <a:ext cx="6309496" cy="2749695"/>
          </a:xfrm>
          <a:prstGeom prst="rect">
            <a:avLst/>
          </a:prstGeom>
        </p:spPr>
      </p:pic>
    </p:spTree>
    <p:extLst>
      <p:ext uri="{BB962C8B-B14F-4D97-AF65-F5344CB8AC3E}">
        <p14:creationId xmlns:p14="http://schemas.microsoft.com/office/powerpoint/2010/main" val="2690894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adar chart&#10;&#10;Description automatically generated">
            <a:extLst>
              <a:ext uri="{FF2B5EF4-FFF2-40B4-BE49-F238E27FC236}">
                <a16:creationId xmlns="" xmlns:a16="http://schemas.microsoft.com/office/drawing/2014/main" id="{4F3DD2FE-21EA-4518-9EFE-5A8BF63C89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9536"/>
          <a:stretch/>
        </p:blipFill>
        <p:spPr>
          <a:xfrm>
            <a:off x="1536" y="0"/>
            <a:ext cx="6094464" cy="678873"/>
          </a:xfrm>
          <a:prstGeom prst="rect">
            <a:avLst/>
          </a:prstGeom>
        </p:spPr>
      </p:pic>
      <p:pic>
        <p:nvPicPr>
          <p:cNvPr id="6" name="Picture 5" descr="Chart, radar chart&#10;&#10;Description automatically generated">
            <a:extLst>
              <a:ext uri="{FF2B5EF4-FFF2-40B4-BE49-F238E27FC236}">
                <a16:creationId xmlns="" xmlns:a16="http://schemas.microsoft.com/office/drawing/2014/main" id="{4F3DD2FE-21EA-4518-9EFE-5A8BF63C89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10"/>
          <a:stretch/>
        </p:blipFill>
        <p:spPr>
          <a:xfrm>
            <a:off x="12366" y="720438"/>
            <a:ext cx="6094464" cy="5864431"/>
          </a:xfrm>
          <a:prstGeom prst="rect">
            <a:avLst/>
          </a:prstGeom>
        </p:spPr>
      </p:pic>
      <p:pic>
        <p:nvPicPr>
          <p:cNvPr id="7" name="Picture 6" descr="Chart, radar chart&#10;&#10;Description automatically generated">
            <a:extLst>
              <a:ext uri="{FF2B5EF4-FFF2-40B4-BE49-F238E27FC236}">
                <a16:creationId xmlns="" xmlns:a16="http://schemas.microsoft.com/office/drawing/2014/main" id="{8D5D8A15-2B72-45DE-8927-07439AFF5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700" y="0"/>
            <a:ext cx="6268300" cy="6672943"/>
          </a:xfrm>
          <a:prstGeom prst="rect">
            <a:avLst/>
          </a:prstGeom>
        </p:spPr>
      </p:pic>
      <p:sp>
        <p:nvSpPr>
          <p:cNvPr id="8" name="TextBox 7">
            <a:extLst>
              <a:ext uri="{FF2B5EF4-FFF2-40B4-BE49-F238E27FC236}">
                <a16:creationId xmlns="" xmlns:a16="http://schemas.microsoft.com/office/drawing/2014/main" id="{95D0DEED-65C8-44BB-B726-2BDC3B0625B7}"/>
              </a:ext>
            </a:extLst>
          </p:cNvPr>
          <p:cNvSpPr txBox="1"/>
          <p:nvPr/>
        </p:nvSpPr>
        <p:spPr>
          <a:xfrm>
            <a:off x="10867740" y="77826"/>
            <a:ext cx="1199569" cy="523220"/>
          </a:xfrm>
          <a:prstGeom prst="rect">
            <a:avLst/>
          </a:prstGeom>
          <a:noFill/>
        </p:spPr>
        <p:txBody>
          <a:bodyPr wrap="square" rtlCol="0">
            <a:spAutoFit/>
          </a:bodyPr>
          <a:lstStyle/>
          <a:p>
            <a:r>
              <a:rPr lang="nb-NO" sz="2800" b="1" dirty="0" smtClean="0"/>
              <a:t>Wind</a:t>
            </a:r>
            <a:endParaRPr lang="nb-NO" sz="2800" b="1" dirty="0"/>
          </a:p>
        </p:txBody>
      </p:sp>
    </p:spTree>
    <p:extLst>
      <p:ext uri="{BB962C8B-B14F-4D97-AF65-F5344CB8AC3E}">
        <p14:creationId xmlns:p14="http://schemas.microsoft.com/office/powerpoint/2010/main" val="2342315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 xmlns:a16="http://schemas.microsoft.com/office/drawing/2014/main" id="{34D6EF92-F425-4C0D-BB2F-524A981EB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8255" y="77826"/>
            <a:ext cx="7453745" cy="6702698"/>
          </a:xfrm>
          <a:prstGeom prst="rect">
            <a:avLst/>
          </a:prstGeom>
        </p:spPr>
      </p:pic>
      <p:sp>
        <p:nvSpPr>
          <p:cNvPr id="9" name="TextBox 8">
            <a:extLst>
              <a:ext uri="{FF2B5EF4-FFF2-40B4-BE49-F238E27FC236}">
                <a16:creationId xmlns="" xmlns:a16="http://schemas.microsoft.com/office/drawing/2014/main" id="{95D0DEED-65C8-44BB-B726-2BDC3B0625B7}"/>
              </a:ext>
            </a:extLst>
          </p:cNvPr>
          <p:cNvSpPr txBox="1"/>
          <p:nvPr/>
        </p:nvSpPr>
        <p:spPr>
          <a:xfrm>
            <a:off x="199740" y="77826"/>
            <a:ext cx="4247569" cy="523220"/>
          </a:xfrm>
          <a:prstGeom prst="rect">
            <a:avLst/>
          </a:prstGeom>
          <a:noFill/>
        </p:spPr>
        <p:txBody>
          <a:bodyPr wrap="square" rtlCol="0">
            <a:spAutoFit/>
          </a:bodyPr>
          <a:lstStyle/>
          <a:p>
            <a:r>
              <a:rPr lang="nb-NO" sz="2800" b="1" dirty="0" smtClean="0"/>
              <a:t>Marine currents</a:t>
            </a:r>
            <a:endParaRPr lang="nb-NO" sz="2800" b="1" dirty="0"/>
          </a:p>
        </p:txBody>
      </p:sp>
      <p:sp>
        <p:nvSpPr>
          <p:cNvPr id="2" name="Rectangle 1"/>
          <p:cNvSpPr/>
          <p:nvPr/>
        </p:nvSpPr>
        <p:spPr>
          <a:xfrm>
            <a:off x="124691" y="948190"/>
            <a:ext cx="4613564" cy="6001643"/>
          </a:xfrm>
          <a:prstGeom prst="rect">
            <a:avLst/>
          </a:prstGeom>
        </p:spPr>
        <p:txBody>
          <a:bodyPr wrap="square">
            <a:spAutoFit/>
          </a:bodyPr>
          <a:lstStyle/>
          <a:p>
            <a:pPr algn="just"/>
            <a:r>
              <a:rPr lang="en-US" sz="2000" b="1" dirty="0"/>
              <a:t>Distribution main type of northern-European vegetation </a:t>
            </a:r>
            <a:r>
              <a:rPr lang="en-US" sz="2000" b="1" dirty="0" smtClean="0"/>
              <a:t>and </a:t>
            </a:r>
            <a:r>
              <a:rPr lang="en-US" sz="2000" b="1" dirty="0"/>
              <a:t>marine currents in Northern Atlantic and Western part of the Arctic Ocean. </a:t>
            </a:r>
            <a:endParaRPr lang="en-US" sz="2000" b="1" dirty="0" smtClean="0"/>
          </a:p>
          <a:p>
            <a:pPr algn="just"/>
            <a:endParaRPr lang="en-US" sz="1200" b="1" dirty="0"/>
          </a:p>
          <a:p>
            <a:pPr algn="just"/>
            <a:r>
              <a:rPr lang="en-US" sz="2000" b="1" dirty="0" smtClean="0">
                <a:solidFill>
                  <a:srgbClr val="C00000"/>
                </a:solidFill>
              </a:rPr>
              <a:t>Warm </a:t>
            </a:r>
            <a:r>
              <a:rPr lang="en-US" sz="2000" b="1" dirty="0">
                <a:solidFill>
                  <a:srgbClr val="C00000"/>
                </a:solidFill>
              </a:rPr>
              <a:t>currents </a:t>
            </a:r>
            <a:r>
              <a:rPr lang="en-US" sz="2000" b="1" dirty="0"/>
              <a:t>are abbreviated as following: NAC – North Atlantic Current, NCC – North Cape Current, WSC – West Spitsbergen Current. </a:t>
            </a:r>
            <a:endParaRPr lang="en-US" sz="2000" b="1" dirty="0" smtClean="0"/>
          </a:p>
          <a:p>
            <a:pPr algn="just"/>
            <a:endParaRPr lang="en-US" sz="1100" b="1" dirty="0"/>
          </a:p>
          <a:p>
            <a:pPr algn="just"/>
            <a:r>
              <a:rPr lang="en-US" sz="2000" b="1" dirty="0" smtClean="0">
                <a:solidFill>
                  <a:srgbClr val="0000CC"/>
                </a:solidFill>
              </a:rPr>
              <a:t>Cold </a:t>
            </a:r>
            <a:r>
              <a:rPr lang="en-US" sz="2000" b="1" dirty="0">
                <a:solidFill>
                  <a:srgbClr val="0000CC"/>
                </a:solidFill>
              </a:rPr>
              <a:t>currents </a:t>
            </a:r>
            <a:r>
              <a:rPr lang="en-US" sz="2000" b="1" dirty="0"/>
              <a:t>are indicated as EGC – East Greenland Current, ESC – East Spitsbergen Current. </a:t>
            </a:r>
            <a:endParaRPr lang="en-US" sz="2000" b="1" dirty="0" smtClean="0"/>
          </a:p>
          <a:p>
            <a:pPr algn="just"/>
            <a:endParaRPr lang="en-US" sz="1100" b="1" dirty="0"/>
          </a:p>
          <a:p>
            <a:pPr algn="just"/>
            <a:r>
              <a:rPr lang="en-US" sz="2000" b="1" dirty="0" smtClean="0"/>
              <a:t>The </a:t>
            </a:r>
            <a:r>
              <a:rPr lang="en-US" sz="2000" b="1" dirty="0"/>
              <a:t>upper layer </a:t>
            </a:r>
            <a:r>
              <a:rPr lang="en-US" sz="2000" b="1" dirty="0" err="1"/>
              <a:t>advective</a:t>
            </a:r>
            <a:r>
              <a:rPr lang="en-US" sz="2000" b="1" dirty="0"/>
              <a:t> domain of the European sector of the Arctic Ocean with the Atlantic (red fat arrow) and Arctic (yellow fat arrow) </a:t>
            </a:r>
            <a:r>
              <a:rPr lang="en-US" sz="2000" b="1" dirty="0" err="1"/>
              <a:t>advective</a:t>
            </a:r>
            <a:r>
              <a:rPr lang="en-US" sz="2000" b="1" dirty="0"/>
              <a:t> domains are depicted following </a:t>
            </a:r>
            <a:r>
              <a:rPr lang="en-US" sz="2000" b="1" dirty="0" err="1"/>
              <a:t>Wassmann</a:t>
            </a:r>
            <a:r>
              <a:rPr lang="en-US" sz="2000" b="1" dirty="0"/>
              <a:t> et al. (2019).</a:t>
            </a:r>
            <a:endParaRPr lang="de-DE" sz="2000" b="1" dirty="0"/>
          </a:p>
        </p:txBody>
      </p:sp>
    </p:spTree>
    <p:extLst>
      <p:ext uri="{BB962C8B-B14F-4D97-AF65-F5344CB8AC3E}">
        <p14:creationId xmlns:p14="http://schemas.microsoft.com/office/powerpoint/2010/main" val="3348263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TROMSO 2019-2022\ms4\Palynology\Wind rose\Fig_7.bm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2574"/>
          <a:stretch/>
        </p:blipFill>
        <p:spPr bwMode="auto">
          <a:xfrm>
            <a:off x="109614" y="130630"/>
            <a:ext cx="5265950" cy="66330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TROMSO 2019-2022\ms4\Palynology\Wind rose\Fig_7.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85" b="50000"/>
          <a:stretch/>
        </p:blipFill>
        <p:spPr bwMode="auto">
          <a:xfrm>
            <a:off x="5237018" y="506678"/>
            <a:ext cx="3487111" cy="4302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TROMSO 2019-2022\ms4\Palynology\Wind rose\Fig_7.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27" t="49018" b="875"/>
          <a:stretch/>
        </p:blipFill>
        <p:spPr bwMode="auto">
          <a:xfrm>
            <a:off x="8739329" y="506679"/>
            <a:ext cx="3369541" cy="4322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6C67E436-C5D3-47D8-80B2-4C02BBB65D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64" t="-851" r="19452" b="851"/>
          <a:stretch/>
        </p:blipFill>
        <p:spPr>
          <a:xfrm>
            <a:off x="7342908" y="4805119"/>
            <a:ext cx="1233056" cy="1648205"/>
          </a:xfrm>
          <a:prstGeom prst="rect">
            <a:avLst/>
          </a:prstGeom>
        </p:spPr>
      </p:pic>
      <p:pic>
        <p:nvPicPr>
          <p:cNvPr id="92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89"/>
          <a:stretch/>
        </p:blipFill>
        <p:spPr bwMode="auto">
          <a:xfrm>
            <a:off x="9130144" y="4787416"/>
            <a:ext cx="1620982" cy="166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 picture containing company name&#10;&#10;Description automatically generated">
            <a:extLst>
              <a:ext uri="{FF2B5EF4-FFF2-40B4-BE49-F238E27FC236}">
                <a16:creationId xmlns="" xmlns:a16="http://schemas.microsoft.com/office/drawing/2014/main" id="{313298AA-EC2B-4227-8B07-B923E0A84431}"/>
              </a:ext>
            </a:extLst>
          </p:cNvPr>
          <p:cNvPicPr>
            <a:picLocks noChangeAspect="1"/>
          </p:cNvPicPr>
          <p:nvPr/>
        </p:nvPicPr>
        <p:blipFill rotWithShape="1">
          <a:blip r:embed="rId6">
            <a:extLst>
              <a:ext uri="{28A0092B-C50C-407E-A947-70E740481C1C}">
                <a14:useLocalDpi xmlns:a14="http://schemas.microsoft.com/office/drawing/2010/main" val="0"/>
              </a:ext>
            </a:extLst>
          </a:blip>
          <a:srcRect l="37609" t="56536" r="37567" b="2496"/>
          <a:stretch/>
        </p:blipFill>
        <p:spPr>
          <a:xfrm>
            <a:off x="5735780" y="4829299"/>
            <a:ext cx="1579417" cy="1660720"/>
          </a:xfrm>
          <a:prstGeom prst="rect">
            <a:avLst/>
          </a:prstGeom>
        </p:spPr>
      </p:pic>
      <p:pic>
        <p:nvPicPr>
          <p:cNvPr id="12" name="Picture 11" descr="A close up of a flower&#10;&#10;Description automatically generated with low confidence">
            <a:extLst>
              <a:ext uri="{FF2B5EF4-FFF2-40B4-BE49-F238E27FC236}">
                <a16:creationId xmlns="" xmlns:a16="http://schemas.microsoft.com/office/drawing/2014/main" id="{9748D553-BF57-472C-8A6A-0693D0C850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8836" y="4787416"/>
            <a:ext cx="1125307" cy="1665908"/>
          </a:xfrm>
          <a:prstGeom prst="rect">
            <a:avLst/>
          </a:prstGeom>
        </p:spPr>
      </p:pic>
      <p:sp>
        <p:nvSpPr>
          <p:cNvPr id="10" name="TextBox 9"/>
          <p:cNvSpPr txBox="1"/>
          <p:nvPr/>
        </p:nvSpPr>
        <p:spPr>
          <a:xfrm>
            <a:off x="6123726" y="6391258"/>
            <a:ext cx="5572597" cy="400110"/>
          </a:xfrm>
          <a:prstGeom prst="rect">
            <a:avLst/>
          </a:prstGeom>
          <a:noFill/>
        </p:spPr>
        <p:txBody>
          <a:bodyPr wrap="square" rtlCol="0">
            <a:spAutoFit/>
          </a:bodyPr>
          <a:lstStyle/>
          <a:p>
            <a:pPr algn="ctr"/>
            <a:r>
              <a:rPr lang="de-DE" sz="2000" b="1" i="1" dirty="0" smtClean="0"/>
              <a:t>Myrica gale                              Erica tetralix/cinerea </a:t>
            </a:r>
            <a:endParaRPr lang="de-DE" sz="2000" b="1" i="1" dirty="0"/>
          </a:p>
        </p:txBody>
      </p:sp>
      <p:sp>
        <p:nvSpPr>
          <p:cNvPr id="14" name="TextBox 13">
            <a:extLst>
              <a:ext uri="{FF2B5EF4-FFF2-40B4-BE49-F238E27FC236}">
                <a16:creationId xmlns="" xmlns:a16="http://schemas.microsoft.com/office/drawing/2014/main" id="{95D0DEED-65C8-44BB-B726-2BDC3B0625B7}"/>
              </a:ext>
            </a:extLst>
          </p:cNvPr>
          <p:cNvSpPr txBox="1"/>
          <p:nvPr/>
        </p:nvSpPr>
        <p:spPr>
          <a:xfrm>
            <a:off x="5375564" y="44814"/>
            <a:ext cx="6733306" cy="461665"/>
          </a:xfrm>
          <a:prstGeom prst="rect">
            <a:avLst/>
          </a:prstGeom>
          <a:noFill/>
        </p:spPr>
        <p:txBody>
          <a:bodyPr wrap="square" rtlCol="0">
            <a:spAutoFit/>
          </a:bodyPr>
          <a:lstStyle/>
          <a:p>
            <a:r>
              <a:rPr lang="nb-NO" sz="2400" b="1" dirty="0" smtClean="0"/>
              <a:t>Birds:   </a:t>
            </a:r>
            <a:r>
              <a:rPr lang="en-US" sz="2400" b="1" i="1" dirty="0" err="1" smtClean="0"/>
              <a:t>Branta</a:t>
            </a:r>
            <a:r>
              <a:rPr lang="en-US" sz="2400" b="1" i="1" dirty="0" smtClean="0"/>
              <a:t> </a:t>
            </a:r>
            <a:r>
              <a:rPr lang="en-US" sz="2400" b="1" i="1" dirty="0" err="1"/>
              <a:t>leucopsis</a:t>
            </a:r>
            <a:r>
              <a:rPr lang="en-US" sz="2400" b="1" dirty="0"/>
              <a:t> and </a:t>
            </a:r>
            <a:r>
              <a:rPr lang="en-US" sz="2400" b="1" i="1" dirty="0" err="1"/>
              <a:t>Anser</a:t>
            </a:r>
            <a:r>
              <a:rPr lang="en-US" sz="2400" b="1" i="1" dirty="0"/>
              <a:t> </a:t>
            </a:r>
            <a:r>
              <a:rPr lang="en-US" sz="2400" b="1" i="1" dirty="0" err="1"/>
              <a:t>brachyrhynchus</a:t>
            </a:r>
            <a:r>
              <a:rPr lang="en-US" sz="2400" b="1" dirty="0"/>
              <a:t> </a:t>
            </a:r>
            <a:endParaRPr lang="nb-NO" sz="2400" b="1" dirty="0"/>
          </a:p>
        </p:txBody>
      </p:sp>
    </p:spTree>
    <p:extLst>
      <p:ext uri="{BB962C8B-B14F-4D97-AF65-F5344CB8AC3E}">
        <p14:creationId xmlns:p14="http://schemas.microsoft.com/office/powerpoint/2010/main" val="3725242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02399" y="13960"/>
            <a:ext cx="10708897" cy="523220"/>
          </a:xfrm>
          <a:prstGeom prst="rect">
            <a:avLst/>
          </a:prstGeom>
          <a:noFill/>
        </p:spPr>
        <p:txBody>
          <a:bodyPr wrap="square" rtlCol="0">
            <a:spAutoFit/>
          </a:bodyPr>
          <a:lstStyle/>
          <a:p>
            <a:r>
              <a:rPr lang="en-US" sz="2800" b="1" dirty="0" smtClean="0"/>
              <a:t>Coal burning and migration </a:t>
            </a:r>
            <a:r>
              <a:rPr lang="en-US" sz="2800" b="1" dirty="0"/>
              <a:t>scales</a:t>
            </a:r>
            <a:endParaRPr lang="nb-NO" sz="2800" b="1" dirty="0"/>
          </a:p>
        </p:txBody>
      </p:sp>
      <p:grpSp>
        <p:nvGrpSpPr>
          <p:cNvPr id="4" name="Group 3"/>
          <p:cNvGrpSpPr/>
          <p:nvPr/>
        </p:nvGrpSpPr>
        <p:grpSpPr>
          <a:xfrm>
            <a:off x="9441712" y="201575"/>
            <a:ext cx="2497299" cy="1357867"/>
            <a:chOff x="8860106" y="201575"/>
            <a:chExt cx="3078905" cy="1770600"/>
          </a:xfrm>
        </p:grpSpPr>
        <p:grpSp>
          <p:nvGrpSpPr>
            <p:cNvPr id="3" name="Group 2"/>
            <p:cNvGrpSpPr/>
            <p:nvPr/>
          </p:nvGrpSpPr>
          <p:grpSpPr>
            <a:xfrm>
              <a:off x="8860106" y="201575"/>
              <a:ext cx="3040965" cy="1770600"/>
              <a:chOff x="8860106" y="201575"/>
              <a:chExt cx="3040965" cy="1770600"/>
            </a:xfrm>
          </p:grpSpPr>
          <p:pic>
            <p:nvPicPr>
              <p:cNvPr id="73" name="Picture 72"/>
              <p:cNvPicPr>
                <a:picLocks noChangeAspect="1"/>
              </p:cNvPicPr>
              <p:nvPr/>
            </p:nvPicPr>
            <p:blipFill rotWithShape="1">
              <a:blip r:embed="rId2" cstate="print">
                <a:extLst>
                  <a:ext uri="{28A0092B-C50C-407E-A947-70E740481C1C}">
                    <a14:useLocalDpi xmlns:a14="http://schemas.microsoft.com/office/drawing/2010/main" val="0"/>
                  </a:ext>
                </a:extLst>
              </a:blip>
              <a:srcRect l="63365" t="54925" r="34173" b="37410"/>
              <a:stretch/>
            </p:blipFill>
            <p:spPr>
              <a:xfrm>
                <a:off x="10347884" y="534202"/>
                <a:ext cx="1553187" cy="1437973"/>
              </a:xfrm>
              <a:prstGeom prst="rect">
                <a:avLst/>
              </a:prstGeom>
            </p:spPr>
          </p:pic>
          <p:sp>
            <p:nvSpPr>
              <p:cNvPr id="75" name="Cloud 74"/>
              <p:cNvSpPr/>
              <p:nvPr/>
            </p:nvSpPr>
            <p:spPr>
              <a:xfrm>
                <a:off x="8860106" y="201575"/>
                <a:ext cx="2201925" cy="1137177"/>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0" name="Cloud 29"/>
            <p:cNvSpPr/>
            <p:nvPr/>
          </p:nvSpPr>
          <p:spPr>
            <a:xfrm>
              <a:off x="10833435" y="638931"/>
              <a:ext cx="782858" cy="418383"/>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Cloud 30"/>
            <p:cNvSpPr/>
            <p:nvPr/>
          </p:nvSpPr>
          <p:spPr>
            <a:xfrm>
              <a:off x="11156153" y="570459"/>
              <a:ext cx="782858" cy="418383"/>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5924" t="29660" r="21709" b="14547"/>
          <a:stretch/>
        </p:blipFill>
        <p:spPr>
          <a:xfrm>
            <a:off x="143708" y="1155405"/>
            <a:ext cx="8018774" cy="4805705"/>
          </a:xfrm>
          <a:prstGeom prst="rect">
            <a:avLst/>
          </a:prstGeom>
        </p:spPr>
      </p:pic>
      <p:sp>
        <p:nvSpPr>
          <p:cNvPr id="37" name="TextBox 36"/>
          <p:cNvSpPr txBox="1"/>
          <p:nvPr/>
        </p:nvSpPr>
        <p:spPr>
          <a:xfrm>
            <a:off x="8299835" y="3071058"/>
            <a:ext cx="3608403" cy="1323439"/>
          </a:xfrm>
          <a:prstGeom prst="rect">
            <a:avLst/>
          </a:prstGeom>
          <a:noFill/>
        </p:spPr>
        <p:txBody>
          <a:bodyPr wrap="square" rtlCol="0">
            <a:spAutoFit/>
          </a:bodyPr>
          <a:lstStyle/>
          <a:p>
            <a:pPr algn="ctr"/>
            <a:r>
              <a:rPr lang="nb-NO" sz="2000" b="1" dirty="0"/>
              <a:t>1950s – </a:t>
            </a:r>
            <a:r>
              <a:rPr lang="nb-NO" sz="2000" b="1" dirty="0" err="1"/>
              <a:t>maximal</a:t>
            </a:r>
            <a:r>
              <a:rPr lang="nb-NO" sz="2000" b="1" dirty="0"/>
              <a:t> </a:t>
            </a:r>
            <a:r>
              <a:rPr lang="nb-NO" sz="2000" b="1" dirty="0" err="1"/>
              <a:t>of</a:t>
            </a:r>
            <a:r>
              <a:rPr lang="nb-NO" sz="2000" b="1" dirty="0"/>
              <a:t> </a:t>
            </a:r>
            <a:r>
              <a:rPr lang="nb-NO" sz="2000" b="1" dirty="0" err="1"/>
              <a:t>mining</a:t>
            </a:r>
            <a:r>
              <a:rPr lang="nb-NO" sz="2000" b="1" dirty="0"/>
              <a:t> </a:t>
            </a:r>
            <a:r>
              <a:rPr lang="nb-NO" sz="2000" b="1" dirty="0" err="1"/>
              <a:t>work</a:t>
            </a:r>
            <a:r>
              <a:rPr lang="nb-NO" sz="2000" b="1" dirty="0"/>
              <a:t> in Colesdalen  </a:t>
            </a:r>
          </a:p>
          <a:p>
            <a:pPr algn="ctr"/>
            <a:endParaRPr lang="nb-NO" sz="2000" b="1" dirty="0"/>
          </a:p>
          <a:p>
            <a:pPr algn="ctr"/>
            <a:r>
              <a:rPr lang="nb-NO" sz="2000" b="1" dirty="0"/>
              <a:t>And maximal </a:t>
            </a:r>
            <a:r>
              <a:rPr lang="nb-NO" sz="2000" b="1" dirty="0" smtClean="0"/>
              <a:t>migration</a:t>
            </a:r>
            <a:r>
              <a:rPr lang="nb-NO" sz="2000" b="1" dirty="0"/>
              <a:t> </a:t>
            </a:r>
          </a:p>
        </p:txBody>
      </p:sp>
      <p:sp>
        <p:nvSpPr>
          <p:cNvPr id="38" name="TextBox 37"/>
          <p:cNvSpPr txBox="1"/>
          <p:nvPr/>
        </p:nvSpPr>
        <p:spPr>
          <a:xfrm>
            <a:off x="8195070" y="1672610"/>
            <a:ext cx="3796823" cy="707886"/>
          </a:xfrm>
          <a:prstGeom prst="rect">
            <a:avLst/>
          </a:prstGeom>
          <a:noFill/>
        </p:spPr>
        <p:txBody>
          <a:bodyPr wrap="square" rtlCol="0">
            <a:spAutoFit/>
          </a:bodyPr>
          <a:lstStyle/>
          <a:p>
            <a:pPr algn="ctr"/>
            <a:r>
              <a:rPr lang="en-US" sz="2000" b="1" dirty="0"/>
              <a:t>Spheroidal carbonaceous particles (SCP)</a:t>
            </a:r>
            <a:endParaRPr lang="nb-NO" sz="2000" b="1" dirty="0"/>
          </a:p>
        </p:txBody>
      </p:sp>
      <p:sp>
        <p:nvSpPr>
          <p:cNvPr id="7" name="Rectangle 6"/>
          <p:cNvSpPr/>
          <p:nvPr/>
        </p:nvSpPr>
        <p:spPr>
          <a:xfrm>
            <a:off x="7285447" y="595351"/>
            <a:ext cx="1484524" cy="1019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 xmlns:a16="http://schemas.microsoft.com/office/drawing/2014/main" id="{877C6110-1D3D-41E4-AD22-1AC7A0413287}"/>
              </a:ext>
            </a:extLst>
          </p:cNvPr>
          <p:cNvSpPr/>
          <p:nvPr/>
        </p:nvSpPr>
        <p:spPr>
          <a:xfrm>
            <a:off x="3635829" y="3581399"/>
            <a:ext cx="4526653" cy="566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0050642" y="4973782"/>
            <a:ext cx="387927" cy="163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tangle 16"/>
          <p:cNvSpPr/>
          <p:nvPr/>
        </p:nvSpPr>
        <p:spPr>
          <a:xfrm>
            <a:off x="10492644" y="6213761"/>
            <a:ext cx="387927"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18"/>
          <p:cNvSpPr/>
          <p:nvPr/>
        </p:nvSpPr>
        <p:spPr>
          <a:xfrm>
            <a:off x="9586561" y="4849088"/>
            <a:ext cx="387927" cy="1745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tangle 19"/>
          <p:cNvSpPr/>
          <p:nvPr/>
        </p:nvSpPr>
        <p:spPr>
          <a:xfrm>
            <a:off x="9150770" y="6532415"/>
            <a:ext cx="387927" cy="62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tangle 20"/>
          <p:cNvSpPr/>
          <p:nvPr/>
        </p:nvSpPr>
        <p:spPr>
          <a:xfrm>
            <a:off x="8673158" y="5282238"/>
            <a:ext cx="387927" cy="1330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tangle 21"/>
          <p:cNvSpPr/>
          <p:nvPr/>
        </p:nvSpPr>
        <p:spPr>
          <a:xfrm>
            <a:off x="9150770" y="4408352"/>
            <a:ext cx="387927" cy="2075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tangle 25"/>
          <p:cNvSpPr/>
          <p:nvPr/>
        </p:nvSpPr>
        <p:spPr>
          <a:xfrm>
            <a:off x="10944024" y="6404259"/>
            <a:ext cx="387927"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p:cNvSpPr/>
          <p:nvPr/>
        </p:nvSpPr>
        <p:spPr>
          <a:xfrm>
            <a:off x="11427559" y="6499509"/>
            <a:ext cx="387927" cy="112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p:cNvSpPr txBox="1"/>
          <p:nvPr/>
        </p:nvSpPr>
        <p:spPr>
          <a:xfrm>
            <a:off x="8673157" y="6549734"/>
            <a:ext cx="3318735" cy="338554"/>
          </a:xfrm>
          <a:prstGeom prst="rect">
            <a:avLst/>
          </a:prstGeom>
          <a:noFill/>
        </p:spPr>
        <p:txBody>
          <a:bodyPr wrap="square" rtlCol="0">
            <a:spAutoFit/>
          </a:bodyPr>
          <a:lstStyle/>
          <a:p>
            <a:r>
              <a:rPr lang="de-DE" sz="1600" b="1" dirty="0" smtClean="0"/>
              <a:t>30s    40s   50s    60s    70s   80s    90s</a:t>
            </a:r>
            <a:endParaRPr lang="de-DE" sz="1600" b="1" dirty="0"/>
          </a:p>
        </p:txBody>
      </p:sp>
    </p:spTree>
    <p:extLst>
      <p:ext uri="{BB962C8B-B14F-4D97-AF65-F5344CB8AC3E}">
        <p14:creationId xmlns:p14="http://schemas.microsoft.com/office/powerpoint/2010/main" val="2443473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men working on a construction site&#10;&#10;Description automatically generated with low confidence">
            <a:extLst>
              <a:ext uri="{FF2B5EF4-FFF2-40B4-BE49-F238E27FC236}">
                <a16:creationId xmlns="" xmlns:a16="http://schemas.microsoft.com/office/drawing/2014/main" id="{7D0130EE-A158-4379-9F1B-14AD750B7FC6}"/>
              </a:ext>
            </a:extLst>
          </p:cNvPr>
          <p:cNvPicPr>
            <a:picLocks noChangeAspect="1"/>
          </p:cNvPicPr>
          <p:nvPr/>
        </p:nvPicPr>
        <p:blipFill rotWithShape="1">
          <a:blip r:embed="rId3">
            <a:extLst>
              <a:ext uri="{28A0092B-C50C-407E-A947-70E740481C1C}">
                <a14:useLocalDpi xmlns:a14="http://schemas.microsoft.com/office/drawing/2010/main" val="0"/>
              </a:ext>
            </a:extLst>
          </a:blip>
          <a:srcRect t="12903" r="-2" b="5458"/>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descr="A group of men wearing helmets&#10;&#10;Description automatically generated with medium confidence">
            <a:extLst>
              <a:ext uri="{FF2B5EF4-FFF2-40B4-BE49-F238E27FC236}">
                <a16:creationId xmlns="" xmlns:a16="http://schemas.microsoft.com/office/drawing/2014/main" id="{8D29BC3A-1488-44A6-9661-6A9BB82C7646}"/>
              </a:ext>
            </a:extLst>
          </p:cNvPr>
          <p:cNvPicPr>
            <a:picLocks noChangeAspect="1"/>
          </p:cNvPicPr>
          <p:nvPr/>
        </p:nvPicPr>
        <p:blipFill rotWithShape="1">
          <a:blip r:embed="rId4">
            <a:extLst>
              <a:ext uri="{28A0092B-C50C-407E-A947-70E740481C1C}">
                <a14:useLocalDpi xmlns:a14="http://schemas.microsoft.com/office/drawing/2010/main" val="0"/>
              </a:ext>
            </a:extLst>
          </a:blip>
          <a:srcRect t="12848" r="-3" b="11753"/>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3" name="Picture 2" descr="A picture containing text&#10;&#10;Description automatically generated">
            <a:extLst>
              <a:ext uri="{FF2B5EF4-FFF2-40B4-BE49-F238E27FC236}">
                <a16:creationId xmlns="" xmlns:a16="http://schemas.microsoft.com/office/drawing/2014/main" id="{C60349E5-2117-4BCD-A2FE-FF5A2AC39E03}"/>
              </a:ext>
            </a:extLst>
          </p:cNvPr>
          <p:cNvPicPr>
            <a:picLocks noChangeAspect="1"/>
          </p:cNvPicPr>
          <p:nvPr/>
        </p:nvPicPr>
        <p:blipFill rotWithShape="1">
          <a:blip r:embed="rId5">
            <a:extLst>
              <a:ext uri="{28A0092B-C50C-407E-A947-70E740481C1C}">
                <a14:useLocalDpi xmlns:a14="http://schemas.microsoft.com/office/drawing/2010/main" val="0"/>
              </a:ext>
            </a:extLst>
          </a:blip>
          <a:srcRect l="-305" t="1062" r="1" b="2516"/>
          <a:stretch/>
        </p:blipFill>
        <p:spPr>
          <a:xfrm>
            <a:off x="6332224" y="3428999"/>
            <a:ext cx="5859776" cy="3428757"/>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1" name="Picture 10" descr="A group of people outside a building&#10;&#10;Description automatically generated with medium confidence">
            <a:extLst>
              <a:ext uri="{FF2B5EF4-FFF2-40B4-BE49-F238E27FC236}">
                <a16:creationId xmlns="" xmlns:a16="http://schemas.microsoft.com/office/drawing/2014/main" id="{F407A91B-EC3D-4A6E-92A3-A5B103E68227}"/>
              </a:ext>
            </a:extLst>
          </p:cNvPr>
          <p:cNvPicPr>
            <a:picLocks noChangeAspect="1"/>
          </p:cNvPicPr>
          <p:nvPr/>
        </p:nvPicPr>
        <p:blipFill rotWithShape="1">
          <a:blip r:embed="rId6">
            <a:extLst>
              <a:ext uri="{28A0092B-C50C-407E-A947-70E740481C1C}">
                <a14:useLocalDpi xmlns:a14="http://schemas.microsoft.com/office/drawing/2010/main" val="0"/>
              </a:ext>
            </a:extLst>
          </a:blip>
          <a:srcRect t="25147" r="-2" b="12303"/>
          <a:stretch/>
        </p:blipFill>
        <p:spPr>
          <a:xfrm>
            <a:off x="20" y="3428999"/>
            <a:ext cx="7698544" cy="3429001"/>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2438826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 xmlns:a16="http://schemas.microsoft.com/office/drawing/2014/main" id="{854ECEBE-9353-406C-9313-02A517A310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9" name="Freeform: Shape 11">
            <a:extLst>
              <a:ext uri="{FF2B5EF4-FFF2-40B4-BE49-F238E27FC236}">
                <a16:creationId xmlns="" xmlns:a16="http://schemas.microsoft.com/office/drawing/2014/main" id="{86806086-A782-4311-A63B-1A68574D80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tree, outdoor, plant, palm&#10;&#10;Description automatically generated">
            <a:extLst>
              <a:ext uri="{FF2B5EF4-FFF2-40B4-BE49-F238E27FC236}">
                <a16:creationId xmlns="" xmlns:a16="http://schemas.microsoft.com/office/drawing/2014/main" id="{E22C1F1D-F97E-4F5D-B363-3A3E9DBAA7F6}"/>
              </a:ext>
            </a:extLst>
          </p:cNvPr>
          <p:cNvPicPr>
            <a:picLocks noChangeAspect="1"/>
          </p:cNvPicPr>
          <p:nvPr/>
        </p:nvPicPr>
        <p:blipFill rotWithShape="1">
          <a:blip r:embed="rId2">
            <a:extLst>
              <a:ext uri="{28A0092B-C50C-407E-A947-70E740481C1C}">
                <a14:useLocalDpi xmlns:a14="http://schemas.microsoft.com/office/drawing/2010/main" val="0"/>
              </a:ext>
            </a:extLst>
          </a:blip>
          <a:srcRect l="11536" r="18660" b="-2"/>
          <a:stretch/>
        </p:blipFill>
        <p:spPr>
          <a:xfrm>
            <a:off x="19" y="-2"/>
            <a:ext cx="6891923" cy="60968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20" name="Freeform: Shape 13">
            <a:extLst>
              <a:ext uri="{FF2B5EF4-FFF2-40B4-BE49-F238E27FC236}">
                <a16:creationId xmlns="" xmlns:a16="http://schemas.microsoft.com/office/drawing/2014/main" id="{CE71458B-DF80-43DF-9693-2EC3878ACA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 xmlns:a16="http://schemas.microsoft.com/office/drawing/2014/main" id="{DE1994AC-22D1-4B48-9EDA-BE373E7045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person standing in a garden&#10;&#10;Description automatically generated with low confidence">
            <a:extLst>
              <a:ext uri="{FF2B5EF4-FFF2-40B4-BE49-F238E27FC236}">
                <a16:creationId xmlns="" xmlns:a16="http://schemas.microsoft.com/office/drawing/2014/main" id="{D3557140-F62E-4A52-9AE6-4C5FF77F0515}"/>
              </a:ext>
            </a:extLst>
          </p:cNvPr>
          <p:cNvPicPr>
            <a:picLocks noChangeAspect="1"/>
          </p:cNvPicPr>
          <p:nvPr/>
        </p:nvPicPr>
        <p:blipFill rotWithShape="1">
          <a:blip r:embed="rId3">
            <a:extLst>
              <a:ext uri="{28A0092B-C50C-407E-A947-70E740481C1C}">
                <a14:useLocalDpi xmlns:a14="http://schemas.microsoft.com/office/drawing/2010/main" val="0"/>
              </a:ext>
            </a:extLst>
          </a:blip>
          <a:srcRect l="18359" r="8097" b="2"/>
          <a:stretch/>
        </p:blipFill>
        <p:spPr>
          <a:xfrm>
            <a:off x="6198646" y="1264341"/>
            <a:ext cx="6016979" cy="5767834"/>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8" name="Freeform: Shape 17">
            <a:extLst>
              <a:ext uri="{FF2B5EF4-FFF2-40B4-BE49-F238E27FC236}">
                <a16:creationId xmlns="" xmlns:a16="http://schemas.microsoft.com/office/drawing/2014/main" id="{22220111-5018-4EB7-A38B-79BD37F7C0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 name="TextBox 5">
            <a:extLst>
              <a:ext uri="{FF2B5EF4-FFF2-40B4-BE49-F238E27FC236}">
                <a16:creationId xmlns="" xmlns:a16="http://schemas.microsoft.com/office/drawing/2014/main" id="{5108AB56-0F98-4C90-8C8D-34E9ABEA1422}"/>
              </a:ext>
            </a:extLst>
          </p:cNvPr>
          <p:cNvSpPr txBox="1"/>
          <p:nvPr/>
        </p:nvSpPr>
        <p:spPr>
          <a:xfrm>
            <a:off x="707570" y="6139548"/>
            <a:ext cx="5396069" cy="523220"/>
          </a:xfrm>
          <a:prstGeom prst="rect">
            <a:avLst/>
          </a:prstGeom>
          <a:noFill/>
        </p:spPr>
        <p:txBody>
          <a:bodyPr wrap="square" rtlCol="0">
            <a:spAutoFit/>
          </a:bodyPr>
          <a:lstStyle/>
          <a:p>
            <a:r>
              <a:rPr lang="en-US" sz="2800" b="1" dirty="0" err="1"/>
              <a:t>Nikinskiy</a:t>
            </a:r>
            <a:r>
              <a:rPr lang="en-US" sz="2800" b="1" dirty="0"/>
              <a:t> Botanical Garden, 2021</a:t>
            </a:r>
            <a:endParaRPr lang="x-none" sz="2800" b="1" dirty="0"/>
          </a:p>
        </p:txBody>
      </p:sp>
      <p:sp>
        <p:nvSpPr>
          <p:cNvPr id="15" name="TextBox 14">
            <a:extLst>
              <a:ext uri="{FF2B5EF4-FFF2-40B4-BE49-F238E27FC236}">
                <a16:creationId xmlns="" xmlns:a16="http://schemas.microsoft.com/office/drawing/2014/main" id="{7024EB35-51D7-4C45-8B2A-712C19FE8C96}"/>
              </a:ext>
            </a:extLst>
          </p:cNvPr>
          <p:cNvSpPr txBox="1"/>
          <p:nvPr/>
        </p:nvSpPr>
        <p:spPr>
          <a:xfrm>
            <a:off x="6915567" y="617095"/>
            <a:ext cx="5396070" cy="523220"/>
          </a:xfrm>
          <a:prstGeom prst="rect">
            <a:avLst/>
          </a:prstGeom>
          <a:noFill/>
        </p:spPr>
        <p:txBody>
          <a:bodyPr wrap="square" rtlCol="0">
            <a:spAutoFit/>
          </a:bodyPr>
          <a:lstStyle/>
          <a:p>
            <a:r>
              <a:rPr lang="en-US" sz="2800" b="1" dirty="0" err="1"/>
              <a:t>Nikinskiy</a:t>
            </a:r>
            <a:r>
              <a:rPr lang="en-US" sz="2800" b="1" dirty="0"/>
              <a:t> Botanical Garden, 1921</a:t>
            </a:r>
            <a:endParaRPr lang="x-none" sz="2800" b="1" dirty="0"/>
          </a:p>
        </p:txBody>
      </p:sp>
    </p:spTree>
    <p:extLst>
      <p:ext uri="{BB962C8B-B14F-4D97-AF65-F5344CB8AC3E}">
        <p14:creationId xmlns:p14="http://schemas.microsoft.com/office/powerpoint/2010/main" val="143168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740" y="83813"/>
            <a:ext cx="10111564" cy="646331"/>
          </a:xfrm>
          <a:prstGeom prst="rect">
            <a:avLst/>
          </a:prstGeom>
          <a:noFill/>
        </p:spPr>
        <p:txBody>
          <a:bodyPr wrap="square" rtlCol="0">
            <a:spAutoFit/>
          </a:bodyPr>
          <a:lstStyle/>
          <a:p>
            <a:r>
              <a:rPr lang="en-US" sz="3600" b="1" dirty="0"/>
              <a:t>Conclusions</a:t>
            </a:r>
            <a:endParaRPr lang="nb-NO" sz="3600" b="1" dirty="0"/>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92" b="98403" l="9960" r="89906"/>
                    </a14:imgEffect>
                    <a14:imgEffect>
                      <a14:brightnessContrast bright="40000" contrast="-20000"/>
                    </a14:imgEffect>
                  </a14:imgLayer>
                </a14:imgProps>
              </a:ext>
              <a:ext uri="{28A0092B-C50C-407E-A947-70E740481C1C}">
                <a14:useLocalDpi xmlns:a14="http://schemas.microsoft.com/office/drawing/2010/main" val="0"/>
              </a:ext>
            </a:extLst>
          </a:blip>
          <a:srcRect l="11173" t="2424" r="15784" b="2627"/>
          <a:stretch/>
        </p:blipFill>
        <p:spPr>
          <a:xfrm rot="11567062">
            <a:off x="230342" y="1063417"/>
            <a:ext cx="297742" cy="309943"/>
          </a:xfrm>
          <a:prstGeom prst="rect">
            <a:avLst/>
          </a:prstGeom>
        </p:spPr>
      </p:pic>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92" b="98403" l="9960" r="89906"/>
                    </a14:imgEffect>
                    <a14:imgEffect>
                      <a14:brightnessContrast bright="40000" contrast="-20000"/>
                    </a14:imgEffect>
                  </a14:imgLayer>
                </a14:imgProps>
              </a:ext>
              <a:ext uri="{28A0092B-C50C-407E-A947-70E740481C1C}">
                <a14:useLocalDpi xmlns:a14="http://schemas.microsoft.com/office/drawing/2010/main" val="0"/>
              </a:ext>
            </a:extLst>
          </a:blip>
          <a:srcRect l="11173" t="2424" r="15784" b="2627"/>
          <a:stretch/>
        </p:blipFill>
        <p:spPr>
          <a:xfrm rot="11567062">
            <a:off x="230342" y="2262410"/>
            <a:ext cx="297742" cy="309943"/>
          </a:xfrm>
          <a:prstGeom prst="rect">
            <a:avLst/>
          </a:prstGeom>
        </p:spPr>
      </p:pic>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92" b="98403" l="9960" r="89906"/>
                    </a14:imgEffect>
                    <a14:imgEffect>
                      <a14:brightnessContrast bright="40000" contrast="-20000"/>
                    </a14:imgEffect>
                  </a14:imgLayer>
                </a14:imgProps>
              </a:ext>
              <a:ext uri="{28A0092B-C50C-407E-A947-70E740481C1C}">
                <a14:useLocalDpi xmlns:a14="http://schemas.microsoft.com/office/drawing/2010/main" val="0"/>
              </a:ext>
            </a:extLst>
          </a:blip>
          <a:srcRect l="11173" t="2424" r="15784" b="2627"/>
          <a:stretch/>
        </p:blipFill>
        <p:spPr>
          <a:xfrm rot="11567062">
            <a:off x="212913" y="3265639"/>
            <a:ext cx="297742" cy="309943"/>
          </a:xfrm>
          <a:prstGeom prst="rect">
            <a:avLst/>
          </a:prstGeom>
        </p:spPr>
      </p:pic>
      <p:pic>
        <p:nvPicPr>
          <p:cNvPr id="11" name="Picture 1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92" b="98403" l="9960" r="89906"/>
                    </a14:imgEffect>
                    <a14:imgEffect>
                      <a14:brightnessContrast bright="40000" contrast="-20000"/>
                    </a14:imgEffect>
                  </a14:imgLayer>
                </a14:imgProps>
              </a:ext>
              <a:ext uri="{28A0092B-C50C-407E-A947-70E740481C1C}">
                <a14:useLocalDpi xmlns:a14="http://schemas.microsoft.com/office/drawing/2010/main" val="0"/>
              </a:ext>
            </a:extLst>
          </a:blip>
          <a:srcRect l="11173" t="2424" r="15784" b="2627"/>
          <a:stretch/>
        </p:blipFill>
        <p:spPr>
          <a:xfrm rot="11567062">
            <a:off x="199060" y="4138498"/>
            <a:ext cx="297742" cy="309943"/>
          </a:xfrm>
          <a:prstGeom prst="rect">
            <a:avLst/>
          </a:prstGeom>
        </p:spPr>
      </p:pic>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92" b="98403" l="9960" r="89906"/>
                    </a14:imgEffect>
                    <a14:imgEffect>
                      <a14:brightnessContrast bright="40000" contrast="-20000"/>
                    </a14:imgEffect>
                  </a14:imgLayer>
                </a14:imgProps>
              </a:ext>
              <a:ext uri="{28A0092B-C50C-407E-A947-70E740481C1C}">
                <a14:useLocalDpi xmlns:a14="http://schemas.microsoft.com/office/drawing/2010/main" val="0"/>
              </a:ext>
            </a:extLst>
          </a:blip>
          <a:srcRect l="11173" t="2424" r="15784" b="2627"/>
          <a:stretch/>
        </p:blipFill>
        <p:spPr>
          <a:xfrm rot="11567062">
            <a:off x="264759" y="5120073"/>
            <a:ext cx="297742" cy="309943"/>
          </a:xfrm>
          <a:prstGeom prst="rect">
            <a:avLst/>
          </a:prstGeom>
        </p:spPr>
      </p:pic>
      <p:sp>
        <p:nvSpPr>
          <p:cNvPr id="13" name="Rectangle 12"/>
          <p:cNvSpPr/>
          <p:nvPr/>
        </p:nvSpPr>
        <p:spPr>
          <a:xfrm>
            <a:off x="803562" y="976357"/>
            <a:ext cx="11014365" cy="5632311"/>
          </a:xfrm>
          <a:prstGeom prst="rect">
            <a:avLst/>
          </a:prstGeom>
        </p:spPr>
        <p:txBody>
          <a:bodyPr wrap="square">
            <a:spAutoFit/>
          </a:bodyPr>
          <a:lstStyle/>
          <a:p>
            <a:pPr lvl="0" algn="just"/>
            <a:r>
              <a:rPr lang="en-US" sz="2000" b="1" dirty="0" smtClean="0"/>
              <a:t>Taxonomical </a:t>
            </a:r>
            <a:r>
              <a:rPr lang="en-US" sz="2000" b="1" dirty="0" smtClean="0"/>
              <a:t>diversity of pollen spectra increases through the time (</a:t>
            </a:r>
            <a:r>
              <a:rPr lang="de-DE" sz="2000" b="1" dirty="0"/>
              <a:t>1200 </a:t>
            </a:r>
            <a:r>
              <a:rPr lang="de-DE" sz="2000" b="1" dirty="0" smtClean="0"/>
              <a:t>– 2019 CE</a:t>
            </a:r>
            <a:r>
              <a:rPr lang="en-US" sz="2000" b="1" dirty="0" smtClean="0"/>
              <a:t>) from 21 to 56 types, both in terms of regional (increasing from 8 to 21 types) and exotic pollen (increasing from 5 to 12 types</a:t>
            </a:r>
            <a:r>
              <a:rPr lang="en-US" sz="2000" b="1" dirty="0" smtClean="0"/>
              <a:t>). </a:t>
            </a:r>
          </a:p>
          <a:p>
            <a:pPr lvl="0" algn="just"/>
            <a:endParaRPr lang="en-US" sz="2000" b="1" dirty="0"/>
          </a:p>
          <a:p>
            <a:pPr lvl="0" algn="just"/>
            <a:r>
              <a:rPr lang="en-US" sz="2000" b="1" dirty="0" smtClean="0"/>
              <a:t>Increasing </a:t>
            </a:r>
            <a:r>
              <a:rPr lang="en-US" sz="2000" b="1" dirty="0"/>
              <a:t>taxonomic diversity of exotic pollen is strongly correlated with human activities in the region. </a:t>
            </a:r>
            <a:endParaRPr lang="en-US" sz="2000" b="1" dirty="0" smtClean="0"/>
          </a:p>
          <a:p>
            <a:pPr lvl="0" algn="just"/>
            <a:endParaRPr lang="en-US" sz="2000" b="1" dirty="0"/>
          </a:p>
          <a:p>
            <a:pPr lvl="0" algn="just"/>
            <a:r>
              <a:rPr lang="en-US" sz="2000" b="1" dirty="0" smtClean="0"/>
              <a:t>Three </a:t>
            </a:r>
            <a:r>
              <a:rPr lang="en-US" sz="2000" b="1" dirty="0"/>
              <a:t>ways of exotic pollen transport were described: long-distance wind transportation, bird and people migration</a:t>
            </a:r>
            <a:r>
              <a:rPr lang="en-US" sz="2000" b="1" dirty="0" smtClean="0"/>
              <a:t>.</a:t>
            </a:r>
          </a:p>
          <a:p>
            <a:pPr lvl="0" algn="just"/>
            <a:endParaRPr lang="en-US" sz="2000" b="1" dirty="0" smtClean="0"/>
          </a:p>
          <a:p>
            <a:pPr lvl="0" algn="just"/>
            <a:r>
              <a:rPr lang="en-US" sz="2000" b="1" dirty="0"/>
              <a:t>Pollen </a:t>
            </a:r>
            <a:r>
              <a:rPr lang="nb-NO" sz="2000" b="1" dirty="0"/>
              <a:t>of </a:t>
            </a:r>
            <a:r>
              <a:rPr lang="nb-NO" sz="2000" b="1" i="1" dirty="0"/>
              <a:t>Myrica</a:t>
            </a:r>
            <a:r>
              <a:rPr lang="nb-NO" sz="2000" b="1" dirty="0"/>
              <a:t> (</a:t>
            </a:r>
            <a:r>
              <a:rPr lang="nb-NO" sz="2000" b="1" i="1" dirty="0"/>
              <a:t>gale</a:t>
            </a:r>
            <a:r>
              <a:rPr lang="nb-NO" sz="2000" b="1" dirty="0"/>
              <a:t>) type and </a:t>
            </a:r>
            <a:r>
              <a:rPr lang="nb-NO" sz="2000" b="1" i="1" dirty="0"/>
              <a:t>Erica</a:t>
            </a:r>
            <a:r>
              <a:rPr lang="nb-NO" sz="2000" b="1" dirty="0"/>
              <a:t> type </a:t>
            </a:r>
            <a:r>
              <a:rPr lang="en-US" sz="2000" b="1" dirty="0"/>
              <a:t>are discussed in terms of geese </a:t>
            </a:r>
            <a:r>
              <a:rPr lang="nb-NO" sz="2000" b="1" dirty="0"/>
              <a:t>seasonal </a:t>
            </a:r>
            <a:r>
              <a:rPr lang="en-US" sz="2000" b="1" dirty="0"/>
              <a:t>migration to and from Scotland (UK)</a:t>
            </a:r>
            <a:r>
              <a:rPr lang="nb-NO" sz="2000" b="1" dirty="0"/>
              <a:t>, Belgium and the Netherlands</a:t>
            </a:r>
            <a:r>
              <a:rPr lang="en-US" sz="2000" b="1" dirty="0"/>
              <a:t>.</a:t>
            </a:r>
          </a:p>
          <a:p>
            <a:pPr lvl="0" algn="just"/>
            <a:endParaRPr lang="de-DE" sz="2000" b="1" dirty="0"/>
          </a:p>
          <a:p>
            <a:pPr algn="just"/>
            <a:r>
              <a:rPr lang="nb-NO" sz="2000" b="1" dirty="0"/>
              <a:t>Other exotic pollen</a:t>
            </a:r>
            <a:r>
              <a:rPr lang="en-US" sz="2000" b="1" dirty="0"/>
              <a:t>,</a:t>
            </a:r>
            <a:r>
              <a:rPr lang="nb-NO" sz="2000" b="1" dirty="0"/>
              <a:t> including </a:t>
            </a:r>
            <a:r>
              <a:rPr lang="nb-NO" sz="2000" b="1" i="1" dirty="0"/>
              <a:t>Ulmus, Juglans</a:t>
            </a:r>
            <a:r>
              <a:rPr lang="nb-NO" sz="2000" b="1" dirty="0"/>
              <a:t>, </a:t>
            </a:r>
            <a:r>
              <a:rPr lang="en-US" sz="2000" b="1" dirty="0"/>
              <a:t>and </a:t>
            </a:r>
            <a:r>
              <a:rPr lang="nb-NO" sz="2000" b="1" dirty="0"/>
              <a:t>unexpected </a:t>
            </a:r>
            <a:r>
              <a:rPr lang="en-US" sz="2000" b="1" dirty="0"/>
              <a:t>tropical pollen of </a:t>
            </a:r>
            <a:r>
              <a:rPr lang="nb-NO" sz="2000" b="1" i="1" dirty="0"/>
              <a:t>Albizia / Mimosa</a:t>
            </a:r>
            <a:r>
              <a:rPr lang="nb-NO" sz="2000" b="1" dirty="0"/>
              <a:t> type</a:t>
            </a:r>
            <a:r>
              <a:rPr lang="en-US" sz="2000" b="1" dirty="0"/>
              <a:t>, </a:t>
            </a:r>
            <a:r>
              <a:rPr lang="nb-NO" sz="2000" b="1" i="1" dirty="0"/>
              <a:t>Eucalyptus</a:t>
            </a:r>
            <a:r>
              <a:rPr lang="nb-NO" sz="2000" b="1" dirty="0"/>
              <a:t> type</a:t>
            </a:r>
            <a:r>
              <a:rPr lang="en-US" sz="2000" b="1" dirty="0"/>
              <a:t>, </a:t>
            </a:r>
            <a:r>
              <a:rPr lang="nb-NO" sz="2000" b="1" i="1" dirty="0"/>
              <a:t>Acalupha</a:t>
            </a:r>
            <a:r>
              <a:rPr lang="nb-NO" sz="2000" b="1" dirty="0"/>
              <a:t> type</a:t>
            </a:r>
            <a:r>
              <a:rPr lang="en-US" sz="2000" b="1" dirty="0"/>
              <a:t>, </a:t>
            </a:r>
            <a:r>
              <a:rPr lang="nb-NO" sz="2000" b="1" i="1" dirty="0"/>
              <a:t>Passiflora</a:t>
            </a:r>
            <a:r>
              <a:rPr lang="nb-NO" sz="2000" b="1" dirty="0"/>
              <a:t> type</a:t>
            </a:r>
            <a:r>
              <a:rPr lang="en-US" sz="2000" b="1" dirty="0"/>
              <a:t>, </a:t>
            </a:r>
            <a:r>
              <a:rPr lang="nb-NO" sz="2000" b="1" dirty="0"/>
              <a:t>are found </a:t>
            </a:r>
            <a:r>
              <a:rPr lang="en-US" sz="2000" b="1" dirty="0"/>
              <a:t>in the sediments exclusively </a:t>
            </a:r>
            <a:r>
              <a:rPr lang="nb-NO" sz="2000" b="1" dirty="0"/>
              <a:t>during 1930s-1960s, in the period associated with the most intensive </a:t>
            </a:r>
            <a:r>
              <a:rPr lang="en-US" sz="2000" b="1" dirty="0"/>
              <a:t>mining</a:t>
            </a:r>
            <a:r>
              <a:rPr lang="nb-NO" sz="2000" b="1" dirty="0"/>
              <a:t> activity and human migration to and from Colesdalen, including holyday-associated migration to the sub-tropical regions and resorts of the former USSR</a:t>
            </a:r>
            <a:r>
              <a:rPr lang="nb-NO" sz="2000" b="1" dirty="0" smtClean="0"/>
              <a:t>.</a:t>
            </a:r>
            <a:endParaRPr lang="de-DE" sz="2000" b="1" dirty="0"/>
          </a:p>
        </p:txBody>
      </p:sp>
    </p:spTree>
    <p:extLst>
      <p:ext uri="{BB962C8B-B14F-4D97-AF65-F5344CB8AC3E}">
        <p14:creationId xmlns:p14="http://schemas.microsoft.com/office/powerpoint/2010/main" val="867253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805055" y="833548"/>
            <a:ext cx="6161061" cy="5579805"/>
            <a:chOff x="7301345" y="8852"/>
            <a:chExt cx="4890656" cy="4092092"/>
          </a:xfrm>
        </p:grpSpPr>
        <p:pic>
          <p:nvPicPr>
            <p:cNvPr id="6" name="Picture 2" descr="F:\TROMSO 2019-2022\ms4\Palynology\Wind rose\Fig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672"/>
            <a:stretch/>
          </p:blipFill>
          <p:spPr bwMode="auto">
            <a:xfrm>
              <a:off x="7462168" y="8852"/>
              <a:ext cx="4729833" cy="409209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301345" y="48540"/>
              <a:ext cx="609600" cy="2923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TextBox 8"/>
          <p:cNvSpPr txBox="1"/>
          <p:nvPr/>
        </p:nvSpPr>
        <p:spPr>
          <a:xfrm>
            <a:off x="110677" y="48540"/>
            <a:ext cx="5911504" cy="584775"/>
          </a:xfrm>
          <a:prstGeom prst="rect">
            <a:avLst/>
          </a:prstGeom>
          <a:noFill/>
        </p:spPr>
        <p:txBody>
          <a:bodyPr wrap="square" rtlCol="0">
            <a:spAutoFit/>
          </a:bodyPr>
          <a:lstStyle/>
          <a:p>
            <a:r>
              <a:rPr lang="nb-NO" sz="3200" b="1" dirty="0" smtClean="0"/>
              <a:t>Lake Tenndammen: Core </a:t>
            </a:r>
            <a:r>
              <a:rPr lang="en-US" sz="3200" b="1" dirty="0" smtClean="0"/>
              <a:t>Te2019</a:t>
            </a:r>
            <a:endParaRPr lang="nb-NO" sz="3200" b="1" dirty="0"/>
          </a:p>
        </p:txBody>
      </p:sp>
      <p:sp>
        <p:nvSpPr>
          <p:cNvPr id="11" name="TextBox 10">
            <a:extLst>
              <a:ext uri="{FF2B5EF4-FFF2-40B4-BE49-F238E27FC236}">
                <a16:creationId xmlns="" xmlns:a16="http://schemas.microsoft.com/office/drawing/2014/main" id="{59B88C2D-09DD-4EC3-A7AC-B0271B3FEF59}"/>
              </a:ext>
            </a:extLst>
          </p:cNvPr>
          <p:cNvSpPr txBox="1"/>
          <p:nvPr/>
        </p:nvSpPr>
        <p:spPr>
          <a:xfrm>
            <a:off x="110677" y="1068045"/>
            <a:ext cx="5895338" cy="5047536"/>
          </a:xfrm>
          <a:prstGeom prst="rect">
            <a:avLst/>
          </a:prstGeom>
          <a:noFill/>
        </p:spPr>
        <p:txBody>
          <a:bodyPr wrap="square" rtlCol="0">
            <a:spAutoFit/>
          </a:bodyPr>
          <a:lstStyle/>
          <a:p>
            <a:r>
              <a:rPr lang="en-US" sz="2400" b="1" u="sng" dirty="0" smtClean="0"/>
              <a:t>Position </a:t>
            </a:r>
            <a:r>
              <a:rPr lang="en-US" sz="2400" b="1" u="sng" dirty="0"/>
              <a:t>of the </a:t>
            </a:r>
            <a:r>
              <a:rPr lang="en-US" sz="2400" b="1" u="sng" dirty="0" smtClean="0"/>
              <a:t>core:</a:t>
            </a:r>
          </a:p>
          <a:p>
            <a:endParaRPr lang="en-US" sz="2400" b="1" dirty="0" smtClean="0"/>
          </a:p>
          <a:p>
            <a:r>
              <a:rPr lang="en-US" sz="2400" b="1" dirty="0" smtClean="0"/>
              <a:t>Latitude</a:t>
            </a:r>
            <a:r>
              <a:rPr lang="en-US" sz="2400" b="1" dirty="0"/>
              <a:t>.    </a:t>
            </a:r>
            <a:r>
              <a:rPr lang="de-DE" sz="2400" b="1" dirty="0"/>
              <a:t>N  78°5'52.77"                                                           </a:t>
            </a:r>
            <a:r>
              <a:rPr lang="de-DE" sz="2400" b="1" dirty="0" smtClean="0"/>
              <a:t>                                                             </a:t>
            </a:r>
            <a:r>
              <a:rPr lang="en-US" sz="2400" b="1" dirty="0"/>
              <a:t>Longitude. </a:t>
            </a:r>
            <a:r>
              <a:rPr lang="de-DE" sz="2400" b="1" dirty="0"/>
              <a:t>E </a:t>
            </a:r>
            <a:r>
              <a:rPr lang="en-US" sz="2400" b="1" dirty="0"/>
              <a:t>N° 33°506.42</a:t>
            </a:r>
            <a:r>
              <a:rPr lang="en-US" sz="2400" b="1" dirty="0" smtClean="0"/>
              <a:t>″</a:t>
            </a:r>
          </a:p>
          <a:p>
            <a:endParaRPr lang="de-DE" b="1" dirty="0" smtClean="0"/>
          </a:p>
          <a:p>
            <a:r>
              <a:rPr lang="de-DE" sz="2400" b="1" u="sng" dirty="0" smtClean="0"/>
              <a:t>Altitude</a:t>
            </a:r>
            <a:r>
              <a:rPr lang="de-DE" sz="2400" b="1" u="sng" dirty="0"/>
              <a:t>, m. a.s.l</a:t>
            </a:r>
            <a:r>
              <a:rPr lang="de-DE" sz="2400" b="1" u="sng" dirty="0" smtClean="0"/>
              <a:t>.</a:t>
            </a:r>
            <a:r>
              <a:rPr lang="de-DE" sz="2400" b="1" dirty="0" smtClean="0"/>
              <a:t>:   5</a:t>
            </a:r>
            <a:endParaRPr lang="de-DE" sz="2400" b="1" dirty="0"/>
          </a:p>
          <a:p>
            <a:endParaRPr lang="de-DE" sz="2400" b="1" dirty="0"/>
          </a:p>
          <a:p>
            <a:r>
              <a:rPr lang="de-DE" sz="2400" b="1" u="sng" dirty="0" smtClean="0"/>
              <a:t>Catchment </a:t>
            </a:r>
            <a:r>
              <a:rPr lang="de-DE" sz="2400" b="1" u="sng" dirty="0"/>
              <a:t>size, </a:t>
            </a:r>
            <a:r>
              <a:rPr lang="en-US" sz="2400" b="1" u="sng" dirty="0"/>
              <a:t>km</a:t>
            </a:r>
            <a:r>
              <a:rPr lang="en-US" sz="2400" b="1" u="sng" baseline="30000" dirty="0"/>
              <a:t>2</a:t>
            </a:r>
            <a:r>
              <a:rPr lang="de-DE" sz="2400" b="1" dirty="0" smtClean="0"/>
              <a:t>: 20/2</a:t>
            </a:r>
          </a:p>
          <a:p>
            <a:endParaRPr lang="de-DE" sz="2400" b="1" dirty="0"/>
          </a:p>
          <a:p>
            <a:r>
              <a:rPr lang="de-DE" sz="2400" b="1" u="sng" dirty="0" smtClean="0"/>
              <a:t>Vegetation</a:t>
            </a:r>
            <a:r>
              <a:rPr lang="de-DE" sz="2400" b="1" dirty="0"/>
              <a:t>: </a:t>
            </a:r>
            <a:r>
              <a:rPr lang="de-DE" sz="2400" b="1" dirty="0" smtClean="0"/>
              <a:t>  Wet tundra</a:t>
            </a:r>
            <a:endParaRPr lang="de-DE" sz="2400" b="1" dirty="0"/>
          </a:p>
          <a:p>
            <a:endParaRPr lang="de-DE" sz="1600" b="1" dirty="0" smtClean="0"/>
          </a:p>
          <a:p>
            <a:r>
              <a:rPr lang="de-DE" sz="2400" b="1" u="sng" dirty="0" smtClean="0"/>
              <a:t>Core </a:t>
            </a:r>
            <a:r>
              <a:rPr lang="de-DE" sz="2400" b="1" u="sng" dirty="0"/>
              <a:t>length, cm</a:t>
            </a:r>
            <a:r>
              <a:rPr lang="de-DE" sz="2400" b="1" dirty="0"/>
              <a:t>: </a:t>
            </a:r>
            <a:r>
              <a:rPr lang="de-DE" sz="2400" b="1" dirty="0" smtClean="0"/>
              <a:t> 85</a:t>
            </a:r>
            <a:endParaRPr lang="de-DE" sz="2400" b="1" dirty="0"/>
          </a:p>
          <a:p>
            <a:endParaRPr lang="de-DE" sz="2400" b="1" dirty="0"/>
          </a:p>
          <a:p>
            <a:r>
              <a:rPr lang="de-DE" sz="2400" b="1" u="sng" dirty="0" smtClean="0"/>
              <a:t>Covered </a:t>
            </a:r>
            <a:r>
              <a:rPr lang="de-DE" sz="2400" b="1" u="sng" dirty="0"/>
              <a:t>ages, cal yrs </a:t>
            </a:r>
            <a:r>
              <a:rPr lang="de-DE" sz="2400" b="1" u="sng" dirty="0" smtClean="0"/>
              <a:t>BP</a:t>
            </a:r>
            <a:r>
              <a:rPr lang="de-DE" sz="2400" b="1" dirty="0" smtClean="0"/>
              <a:t>:  1200 </a:t>
            </a:r>
            <a:r>
              <a:rPr lang="de-DE" sz="2400" b="1" dirty="0"/>
              <a:t>- 2019 CE        </a:t>
            </a:r>
            <a:endParaRPr lang="nb-NO" sz="2400" b="1" dirty="0"/>
          </a:p>
        </p:txBody>
      </p:sp>
    </p:spTree>
    <p:extLst>
      <p:ext uri="{BB962C8B-B14F-4D97-AF65-F5344CB8AC3E}">
        <p14:creationId xmlns:p14="http://schemas.microsoft.com/office/powerpoint/2010/main" val="982751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ROMSO 2019-2022\ms4\Palynology\Wind rose\Fig_2.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82" y="563916"/>
            <a:ext cx="7860440" cy="62068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33922" y="629069"/>
            <a:ext cx="4047242" cy="6186309"/>
          </a:xfrm>
          <a:prstGeom prst="rect">
            <a:avLst/>
          </a:prstGeom>
        </p:spPr>
        <p:txBody>
          <a:bodyPr wrap="square">
            <a:spAutoFit/>
          </a:bodyPr>
          <a:lstStyle/>
          <a:p>
            <a:pPr algn="just"/>
            <a:r>
              <a:rPr lang="en-US" b="1" dirty="0" smtClean="0"/>
              <a:t>1. Remains </a:t>
            </a:r>
            <a:r>
              <a:rPr lang="en-US" b="1" dirty="0"/>
              <a:t>of the coal burning power station in the former settlement </a:t>
            </a:r>
            <a:r>
              <a:rPr lang="en-US" b="1" dirty="0" err="1"/>
              <a:t>Grumant</a:t>
            </a:r>
            <a:r>
              <a:rPr lang="en-US" b="1" dirty="0"/>
              <a:t> (1912-1965). At the background - a narrow gauge railway running from coal mine to the port of </a:t>
            </a:r>
            <a:r>
              <a:rPr lang="en-US" b="1" dirty="0" err="1"/>
              <a:t>Colesbukta</a:t>
            </a:r>
            <a:r>
              <a:rPr lang="en-US" b="1" dirty="0"/>
              <a:t>. </a:t>
            </a:r>
            <a:endParaRPr lang="en-US" b="1" dirty="0" smtClean="0"/>
          </a:p>
          <a:p>
            <a:pPr algn="just"/>
            <a:endParaRPr lang="en-US" sz="1100" b="1" dirty="0" smtClean="0"/>
          </a:p>
          <a:p>
            <a:pPr algn="just"/>
            <a:r>
              <a:rPr lang="en-US" b="1" dirty="0" smtClean="0"/>
              <a:t>2. Buildings </a:t>
            </a:r>
            <a:r>
              <a:rPr lang="en-US" b="1" dirty="0"/>
              <a:t>of the miner’s settlement </a:t>
            </a:r>
            <a:r>
              <a:rPr lang="en-US" b="1" dirty="0" err="1"/>
              <a:t>Colesbukta</a:t>
            </a:r>
            <a:r>
              <a:rPr lang="en-US" b="1" dirty="0"/>
              <a:t> with two warehouses, two piers, several leaving houses, a canteen and a coal processing plant. At the seashore a coal port can be seen. </a:t>
            </a:r>
            <a:endParaRPr lang="en-US" b="1" dirty="0" smtClean="0"/>
          </a:p>
          <a:p>
            <a:pPr algn="just"/>
            <a:endParaRPr lang="en-US" sz="1100" b="1" dirty="0" smtClean="0"/>
          </a:p>
          <a:p>
            <a:pPr algn="just"/>
            <a:r>
              <a:rPr lang="en-US" b="1" dirty="0" smtClean="0"/>
              <a:t>3. General </a:t>
            </a:r>
            <a:r>
              <a:rPr lang="en-US" b="1" dirty="0"/>
              <a:t>view from the </a:t>
            </a:r>
            <a:r>
              <a:rPr lang="en-US" b="1" dirty="0" err="1"/>
              <a:t>Russekollen</a:t>
            </a:r>
            <a:r>
              <a:rPr lang="en-US" b="1" dirty="0"/>
              <a:t> highland on the </a:t>
            </a:r>
            <a:r>
              <a:rPr lang="en-US" b="1" dirty="0" err="1"/>
              <a:t>Colesdalen</a:t>
            </a:r>
            <a:r>
              <a:rPr lang="en-US" b="1" dirty="0"/>
              <a:t> with rivers </a:t>
            </a:r>
            <a:r>
              <a:rPr lang="en-US" b="1" dirty="0" err="1"/>
              <a:t>Coleselva</a:t>
            </a:r>
            <a:r>
              <a:rPr lang="en-US" b="1" dirty="0"/>
              <a:t> and its tributary </a:t>
            </a:r>
            <a:r>
              <a:rPr lang="en-US" b="1" dirty="0" err="1"/>
              <a:t>Synna</a:t>
            </a:r>
            <a:r>
              <a:rPr lang="en-US" b="1" dirty="0"/>
              <a:t> flowing into </a:t>
            </a:r>
            <a:r>
              <a:rPr lang="en-US" b="1" dirty="0" err="1"/>
              <a:t>Tenndammen</a:t>
            </a:r>
            <a:r>
              <a:rPr lang="en-US" b="1" dirty="0"/>
              <a:t> lake and </a:t>
            </a:r>
            <a:r>
              <a:rPr lang="en-US" b="1" dirty="0" err="1"/>
              <a:t>Colelbukta</a:t>
            </a:r>
            <a:r>
              <a:rPr lang="en-US" b="1" dirty="0"/>
              <a:t> of the </a:t>
            </a:r>
            <a:r>
              <a:rPr lang="en-US" b="1" dirty="0" err="1"/>
              <a:t>Isfjord</a:t>
            </a:r>
            <a:r>
              <a:rPr lang="en-US" b="1" dirty="0"/>
              <a:t>. </a:t>
            </a:r>
            <a:endParaRPr lang="en-US" b="1" dirty="0" smtClean="0"/>
          </a:p>
          <a:p>
            <a:pPr algn="just"/>
            <a:endParaRPr lang="en-US" sz="1100" b="1" dirty="0" smtClean="0"/>
          </a:p>
          <a:p>
            <a:pPr algn="just"/>
            <a:r>
              <a:rPr lang="en-US" b="1" dirty="0" smtClean="0"/>
              <a:t>4. View </a:t>
            </a:r>
            <a:r>
              <a:rPr lang="en-US" b="1" dirty="0"/>
              <a:t>on the lake </a:t>
            </a:r>
            <a:r>
              <a:rPr lang="en-US" b="1" dirty="0" err="1"/>
              <a:t>Tenndammen</a:t>
            </a:r>
            <a:r>
              <a:rPr lang="en-US" b="1" dirty="0"/>
              <a:t> from its shore. Remains of wooden and metal constructions can be seen. In the left corner - former water piping station.</a:t>
            </a:r>
            <a:endParaRPr lang="de-DE" b="1" dirty="0"/>
          </a:p>
        </p:txBody>
      </p:sp>
      <p:sp>
        <p:nvSpPr>
          <p:cNvPr id="5" name="TextBox 4"/>
          <p:cNvSpPr txBox="1"/>
          <p:nvPr/>
        </p:nvSpPr>
        <p:spPr>
          <a:xfrm>
            <a:off x="173482" y="-2413"/>
            <a:ext cx="11810700" cy="461665"/>
          </a:xfrm>
          <a:prstGeom prst="rect">
            <a:avLst/>
          </a:prstGeom>
          <a:noFill/>
        </p:spPr>
        <p:txBody>
          <a:bodyPr wrap="square" rtlCol="0">
            <a:spAutoFit/>
          </a:bodyPr>
          <a:lstStyle/>
          <a:p>
            <a:r>
              <a:rPr lang="en-US" sz="2400" b="1" dirty="0"/>
              <a:t>Remains of the coal burning power </a:t>
            </a:r>
            <a:r>
              <a:rPr lang="en-US" sz="2400" b="1" dirty="0" smtClean="0"/>
              <a:t>station, buildings and other constructions in </a:t>
            </a:r>
            <a:r>
              <a:rPr lang="en-US" sz="2400" b="1" dirty="0" err="1" smtClean="0"/>
              <a:t>Colesbukta</a:t>
            </a:r>
            <a:endParaRPr lang="nb-NO" sz="2400" b="1" dirty="0"/>
          </a:p>
        </p:txBody>
      </p:sp>
    </p:spTree>
    <p:extLst>
      <p:ext uri="{BB962C8B-B14F-4D97-AF65-F5344CB8AC3E}">
        <p14:creationId xmlns:p14="http://schemas.microsoft.com/office/powerpoint/2010/main" val="98275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9079" y="571500"/>
            <a:ext cx="6882922" cy="6192717"/>
          </a:xfrm>
          <a:prstGeom prst="rect">
            <a:avLst/>
          </a:prstGeom>
        </p:spPr>
      </p:pic>
      <p:grpSp>
        <p:nvGrpSpPr>
          <p:cNvPr id="4" name="Group 3"/>
          <p:cNvGrpSpPr/>
          <p:nvPr/>
        </p:nvGrpSpPr>
        <p:grpSpPr>
          <a:xfrm>
            <a:off x="7622687" y="2157412"/>
            <a:ext cx="271157" cy="256190"/>
            <a:chOff x="1777556" y="2275285"/>
            <a:chExt cx="2101499" cy="1946671"/>
          </a:xfrm>
        </p:grpSpPr>
        <p:sp>
          <p:nvSpPr>
            <p:cNvPr id="5" name="Freeform 4"/>
            <p:cNvSpPr/>
            <p:nvPr/>
          </p:nvSpPr>
          <p:spPr>
            <a:xfrm>
              <a:off x="1777556" y="2328863"/>
              <a:ext cx="2101499" cy="1893093"/>
            </a:xfrm>
            <a:custGeom>
              <a:avLst/>
              <a:gdLst>
                <a:gd name="connsiteX0" fmla="*/ 558449 w 1915762"/>
                <a:gd name="connsiteY0" fmla="*/ 371475 h 1893093"/>
                <a:gd name="connsiteX1" fmla="*/ 622743 w 1915762"/>
                <a:gd name="connsiteY1" fmla="*/ 357187 h 1893093"/>
                <a:gd name="connsiteX2" fmla="*/ 701324 w 1915762"/>
                <a:gd name="connsiteY2" fmla="*/ 307181 h 1893093"/>
                <a:gd name="connsiteX3" fmla="*/ 744187 w 1915762"/>
                <a:gd name="connsiteY3" fmla="*/ 264318 h 1893093"/>
                <a:gd name="connsiteX4" fmla="*/ 765618 w 1915762"/>
                <a:gd name="connsiteY4" fmla="*/ 242887 h 1893093"/>
                <a:gd name="connsiteX5" fmla="*/ 787049 w 1915762"/>
                <a:gd name="connsiteY5" fmla="*/ 221456 h 1893093"/>
                <a:gd name="connsiteX6" fmla="*/ 851343 w 1915762"/>
                <a:gd name="connsiteY6" fmla="*/ 150018 h 1893093"/>
                <a:gd name="connsiteX7" fmla="*/ 894206 w 1915762"/>
                <a:gd name="connsiteY7" fmla="*/ 121443 h 1893093"/>
                <a:gd name="connsiteX8" fmla="*/ 915637 w 1915762"/>
                <a:gd name="connsiteY8" fmla="*/ 114300 h 1893093"/>
                <a:gd name="connsiteX9" fmla="*/ 958499 w 1915762"/>
                <a:gd name="connsiteY9" fmla="*/ 85725 h 1893093"/>
                <a:gd name="connsiteX10" fmla="*/ 1001362 w 1915762"/>
                <a:gd name="connsiteY10" fmla="*/ 71437 h 1893093"/>
                <a:gd name="connsiteX11" fmla="*/ 1022793 w 1915762"/>
                <a:gd name="connsiteY11" fmla="*/ 64293 h 1893093"/>
                <a:gd name="connsiteX12" fmla="*/ 1058512 w 1915762"/>
                <a:gd name="connsiteY12" fmla="*/ 57150 h 1893093"/>
                <a:gd name="connsiteX13" fmla="*/ 1079943 w 1915762"/>
                <a:gd name="connsiteY13" fmla="*/ 50006 h 1893093"/>
                <a:gd name="connsiteX14" fmla="*/ 1151381 w 1915762"/>
                <a:gd name="connsiteY14" fmla="*/ 28575 h 1893093"/>
                <a:gd name="connsiteX15" fmla="*/ 1172812 w 1915762"/>
                <a:gd name="connsiteY15" fmla="*/ 21431 h 1893093"/>
                <a:gd name="connsiteX16" fmla="*/ 1194243 w 1915762"/>
                <a:gd name="connsiteY16" fmla="*/ 14287 h 1893093"/>
                <a:gd name="connsiteX17" fmla="*/ 1344262 w 1915762"/>
                <a:gd name="connsiteY17" fmla="*/ 0 h 1893093"/>
                <a:gd name="connsiteX18" fmla="*/ 1408556 w 1915762"/>
                <a:gd name="connsiteY18" fmla="*/ 7143 h 1893093"/>
                <a:gd name="connsiteX19" fmla="*/ 1429987 w 1915762"/>
                <a:gd name="connsiteY19" fmla="*/ 21431 h 1893093"/>
                <a:gd name="connsiteX20" fmla="*/ 1451418 w 1915762"/>
                <a:gd name="connsiteY20" fmla="*/ 28575 h 1893093"/>
                <a:gd name="connsiteX21" fmla="*/ 1494281 w 1915762"/>
                <a:gd name="connsiteY21" fmla="*/ 57150 h 1893093"/>
                <a:gd name="connsiteX22" fmla="*/ 1515712 w 1915762"/>
                <a:gd name="connsiteY22" fmla="*/ 71437 h 1893093"/>
                <a:gd name="connsiteX23" fmla="*/ 1537143 w 1915762"/>
                <a:gd name="connsiteY23" fmla="*/ 92868 h 1893093"/>
                <a:gd name="connsiteX24" fmla="*/ 1558574 w 1915762"/>
                <a:gd name="connsiteY24" fmla="*/ 107156 h 1893093"/>
                <a:gd name="connsiteX25" fmla="*/ 1580006 w 1915762"/>
                <a:gd name="connsiteY25" fmla="*/ 128587 h 1893093"/>
                <a:gd name="connsiteX26" fmla="*/ 1630012 w 1915762"/>
                <a:gd name="connsiteY26" fmla="*/ 157162 h 1893093"/>
                <a:gd name="connsiteX27" fmla="*/ 1651443 w 1915762"/>
                <a:gd name="connsiteY27" fmla="*/ 178593 h 1893093"/>
                <a:gd name="connsiteX28" fmla="*/ 1701449 w 1915762"/>
                <a:gd name="connsiteY28" fmla="*/ 207168 h 1893093"/>
                <a:gd name="connsiteX29" fmla="*/ 1722881 w 1915762"/>
                <a:gd name="connsiteY29" fmla="*/ 228600 h 1893093"/>
                <a:gd name="connsiteX30" fmla="*/ 1737168 w 1915762"/>
                <a:gd name="connsiteY30" fmla="*/ 250031 h 1893093"/>
                <a:gd name="connsiteX31" fmla="*/ 1758599 w 1915762"/>
                <a:gd name="connsiteY31" fmla="*/ 257175 h 1893093"/>
                <a:gd name="connsiteX32" fmla="*/ 1794318 w 1915762"/>
                <a:gd name="connsiteY32" fmla="*/ 300037 h 1893093"/>
                <a:gd name="connsiteX33" fmla="*/ 1815749 w 1915762"/>
                <a:gd name="connsiteY33" fmla="*/ 307181 h 1893093"/>
                <a:gd name="connsiteX34" fmla="*/ 1830037 w 1915762"/>
                <a:gd name="connsiteY34" fmla="*/ 328612 h 1893093"/>
                <a:gd name="connsiteX35" fmla="*/ 1851468 w 1915762"/>
                <a:gd name="connsiteY35" fmla="*/ 342900 h 1893093"/>
                <a:gd name="connsiteX36" fmla="*/ 1865756 w 1915762"/>
                <a:gd name="connsiteY36" fmla="*/ 371475 h 1893093"/>
                <a:gd name="connsiteX37" fmla="*/ 1880043 w 1915762"/>
                <a:gd name="connsiteY37" fmla="*/ 542925 h 1893093"/>
                <a:gd name="connsiteX38" fmla="*/ 1901474 w 1915762"/>
                <a:gd name="connsiteY38" fmla="*/ 607218 h 1893093"/>
                <a:gd name="connsiteX39" fmla="*/ 1908618 w 1915762"/>
                <a:gd name="connsiteY39" fmla="*/ 628650 h 1893093"/>
                <a:gd name="connsiteX40" fmla="*/ 1915762 w 1915762"/>
                <a:gd name="connsiteY40" fmla="*/ 650081 h 1893093"/>
                <a:gd name="connsiteX41" fmla="*/ 1908618 w 1915762"/>
                <a:gd name="connsiteY41" fmla="*/ 764381 h 1893093"/>
                <a:gd name="connsiteX42" fmla="*/ 1901474 w 1915762"/>
                <a:gd name="connsiteY42" fmla="*/ 785812 h 1893093"/>
                <a:gd name="connsiteX43" fmla="*/ 1894331 w 1915762"/>
                <a:gd name="connsiteY43" fmla="*/ 850106 h 1893093"/>
                <a:gd name="connsiteX44" fmla="*/ 1880043 w 1915762"/>
                <a:gd name="connsiteY44" fmla="*/ 964406 h 1893093"/>
                <a:gd name="connsiteX45" fmla="*/ 1872899 w 1915762"/>
                <a:gd name="connsiteY45" fmla="*/ 1014412 h 1893093"/>
                <a:gd name="connsiteX46" fmla="*/ 1865756 w 1915762"/>
                <a:gd name="connsiteY46" fmla="*/ 1035843 h 1893093"/>
                <a:gd name="connsiteX47" fmla="*/ 1858612 w 1915762"/>
                <a:gd name="connsiteY47" fmla="*/ 1071562 h 1893093"/>
                <a:gd name="connsiteX48" fmla="*/ 1844324 w 1915762"/>
                <a:gd name="connsiteY48" fmla="*/ 1114425 h 1893093"/>
                <a:gd name="connsiteX49" fmla="*/ 1830037 w 1915762"/>
                <a:gd name="connsiteY49" fmla="*/ 1135856 h 1893093"/>
                <a:gd name="connsiteX50" fmla="*/ 1815749 w 1915762"/>
                <a:gd name="connsiteY50" fmla="*/ 1178718 h 1893093"/>
                <a:gd name="connsiteX51" fmla="*/ 1808606 w 1915762"/>
                <a:gd name="connsiteY51" fmla="*/ 1200150 h 1893093"/>
                <a:gd name="connsiteX52" fmla="*/ 1765743 w 1915762"/>
                <a:gd name="connsiteY52" fmla="*/ 1271587 h 1893093"/>
                <a:gd name="connsiteX53" fmla="*/ 1744312 w 1915762"/>
                <a:gd name="connsiteY53" fmla="*/ 1328737 h 1893093"/>
                <a:gd name="connsiteX54" fmla="*/ 1737168 w 1915762"/>
                <a:gd name="connsiteY54" fmla="*/ 1350168 h 1893093"/>
                <a:gd name="connsiteX55" fmla="*/ 1687162 w 1915762"/>
                <a:gd name="connsiteY55" fmla="*/ 1421606 h 1893093"/>
                <a:gd name="connsiteX56" fmla="*/ 1651443 w 1915762"/>
                <a:gd name="connsiteY56" fmla="*/ 1485900 h 1893093"/>
                <a:gd name="connsiteX57" fmla="*/ 1630012 w 1915762"/>
                <a:gd name="connsiteY57" fmla="*/ 1507331 h 1893093"/>
                <a:gd name="connsiteX58" fmla="*/ 1615724 w 1915762"/>
                <a:gd name="connsiteY58" fmla="*/ 1528762 h 1893093"/>
                <a:gd name="connsiteX59" fmla="*/ 1594293 w 1915762"/>
                <a:gd name="connsiteY59" fmla="*/ 1543050 h 1893093"/>
                <a:gd name="connsiteX60" fmla="*/ 1572862 w 1915762"/>
                <a:gd name="connsiteY60" fmla="*/ 1564481 h 1893093"/>
                <a:gd name="connsiteX61" fmla="*/ 1558574 w 1915762"/>
                <a:gd name="connsiteY61" fmla="*/ 1607343 h 1893093"/>
                <a:gd name="connsiteX62" fmla="*/ 1515712 w 1915762"/>
                <a:gd name="connsiteY62" fmla="*/ 1657350 h 1893093"/>
                <a:gd name="connsiteX63" fmla="*/ 1494281 w 1915762"/>
                <a:gd name="connsiteY63" fmla="*/ 1678781 h 1893093"/>
                <a:gd name="connsiteX64" fmla="*/ 1465706 w 1915762"/>
                <a:gd name="connsiteY64" fmla="*/ 1721643 h 1893093"/>
                <a:gd name="connsiteX65" fmla="*/ 1437131 w 1915762"/>
                <a:gd name="connsiteY65" fmla="*/ 1771650 h 1893093"/>
                <a:gd name="connsiteX66" fmla="*/ 1422843 w 1915762"/>
                <a:gd name="connsiteY66" fmla="*/ 1814512 h 1893093"/>
                <a:gd name="connsiteX67" fmla="*/ 1408556 w 1915762"/>
                <a:gd name="connsiteY67" fmla="*/ 1835943 h 1893093"/>
                <a:gd name="connsiteX68" fmla="*/ 1401412 w 1915762"/>
                <a:gd name="connsiteY68" fmla="*/ 1857375 h 1893093"/>
                <a:gd name="connsiteX69" fmla="*/ 1329974 w 1915762"/>
                <a:gd name="connsiteY69" fmla="*/ 1893093 h 1893093"/>
                <a:gd name="connsiteX70" fmla="*/ 1265681 w 1915762"/>
                <a:gd name="connsiteY70" fmla="*/ 1885950 h 1893093"/>
                <a:gd name="connsiteX71" fmla="*/ 1208531 w 1915762"/>
                <a:gd name="connsiteY71" fmla="*/ 1857375 h 1893093"/>
                <a:gd name="connsiteX72" fmla="*/ 1179956 w 1915762"/>
                <a:gd name="connsiteY72" fmla="*/ 1843087 h 1893093"/>
                <a:gd name="connsiteX73" fmla="*/ 1158524 w 1915762"/>
                <a:gd name="connsiteY73" fmla="*/ 1835943 h 1893093"/>
                <a:gd name="connsiteX74" fmla="*/ 1137093 w 1915762"/>
                <a:gd name="connsiteY74" fmla="*/ 1821656 h 1893093"/>
                <a:gd name="connsiteX75" fmla="*/ 1115662 w 1915762"/>
                <a:gd name="connsiteY75" fmla="*/ 1814512 h 1893093"/>
                <a:gd name="connsiteX76" fmla="*/ 1065656 w 1915762"/>
                <a:gd name="connsiteY76" fmla="*/ 1785937 h 1893093"/>
                <a:gd name="connsiteX77" fmla="*/ 1029937 w 1915762"/>
                <a:gd name="connsiteY77" fmla="*/ 1771650 h 1893093"/>
                <a:gd name="connsiteX78" fmla="*/ 987074 w 1915762"/>
                <a:gd name="connsiteY78" fmla="*/ 1757362 h 1893093"/>
                <a:gd name="connsiteX79" fmla="*/ 958499 w 1915762"/>
                <a:gd name="connsiteY79" fmla="*/ 1743075 h 1893093"/>
                <a:gd name="connsiteX80" fmla="*/ 937068 w 1915762"/>
                <a:gd name="connsiteY80" fmla="*/ 1735931 h 1893093"/>
                <a:gd name="connsiteX81" fmla="*/ 915637 w 1915762"/>
                <a:gd name="connsiteY81" fmla="*/ 1721643 h 1893093"/>
                <a:gd name="connsiteX82" fmla="*/ 872774 w 1915762"/>
                <a:gd name="connsiteY82" fmla="*/ 1707356 h 1893093"/>
                <a:gd name="connsiteX83" fmla="*/ 815624 w 1915762"/>
                <a:gd name="connsiteY83" fmla="*/ 1678781 h 1893093"/>
                <a:gd name="connsiteX84" fmla="*/ 794193 w 1915762"/>
                <a:gd name="connsiteY84" fmla="*/ 1664493 h 1893093"/>
                <a:gd name="connsiteX85" fmla="*/ 751331 w 1915762"/>
                <a:gd name="connsiteY85" fmla="*/ 1650206 h 1893093"/>
                <a:gd name="connsiteX86" fmla="*/ 708468 w 1915762"/>
                <a:gd name="connsiteY86" fmla="*/ 1635918 h 1893093"/>
                <a:gd name="connsiteX87" fmla="*/ 687037 w 1915762"/>
                <a:gd name="connsiteY87" fmla="*/ 1628775 h 1893093"/>
                <a:gd name="connsiteX88" fmla="*/ 644174 w 1915762"/>
                <a:gd name="connsiteY88" fmla="*/ 1600200 h 1893093"/>
                <a:gd name="connsiteX89" fmla="*/ 594168 w 1915762"/>
                <a:gd name="connsiteY89" fmla="*/ 1578768 h 1893093"/>
                <a:gd name="connsiteX90" fmla="*/ 572737 w 1915762"/>
                <a:gd name="connsiteY90" fmla="*/ 1557337 h 1893093"/>
                <a:gd name="connsiteX91" fmla="*/ 508443 w 1915762"/>
                <a:gd name="connsiteY91" fmla="*/ 1521618 h 1893093"/>
                <a:gd name="connsiteX92" fmla="*/ 465581 w 1915762"/>
                <a:gd name="connsiteY92" fmla="*/ 1478756 h 1893093"/>
                <a:gd name="connsiteX93" fmla="*/ 437006 w 1915762"/>
                <a:gd name="connsiteY93" fmla="*/ 1428750 h 1893093"/>
                <a:gd name="connsiteX94" fmla="*/ 415574 w 1915762"/>
                <a:gd name="connsiteY94" fmla="*/ 1407318 h 1893093"/>
                <a:gd name="connsiteX95" fmla="*/ 394143 w 1915762"/>
                <a:gd name="connsiteY95" fmla="*/ 1364456 h 1893093"/>
                <a:gd name="connsiteX96" fmla="*/ 372712 w 1915762"/>
                <a:gd name="connsiteY96" fmla="*/ 1343025 h 1893093"/>
                <a:gd name="connsiteX97" fmla="*/ 358424 w 1915762"/>
                <a:gd name="connsiteY97" fmla="*/ 1321593 h 1893093"/>
                <a:gd name="connsiteX98" fmla="*/ 315562 w 1915762"/>
                <a:gd name="connsiteY98" fmla="*/ 1278731 h 1893093"/>
                <a:gd name="connsiteX99" fmla="*/ 308418 w 1915762"/>
                <a:gd name="connsiteY99" fmla="*/ 1257300 h 1893093"/>
                <a:gd name="connsiteX100" fmla="*/ 258412 w 1915762"/>
                <a:gd name="connsiteY100" fmla="*/ 1228725 h 1893093"/>
                <a:gd name="connsiteX101" fmla="*/ 208406 w 1915762"/>
                <a:gd name="connsiteY101" fmla="*/ 1200150 h 1893093"/>
                <a:gd name="connsiteX102" fmla="*/ 194118 w 1915762"/>
                <a:gd name="connsiteY102" fmla="*/ 1178718 h 1893093"/>
                <a:gd name="connsiteX103" fmla="*/ 172687 w 1915762"/>
                <a:gd name="connsiteY103" fmla="*/ 1157287 h 1893093"/>
                <a:gd name="connsiteX104" fmla="*/ 158399 w 1915762"/>
                <a:gd name="connsiteY104" fmla="*/ 1114425 h 1893093"/>
                <a:gd name="connsiteX105" fmla="*/ 151256 w 1915762"/>
                <a:gd name="connsiteY105" fmla="*/ 942975 h 1893093"/>
                <a:gd name="connsiteX106" fmla="*/ 136968 w 1915762"/>
                <a:gd name="connsiteY106" fmla="*/ 864393 h 1893093"/>
                <a:gd name="connsiteX107" fmla="*/ 122681 w 1915762"/>
                <a:gd name="connsiteY107" fmla="*/ 842962 h 1893093"/>
                <a:gd name="connsiteX108" fmla="*/ 101249 w 1915762"/>
                <a:gd name="connsiteY108" fmla="*/ 828675 h 1893093"/>
                <a:gd name="connsiteX109" fmla="*/ 86962 w 1915762"/>
                <a:gd name="connsiteY109" fmla="*/ 807243 h 1893093"/>
                <a:gd name="connsiteX110" fmla="*/ 65531 w 1915762"/>
                <a:gd name="connsiteY110" fmla="*/ 785812 h 1893093"/>
                <a:gd name="connsiteX111" fmla="*/ 94106 w 1915762"/>
                <a:gd name="connsiteY111" fmla="*/ 742950 h 1893093"/>
                <a:gd name="connsiteX112" fmla="*/ 86962 w 1915762"/>
                <a:gd name="connsiteY112" fmla="*/ 678656 h 1893093"/>
                <a:gd name="connsiteX113" fmla="*/ 65531 w 1915762"/>
                <a:gd name="connsiteY113" fmla="*/ 657225 h 1893093"/>
                <a:gd name="connsiteX114" fmla="*/ 51243 w 1915762"/>
                <a:gd name="connsiteY114" fmla="*/ 635793 h 1893093"/>
                <a:gd name="connsiteX115" fmla="*/ 8381 w 1915762"/>
                <a:gd name="connsiteY115" fmla="*/ 600075 h 1893093"/>
                <a:gd name="connsiteX116" fmla="*/ 8381 w 1915762"/>
                <a:gd name="connsiteY116" fmla="*/ 550068 h 1893093"/>
                <a:gd name="connsiteX117" fmla="*/ 51243 w 1915762"/>
                <a:gd name="connsiteY117" fmla="*/ 535781 h 1893093"/>
                <a:gd name="connsiteX118" fmla="*/ 115537 w 1915762"/>
                <a:gd name="connsiteY118" fmla="*/ 500062 h 1893093"/>
                <a:gd name="connsiteX119" fmla="*/ 136968 w 1915762"/>
                <a:gd name="connsiteY119" fmla="*/ 478631 h 1893093"/>
                <a:gd name="connsiteX120" fmla="*/ 144112 w 1915762"/>
                <a:gd name="connsiteY120" fmla="*/ 457200 h 1893093"/>
                <a:gd name="connsiteX121" fmla="*/ 172687 w 1915762"/>
                <a:gd name="connsiteY121" fmla="*/ 414337 h 1893093"/>
                <a:gd name="connsiteX122" fmla="*/ 172687 w 1915762"/>
                <a:gd name="connsiteY122" fmla="*/ 414337 h 1893093"/>
                <a:gd name="connsiteX123" fmla="*/ 215549 w 1915762"/>
                <a:gd name="connsiteY123" fmla="*/ 371475 h 1893093"/>
                <a:gd name="connsiteX124" fmla="*/ 244124 w 1915762"/>
                <a:gd name="connsiteY124" fmla="*/ 328612 h 1893093"/>
                <a:gd name="connsiteX125" fmla="*/ 258412 w 1915762"/>
                <a:gd name="connsiteY125" fmla="*/ 307181 h 1893093"/>
                <a:gd name="connsiteX126" fmla="*/ 265556 w 1915762"/>
                <a:gd name="connsiteY126" fmla="*/ 285750 h 1893093"/>
                <a:gd name="connsiteX127" fmla="*/ 286987 w 1915762"/>
                <a:gd name="connsiteY127" fmla="*/ 278606 h 1893093"/>
                <a:gd name="connsiteX128" fmla="*/ 444149 w 1915762"/>
                <a:gd name="connsiteY128" fmla="*/ 300037 h 1893093"/>
                <a:gd name="connsiteX129" fmla="*/ 487012 w 1915762"/>
                <a:gd name="connsiteY129" fmla="*/ 328612 h 1893093"/>
                <a:gd name="connsiteX130" fmla="*/ 529874 w 1915762"/>
                <a:gd name="connsiteY130" fmla="*/ 342900 h 1893093"/>
                <a:gd name="connsiteX131" fmla="*/ 679893 w 1915762"/>
                <a:gd name="connsiteY131" fmla="*/ 328612 h 1893093"/>
                <a:gd name="connsiteX132" fmla="*/ 701324 w 1915762"/>
                <a:gd name="connsiteY132" fmla="*/ 314325 h 1893093"/>
                <a:gd name="connsiteX133" fmla="*/ 737043 w 1915762"/>
                <a:gd name="connsiteY133" fmla="*/ 285750 h 1893093"/>
                <a:gd name="connsiteX134" fmla="*/ 779906 w 1915762"/>
                <a:gd name="connsiteY134" fmla="*/ 242887 h 1893093"/>
                <a:gd name="connsiteX135" fmla="*/ 822768 w 1915762"/>
                <a:gd name="connsiteY135" fmla="*/ 200025 h 1893093"/>
                <a:gd name="connsiteX136" fmla="*/ 851343 w 1915762"/>
                <a:gd name="connsiteY136" fmla="*/ 164306 h 18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915762" h="1893093">
                  <a:moveTo>
                    <a:pt x="558449" y="371475"/>
                  </a:moveTo>
                  <a:cubicBezTo>
                    <a:pt x="574914" y="368731"/>
                    <a:pt x="605155" y="365981"/>
                    <a:pt x="622743" y="357187"/>
                  </a:cubicBezTo>
                  <a:cubicBezTo>
                    <a:pt x="633766" y="351676"/>
                    <a:pt x="695660" y="312845"/>
                    <a:pt x="701324" y="307181"/>
                  </a:cubicBezTo>
                  <a:lnTo>
                    <a:pt x="744187" y="264318"/>
                  </a:lnTo>
                  <a:lnTo>
                    <a:pt x="765618" y="242887"/>
                  </a:lnTo>
                  <a:cubicBezTo>
                    <a:pt x="772762" y="235743"/>
                    <a:pt x="780987" y="229538"/>
                    <a:pt x="787049" y="221456"/>
                  </a:cubicBezTo>
                  <a:cubicBezTo>
                    <a:pt x="805493" y="196864"/>
                    <a:pt x="825706" y="167109"/>
                    <a:pt x="851343" y="150018"/>
                  </a:cubicBezTo>
                  <a:cubicBezTo>
                    <a:pt x="865631" y="140493"/>
                    <a:pt x="877915" y="126873"/>
                    <a:pt x="894206" y="121443"/>
                  </a:cubicBezTo>
                  <a:lnTo>
                    <a:pt x="915637" y="114300"/>
                  </a:lnTo>
                  <a:cubicBezTo>
                    <a:pt x="929924" y="104775"/>
                    <a:pt x="942209" y="91155"/>
                    <a:pt x="958499" y="85725"/>
                  </a:cubicBezTo>
                  <a:lnTo>
                    <a:pt x="1001362" y="71437"/>
                  </a:lnTo>
                  <a:cubicBezTo>
                    <a:pt x="1008506" y="69056"/>
                    <a:pt x="1015409" y="65770"/>
                    <a:pt x="1022793" y="64293"/>
                  </a:cubicBezTo>
                  <a:cubicBezTo>
                    <a:pt x="1034699" y="61912"/>
                    <a:pt x="1046732" y="60095"/>
                    <a:pt x="1058512" y="57150"/>
                  </a:cubicBezTo>
                  <a:cubicBezTo>
                    <a:pt x="1065817" y="55324"/>
                    <a:pt x="1072703" y="52075"/>
                    <a:pt x="1079943" y="50006"/>
                  </a:cubicBezTo>
                  <a:cubicBezTo>
                    <a:pt x="1155524" y="28410"/>
                    <a:pt x="1049511" y="62531"/>
                    <a:pt x="1151381" y="28575"/>
                  </a:cubicBezTo>
                  <a:lnTo>
                    <a:pt x="1172812" y="21431"/>
                  </a:lnTo>
                  <a:cubicBezTo>
                    <a:pt x="1179956" y="19050"/>
                    <a:pt x="1186815" y="15525"/>
                    <a:pt x="1194243" y="14287"/>
                  </a:cubicBezTo>
                  <a:cubicBezTo>
                    <a:pt x="1272417" y="1258"/>
                    <a:pt x="1222653" y="8106"/>
                    <a:pt x="1344262" y="0"/>
                  </a:cubicBezTo>
                  <a:cubicBezTo>
                    <a:pt x="1365693" y="2381"/>
                    <a:pt x="1387637" y="1913"/>
                    <a:pt x="1408556" y="7143"/>
                  </a:cubicBezTo>
                  <a:cubicBezTo>
                    <a:pt x="1416885" y="9225"/>
                    <a:pt x="1422308" y="17591"/>
                    <a:pt x="1429987" y="21431"/>
                  </a:cubicBezTo>
                  <a:cubicBezTo>
                    <a:pt x="1436722" y="24799"/>
                    <a:pt x="1444835" y="24918"/>
                    <a:pt x="1451418" y="28575"/>
                  </a:cubicBezTo>
                  <a:cubicBezTo>
                    <a:pt x="1466429" y="36914"/>
                    <a:pt x="1479993" y="47625"/>
                    <a:pt x="1494281" y="57150"/>
                  </a:cubicBezTo>
                  <a:cubicBezTo>
                    <a:pt x="1501425" y="61912"/>
                    <a:pt x="1509641" y="65366"/>
                    <a:pt x="1515712" y="71437"/>
                  </a:cubicBezTo>
                  <a:cubicBezTo>
                    <a:pt x="1522856" y="78581"/>
                    <a:pt x="1529382" y="86400"/>
                    <a:pt x="1537143" y="92868"/>
                  </a:cubicBezTo>
                  <a:cubicBezTo>
                    <a:pt x="1543739" y="98365"/>
                    <a:pt x="1551978" y="101660"/>
                    <a:pt x="1558574" y="107156"/>
                  </a:cubicBezTo>
                  <a:cubicBezTo>
                    <a:pt x="1566335" y="113624"/>
                    <a:pt x="1571785" y="122715"/>
                    <a:pt x="1580006" y="128587"/>
                  </a:cubicBezTo>
                  <a:cubicBezTo>
                    <a:pt x="1628905" y="163515"/>
                    <a:pt x="1589525" y="123423"/>
                    <a:pt x="1630012" y="157162"/>
                  </a:cubicBezTo>
                  <a:cubicBezTo>
                    <a:pt x="1637773" y="163630"/>
                    <a:pt x="1643682" y="172125"/>
                    <a:pt x="1651443" y="178593"/>
                  </a:cubicBezTo>
                  <a:cubicBezTo>
                    <a:pt x="1666592" y="191217"/>
                    <a:pt x="1683977" y="198432"/>
                    <a:pt x="1701449" y="207168"/>
                  </a:cubicBezTo>
                  <a:cubicBezTo>
                    <a:pt x="1708593" y="214312"/>
                    <a:pt x="1716413" y="220839"/>
                    <a:pt x="1722881" y="228600"/>
                  </a:cubicBezTo>
                  <a:cubicBezTo>
                    <a:pt x="1728377" y="235196"/>
                    <a:pt x="1730464" y="244668"/>
                    <a:pt x="1737168" y="250031"/>
                  </a:cubicBezTo>
                  <a:cubicBezTo>
                    <a:pt x="1743048" y="254735"/>
                    <a:pt x="1751455" y="254794"/>
                    <a:pt x="1758599" y="257175"/>
                  </a:cubicBezTo>
                  <a:cubicBezTo>
                    <a:pt x="1769141" y="272988"/>
                    <a:pt x="1777818" y="289037"/>
                    <a:pt x="1794318" y="300037"/>
                  </a:cubicBezTo>
                  <a:cubicBezTo>
                    <a:pt x="1800583" y="304214"/>
                    <a:pt x="1808605" y="304800"/>
                    <a:pt x="1815749" y="307181"/>
                  </a:cubicBezTo>
                  <a:cubicBezTo>
                    <a:pt x="1820512" y="314325"/>
                    <a:pt x="1823966" y="322541"/>
                    <a:pt x="1830037" y="328612"/>
                  </a:cubicBezTo>
                  <a:cubicBezTo>
                    <a:pt x="1836108" y="334683"/>
                    <a:pt x="1845972" y="336304"/>
                    <a:pt x="1851468" y="342900"/>
                  </a:cubicBezTo>
                  <a:cubicBezTo>
                    <a:pt x="1858286" y="351081"/>
                    <a:pt x="1860993" y="361950"/>
                    <a:pt x="1865756" y="371475"/>
                  </a:cubicBezTo>
                  <a:cubicBezTo>
                    <a:pt x="1869755" y="451464"/>
                    <a:pt x="1862082" y="483057"/>
                    <a:pt x="1880043" y="542925"/>
                  </a:cubicBezTo>
                  <a:cubicBezTo>
                    <a:pt x="1886535" y="564562"/>
                    <a:pt x="1894331" y="585787"/>
                    <a:pt x="1901474" y="607218"/>
                  </a:cubicBezTo>
                  <a:lnTo>
                    <a:pt x="1908618" y="628650"/>
                  </a:lnTo>
                  <a:lnTo>
                    <a:pt x="1915762" y="650081"/>
                  </a:lnTo>
                  <a:cubicBezTo>
                    <a:pt x="1913381" y="688181"/>
                    <a:pt x="1912614" y="726416"/>
                    <a:pt x="1908618" y="764381"/>
                  </a:cubicBezTo>
                  <a:cubicBezTo>
                    <a:pt x="1907830" y="771870"/>
                    <a:pt x="1902712" y="778384"/>
                    <a:pt x="1901474" y="785812"/>
                  </a:cubicBezTo>
                  <a:cubicBezTo>
                    <a:pt x="1897929" y="807082"/>
                    <a:pt x="1896283" y="828631"/>
                    <a:pt x="1894331" y="850106"/>
                  </a:cubicBezTo>
                  <a:cubicBezTo>
                    <a:pt x="1884680" y="956271"/>
                    <a:pt x="1897474" y="912117"/>
                    <a:pt x="1880043" y="964406"/>
                  </a:cubicBezTo>
                  <a:cubicBezTo>
                    <a:pt x="1877662" y="981075"/>
                    <a:pt x="1876201" y="997901"/>
                    <a:pt x="1872899" y="1014412"/>
                  </a:cubicBezTo>
                  <a:cubicBezTo>
                    <a:pt x="1871422" y="1021796"/>
                    <a:pt x="1867582" y="1028538"/>
                    <a:pt x="1865756" y="1035843"/>
                  </a:cubicBezTo>
                  <a:cubicBezTo>
                    <a:pt x="1862811" y="1047623"/>
                    <a:pt x="1861807" y="1059848"/>
                    <a:pt x="1858612" y="1071562"/>
                  </a:cubicBezTo>
                  <a:cubicBezTo>
                    <a:pt x="1854649" y="1086092"/>
                    <a:pt x="1852678" y="1101894"/>
                    <a:pt x="1844324" y="1114425"/>
                  </a:cubicBezTo>
                  <a:cubicBezTo>
                    <a:pt x="1839562" y="1121569"/>
                    <a:pt x="1833524" y="1128010"/>
                    <a:pt x="1830037" y="1135856"/>
                  </a:cubicBezTo>
                  <a:cubicBezTo>
                    <a:pt x="1823920" y="1149618"/>
                    <a:pt x="1820511" y="1164431"/>
                    <a:pt x="1815749" y="1178718"/>
                  </a:cubicBezTo>
                  <a:cubicBezTo>
                    <a:pt x="1813368" y="1185862"/>
                    <a:pt x="1812783" y="1193884"/>
                    <a:pt x="1808606" y="1200150"/>
                  </a:cubicBezTo>
                  <a:cubicBezTo>
                    <a:pt x="1774124" y="1251873"/>
                    <a:pt x="1787710" y="1227654"/>
                    <a:pt x="1765743" y="1271587"/>
                  </a:cubicBezTo>
                  <a:cubicBezTo>
                    <a:pt x="1751960" y="1340499"/>
                    <a:pt x="1768838" y="1279686"/>
                    <a:pt x="1744312" y="1328737"/>
                  </a:cubicBezTo>
                  <a:cubicBezTo>
                    <a:pt x="1740944" y="1335472"/>
                    <a:pt x="1740904" y="1343630"/>
                    <a:pt x="1737168" y="1350168"/>
                  </a:cubicBezTo>
                  <a:cubicBezTo>
                    <a:pt x="1724126" y="1372991"/>
                    <a:pt x="1695383" y="1396945"/>
                    <a:pt x="1687162" y="1421606"/>
                  </a:cubicBezTo>
                  <a:cubicBezTo>
                    <a:pt x="1678179" y="1448555"/>
                    <a:pt x="1676006" y="1461337"/>
                    <a:pt x="1651443" y="1485900"/>
                  </a:cubicBezTo>
                  <a:cubicBezTo>
                    <a:pt x="1644299" y="1493044"/>
                    <a:pt x="1636480" y="1499570"/>
                    <a:pt x="1630012" y="1507331"/>
                  </a:cubicBezTo>
                  <a:cubicBezTo>
                    <a:pt x="1624515" y="1513927"/>
                    <a:pt x="1621795" y="1522691"/>
                    <a:pt x="1615724" y="1528762"/>
                  </a:cubicBezTo>
                  <a:cubicBezTo>
                    <a:pt x="1609653" y="1534833"/>
                    <a:pt x="1600889" y="1537553"/>
                    <a:pt x="1594293" y="1543050"/>
                  </a:cubicBezTo>
                  <a:cubicBezTo>
                    <a:pt x="1586532" y="1549518"/>
                    <a:pt x="1580006" y="1557337"/>
                    <a:pt x="1572862" y="1564481"/>
                  </a:cubicBezTo>
                  <a:cubicBezTo>
                    <a:pt x="1568099" y="1578768"/>
                    <a:pt x="1569223" y="1596694"/>
                    <a:pt x="1558574" y="1607343"/>
                  </a:cubicBezTo>
                  <a:cubicBezTo>
                    <a:pt x="1505389" y="1660530"/>
                    <a:pt x="1570705" y="1593191"/>
                    <a:pt x="1515712" y="1657350"/>
                  </a:cubicBezTo>
                  <a:cubicBezTo>
                    <a:pt x="1509137" y="1665021"/>
                    <a:pt x="1500483" y="1670806"/>
                    <a:pt x="1494281" y="1678781"/>
                  </a:cubicBezTo>
                  <a:cubicBezTo>
                    <a:pt x="1483739" y="1692335"/>
                    <a:pt x="1475231" y="1707356"/>
                    <a:pt x="1465706" y="1721643"/>
                  </a:cubicBezTo>
                  <a:cubicBezTo>
                    <a:pt x="1452817" y="1740976"/>
                    <a:pt x="1446196" y="1748989"/>
                    <a:pt x="1437131" y="1771650"/>
                  </a:cubicBezTo>
                  <a:cubicBezTo>
                    <a:pt x="1431538" y="1785633"/>
                    <a:pt x="1431197" y="1801981"/>
                    <a:pt x="1422843" y="1814512"/>
                  </a:cubicBezTo>
                  <a:cubicBezTo>
                    <a:pt x="1418081" y="1821656"/>
                    <a:pt x="1412396" y="1828264"/>
                    <a:pt x="1408556" y="1835943"/>
                  </a:cubicBezTo>
                  <a:cubicBezTo>
                    <a:pt x="1405188" y="1842678"/>
                    <a:pt x="1406737" y="1852050"/>
                    <a:pt x="1401412" y="1857375"/>
                  </a:cubicBezTo>
                  <a:cubicBezTo>
                    <a:pt x="1373061" y="1885726"/>
                    <a:pt x="1362240" y="1885027"/>
                    <a:pt x="1329974" y="1893093"/>
                  </a:cubicBezTo>
                  <a:cubicBezTo>
                    <a:pt x="1308543" y="1890712"/>
                    <a:pt x="1286368" y="1892034"/>
                    <a:pt x="1265681" y="1885950"/>
                  </a:cubicBezTo>
                  <a:cubicBezTo>
                    <a:pt x="1245248" y="1879940"/>
                    <a:pt x="1227581" y="1866900"/>
                    <a:pt x="1208531" y="1857375"/>
                  </a:cubicBezTo>
                  <a:cubicBezTo>
                    <a:pt x="1199006" y="1852612"/>
                    <a:pt x="1190059" y="1846455"/>
                    <a:pt x="1179956" y="1843087"/>
                  </a:cubicBezTo>
                  <a:cubicBezTo>
                    <a:pt x="1172812" y="1840706"/>
                    <a:pt x="1165259" y="1839311"/>
                    <a:pt x="1158524" y="1835943"/>
                  </a:cubicBezTo>
                  <a:cubicBezTo>
                    <a:pt x="1150845" y="1832103"/>
                    <a:pt x="1144772" y="1825496"/>
                    <a:pt x="1137093" y="1821656"/>
                  </a:cubicBezTo>
                  <a:cubicBezTo>
                    <a:pt x="1130358" y="1818288"/>
                    <a:pt x="1122583" y="1817478"/>
                    <a:pt x="1115662" y="1814512"/>
                  </a:cubicBezTo>
                  <a:cubicBezTo>
                    <a:pt x="1027973" y="1776931"/>
                    <a:pt x="1137416" y="1821817"/>
                    <a:pt x="1065656" y="1785937"/>
                  </a:cubicBezTo>
                  <a:cubicBezTo>
                    <a:pt x="1054186" y="1780202"/>
                    <a:pt x="1041988" y="1776032"/>
                    <a:pt x="1029937" y="1771650"/>
                  </a:cubicBezTo>
                  <a:cubicBezTo>
                    <a:pt x="1015783" y="1766503"/>
                    <a:pt x="1000545" y="1764097"/>
                    <a:pt x="987074" y="1757362"/>
                  </a:cubicBezTo>
                  <a:cubicBezTo>
                    <a:pt x="977549" y="1752600"/>
                    <a:pt x="968287" y="1747270"/>
                    <a:pt x="958499" y="1743075"/>
                  </a:cubicBezTo>
                  <a:cubicBezTo>
                    <a:pt x="951578" y="1740109"/>
                    <a:pt x="943803" y="1739299"/>
                    <a:pt x="937068" y="1735931"/>
                  </a:cubicBezTo>
                  <a:cubicBezTo>
                    <a:pt x="929389" y="1732091"/>
                    <a:pt x="923483" y="1725130"/>
                    <a:pt x="915637" y="1721643"/>
                  </a:cubicBezTo>
                  <a:cubicBezTo>
                    <a:pt x="901875" y="1715526"/>
                    <a:pt x="872774" y="1707356"/>
                    <a:pt x="872774" y="1707356"/>
                  </a:cubicBezTo>
                  <a:cubicBezTo>
                    <a:pt x="809308" y="1659757"/>
                    <a:pt x="878045" y="1705534"/>
                    <a:pt x="815624" y="1678781"/>
                  </a:cubicBezTo>
                  <a:cubicBezTo>
                    <a:pt x="807733" y="1675399"/>
                    <a:pt x="802039" y="1667980"/>
                    <a:pt x="794193" y="1664493"/>
                  </a:cubicBezTo>
                  <a:cubicBezTo>
                    <a:pt x="780431" y="1658376"/>
                    <a:pt x="765618" y="1654968"/>
                    <a:pt x="751331" y="1650206"/>
                  </a:cubicBezTo>
                  <a:lnTo>
                    <a:pt x="708468" y="1635918"/>
                  </a:lnTo>
                  <a:lnTo>
                    <a:pt x="687037" y="1628775"/>
                  </a:lnTo>
                  <a:cubicBezTo>
                    <a:pt x="672749" y="1619250"/>
                    <a:pt x="660464" y="1605630"/>
                    <a:pt x="644174" y="1600200"/>
                  </a:cubicBezTo>
                  <a:cubicBezTo>
                    <a:pt x="626684" y="1594370"/>
                    <a:pt x="609617" y="1589803"/>
                    <a:pt x="594168" y="1578768"/>
                  </a:cubicBezTo>
                  <a:cubicBezTo>
                    <a:pt x="585947" y="1572896"/>
                    <a:pt x="581143" y="1562941"/>
                    <a:pt x="572737" y="1557337"/>
                  </a:cubicBezTo>
                  <a:cubicBezTo>
                    <a:pt x="518839" y="1521405"/>
                    <a:pt x="594460" y="1607635"/>
                    <a:pt x="508443" y="1521618"/>
                  </a:cubicBezTo>
                  <a:cubicBezTo>
                    <a:pt x="494156" y="1507331"/>
                    <a:pt x="474617" y="1496828"/>
                    <a:pt x="465581" y="1478756"/>
                  </a:cubicBezTo>
                  <a:cubicBezTo>
                    <a:pt x="456848" y="1461291"/>
                    <a:pt x="449626" y="1443894"/>
                    <a:pt x="437006" y="1428750"/>
                  </a:cubicBezTo>
                  <a:cubicBezTo>
                    <a:pt x="430538" y="1420989"/>
                    <a:pt x="422718" y="1414462"/>
                    <a:pt x="415574" y="1407318"/>
                  </a:cubicBezTo>
                  <a:cubicBezTo>
                    <a:pt x="408414" y="1385837"/>
                    <a:pt x="409532" y="1382922"/>
                    <a:pt x="394143" y="1364456"/>
                  </a:cubicBezTo>
                  <a:cubicBezTo>
                    <a:pt x="387675" y="1356695"/>
                    <a:pt x="379180" y="1350786"/>
                    <a:pt x="372712" y="1343025"/>
                  </a:cubicBezTo>
                  <a:cubicBezTo>
                    <a:pt x="367215" y="1336429"/>
                    <a:pt x="364128" y="1328010"/>
                    <a:pt x="358424" y="1321593"/>
                  </a:cubicBezTo>
                  <a:cubicBezTo>
                    <a:pt x="345000" y="1306491"/>
                    <a:pt x="315562" y="1278731"/>
                    <a:pt x="315562" y="1278731"/>
                  </a:cubicBezTo>
                  <a:cubicBezTo>
                    <a:pt x="313181" y="1271587"/>
                    <a:pt x="313122" y="1263180"/>
                    <a:pt x="308418" y="1257300"/>
                  </a:cubicBezTo>
                  <a:cubicBezTo>
                    <a:pt x="300550" y="1247465"/>
                    <a:pt x="266853" y="1234001"/>
                    <a:pt x="258412" y="1228725"/>
                  </a:cubicBezTo>
                  <a:cubicBezTo>
                    <a:pt x="208984" y="1197832"/>
                    <a:pt x="250511" y="1214184"/>
                    <a:pt x="208406" y="1200150"/>
                  </a:cubicBezTo>
                  <a:cubicBezTo>
                    <a:pt x="203643" y="1193006"/>
                    <a:pt x="199615" y="1185314"/>
                    <a:pt x="194118" y="1178718"/>
                  </a:cubicBezTo>
                  <a:cubicBezTo>
                    <a:pt x="187650" y="1170957"/>
                    <a:pt x="177593" y="1166118"/>
                    <a:pt x="172687" y="1157287"/>
                  </a:cubicBezTo>
                  <a:cubicBezTo>
                    <a:pt x="165373" y="1144122"/>
                    <a:pt x="158399" y="1114425"/>
                    <a:pt x="158399" y="1114425"/>
                  </a:cubicBezTo>
                  <a:cubicBezTo>
                    <a:pt x="156018" y="1057275"/>
                    <a:pt x="154824" y="1000063"/>
                    <a:pt x="151256" y="942975"/>
                  </a:cubicBezTo>
                  <a:cubicBezTo>
                    <a:pt x="150201" y="926087"/>
                    <a:pt x="147428" y="885314"/>
                    <a:pt x="136968" y="864393"/>
                  </a:cubicBezTo>
                  <a:cubicBezTo>
                    <a:pt x="133128" y="856714"/>
                    <a:pt x="128752" y="849033"/>
                    <a:pt x="122681" y="842962"/>
                  </a:cubicBezTo>
                  <a:cubicBezTo>
                    <a:pt x="116610" y="836891"/>
                    <a:pt x="108393" y="833437"/>
                    <a:pt x="101249" y="828675"/>
                  </a:cubicBezTo>
                  <a:cubicBezTo>
                    <a:pt x="96487" y="821531"/>
                    <a:pt x="92458" y="813839"/>
                    <a:pt x="86962" y="807243"/>
                  </a:cubicBezTo>
                  <a:cubicBezTo>
                    <a:pt x="80495" y="799482"/>
                    <a:pt x="64415" y="795853"/>
                    <a:pt x="65531" y="785812"/>
                  </a:cubicBezTo>
                  <a:cubicBezTo>
                    <a:pt x="67427" y="768746"/>
                    <a:pt x="94106" y="742950"/>
                    <a:pt x="94106" y="742950"/>
                  </a:cubicBezTo>
                  <a:cubicBezTo>
                    <a:pt x="91725" y="721519"/>
                    <a:pt x="93781" y="699113"/>
                    <a:pt x="86962" y="678656"/>
                  </a:cubicBezTo>
                  <a:cubicBezTo>
                    <a:pt x="83767" y="669072"/>
                    <a:pt x="71999" y="664986"/>
                    <a:pt x="65531" y="657225"/>
                  </a:cubicBezTo>
                  <a:cubicBezTo>
                    <a:pt x="60034" y="650629"/>
                    <a:pt x="56740" y="642389"/>
                    <a:pt x="51243" y="635793"/>
                  </a:cubicBezTo>
                  <a:cubicBezTo>
                    <a:pt x="34054" y="615166"/>
                    <a:pt x="29454" y="614123"/>
                    <a:pt x="8381" y="600075"/>
                  </a:cubicBezTo>
                  <a:cubicBezTo>
                    <a:pt x="3738" y="586146"/>
                    <a:pt x="-7898" y="564022"/>
                    <a:pt x="8381" y="550068"/>
                  </a:cubicBezTo>
                  <a:cubicBezTo>
                    <a:pt x="19816" y="540267"/>
                    <a:pt x="38712" y="544135"/>
                    <a:pt x="51243" y="535781"/>
                  </a:cubicBezTo>
                  <a:cubicBezTo>
                    <a:pt x="100371" y="503029"/>
                    <a:pt x="77816" y="512636"/>
                    <a:pt x="115537" y="500062"/>
                  </a:cubicBezTo>
                  <a:cubicBezTo>
                    <a:pt x="122681" y="492918"/>
                    <a:pt x="131364" y="487037"/>
                    <a:pt x="136968" y="478631"/>
                  </a:cubicBezTo>
                  <a:cubicBezTo>
                    <a:pt x="141145" y="472366"/>
                    <a:pt x="140455" y="463783"/>
                    <a:pt x="144112" y="457200"/>
                  </a:cubicBezTo>
                  <a:cubicBezTo>
                    <a:pt x="152451" y="442189"/>
                    <a:pt x="163162" y="428625"/>
                    <a:pt x="172687" y="414337"/>
                  </a:cubicBezTo>
                  <a:lnTo>
                    <a:pt x="172687" y="414337"/>
                  </a:lnTo>
                  <a:cubicBezTo>
                    <a:pt x="186974" y="400050"/>
                    <a:pt x="204341" y="388287"/>
                    <a:pt x="215549" y="371475"/>
                  </a:cubicBezTo>
                  <a:lnTo>
                    <a:pt x="244124" y="328612"/>
                  </a:lnTo>
                  <a:cubicBezTo>
                    <a:pt x="248887" y="321468"/>
                    <a:pt x="255697" y="315326"/>
                    <a:pt x="258412" y="307181"/>
                  </a:cubicBezTo>
                  <a:cubicBezTo>
                    <a:pt x="260793" y="300037"/>
                    <a:pt x="260231" y="291075"/>
                    <a:pt x="265556" y="285750"/>
                  </a:cubicBezTo>
                  <a:cubicBezTo>
                    <a:pt x="270881" y="280425"/>
                    <a:pt x="279843" y="280987"/>
                    <a:pt x="286987" y="278606"/>
                  </a:cubicBezTo>
                  <a:cubicBezTo>
                    <a:pt x="305726" y="279777"/>
                    <a:pt x="408701" y="276405"/>
                    <a:pt x="444149" y="300037"/>
                  </a:cubicBezTo>
                  <a:cubicBezTo>
                    <a:pt x="458437" y="309562"/>
                    <a:pt x="470722" y="323182"/>
                    <a:pt x="487012" y="328612"/>
                  </a:cubicBezTo>
                  <a:lnTo>
                    <a:pt x="529874" y="342900"/>
                  </a:lnTo>
                  <a:cubicBezTo>
                    <a:pt x="533111" y="342720"/>
                    <a:pt x="641043" y="348037"/>
                    <a:pt x="679893" y="328612"/>
                  </a:cubicBezTo>
                  <a:cubicBezTo>
                    <a:pt x="687572" y="324772"/>
                    <a:pt x="694180" y="319087"/>
                    <a:pt x="701324" y="314325"/>
                  </a:cubicBezTo>
                  <a:cubicBezTo>
                    <a:pt x="740543" y="255496"/>
                    <a:pt x="689265" y="322911"/>
                    <a:pt x="737043" y="285750"/>
                  </a:cubicBezTo>
                  <a:cubicBezTo>
                    <a:pt x="752993" y="273345"/>
                    <a:pt x="765618" y="257175"/>
                    <a:pt x="779906" y="242887"/>
                  </a:cubicBezTo>
                  <a:lnTo>
                    <a:pt x="822768" y="200025"/>
                  </a:lnTo>
                  <a:cubicBezTo>
                    <a:pt x="847963" y="174829"/>
                    <a:pt x="839681" y="187629"/>
                    <a:pt x="851343" y="164306"/>
                  </a:cubicBezTo>
                </a:path>
              </a:pathLst>
            </a:custGeom>
            <a:solidFill>
              <a:srgbClr val="99CCF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5-Point Star 5"/>
            <p:cNvSpPr/>
            <p:nvPr/>
          </p:nvSpPr>
          <p:spPr>
            <a:xfrm>
              <a:off x="2214563" y="3136106"/>
              <a:ext cx="457200" cy="457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p:cNvSpPr/>
            <p:nvPr/>
          </p:nvSpPr>
          <p:spPr>
            <a:xfrm rot="20290893">
              <a:off x="2837921" y="2275285"/>
              <a:ext cx="287511" cy="107157"/>
            </a:xfrm>
            <a:prstGeom prst="rect">
              <a:avLst/>
            </a:prstGeom>
            <a:solidFill>
              <a:schemeClr val="tx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8" name="TextBox 7"/>
          <p:cNvSpPr txBox="1"/>
          <p:nvPr/>
        </p:nvSpPr>
        <p:spPr>
          <a:xfrm>
            <a:off x="110677" y="48540"/>
            <a:ext cx="5911504" cy="584775"/>
          </a:xfrm>
          <a:prstGeom prst="rect">
            <a:avLst/>
          </a:prstGeom>
          <a:noFill/>
        </p:spPr>
        <p:txBody>
          <a:bodyPr wrap="square" rtlCol="0">
            <a:spAutoFit/>
          </a:bodyPr>
          <a:lstStyle/>
          <a:p>
            <a:r>
              <a:rPr lang="en-US" sz="3200" b="1" dirty="0" err="1"/>
              <a:t>Tenndammen</a:t>
            </a:r>
            <a:r>
              <a:rPr lang="en-US" sz="3200" b="1" dirty="0"/>
              <a:t>: lake catchment</a:t>
            </a:r>
            <a:endParaRPr lang="nb-NO" sz="3200" b="1" dirty="0"/>
          </a:p>
        </p:txBody>
      </p:sp>
      <p:sp>
        <p:nvSpPr>
          <p:cNvPr id="9" name="TextBox 8"/>
          <p:cNvSpPr txBox="1"/>
          <p:nvPr/>
        </p:nvSpPr>
        <p:spPr>
          <a:xfrm>
            <a:off x="129170" y="723659"/>
            <a:ext cx="5284474" cy="1408078"/>
          </a:xfrm>
          <a:prstGeom prst="rect">
            <a:avLst/>
          </a:prstGeom>
          <a:noFill/>
        </p:spPr>
        <p:txBody>
          <a:bodyPr wrap="square" rtlCol="0">
            <a:spAutoFit/>
          </a:bodyPr>
          <a:lstStyle/>
          <a:p>
            <a:pPr>
              <a:lnSpc>
                <a:spcPct val="150000"/>
              </a:lnSpc>
            </a:pPr>
            <a:r>
              <a:rPr lang="en-US" b="1" dirty="0"/>
              <a:t>Grater catchment: about 20 km</a:t>
            </a:r>
            <a:r>
              <a:rPr lang="en-US" b="1" baseline="30000" dirty="0"/>
              <a:t>2  </a:t>
            </a:r>
          </a:p>
          <a:p>
            <a:pPr>
              <a:lnSpc>
                <a:spcPct val="150000"/>
              </a:lnSpc>
            </a:pPr>
            <a:r>
              <a:rPr lang="en-US" dirty="0"/>
              <a:t>Relevant to massive floods, 15 during the last 700 </a:t>
            </a:r>
            <a:r>
              <a:rPr lang="en-US" dirty="0" err="1" smtClean="0"/>
              <a:t>yrs</a:t>
            </a:r>
            <a:endParaRPr lang="en-US" dirty="0"/>
          </a:p>
          <a:p>
            <a:pPr>
              <a:lnSpc>
                <a:spcPct val="150000"/>
              </a:lnSpc>
            </a:pPr>
            <a:endParaRPr lang="en-US" sz="300" dirty="0"/>
          </a:p>
          <a:p>
            <a:pPr>
              <a:lnSpc>
                <a:spcPct val="150000"/>
              </a:lnSpc>
            </a:pPr>
            <a:r>
              <a:rPr lang="en-US" b="1" dirty="0"/>
              <a:t>Smaller (“modern”) catchment: 2 km</a:t>
            </a:r>
            <a:r>
              <a:rPr lang="en-US" b="1" baseline="30000" dirty="0"/>
              <a:t>2</a:t>
            </a:r>
            <a:r>
              <a:rPr lang="en-US" b="1" dirty="0"/>
              <a:t> </a:t>
            </a:r>
            <a:endParaRPr lang="nb-NO" b="1"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39527"/>
          <a:stretch/>
        </p:blipFill>
        <p:spPr>
          <a:xfrm>
            <a:off x="414701" y="2065007"/>
            <a:ext cx="4590355" cy="4750250"/>
          </a:xfrm>
          <a:prstGeom prst="rect">
            <a:avLst/>
          </a:prstGeom>
        </p:spPr>
      </p:pic>
      <p:sp>
        <p:nvSpPr>
          <p:cNvPr id="14" name="TextBox 13"/>
          <p:cNvSpPr txBox="1"/>
          <p:nvPr/>
        </p:nvSpPr>
        <p:spPr>
          <a:xfrm>
            <a:off x="1819837" y="6085260"/>
            <a:ext cx="3030769" cy="276999"/>
          </a:xfrm>
          <a:prstGeom prst="rect">
            <a:avLst/>
          </a:prstGeom>
          <a:noFill/>
        </p:spPr>
        <p:txBody>
          <a:bodyPr wrap="square" rtlCol="0">
            <a:spAutoFit/>
          </a:bodyPr>
          <a:lstStyle/>
          <a:p>
            <a:r>
              <a:rPr lang="en-US" sz="1200" dirty="0"/>
              <a:t>SCP - Spheroidal carbonaceous particles </a:t>
            </a:r>
            <a:endParaRPr lang="nb-NO" sz="1200" dirty="0"/>
          </a:p>
        </p:txBody>
      </p:sp>
      <p:cxnSp>
        <p:nvCxnSpPr>
          <p:cNvPr id="12" name="Straight Connector 11"/>
          <p:cNvCxnSpPr/>
          <p:nvPr/>
        </p:nvCxnSpPr>
        <p:spPr>
          <a:xfrm>
            <a:off x="4016612" y="957263"/>
            <a:ext cx="1264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92813" y="1902619"/>
            <a:ext cx="1264444" cy="0"/>
          </a:xfrm>
          <a:prstGeom prst="line">
            <a:avLst/>
          </a:prstGeom>
          <a:ln w="57150">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51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638" y="5326801"/>
            <a:ext cx="12044362" cy="1200329"/>
          </a:xfrm>
          <a:prstGeom prst="rect">
            <a:avLst/>
          </a:prstGeom>
        </p:spPr>
        <p:txBody>
          <a:bodyPr wrap="square">
            <a:spAutoFit/>
          </a:bodyPr>
          <a:lstStyle/>
          <a:p>
            <a:pPr algn="just"/>
            <a:r>
              <a:rPr lang="en-US" b="1" dirty="0" smtClean="0">
                <a:solidFill>
                  <a:srgbClr val="C00000"/>
                </a:solidFill>
              </a:rPr>
              <a:t>1.</a:t>
            </a:r>
            <a:r>
              <a:rPr lang="en-US" b="1" dirty="0" smtClean="0"/>
              <a:t> </a:t>
            </a:r>
            <a:r>
              <a:rPr lang="en-US" b="1" dirty="0"/>
              <a:t>modern map of the lake Tenndammen catchment. Left tribute inflow is clearly connected to the lake.  </a:t>
            </a:r>
            <a:endParaRPr lang="x-none" b="1" dirty="0"/>
          </a:p>
          <a:p>
            <a:pPr algn="just"/>
            <a:r>
              <a:rPr lang="en-US" b="1" dirty="0" smtClean="0">
                <a:solidFill>
                  <a:srgbClr val="C00000"/>
                </a:solidFill>
              </a:rPr>
              <a:t>2. </a:t>
            </a:r>
            <a:r>
              <a:rPr lang="en-US" b="1" dirty="0" smtClean="0"/>
              <a:t>Map </a:t>
            </a:r>
            <a:r>
              <a:rPr lang="en-US" b="1" dirty="0"/>
              <a:t>of </a:t>
            </a:r>
            <a:r>
              <a:rPr lang="en-US" b="1" dirty="0" err="1"/>
              <a:t>Colesbukta</a:t>
            </a:r>
            <a:r>
              <a:rPr lang="en-US" b="1" dirty="0"/>
              <a:t>, created by Adolf </a:t>
            </a:r>
            <a:r>
              <a:rPr lang="en-US" b="1" dirty="0" err="1"/>
              <a:t>Hoel</a:t>
            </a:r>
            <a:r>
              <a:rPr lang="en-US" b="1" dirty="0"/>
              <a:t> and Arve </a:t>
            </a:r>
            <a:r>
              <a:rPr lang="en-US" b="1" dirty="0" err="1"/>
              <a:t>Sttaxrud</a:t>
            </a:r>
            <a:r>
              <a:rPr lang="en-US" b="1" dirty="0"/>
              <a:t>, 1927 (Data collected 1911-1912). </a:t>
            </a:r>
          </a:p>
          <a:p>
            <a:pPr algn="just"/>
            <a:r>
              <a:rPr lang="en-US" b="1" dirty="0" smtClean="0">
                <a:solidFill>
                  <a:srgbClr val="C00000"/>
                </a:solidFill>
              </a:rPr>
              <a:t>3. </a:t>
            </a:r>
            <a:r>
              <a:rPr lang="en-US" b="1" dirty="0" smtClean="0"/>
              <a:t>Map </a:t>
            </a:r>
            <a:r>
              <a:rPr lang="en-US" b="1" dirty="0"/>
              <a:t>of </a:t>
            </a:r>
            <a:r>
              <a:rPr lang="en-US" b="1" dirty="0" err="1"/>
              <a:t>Colesbukta</a:t>
            </a:r>
            <a:r>
              <a:rPr lang="en-US" b="1" dirty="0"/>
              <a:t>, created by Gunnar </a:t>
            </a:r>
            <a:r>
              <a:rPr lang="en-US" b="1" dirty="0" err="1"/>
              <a:t>Holmsen</a:t>
            </a:r>
            <a:r>
              <a:rPr lang="en-US" b="1" dirty="0"/>
              <a:t>, 1910. No inflow from the left is depicted; lake Tenndammen stays nameless.</a:t>
            </a:r>
          </a:p>
        </p:txBody>
      </p:sp>
      <p:sp>
        <p:nvSpPr>
          <p:cNvPr id="5" name="TextBox 4"/>
          <p:cNvSpPr txBox="1"/>
          <p:nvPr/>
        </p:nvSpPr>
        <p:spPr>
          <a:xfrm>
            <a:off x="199740" y="83813"/>
            <a:ext cx="9137141" cy="523220"/>
          </a:xfrm>
          <a:prstGeom prst="rect">
            <a:avLst/>
          </a:prstGeom>
          <a:noFill/>
        </p:spPr>
        <p:txBody>
          <a:bodyPr wrap="square" rtlCol="0">
            <a:spAutoFit/>
          </a:bodyPr>
          <a:lstStyle/>
          <a:p>
            <a:r>
              <a:rPr lang="de-DE" sz="2800" b="1" dirty="0"/>
              <a:t>Lake </a:t>
            </a:r>
            <a:r>
              <a:rPr lang="en-GB" sz="2800" b="1" dirty="0" err="1"/>
              <a:t>Tenndammen</a:t>
            </a:r>
            <a:r>
              <a:rPr lang="en-US" sz="2800" b="1" dirty="0"/>
              <a:t>:</a:t>
            </a:r>
            <a:r>
              <a:rPr lang="x-none" sz="2800" b="1" dirty="0"/>
              <a:t> Depth was managed</a:t>
            </a:r>
            <a:endParaRPr lang="nb-NO" sz="2800" b="1" dirty="0"/>
          </a:p>
        </p:txBody>
      </p:sp>
      <p:pic>
        <p:nvPicPr>
          <p:cNvPr id="6" name="Picture 2" descr="E:\map_Sv.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597" b="12231"/>
          <a:stretch/>
        </p:blipFill>
        <p:spPr bwMode="auto">
          <a:xfrm>
            <a:off x="199739" y="995047"/>
            <a:ext cx="4434240" cy="378134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2767461" y="3177576"/>
            <a:ext cx="995665" cy="95596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614" t="10913" r="9588" b="12553"/>
          <a:stretch/>
        </p:blipFill>
        <p:spPr>
          <a:xfrm>
            <a:off x="5170617" y="995046"/>
            <a:ext cx="3035950" cy="379064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7894" y="995047"/>
            <a:ext cx="3000797" cy="3792711"/>
          </a:xfrm>
          <a:prstGeom prst="rect">
            <a:avLst/>
          </a:prstGeom>
        </p:spPr>
      </p:pic>
      <p:sp>
        <p:nvSpPr>
          <p:cNvPr id="12" name="Oval 11"/>
          <p:cNvSpPr/>
          <p:nvPr/>
        </p:nvSpPr>
        <p:spPr>
          <a:xfrm>
            <a:off x="7062913" y="1992889"/>
            <a:ext cx="643122" cy="63276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p:cNvSpPr/>
          <p:nvPr/>
        </p:nvSpPr>
        <p:spPr>
          <a:xfrm>
            <a:off x="9998327" y="1514907"/>
            <a:ext cx="995665" cy="95596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13"/>
          <p:cNvSpPr txBox="1"/>
          <p:nvPr/>
        </p:nvSpPr>
        <p:spPr>
          <a:xfrm>
            <a:off x="314324" y="1114797"/>
            <a:ext cx="378619" cy="400110"/>
          </a:xfrm>
          <a:prstGeom prst="rect">
            <a:avLst/>
          </a:prstGeom>
          <a:noFill/>
        </p:spPr>
        <p:txBody>
          <a:bodyPr wrap="square" rtlCol="0">
            <a:spAutoFit/>
          </a:bodyPr>
          <a:lstStyle/>
          <a:p>
            <a:r>
              <a:rPr lang="de-DE" sz="2000" b="1" dirty="0">
                <a:solidFill>
                  <a:srgbClr val="C00000"/>
                </a:solidFill>
              </a:rPr>
              <a:t>1</a:t>
            </a:r>
            <a:endParaRPr lang="nb-NO" sz="2000" b="1" dirty="0">
              <a:solidFill>
                <a:srgbClr val="C00000"/>
              </a:solidFill>
            </a:endParaRPr>
          </a:p>
        </p:txBody>
      </p:sp>
      <p:sp>
        <p:nvSpPr>
          <p:cNvPr id="15" name="TextBox 14"/>
          <p:cNvSpPr txBox="1"/>
          <p:nvPr/>
        </p:nvSpPr>
        <p:spPr>
          <a:xfrm>
            <a:off x="4791998" y="1144405"/>
            <a:ext cx="378619" cy="400110"/>
          </a:xfrm>
          <a:prstGeom prst="rect">
            <a:avLst/>
          </a:prstGeom>
          <a:noFill/>
        </p:spPr>
        <p:txBody>
          <a:bodyPr wrap="square" rtlCol="0">
            <a:spAutoFit/>
          </a:bodyPr>
          <a:lstStyle/>
          <a:p>
            <a:r>
              <a:rPr lang="en-US" sz="2000" b="1" dirty="0">
                <a:solidFill>
                  <a:srgbClr val="C00000"/>
                </a:solidFill>
              </a:rPr>
              <a:t>2</a:t>
            </a:r>
            <a:endParaRPr lang="nb-NO" sz="2000" b="1" dirty="0">
              <a:solidFill>
                <a:srgbClr val="C00000"/>
              </a:solidFill>
            </a:endParaRPr>
          </a:p>
        </p:txBody>
      </p:sp>
      <p:sp>
        <p:nvSpPr>
          <p:cNvPr id="16" name="TextBox 15"/>
          <p:cNvSpPr txBox="1"/>
          <p:nvPr/>
        </p:nvSpPr>
        <p:spPr>
          <a:xfrm>
            <a:off x="8469275" y="1190686"/>
            <a:ext cx="378619" cy="400110"/>
          </a:xfrm>
          <a:prstGeom prst="rect">
            <a:avLst/>
          </a:prstGeom>
          <a:solidFill>
            <a:schemeClr val="bg1"/>
          </a:solidFill>
        </p:spPr>
        <p:txBody>
          <a:bodyPr wrap="square" rtlCol="0">
            <a:spAutoFit/>
          </a:bodyPr>
          <a:lstStyle/>
          <a:p>
            <a:r>
              <a:rPr lang="nb-NO" sz="2000" b="1" dirty="0" smtClean="0">
                <a:solidFill>
                  <a:srgbClr val="C00000"/>
                </a:solidFill>
              </a:rPr>
              <a:t>3</a:t>
            </a:r>
            <a:endParaRPr lang="nb-NO" sz="2000" b="1" dirty="0">
              <a:solidFill>
                <a:srgbClr val="C00000"/>
              </a:solidFill>
            </a:endParaRPr>
          </a:p>
        </p:txBody>
      </p:sp>
    </p:spTree>
    <p:extLst>
      <p:ext uri="{BB962C8B-B14F-4D97-AF65-F5344CB8AC3E}">
        <p14:creationId xmlns:p14="http://schemas.microsoft.com/office/powerpoint/2010/main" val="952519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22037" y="3108774"/>
            <a:ext cx="4053981" cy="2875793"/>
          </a:xfrm>
          <a:prstGeom prst="rect">
            <a:avLst/>
          </a:prstGeom>
        </p:spPr>
      </p:pic>
      <p:pic>
        <p:nvPicPr>
          <p:cNvPr id="5" name="Picture 4"/>
          <p:cNvPicPr>
            <a:picLocks noChangeAspect="1"/>
          </p:cNvPicPr>
          <p:nvPr/>
        </p:nvPicPr>
        <p:blipFill rotWithShape="1">
          <a:blip r:embed="rId3"/>
          <a:srcRect l="20760" t="24245" r="16913" b="28404"/>
          <a:stretch/>
        </p:blipFill>
        <p:spPr>
          <a:xfrm>
            <a:off x="7917180" y="1084436"/>
            <a:ext cx="4189571" cy="1790415"/>
          </a:xfrm>
          <a:prstGeom prst="rect">
            <a:avLst/>
          </a:prstGeom>
        </p:spPr>
      </p:pic>
      <p:sp>
        <p:nvSpPr>
          <p:cNvPr id="7" name="TextBox 6"/>
          <p:cNvSpPr txBox="1"/>
          <p:nvPr/>
        </p:nvSpPr>
        <p:spPr>
          <a:xfrm>
            <a:off x="199740" y="83813"/>
            <a:ext cx="11876277" cy="477054"/>
          </a:xfrm>
          <a:prstGeom prst="rect">
            <a:avLst/>
          </a:prstGeom>
          <a:noFill/>
        </p:spPr>
        <p:txBody>
          <a:bodyPr wrap="square" rtlCol="0">
            <a:spAutoFit/>
          </a:bodyPr>
          <a:lstStyle/>
          <a:p>
            <a:r>
              <a:rPr lang="en-US" sz="2500" b="1" dirty="0"/>
              <a:t>Portable OSL measurements as a tool to reconstruct the history of the floods and dryings </a:t>
            </a:r>
            <a:endParaRPr lang="nb-NO" sz="2500" b="1"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 r="30953"/>
          <a:stretch/>
        </p:blipFill>
        <p:spPr>
          <a:xfrm>
            <a:off x="2879" y="1084436"/>
            <a:ext cx="12189121" cy="5872068"/>
          </a:xfrm>
          <a:prstGeom prst="rect">
            <a:avLst/>
          </a:prstGeom>
        </p:spPr>
      </p:pic>
      <p:sp>
        <p:nvSpPr>
          <p:cNvPr id="13" name="TextBox 12"/>
          <p:cNvSpPr txBox="1"/>
          <p:nvPr/>
        </p:nvSpPr>
        <p:spPr>
          <a:xfrm>
            <a:off x="4991268" y="6506742"/>
            <a:ext cx="3030769" cy="276999"/>
          </a:xfrm>
          <a:prstGeom prst="rect">
            <a:avLst/>
          </a:prstGeom>
          <a:noFill/>
        </p:spPr>
        <p:txBody>
          <a:bodyPr wrap="square" rtlCol="0">
            <a:spAutoFit/>
          </a:bodyPr>
          <a:lstStyle/>
          <a:p>
            <a:r>
              <a:rPr lang="en-US" sz="1200" dirty="0"/>
              <a:t>SCP - Spheroidal carbonaceous particles </a:t>
            </a:r>
            <a:endParaRPr lang="nb-NO" sz="1200" dirty="0"/>
          </a:p>
        </p:txBody>
      </p:sp>
    </p:spTree>
    <p:extLst>
      <p:ext uri="{BB962C8B-B14F-4D97-AF65-F5344CB8AC3E}">
        <p14:creationId xmlns:p14="http://schemas.microsoft.com/office/powerpoint/2010/main" val="15558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02399" y="13960"/>
            <a:ext cx="10708897" cy="523220"/>
          </a:xfrm>
          <a:prstGeom prst="rect">
            <a:avLst/>
          </a:prstGeom>
          <a:noFill/>
        </p:spPr>
        <p:txBody>
          <a:bodyPr wrap="square" rtlCol="0">
            <a:spAutoFit/>
          </a:bodyPr>
          <a:lstStyle/>
          <a:p>
            <a:r>
              <a:rPr lang="en-US" sz="2800" b="1" dirty="0"/>
              <a:t>Power stations “produced” chronology</a:t>
            </a:r>
            <a:r>
              <a:rPr lang="x-none" sz="2800" b="1" dirty="0"/>
              <a:t>…</a:t>
            </a:r>
            <a:endParaRPr lang="nb-NO" sz="2800" b="1" dirty="0"/>
          </a:p>
        </p:txBody>
      </p:sp>
      <p:grpSp>
        <p:nvGrpSpPr>
          <p:cNvPr id="4" name="Group 3"/>
          <p:cNvGrpSpPr/>
          <p:nvPr/>
        </p:nvGrpSpPr>
        <p:grpSpPr>
          <a:xfrm>
            <a:off x="9441712" y="201575"/>
            <a:ext cx="2497299" cy="1357867"/>
            <a:chOff x="8860106" y="201575"/>
            <a:chExt cx="3078905" cy="1770600"/>
          </a:xfrm>
        </p:grpSpPr>
        <p:grpSp>
          <p:nvGrpSpPr>
            <p:cNvPr id="3" name="Group 2"/>
            <p:cNvGrpSpPr/>
            <p:nvPr/>
          </p:nvGrpSpPr>
          <p:grpSpPr>
            <a:xfrm>
              <a:off x="8860106" y="201575"/>
              <a:ext cx="3040965" cy="1770600"/>
              <a:chOff x="8860106" y="201575"/>
              <a:chExt cx="3040965" cy="1770600"/>
            </a:xfrm>
          </p:grpSpPr>
          <p:pic>
            <p:nvPicPr>
              <p:cNvPr id="73" name="Picture 72"/>
              <p:cNvPicPr>
                <a:picLocks noChangeAspect="1"/>
              </p:cNvPicPr>
              <p:nvPr/>
            </p:nvPicPr>
            <p:blipFill rotWithShape="1">
              <a:blip r:embed="rId2" cstate="print">
                <a:extLst>
                  <a:ext uri="{28A0092B-C50C-407E-A947-70E740481C1C}">
                    <a14:useLocalDpi xmlns:a14="http://schemas.microsoft.com/office/drawing/2010/main" val="0"/>
                  </a:ext>
                </a:extLst>
              </a:blip>
              <a:srcRect l="63365" t="54925" r="34173" b="37410"/>
              <a:stretch/>
            </p:blipFill>
            <p:spPr>
              <a:xfrm>
                <a:off x="10347884" y="534202"/>
                <a:ext cx="1553187" cy="1437973"/>
              </a:xfrm>
              <a:prstGeom prst="rect">
                <a:avLst/>
              </a:prstGeom>
            </p:spPr>
          </p:pic>
          <p:sp>
            <p:nvSpPr>
              <p:cNvPr id="75" name="Cloud 74"/>
              <p:cNvSpPr/>
              <p:nvPr/>
            </p:nvSpPr>
            <p:spPr>
              <a:xfrm>
                <a:off x="8860106" y="201575"/>
                <a:ext cx="2201925" cy="1137177"/>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TextBox 75"/>
              <p:cNvSpPr txBox="1"/>
              <p:nvPr/>
            </p:nvSpPr>
            <p:spPr>
              <a:xfrm>
                <a:off x="9401937" y="490920"/>
                <a:ext cx="1121873" cy="601991"/>
              </a:xfrm>
              <a:prstGeom prst="rect">
                <a:avLst/>
              </a:prstGeom>
              <a:noFill/>
            </p:spPr>
            <p:txBody>
              <a:bodyPr wrap="square" rtlCol="0">
                <a:spAutoFit/>
              </a:bodyPr>
              <a:lstStyle/>
              <a:p>
                <a:r>
                  <a:rPr lang="en-US" sz="2400" b="1" dirty="0"/>
                  <a:t>DATA</a:t>
                </a:r>
                <a:endParaRPr lang="nb-NO" sz="2400" b="1" dirty="0"/>
              </a:p>
            </p:txBody>
          </p:sp>
        </p:grpSp>
        <p:sp>
          <p:nvSpPr>
            <p:cNvPr id="30" name="Cloud 29"/>
            <p:cNvSpPr/>
            <p:nvPr/>
          </p:nvSpPr>
          <p:spPr>
            <a:xfrm>
              <a:off x="10833435" y="638931"/>
              <a:ext cx="782858" cy="418383"/>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Cloud 30"/>
            <p:cNvSpPr/>
            <p:nvPr/>
          </p:nvSpPr>
          <p:spPr>
            <a:xfrm>
              <a:off x="11156153" y="570459"/>
              <a:ext cx="782858" cy="418383"/>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5924" t="29660" r="21709" b="14547"/>
          <a:stretch/>
        </p:blipFill>
        <p:spPr>
          <a:xfrm>
            <a:off x="143708" y="1155405"/>
            <a:ext cx="8018774" cy="4805705"/>
          </a:xfrm>
          <a:prstGeom prst="rect">
            <a:avLst/>
          </a:prstGeom>
        </p:spPr>
      </p:pic>
      <p:sp>
        <p:nvSpPr>
          <p:cNvPr id="37" name="TextBox 36"/>
          <p:cNvSpPr txBox="1"/>
          <p:nvPr/>
        </p:nvSpPr>
        <p:spPr>
          <a:xfrm>
            <a:off x="8383490" y="2477901"/>
            <a:ext cx="3524748" cy="3354765"/>
          </a:xfrm>
          <a:prstGeom prst="rect">
            <a:avLst/>
          </a:prstGeom>
          <a:noFill/>
        </p:spPr>
        <p:txBody>
          <a:bodyPr wrap="square" rtlCol="0">
            <a:spAutoFit/>
          </a:bodyPr>
          <a:lstStyle/>
          <a:p>
            <a:pPr marL="342900" indent="-342900">
              <a:buFont typeface="Arial" panose="020B0604020202020204" pitchFamily="34" charset="0"/>
              <a:buChar char="•"/>
            </a:pPr>
            <a:r>
              <a:rPr lang="en-US" b="1" dirty="0"/>
              <a:t>Unambiguous indicator of the human activities </a:t>
            </a:r>
            <a:r>
              <a:rPr lang="x-none" b="1" dirty="0"/>
              <a:t>(i.e. coal combustion)</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not formed during any natural process or deposition</a:t>
            </a:r>
            <a:endParaRPr lang="x-none" b="1" dirty="0"/>
          </a:p>
          <a:p>
            <a:pPr marL="342900" indent="-342900">
              <a:buFont typeface="Arial" panose="020B0604020202020204" pitchFamily="34" charset="0"/>
              <a:buChar char="•"/>
            </a:pPr>
            <a:endParaRPr lang="en-US" b="1" dirty="0"/>
          </a:p>
          <a:p>
            <a:pPr marL="342900" indent="-342900" algn="just">
              <a:buFont typeface="Arial" panose="020B0604020202020204" pitchFamily="34" charset="0"/>
              <a:buChar char="•"/>
            </a:pPr>
            <a:r>
              <a:rPr lang="en-US" b="1" dirty="0"/>
              <a:t>not found in the sedimentary record prior to the discovery and usage of coal for energy production</a:t>
            </a:r>
            <a:endParaRPr lang="en-US" sz="1400" dirty="0"/>
          </a:p>
          <a:p>
            <a:endParaRPr lang="nb-NO" sz="1400" dirty="0"/>
          </a:p>
        </p:txBody>
      </p:sp>
      <p:sp>
        <p:nvSpPr>
          <p:cNvPr id="38" name="TextBox 37"/>
          <p:cNvSpPr txBox="1"/>
          <p:nvPr/>
        </p:nvSpPr>
        <p:spPr>
          <a:xfrm>
            <a:off x="8195070" y="1672610"/>
            <a:ext cx="3796823" cy="707886"/>
          </a:xfrm>
          <a:prstGeom prst="rect">
            <a:avLst/>
          </a:prstGeom>
          <a:noFill/>
        </p:spPr>
        <p:txBody>
          <a:bodyPr wrap="square" rtlCol="0">
            <a:spAutoFit/>
          </a:bodyPr>
          <a:lstStyle/>
          <a:p>
            <a:pPr algn="ctr"/>
            <a:r>
              <a:rPr lang="en-US" sz="2000" b="1" dirty="0"/>
              <a:t>Spheroidal carbonaceous particles (SCP)</a:t>
            </a:r>
            <a:endParaRPr lang="nb-NO" sz="2000" b="1" dirty="0"/>
          </a:p>
        </p:txBody>
      </p:sp>
      <p:pic>
        <p:nvPicPr>
          <p:cNvPr id="40" name="Picture 39"/>
          <p:cNvPicPr>
            <a:picLocks noChangeAspect="1"/>
          </p:cNvPicPr>
          <p:nvPr/>
        </p:nvPicPr>
        <p:blipFill rotWithShape="1">
          <a:blip r:embed="rId5"/>
          <a:srcRect l="61581" t="30027" r="7910" b="38843"/>
          <a:stretch/>
        </p:blipFill>
        <p:spPr>
          <a:xfrm>
            <a:off x="9377459" y="5606715"/>
            <a:ext cx="1926576" cy="1105786"/>
          </a:xfrm>
          <a:prstGeom prst="rect">
            <a:avLst/>
          </a:prstGeom>
        </p:spPr>
      </p:pic>
      <p:sp>
        <p:nvSpPr>
          <p:cNvPr id="7" name="Rectangle 6"/>
          <p:cNvSpPr/>
          <p:nvPr/>
        </p:nvSpPr>
        <p:spPr>
          <a:xfrm>
            <a:off x="7285447" y="595351"/>
            <a:ext cx="1484524" cy="1019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32787" b="59836" l="32850" r="61353"/>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4279" t="33919" r="39301" b="44782"/>
          <a:stretch/>
        </p:blipFill>
        <p:spPr>
          <a:xfrm>
            <a:off x="5938390" y="857838"/>
            <a:ext cx="1112089" cy="1056829"/>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7">
                    <a14:imgEffect>
                      <a14:backgroundRemoval t="32787" b="59836" l="32850" r="61353"/>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4279" t="33919" r="39301" b="44782"/>
          <a:stretch/>
        </p:blipFill>
        <p:spPr>
          <a:xfrm>
            <a:off x="6902310" y="1459064"/>
            <a:ext cx="791013" cy="751707"/>
          </a:xfrm>
          <a:prstGeom prst="rect">
            <a:avLst/>
          </a:prstGeom>
        </p:spPr>
      </p:pic>
    </p:spTree>
    <p:extLst>
      <p:ext uri="{BB962C8B-B14F-4D97-AF65-F5344CB8AC3E}">
        <p14:creationId xmlns:p14="http://schemas.microsoft.com/office/powerpoint/2010/main" val="286353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80E13E58-D105-477E-8967-30BCF8D71E3F}"/>
              </a:ext>
            </a:extLst>
          </p:cNvPr>
          <p:cNvPicPr>
            <a:picLocks noChangeAspect="1"/>
          </p:cNvPicPr>
          <p:nvPr/>
        </p:nvPicPr>
        <p:blipFill rotWithShape="1">
          <a:blip r:embed="rId2">
            <a:extLst>
              <a:ext uri="{28A0092B-C50C-407E-A947-70E740481C1C}">
                <a14:useLocalDpi xmlns:a14="http://schemas.microsoft.com/office/drawing/2010/main" val="0"/>
              </a:ext>
            </a:extLst>
          </a:blip>
          <a:srcRect l="3217" b="46984"/>
          <a:stretch/>
        </p:blipFill>
        <p:spPr>
          <a:xfrm>
            <a:off x="76201" y="849086"/>
            <a:ext cx="12036910" cy="5546271"/>
          </a:xfrm>
          <a:prstGeom prst="rect">
            <a:avLst/>
          </a:prstGeom>
        </p:spPr>
      </p:pic>
      <p:sp>
        <p:nvSpPr>
          <p:cNvPr id="15" name="TextBox 14">
            <a:extLst>
              <a:ext uri="{FF2B5EF4-FFF2-40B4-BE49-F238E27FC236}">
                <a16:creationId xmlns:a16="http://schemas.microsoft.com/office/drawing/2014/main" xmlns="" id="{95D0DEED-65C8-44BB-B726-2BDC3B0625B7}"/>
              </a:ext>
            </a:extLst>
          </p:cNvPr>
          <p:cNvSpPr txBox="1"/>
          <p:nvPr/>
        </p:nvSpPr>
        <p:spPr>
          <a:xfrm>
            <a:off x="199740" y="83813"/>
            <a:ext cx="10820473" cy="523220"/>
          </a:xfrm>
          <a:prstGeom prst="rect">
            <a:avLst/>
          </a:prstGeom>
          <a:noFill/>
        </p:spPr>
        <p:txBody>
          <a:bodyPr wrap="square" rtlCol="0">
            <a:spAutoFit/>
          </a:bodyPr>
          <a:lstStyle/>
          <a:p>
            <a:r>
              <a:rPr lang="en-GB" sz="2800" b="1" dirty="0"/>
              <a:t>Svalbard</a:t>
            </a:r>
            <a:r>
              <a:rPr lang="x-none" sz="2800" b="1" dirty="0"/>
              <a:t>,</a:t>
            </a:r>
            <a:r>
              <a:rPr lang="en-GB" sz="2800" b="1" dirty="0"/>
              <a:t> Colesdalen,</a:t>
            </a:r>
            <a:r>
              <a:rPr lang="de-DE" sz="2800" b="1" dirty="0"/>
              <a:t> Lake </a:t>
            </a:r>
            <a:r>
              <a:rPr lang="en-GB" sz="2800" b="1" dirty="0" err="1"/>
              <a:t>Tenndammen</a:t>
            </a:r>
            <a:r>
              <a:rPr lang="en-US" sz="2800" b="1" dirty="0"/>
              <a:t>:  tropical pollen?!</a:t>
            </a:r>
            <a:endParaRPr lang="nb-NO" sz="2800" b="1" dirty="0"/>
          </a:p>
        </p:txBody>
      </p:sp>
      <p:cxnSp>
        <p:nvCxnSpPr>
          <p:cNvPr id="18" name="Straight Connector 17">
            <a:extLst>
              <a:ext uri="{FF2B5EF4-FFF2-40B4-BE49-F238E27FC236}">
                <a16:creationId xmlns:a16="http://schemas.microsoft.com/office/drawing/2014/main" xmlns="" id="{15BF71AE-FF7E-483A-B2B4-EA9BB3441451}"/>
              </a:ext>
            </a:extLst>
          </p:cNvPr>
          <p:cNvCxnSpPr>
            <a:cxnSpLocks/>
          </p:cNvCxnSpPr>
          <p:nvPr/>
        </p:nvCxnSpPr>
        <p:spPr>
          <a:xfrm>
            <a:off x="5609976" y="2011816"/>
            <a:ext cx="8561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descr="A duck walking on water&#10;&#10;Description automatically generated with low confidence">
            <a:extLst>
              <a:ext uri="{FF2B5EF4-FFF2-40B4-BE49-F238E27FC236}">
                <a16:creationId xmlns:a16="http://schemas.microsoft.com/office/drawing/2014/main" xmlns="" id="{A32DB10A-C3EE-4528-A866-F569985F4B4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84250" y="1193007"/>
            <a:ext cx="1710406" cy="879701"/>
          </a:xfrm>
          <a:prstGeom prst="rect">
            <a:avLst/>
          </a:prstGeom>
        </p:spPr>
      </p:pic>
      <p:cxnSp>
        <p:nvCxnSpPr>
          <p:cNvPr id="21" name="Straight Connector 20">
            <a:extLst>
              <a:ext uri="{FF2B5EF4-FFF2-40B4-BE49-F238E27FC236}">
                <a16:creationId xmlns:a16="http://schemas.microsoft.com/office/drawing/2014/main" xmlns="" id="{A3442565-ECF3-4315-A41A-616D75A66C20}"/>
              </a:ext>
            </a:extLst>
          </p:cNvPr>
          <p:cNvCxnSpPr>
            <a:cxnSpLocks/>
          </p:cNvCxnSpPr>
          <p:nvPr/>
        </p:nvCxnSpPr>
        <p:spPr>
          <a:xfrm>
            <a:off x="5022147" y="2133600"/>
            <a:ext cx="388053" cy="0"/>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1B9F09F-8652-4B0F-8CE7-D1A13477F804}"/>
              </a:ext>
            </a:extLst>
          </p:cNvPr>
          <p:cNvCxnSpPr>
            <a:cxnSpLocks/>
          </p:cNvCxnSpPr>
          <p:nvPr/>
        </p:nvCxnSpPr>
        <p:spPr>
          <a:xfrm>
            <a:off x="2104776" y="1998889"/>
            <a:ext cx="2717595" cy="12927"/>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9EF80B34-3DD1-4E70-A6A0-5604D8C48CCF}"/>
              </a:ext>
            </a:extLst>
          </p:cNvPr>
          <p:cNvSpPr txBox="1"/>
          <p:nvPr/>
        </p:nvSpPr>
        <p:spPr>
          <a:xfrm>
            <a:off x="3113314" y="1414777"/>
            <a:ext cx="1143001" cy="523220"/>
          </a:xfrm>
          <a:prstGeom prst="rect">
            <a:avLst/>
          </a:prstGeom>
          <a:noFill/>
        </p:spPr>
        <p:txBody>
          <a:bodyPr wrap="square" rtlCol="0">
            <a:spAutoFit/>
          </a:bodyPr>
          <a:lstStyle/>
          <a:p>
            <a:r>
              <a:rPr lang="en-US" sz="2800" b="1" dirty="0">
                <a:solidFill>
                  <a:srgbClr val="0000CC"/>
                </a:solidFill>
              </a:rPr>
              <a:t>Wind</a:t>
            </a:r>
            <a:endParaRPr lang="x-none" sz="2800" b="1" dirty="0">
              <a:solidFill>
                <a:srgbClr val="0000CC"/>
              </a:solidFill>
            </a:endParaRPr>
          </a:p>
        </p:txBody>
      </p:sp>
      <p:sp>
        <p:nvSpPr>
          <p:cNvPr id="29" name="TextBox 28">
            <a:extLst>
              <a:ext uri="{FF2B5EF4-FFF2-40B4-BE49-F238E27FC236}">
                <a16:creationId xmlns:a16="http://schemas.microsoft.com/office/drawing/2014/main" xmlns="" id="{791D87F9-35CB-4FDA-900F-CCF9CD9C6B10}"/>
              </a:ext>
            </a:extLst>
          </p:cNvPr>
          <p:cNvSpPr txBox="1"/>
          <p:nvPr/>
        </p:nvSpPr>
        <p:spPr>
          <a:xfrm>
            <a:off x="5708885" y="1408314"/>
            <a:ext cx="757229" cy="523220"/>
          </a:xfrm>
          <a:prstGeom prst="rect">
            <a:avLst/>
          </a:prstGeom>
          <a:noFill/>
        </p:spPr>
        <p:txBody>
          <a:bodyPr wrap="square" rtlCol="0">
            <a:spAutoFit/>
          </a:bodyPr>
          <a:lstStyle/>
          <a:p>
            <a:r>
              <a:rPr lang="ru-RU" sz="2800" b="1" dirty="0">
                <a:solidFill>
                  <a:srgbClr val="FF0000"/>
                </a:solidFill>
              </a:rPr>
              <a:t>???</a:t>
            </a:r>
            <a:endParaRPr lang="x-none" sz="2800" b="1" dirty="0">
              <a:solidFill>
                <a:srgbClr val="FF0000"/>
              </a:solidFill>
            </a:endParaRPr>
          </a:p>
        </p:txBody>
      </p:sp>
      <p:sp>
        <p:nvSpPr>
          <p:cNvPr id="30" name="TextBox 29">
            <a:extLst>
              <a:ext uri="{FF2B5EF4-FFF2-40B4-BE49-F238E27FC236}">
                <a16:creationId xmlns:a16="http://schemas.microsoft.com/office/drawing/2014/main" xmlns="" id="{94C7D985-F7E9-47A8-BE15-7B7955B73A13}"/>
              </a:ext>
            </a:extLst>
          </p:cNvPr>
          <p:cNvSpPr txBox="1"/>
          <p:nvPr/>
        </p:nvSpPr>
        <p:spPr>
          <a:xfrm>
            <a:off x="10570029" y="2951946"/>
            <a:ext cx="1415143" cy="954107"/>
          </a:xfrm>
          <a:prstGeom prst="rect">
            <a:avLst/>
          </a:prstGeom>
          <a:noFill/>
        </p:spPr>
        <p:txBody>
          <a:bodyPr wrap="square" rtlCol="0">
            <a:spAutoFit/>
          </a:bodyPr>
          <a:lstStyle/>
          <a:p>
            <a:r>
              <a:rPr lang="en-US" sz="2800" b="1" dirty="0">
                <a:solidFill>
                  <a:srgbClr val="FF0000"/>
                </a:solidFill>
              </a:rPr>
              <a:t>   Only</a:t>
            </a:r>
          </a:p>
          <a:p>
            <a:pPr algn="ctr"/>
            <a:r>
              <a:rPr lang="en-US" sz="2800" b="1" dirty="0" smtClean="0">
                <a:solidFill>
                  <a:srgbClr val="FF0000"/>
                </a:solidFill>
              </a:rPr>
              <a:t>30s-60s</a:t>
            </a:r>
            <a:endParaRPr lang="x-none" sz="2800" b="1" dirty="0">
              <a:solidFill>
                <a:srgbClr val="FF0000"/>
              </a:solidFill>
            </a:endParaRPr>
          </a:p>
        </p:txBody>
      </p:sp>
    </p:spTree>
    <p:extLst>
      <p:ext uri="{BB962C8B-B14F-4D97-AF65-F5344CB8AC3E}">
        <p14:creationId xmlns:p14="http://schemas.microsoft.com/office/powerpoint/2010/main" val="62842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TROMSO 2019-2022\ms4\Palynology\Wind rose\Fig_6.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75" y="990281"/>
            <a:ext cx="12081164" cy="4598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400" y="69380"/>
            <a:ext cx="5855056" cy="523220"/>
          </a:xfrm>
          <a:prstGeom prst="rect">
            <a:avLst/>
          </a:prstGeom>
          <a:noFill/>
        </p:spPr>
        <p:txBody>
          <a:bodyPr wrap="square" rtlCol="0">
            <a:spAutoFit/>
          </a:bodyPr>
          <a:lstStyle/>
          <a:p>
            <a:r>
              <a:rPr lang="en-US" sz="2800" b="1" dirty="0" smtClean="0"/>
              <a:t>E</a:t>
            </a:r>
            <a:r>
              <a:rPr lang="nb-NO" sz="2800" b="1" dirty="0"/>
              <a:t>xotic pollen</a:t>
            </a:r>
            <a:r>
              <a:rPr lang="en-US" sz="2800" b="1" dirty="0"/>
              <a:t> and people </a:t>
            </a:r>
            <a:r>
              <a:rPr lang="en-US" sz="2800" b="1" dirty="0" smtClean="0"/>
              <a:t>migration</a:t>
            </a:r>
            <a:endParaRPr lang="nb-NO" sz="2800" b="1" dirty="0"/>
          </a:p>
        </p:txBody>
      </p:sp>
      <p:sp>
        <p:nvSpPr>
          <p:cNvPr id="2" name="Rectangle 1"/>
          <p:cNvSpPr/>
          <p:nvPr/>
        </p:nvSpPr>
        <p:spPr>
          <a:xfrm>
            <a:off x="102400" y="5757221"/>
            <a:ext cx="11978764" cy="923330"/>
          </a:xfrm>
          <a:prstGeom prst="rect">
            <a:avLst/>
          </a:prstGeom>
        </p:spPr>
        <p:txBody>
          <a:bodyPr wrap="square">
            <a:spAutoFit/>
          </a:bodyPr>
          <a:lstStyle/>
          <a:p>
            <a:pPr algn="just"/>
            <a:r>
              <a:rPr lang="en-US" b="1" dirty="0"/>
              <a:t>Results of principle component analysis (PCA) illustrating statistical relations of selected pollen types and sediment samples collected from the indicated core depths. Clusters of sediment samples clearly reflect pollen zones TePol-1 to TePol-4 </a:t>
            </a:r>
            <a:r>
              <a:rPr lang="nb-NO" b="1" dirty="0"/>
              <a:t>(A) </a:t>
            </a:r>
            <a:r>
              <a:rPr lang="en-US" b="1" dirty="0"/>
              <a:t>indicated in Figure 6. Only dominating pollen types with abundance more than 5% and exotic types are included</a:t>
            </a:r>
            <a:r>
              <a:rPr lang="nb-NO" b="1" dirty="0"/>
              <a:t> (B)</a:t>
            </a:r>
            <a:r>
              <a:rPr lang="en-US" b="1" dirty="0"/>
              <a:t>. </a:t>
            </a:r>
            <a:endParaRPr lang="de-DE" b="1" dirty="0"/>
          </a:p>
        </p:txBody>
      </p:sp>
      <p:sp>
        <p:nvSpPr>
          <p:cNvPr id="4" name="Oval 3"/>
          <p:cNvSpPr/>
          <p:nvPr/>
        </p:nvSpPr>
        <p:spPr>
          <a:xfrm>
            <a:off x="2258290" y="2854035"/>
            <a:ext cx="2618509" cy="23137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2751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849</Words>
  <Application>Microsoft Office PowerPoint</Application>
  <PresentationFormat>Custom</PresentationFormat>
  <Paragraphs>92</Paragraphs>
  <Slides>18</Slides>
  <Notes>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Anastasia Poliakova</dc:creator>
  <cp:lastModifiedBy>Reviewer 1</cp:lastModifiedBy>
  <cp:revision>60</cp:revision>
  <dcterms:created xsi:type="dcterms:W3CDTF">2021-11-14T11:24:53Z</dcterms:created>
  <dcterms:modified xsi:type="dcterms:W3CDTF">2022-05-25T11:06:07Z</dcterms:modified>
</cp:coreProperties>
</file>