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5" r:id="rId3"/>
    <p:sldId id="282" r:id="rId4"/>
    <p:sldId id="277" r:id="rId5"/>
    <p:sldId id="523" r:id="rId6"/>
    <p:sldId id="271" r:id="rId7"/>
    <p:sldId id="266" r:id="rId8"/>
    <p:sldId id="274" r:id="rId9"/>
    <p:sldId id="267" r:id="rId10"/>
    <p:sldId id="275" r:id="rId11"/>
    <p:sldId id="280" r:id="rId12"/>
    <p:sldId id="270" r:id="rId13"/>
    <p:sldId id="524" r:id="rId14"/>
    <p:sldId id="2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mbi Hatchard" initials="SH" lastIdx="1" clrIdx="0">
    <p:extLst>
      <p:ext uri="{19B8F6BF-5375-455C-9EA6-DF929625EA0E}">
        <p15:presenceInfo xmlns:p15="http://schemas.microsoft.com/office/powerpoint/2012/main" userId="S::sh16957@bristol.ac.uk::4d1afffe-c4de-4367-9218-3547cada3ee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03C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9769" autoAdjust="0"/>
  </p:normalViewPr>
  <p:slideViewPr>
    <p:cSldViewPr snapToGrid="0">
      <p:cViewPr>
        <p:scale>
          <a:sx n="75" d="100"/>
          <a:sy n="75" d="100"/>
        </p:scale>
        <p:origin x="374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EC866-24BE-4EC7-87E1-8BB7BA48291F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68850-C9E1-4C1D-AD76-A236CFF9C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261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Hmm… maybe lets have a shorter title.</a:t>
            </a:r>
          </a:p>
          <a:p>
            <a:endParaRPr lang="en-GB" dirty="0"/>
          </a:p>
          <a:p>
            <a:r>
              <a:rPr lang="en-GB" dirty="0"/>
              <a:t>“Hi All, I’m here to present the second part of my PhD”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68850-C9E1-4C1D-AD76-A236CFF9C2B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753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 notes about VIC: semi distributed model, combining physically based and conceptual concepts. Soil parameters from FAO HWSD, Vegetation Parameters from GLCF, Temperature from MERRA-2. Rainfall </a:t>
            </a:r>
          </a:p>
          <a:p>
            <a:r>
              <a:rPr lang="en-GB" dirty="0"/>
              <a:t>Data from CHIRPS, presenting here CHIRPS and could also show TAMSAT.</a:t>
            </a:r>
          </a:p>
          <a:p>
            <a:endParaRPr lang="en-GB" dirty="0"/>
          </a:p>
          <a:p>
            <a:r>
              <a:rPr lang="en-GB" dirty="0"/>
              <a:t>Brief Notes about LISFLOOD-FP: </a:t>
            </a:r>
          </a:p>
          <a:p>
            <a:endParaRPr lang="en-GB" dirty="0"/>
          </a:p>
          <a:p>
            <a:r>
              <a:rPr lang="en-GB" dirty="0"/>
              <a:t>“2d hydrodynamic model”</a:t>
            </a:r>
          </a:p>
          <a:p>
            <a:endParaRPr lang="en-GB" dirty="0"/>
          </a:p>
          <a:p>
            <a:r>
              <a:rPr lang="en-GB" dirty="0"/>
              <a:t>Brief Notes about Power Estimation: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84DB4-CC39-4FD5-AF94-5D9DAB97C5F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615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Hydropower: development apace in developing countries. </a:t>
            </a:r>
          </a:p>
          <a:p>
            <a:r>
              <a:rPr lang="en-GB" dirty="0"/>
              <a:t>Provides many development pros and environmental cons</a:t>
            </a:r>
          </a:p>
          <a:p>
            <a:r>
              <a:rPr lang="en-GB" dirty="0"/>
              <a:t>Power benefits and impact on downstream flow regime are important – two objectives in conflict</a:t>
            </a:r>
          </a:p>
          <a:p>
            <a:r>
              <a:rPr lang="en-GB" dirty="0"/>
              <a:t>Say why the annual flood is important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68850-C9E1-4C1D-AD76-A236CFF9C2B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07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 we build one / few large dams?</a:t>
            </a:r>
          </a:p>
          <a:p>
            <a:r>
              <a:rPr lang="en-GB" dirty="0"/>
              <a:t>DO we build ROR / small dams?</a:t>
            </a:r>
          </a:p>
          <a:p>
            <a:r>
              <a:rPr lang="en-GB" dirty="0"/>
              <a:t>Build on mainstems or tributaries?</a:t>
            </a:r>
          </a:p>
          <a:p>
            <a:r>
              <a:rPr lang="en-GB" dirty="0"/>
              <a:t>This is a complex problem with many possibilities</a:t>
            </a:r>
          </a:p>
          <a:p>
            <a:endParaRPr lang="en-GB" dirty="0"/>
          </a:p>
          <a:p>
            <a:r>
              <a:rPr lang="en-GB" dirty="0"/>
              <a:t>Adapt this slide to show options…</a:t>
            </a:r>
          </a:p>
          <a:p>
            <a:endParaRPr lang="en-GB" dirty="0"/>
          </a:p>
          <a:p>
            <a:r>
              <a:rPr lang="en-GB" dirty="0"/>
              <a:t>We focus on SITE AND DESIGN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68850-C9E1-4C1D-AD76-A236CFF9C2B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841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 notes about VIC: semi distributed model, combining physically based and conceptual concepts. Soil parameters from FAO HWSD, Vegetation Parameters from GLCF, Temperature from MERRA-2. Rainfall </a:t>
            </a:r>
          </a:p>
          <a:p>
            <a:r>
              <a:rPr lang="en-GB" dirty="0"/>
              <a:t>Data from CHIRPS, presenting here CHIRPS and could also show TAMSAT.</a:t>
            </a:r>
          </a:p>
          <a:p>
            <a:endParaRPr lang="en-GB" dirty="0"/>
          </a:p>
          <a:p>
            <a:r>
              <a:rPr lang="en-GB" dirty="0"/>
              <a:t>Brief Notes about LISFLOOD-FP: </a:t>
            </a:r>
          </a:p>
          <a:p>
            <a:endParaRPr lang="en-GB" dirty="0"/>
          </a:p>
          <a:p>
            <a:r>
              <a:rPr lang="en-GB" dirty="0"/>
              <a:t>“2d hydrodynamic model”</a:t>
            </a:r>
          </a:p>
          <a:p>
            <a:endParaRPr lang="en-GB" dirty="0"/>
          </a:p>
          <a:p>
            <a:r>
              <a:rPr lang="en-GB" dirty="0"/>
              <a:t>Brief Notes about Power Estimation: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84DB4-CC39-4FD5-AF94-5D9DAB97C5F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218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Lets take that simulation, and link it to an </a:t>
            </a:r>
            <a:r>
              <a:rPr lang="en-GB" dirty="0" err="1"/>
              <a:t>optmiser</a:t>
            </a:r>
            <a:r>
              <a:rPr lang="en-GB" dirty="0"/>
              <a:t>. In this case an evolutionary algorithm</a:t>
            </a:r>
          </a:p>
          <a:p>
            <a:endParaRPr lang="en-GB" dirty="0"/>
          </a:p>
          <a:p>
            <a:r>
              <a:rPr lang="en-GB" dirty="0"/>
              <a:t>NSGAII set up to suggest 100 random dam portfolios. </a:t>
            </a:r>
          </a:p>
          <a:p>
            <a:endParaRPr lang="en-GB" dirty="0"/>
          </a:p>
          <a:p>
            <a:r>
              <a:rPr lang="en-GB" dirty="0"/>
              <a:t>LISFLOOD model built of these dam portfolios</a:t>
            </a:r>
          </a:p>
          <a:p>
            <a:endParaRPr lang="en-GB" dirty="0"/>
          </a:p>
          <a:p>
            <a:r>
              <a:rPr lang="en-GB" dirty="0"/>
              <a:t>Edit figure – include floodplain model + and Amax objective + make the simulation model match the sketch in previous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68850-C9E1-4C1D-AD76-A236CFF9C2B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326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Here lets add the max power, max impact.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68850-C9E1-4C1D-AD76-A236CFF9C2B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00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68850-C9E1-4C1D-AD76-A236CFF9C2B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938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68850-C9E1-4C1D-AD76-A236CFF9C2B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366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Justification: peak flow is a crude estimator</a:t>
            </a:r>
          </a:p>
          <a:p>
            <a:r>
              <a:rPr lang="en-GB" dirty="0"/>
              <a:t>What does peak flow mean in terms of inundation?</a:t>
            </a:r>
          </a:p>
          <a:p>
            <a:r>
              <a:rPr lang="en-GB" dirty="0"/>
              <a:t>Can instead model inundation using a flood model.</a:t>
            </a:r>
          </a:p>
          <a:p>
            <a:endParaRPr lang="en-GB" dirty="0"/>
          </a:p>
          <a:p>
            <a:r>
              <a:rPr lang="en-GB" dirty="0"/>
              <a:t>Steps:</a:t>
            </a:r>
          </a:p>
          <a:p>
            <a:r>
              <a:rPr lang="en-GB" dirty="0"/>
              <a:t>- Generate 100 portfolios – mix of pareto optimal and some random ones.</a:t>
            </a:r>
          </a:p>
          <a:p>
            <a:pPr marL="171450" indent="-171450">
              <a:buFontTx/>
              <a:buChar char="-"/>
            </a:pPr>
            <a:r>
              <a:rPr lang="en-GB" dirty="0"/>
              <a:t>Run full simulations through 90m model -&gt; get Area (target)</a:t>
            </a:r>
          </a:p>
          <a:p>
            <a:pPr marL="171450" indent="-171450">
              <a:buFontTx/>
              <a:buChar char="-"/>
            </a:pPr>
            <a:r>
              <a:rPr lang="en-GB" dirty="0"/>
              <a:t>Extract peak flows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68850-C9E1-4C1D-AD76-A236CFF9C2B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989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AAFF2-DBF5-43D5-A6A5-0BC1841D7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D43042-D9B9-414D-84B1-B83DE4ABA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0FD34-4582-45D9-B922-001B37103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8B8F7-6679-4A81-BDBF-F2E0EA9D346E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9E73E-8CAA-4203-9768-D36C1F488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5AB02-ED65-4084-98A5-B29273C38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91DDA-F972-456E-B56A-43620AF25C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70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B3D8E-ABD1-4A50-8087-25875A589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CBECF7-B986-497B-8EE4-AD640D2AD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C19E6-3579-420B-9224-FC76D2365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8B8F7-6679-4A81-BDBF-F2E0EA9D346E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1F6FE-96E6-41D0-99CA-D31D65C8A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2A9E7-5638-4457-909C-91B83A35D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91DDA-F972-456E-B56A-43620AF25C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322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604270-5E57-4AE0-8498-07D27DD103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FF5966-88FF-48B7-B102-2B433EF8C2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6B114-C488-4C2B-A1FC-8D7E9A085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8B8F7-6679-4A81-BDBF-F2E0EA9D346E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FD7C-C9EF-4222-A3E3-5E4AC4D52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45993-412E-48F8-99EC-6E4EA654D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91DDA-F972-456E-B56A-43620AF25C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441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33F05-E4E7-483D-8B92-439EA7FBF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08D6C-6A87-4D5F-88AD-1F6E68D31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0C6D5-F9FE-4B38-867E-66118EE47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8B8F7-6679-4A81-BDBF-F2E0EA9D346E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4DE65-8B11-4D53-87F1-EC534465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46C80-E3C4-434F-87A0-3A5BFE1F6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91DDA-F972-456E-B56A-43620AF25C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095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387C4-E51E-481F-8555-61667ED0F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99EA53-4EF4-492A-A0F0-F38AFBBD4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77E83-5B15-4FEC-A32D-E1C71381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8B8F7-6679-4A81-BDBF-F2E0EA9D346E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5B7D7-8383-4737-B9E8-728FC44EA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18FB6-ADA6-4CF7-A75C-42A026F9A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91DDA-F972-456E-B56A-43620AF25C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96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BD60B-A42E-4DF1-B8D8-C9CAD09A5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6ED35-E647-4569-B14F-AEB220DFD7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67DB18-246C-481B-94EE-39DD0F32C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CB46EF-B773-463A-9EA1-53D5C44D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8B8F7-6679-4A81-BDBF-F2E0EA9D346E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4968A-C7EE-402F-923E-2D6E4F94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3CEE4-0B5E-48E2-9D69-3B746317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91DDA-F972-456E-B56A-43620AF25C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837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72C65-8030-475A-A66A-FDE865EC2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3A801-DDD2-434C-B14B-2BDB6B3C7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88AC55-BBDA-410C-8296-08D758631F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098E4A-CBD9-4DA5-9487-3EFD6E3519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621A-59CC-41B1-AC4A-059019E24A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156FAF-4640-4E13-B9BC-1FA59970E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8B8F7-6679-4A81-BDBF-F2E0EA9D346E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940C59-AAFC-4A6E-A57E-CB7CD94E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2690EA-92E0-4B48-A722-F5BBF8207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91DDA-F972-456E-B56A-43620AF25C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836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D83C4-C638-444F-B0A9-A8ABC7E47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818B08-CC58-4FCC-8847-081C5BB13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8B8F7-6679-4A81-BDBF-F2E0EA9D346E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DD666F-1DA7-48D0-B19F-47CA89003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D0C0F9-1778-4F08-8B58-DBFBA40DF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91DDA-F972-456E-B56A-43620AF25C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36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6F406F-6B01-42DE-8EAD-94B5423AF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8B8F7-6679-4A81-BDBF-F2E0EA9D346E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A41A20-DE17-437F-B097-B11E8E3FD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7899E-CC02-4A31-92FC-B9F943626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91DDA-F972-456E-B56A-43620AF25C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856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E176A-4954-4EFB-8F11-875618B7E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8C471-5848-472B-8425-FB4F61000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C46573-29FB-4B9D-9461-735B79BC5C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CA270-5C6C-402E-97D8-930256766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8B8F7-6679-4A81-BDBF-F2E0EA9D346E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75729-CC7E-4F3E-850D-28A01B2A3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FB5A10-7EA3-470B-8147-566AFB85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91DDA-F972-456E-B56A-43620AF25C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64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8FC45-96A6-4418-BCC3-9ED19674C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164E22-F65C-430F-AB26-B55EF0792A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1C6AB-0AF6-4A01-8085-1591C6303C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6FEAD-CB8F-41DD-8B8A-F9C349038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8B8F7-6679-4A81-BDBF-F2E0EA9D346E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190FB-1776-4681-9198-FB18B44C1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CD618E-3CF0-42AB-999D-084F3060B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91DDA-F972-456E-B56A-43620AF25C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746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67C16D-D72E-4FD9-8FF8-F473F4FC7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9C262-E9FB-456E-8DF3-57025F029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8B9C5-5242-4A94-8926-AB178EDE76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8B8F7-6679-4A81-BDBF-F2E0EA9D346E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17CFF-D778-462A-BAD2-91028A52F2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A52B7-6322-4FA1-8048-E54ADA0A4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91DDA-F972-456E-B56A-43620AF25CA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MSIPCMContentMarking" descr="{&quot;HashCode&quot;:1032834859,&quot;Placement&quot;:&quot;Footer&quot;}">
            <a:extLst>
              <a:ext uri="{FF2B5EF4-FFF2-40B4-BE49-F238E27FC236}">
                <a16:creationId xmlns:a16="http://schemas.microsoft.com/office/drawing/2014/main" id="{3DF5EE0D-A73D-4C42-B458-CB0C9011A5C5}"/>
              </a:ext>
            </a:extLst>
          </p:cNvPr>
          <p:cNvSpPr txBox="1"/>
          <p:nvPr userDrawn="1"/>
        </p:nvSpPr>
        <p:spPr>
          <a:xfrm>
            <a:off x="0" y="6629836"/>
            <a:ext cx="675227" cy="2281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sz="800">
                <a:solidFill>
                  <a:srgbClr val="737373"/>
                </a:solidFill>
                <a:latin typeface="Calibri" panose="020F0502020204030204" pitchFamily="34" charset="0"/>
              </a:rPr>
              <a:t>UOB Open</a:t>
            </a:r>
          </a:p>
        </p:txBody>
      </p:sp>
    </p:spTree>
    <p:extLst>
      <p:ext uri="{BB962C8B-B14F-4D97-AF65-F5344CB8AC3E}">
        <p14:creationId xmlns:p14="http://schemas.microsoft.com/office/powerpoint/2010/main" val="34854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5ECE429-053E-418A-894D-551381D88AAF}"/>
              </a:ext>
            </a:extLst>
          </p:cNvPr>
          <p:cNvSpPr txBox="1"/>
          <p:nvPr/>
        </p:nvSpPr>
        <p:spPr>
          <a:xfrm>
            <a:off x="866775" y="1685866"/>
            <a:ext cx="99726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ea typeface="+mj-ea"/>
                <a:cs typeface="+mj-cs"/>
              </a:rPr>
              <a:t> Hydropower and its Environmental Impacts: Quantifying Trade-offs in Data Scarce Regions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FA8041-E3B7-4C3E-90A1-046C4D1A8054}"/>
              </a:ext>
            </a:extLst>
          </p:cNvPr>
          <p:cNvSpPr txBox="1"/>
          <p:nvPr/>
        </p:nvSpPr>
        <p:spPr>
          <a:xfrm>
            <a:off x="2435190" y="3417808"/>
            <a:ext cx="78060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By Simbi Hatchard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Key Collaborator: Rafael Schmitt (Stanford University)</a:t>
            </a:r>
          </a:p>
          <a:p>
            <a:pPr algn="ctr"/>
            <a:r>
              <a:rPr lang="en-GB" dirty="0"/>
              <a:t>Supervisors: Paul Bates, Francesca </a:t>
            </a:r>
            <a:r>
              <a:rPr lang="en-GB" dirty="0" err="1"/>
              <a:t>Pianosi</a:t>
            </a:r>
            <a:r>
              <a:rPr lang="en-GB" dirty="0"/>
              <a:t>, Sam Williamson (</a:t>
            </a:r>
            <a:r>
              <a:rPr lang="en-GB" dirty="0" err="1"/>
              <a:t>UoB</a:t>
            </a:r>
            <a:r>
              <a:rPr lang="en-GB" dirty="0"/>
              <a:t>)</a:t>
            </a:r>
          </a:p>
          <a:p>
            <a:pPr algn="ctr"/>
            <a:r>
              <a:rPr lang="en-GB" dirty="0"/>
              <a:t>Special Mentions: James Savage (Fathom), </a:t>
            </a:r>
          </a:p>
          <a:p>
            <a:pPr algn="ctr"/>
            <a:r>
              <a:rPr lang="en-GB" dirty="0"/>
              <a:t>Miguel Rico Ramirez (</a:t>
            </a:r>
            <a:r>
              <a:rPr lang="en-GB" dirty="0" err="1"/>
              <a:t>UoB</a:t>
            </a:r>
            <a:r>
              <a:rPr lang="en-GB" dirty="0"/>
              <a:t> Engineering)</a:t>
            </a:r>
          </a:p>
        </p:txBody>
      </p:sp>
    </p:spTree>
    <p:extLst>
      <p:ext uri="{BB962C8B-B14F-4D97-AF65-F5344CB8AC3E}">
        <p14:creationId xmlns:p14="http://schemas.microsoft.com/office/powerpoint/2010/main" val="1808328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45534-45C1-4B94-B916-3446EB5D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342" y="-95810"/>
            <a:ext cx="11534438" cy="1325563"/>
          </a:xfrm>
        </p:spPr>
        <p:txBody>
          <a:bodyPr>
            <a:normAutofit/>
          </a:bodyPr>
          <a:lstStyle/>
          <a:p>
            <a:r>
              <a:rPr lang="en-GB" sz="3600" dirty="0"/>
              <a:t>Which type of HP is best? How Much storage?</a:t>
            </a:r>
          </a:p>
        </p:txBody>
      </p:sp>
      <p:pic>
        <p:nvPicPr>
          <p:cNvPr id="4" name="Graphic 7">
            <a:extLst>
              <a:ext uri="{FF2B5EF4-FFF2-40B4-BE49-F238E27FC236}">
                <a16:creationId xmlns:a16="http://schemas.microsoft.com/office/drawing/2014/main" id="{63E428DA-E882-406C-9155-AF105F586A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342" t="35857" r="26252" b="30690"/>
          <a:stretch/>
        </p:blipFill>
        <p:spPr bwMode="auto">
          <a:xfrm>
            <a:off x="491355" y="1928254"/>
            <a:ext cx="3796353" cy="13255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Graphic 6">
            <a:extLst>
              <a:ext uri="{FF2B5EF4-FFF2-40B4-BE49-F238E27FC236}">
                <a16:creationId xmlns:a16="http://schemas.microsoft.com/office/drawing/2014/main" id="{172DFB32-0E3E-494A-BBC5-2DB9014834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168" t="25542" r="16217" b="11638"/>
          <a:stretch/>
        </p:blipFill>
        <p:spPr bwMode="auto">
          <a:xfrm>
            <a:off x="785329" y="4923913"/>
            <a:ext cx="3242945" cy="16211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9C46842-710B-4E13-A20F-66FA5D22F67C}"/>
              </a:ext>
            </a:extLst>
          </p:cNvPr>
          <p:cNvSpPr/>
          <p:nvPr/>
        </p:nvSpPr>
        <p:spPr>
          <a:xfrm>
            <a:off x="5217139" y="2895813"/>
            <a:ext cx="1015953" cy="153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03250F6-995E-4261-AEFA-A384334743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168" t="38995" r="22556" b="28458"/>
          <a:stretch/>
        </p:blipFill>
        <p:spPr>
          <a:xfrm>
            <a:off x="606288" y="3657948"/>
            <a:ext cx="3796353" cy="111601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39ABAE6-AF91-47E5-B006-98D72905C4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936" t="10620" r="2932" b="40081"/>
          <a:stretch/>
        </p:blipFill>
        <p:spPr>
          <a:xfrm>
            <a:off x="8001261" y="1928254"/>
            <a:ext cx="3562350" cy="112088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2E0C03EF-B5EE-487D-9716-19F2646D1BEA}"/>
              </a:ext>
            </a:extLst>
          </p:cNvPr>
          <p:cNvSpPr/>
          <p:nvPr/>
        </p:nvSpPr>
        <p:spPr>
          <a:xfrm rot="21217986">
            <a:off x="9935929" y="2318251"/>
            <a:ext cx="1295980" cy="27622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AF7E437C-111A-4E33-8687-85802E88A67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936" t="10620" r="2932" b="40081"/>
          <a:stretch/>
        </p:blipFill>
        <p:spPr>
          <a:xfrm>
            <a:off x="7873459" y="3364240"/>
            <a:ext cx="3562350" cy="1120888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B4645BFA-5C7C-4428-9AB1-6B5E95B3B74D}"/>
              </a:ext>
            </a:extLst>
          </p:cNvPr>
          <p:cNvSpPr/>
          <p:nvPr/>
        </p:nvSpPr>
        <p:spPr>
          <a:xfrm rot="21357334">
            <a:off x="9897585" y="3633668"/>
            <a:ext cx="1162049" cy="46773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6D3358CD-6AE2-4115-9D74-BE699298AE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936" t="10620" r="2932" b="40081"/>
          <a:stretch/>
        </p:blipFill>
        <p:spPr>
          <a:xfrm>
            <a:off x="7957654" y="5141014"/>
            <a:ext cx="3562350" cy="1120888"/>
          </a:xfrm>
          <a:prstGeom prst="rect">
            <a:avLst/>
          </a:prstGeom>
        </p:spPr>
      </p:pic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2859326C-ED99-4F20-A9EC-87DFF1010A1C}"/>
              </a:ext>
            </a:extLst>
          </p:cNvPr>
          <p:cNvSpPr/>
          <p:nvPr/>
        </p:nvSpPr>
        <p:spPr>
          <a:xfrm rot="16200000">
            <a:off x="8461059" y="2207994"/>
            <a:ext cx="738529" cy="637109"/>
          </a:xfrm>
          <a:prstGeom prst="triangl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8EADCE8-1D1B-4137-829D-D4D6D77FAB90}"/>
              </a:ext>
            </a:extLst>
          </p:cNvPr>
          <p:cNvSpPr/>
          <p:nvPr/>
        </p:nvSpPr>
        <p:spPr>
          <a:xfrm>
            <a:off x="8549806" y="3732948"/>
            <a:ext cx="409575" cy="377804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44A9786-6CF9-499C-98F9-13BFA99A5CAA}"/>
              </a:ext>
            </a:extLst>
          </p:cNvPr>
          <p:cNvGrpSpPr/>
          <p:nvPr/>
        </p:nvGrpSpPr>
        <p:grpSpPr>
          <a:xfrm rot="21360365">
            <a:off x="8157265" y="5428997"/>
            <a:ext cx="1085850" cy="299130"/>
            <a:chOff x="5381625" y="4328320"/>
            <a:chExt cx="1085850" cy="29913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5C23010-1260-42BA-8FC3-B27996C1ED61}"/>
                </a:ext>
              </a:extLst>
            </p:cNvPr>
            <p:cNvCxnSpPr/>
            <p:nvPr/>
          </p:nvCxnSpPr>
          <p:spPr>
            <a:xfrm>
              <a:off x="5553075" y="4328320"/>
              <a:ext cx="689281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6A75AE9-60D0-408F-A0DD-D30F76A22C35}"/>
                </a:ext>
              </a:extLst>
            </p:cNvPr>
            <p:cNvCxnSpPr/>
            <p:nvPr/>
          </p:nvCxnSpPr>
          <p:spPr>
            <a:xfrm>
              <a:off x="6242356" y="4328320"/>
              <a:ext cx="225119" cy="29913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8E2DD81-A63C-4729-B263-B3AF747348AC}"/>
                </a:ext>
              </a:extLst>
            </p:cNvPr>
            <p:cNvCxnSpPr/>
            <p:nvPr/>
          </p:nvCxnSpPr>
          <p:spPr>
            <a:xfrm flipH="1">
              <a:off x="5381625" y="4328320"/>
              <a:ext cx="171450" cy="29913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5F90E2B-4550-4A77-A8C5-5AE5638ABAF4}"/>
              </a:ext>
            </a:extLst>
          </p:cNvPr>
          <p:cNvCxnSpPr>
            <a:cxnSpLocks/>
          </p:cNvCxnSpPr>
          <p:nvPr/>
        </p:nvCxnSpPr>
        <p:spPr>
          <a:xfrm flipV="1">
            <a:off x="8340035" y="5253318"/>
            <a:ext cx="570119" cy="6667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F8B428C-73AB-4305-B57B-9C23A957FA95}"/>
              </a:ext>
            </a:extLst>
          </p:cNvPr>
          <p:cNvCxnSpPr>
            <a:cxnSpLocks/>
          </p:cNvCxnSpPr>
          <p:nvPr/>
        </p:nvCxnSpPr>
        <p:spPr>
          <a:xfrm flipV="1">
            <a:off x="8001261" y="5391545"/>
            <a:ext cx="137166" cy="28553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F72E9BF-6F39-4911-BBEC-3D3B39041EBE}"/>
              </a:ext>
            </a:extLst>
          </p:cNvPr>
          <p:cNvCxnSpPr>
            <a:cxnSpLocks/>
          </p:cNvCxnSpPr>
          <p:nvPr/>
        </p:nvCxnSpPr>
        <p:spPr>
          <a:xfrm>
            <a:off x="9129510" y="5329420"/>
            <a:ext cx="223557" cy="21916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71C0AF2-DB29-4487-8018-DE990801536D}"/>
              </a:ext>
            </a:extLst>
          </p:cNvPr>
          <p:cNvSpPr txBox="1"/>
          <p:nvPr/>
        </p:nvSpPr>
        <p:spPr>
          <a:xfrm>
            <a:off x="370665" y="2678015"/>
            <a:ext cx="1482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“Large” Dam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4C47032-BA1C-4307-99E7-6239534B2FEC}"/>
              </a:ext>
            </a:extLst>
          </p:cNvPr>
          <p:cNvSpPr txBox="1"/>
          <p:nvPr/>
        </p:nvSpPr>
        <p:spPr>
          <a:xfrm>
            <a:off x="295734" y="4215955"/>
            <a:ext cx="1361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“Small” Dam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81B2A19-C860-4FB4-8E03-31776D1ADD0A}"/>
              </a:ext>
            </a:extLst>
          </p:cNvPr>
          <p:cNvSpPr txBox="1"/>
          <p:nvPr/>
        </p:nvSpPr>
        <p:spPr>
          <a:xfrm>
            <a:off x="296586" y="5734490"/>
            <a:ext cx="1630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Run of the River (</a:t>
            </a:r>
            <a:r>
              <a:rPr lang="en-GB" dirty="0" err="1"/>
              <a:t>RoR</a:t>
            </a:r>
            <a:r>
              <a:rPr lang="en-GB" dirty="0"/>
              <a:t>) Dam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D24C9AC-DB37-49FE-929C-31FB0BF33D3E}"/>
              </a:ext>
            </a:extLst>
          </p:cNvPr>
          <p:cNvSpPr txBox="1"/>
          <p:nvPr/>
        </p:nvSpPr>
        <p:spPr>
          <a:xfrm>
            <a:off x="4953261" y="2157284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Lots of storage, so lots of Baseload power</a:t>
            </a:r>
          </a:p>
          <a:p>
            <a:endParaRPr lang="en-GB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0CFDA08-33F8-4727-A410-449DC3070B88}"/>
              </a:ext>
            </a:extLst>
          </p:cNvPr>
          <p:cNvSpPr txBox="1"/>
          <p:nvPr/>
        </p:nvSpPr>
        <p:spPr>
          <a:xfrm>
            <a:off x="4878330" y="3838797"/>
            <a:ext cx="2181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Less Power, still some baseload power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9BDFCAA-1F91-4CA3-8559-36FBB07EE5A0}"/>
              </a:ext>
            </a:extLst>
          </p:cNvPr>
          <p:cNvSpPr txBox="1"/>
          <p:nvPr/>
        </p:nvSpPr>
        <p:spPr>
          <a:xfrm>
            <a:off x="4612741" y="5460163"/>
            <a:ext cx="2572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Less Power,</a:t>
            </a:r>
          </a:p>
          <a:p>
            <a:r>
              <a:rPr lang="en-GB" dirty="0"/>
              <a:t>Zero baseload power  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86CF38F-BA70-44DE-81FB-DBD3F3D7A047}"/>
              </a:ext>
            </a:extLst>
          </p:cNvPr>
          <p:cNvSpPr/>
          <p:nvPr/>
        </p:nvSpPr>
        <p:spPr>
          <a:xfrm>
            <a:off x="10024412" y="5270262"/>
            <a:ext cx="1162049" cy="7239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914FF9B1-1E4D-4372-8581-699DCE03FF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936" t="10620" r="2932" b="40081"/>
          <a:stretch/>
        </p:blipFill>
        <p:spPr>
          <a:xfrm>
            <a:off x="7873459" y="898133"/>
            <a:ext cx="3562350" cy="1120888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5894413D-FA7D-4E20-B6D3-B6C7936799AB}"/>
              </a:ext>
            </a:extLst>
          </p:cNvPr>
          <p:cNvSpPr/>
          <p:nvPr/>
        </p:nvSpPr>
        <p:spPr>
          <a:xfrm>
            <a:off x="9924609" y="1025352"/>
            <a:ext cx="1162049" cy="7239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CF5707E-6332-4F70-BE83-DF08EF12EA98}"/>
              </a:ext>
            </a:extLst>
          </p:cNvPr>
          <p:cNvSpPr txBox="1"/>
          <p:nvPr/>
        </p:nvSpPr>
        <p:spPr>
          <a:xfrm>
            <a:off x="5016909" y="1117106"/>
            <a:ext cx="1453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 power, no storage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BE3743A-9BB2-4C41-8378-1B1CB83E0365}"/>
              </a:ext>
            </a:extLst>
          </p:cNvPr>
          <p:cNvCxnSpPr>
            <a:cxnSpLocks/>
          </p:cNvCxnSpPr>
          <p:nvPr/>
        </p:nvCxnSpPr>
        <p:spPr>
          <a:xfrm>
            <a:off x="785329" y="1474229"/>
            <a:ext cx="3151445" cy="405069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EDD87D58-6B52-42A4-91FE-257CEEE83C19}"/>
              </a:ext>
            </a:extLst>
          </p:cNvPr>
          <p:cNvSpPr txBox="1"/>
          <p:nvPr/>
        </p:nvSpPr>
        <p:spPr>
          <a:xfrm>
            <a:off x="1758145" y="1024382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 Dam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18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 animBg="1"/>
      <p:bldP spid="29" grpId="0" animBg="1"/>
      <p:bldP spid="30" grpId="0" animBg="1"/>
      <p:bldP spid="49" grpId="0"/>
      <p:bldP spid="50" grpId="0"/>
      <p:bldP spid="51" grpId="0"/>
      <p:bldP spid="52" grpId="0"/>
      <p:bldP spid="53" grpId="0"/>
      <p:bldP spid="54" grpId="0"/>
      <p:bldP spid="37" grpId="0" animBg="1"/>
      <p:bldP spid="42" grpId="0" animBg="1"/>
      <p:bldP spid="44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E0103551-9787-449E-88CD-B10DC40CEA5A}"/>
              </a:ext>
            </a:extLst>
          </p:cNvPr>
          <p:cNvGrpSpPr/>
          <p:nvPr/>
        </p:nvGrpSpPr>
        <p:grpSpPr>
          <a:xfrm>
            <a:off x="2634234" y="1764702"/>
            <a:ext cx="5976141" cy="2171700"/>
            <a:chOff x="4443984" y="1688502"/>
            <a:chExt cx="5976141" cy="21717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8FD789C-7380-44B6-8388-51B62558B1F0}"/>
                </a:ext>
              </a:extLst>
            </p:cNvPr>
            <p:cNvGrpSpPr/>
            <p:nvPr/>
          </p:nvGrpSpPr>
          <p:grpSpPr>
            <a:xfrm>
              <a:off x="5196769" y="1688502"/>
              <a:ext cx="5223356" cy="2171700"/>
              <a:chOff x="819303" y="0"/>
              <a:chExt cx="5223356" cy="2171700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B815DC1-AE1B-4198-BAFB-DEBEB431FEFD}"/>
                  </a:ext>
                </a:extLst>
              </p:cNvPr>
              <p:cNvGrpSpPr/>
              <p:nvPr/>
            </p:nvGrpSpPr>
            <p:grpSpPr>
              <a:xfrm>
                <a:off x="819303" y="0"/>
                <a:ext cx="5223356" cy="2171700"/>
                <a:chOff x="819303" y="0"/>
                <a:chExt cx="5223356" cy="2171700"/>
              </a:xfrm>
            </p:grpSpPr>
            <p:pic>
              <p:nvPicPr>
                <p:cNvPr id="11" name="Graphic 278">
                  <a:extLst>
                    <a:ext uri="{FF2B5EF4-FFF2-40B4-BE49-F238E27FC236}">
                      <a16:creationId xmlns:a16="http://schemas.microsoft.com/office/drawing/2014/main" id="{6698F58C-752D-4647-B990-C47BA02D17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 l="39219" t="17245" r="2742" b="23527"/>
                <a:stretch/>
              </p:blipFill>
              <p:spPr bwMode="auto">
                <a:xfrm>
                  <a:off x="2257864" y="0"/>
                  <a:ext cx="3784795" cy="217170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B4FFAA98-8769-4B02-9306-1F8E0F4BDFF4}"/>
                    </a:ext>
                  </a:extLst>
                </p:cNvPr>
                <p:cNvSpPr/>
                <p:nvPr/>
              </p:nvSpPr>
              <p:spPr>
                <a:xfrm>
                  <a:off x="819303" y="768096"/>
                  <a:ext cx="138989" cy="165527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4C77F19B-C642-4601-81F1-45E56B3C65C4}"/>
                    </a:ext>
                  </a:extLst>
                </p:cNvPr>
                <p:cNvSpPr/>
                <p:nvPr/>
              </p:nvSpPr>
              <p:spPr>
                <a:xfrm>
                  <a:off x="1060704" y="1002183"/>
                  <a:ext cx="124358" cy="14770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3452EC07-5780-4F56-8219-562ABB3E6E47}"/>
                    </a:ext>
                  </a:extLst>
                </p:cNvPr>
                <p:cNvSpPr/>
                <p:nvPr/>
              </p:nvSpPr>
              <p:spPr>
                <a:xfrm>
                  <a:off x="4352544" y="1484986"/>
                  <a:ext cx="430530" cy="51181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2AFAB58A-1AAC-422B-9DD9-3C5B4BE0D76C}"/>
                    </a:ext>
                  </a:extLst>
                </p:cNvPr>
                <p:cNvSpPr/>
                <p:nvPr/>
              </p:nvSpPr>
              <p:spPr>
                <a:xfrm>
                  <a:off x="2991917" y="124359"/>
                  <a:ext cx="354965" cy="42164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F8C22EC2-9954-49D4-AB1F-689A5418CA20}"/>
                    </a:ext>
                  </a:extLst>
                </p:cNvPr>
                <p:cNvCxnSpPr>
                  <a:cxnSpLocks/>
                  <a:stCxn id="7" idx="1"/>
                </p:cNvCxnSpPr>
                <p:nvPr/>
              </p:nvCxnSpPr>
              <p:spPr>
                <a:xfrm flipH="1">
                  <a:off x="959818" y="340753"/>
                  <a:ext cx="459894" cy="42734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74A00F92-25BF-4B20-AD23-41484F3E8525}"/>
                    </a:ext>
                  </a:extLst>
                </p:cNvPr>
                <p:cNvCxnSpPr/>
                <p:nvPr/>
              </p:nvCxnSpPr>
              <p:spPr>
                <a:xfrm flipH="1" flipV="1">
                  <a:off x="1182167" y="1103224"/>
                  <a:ext cx="1347860" cy="67856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" name="Text Box 2">
                <a:extLst>
                  <a:ext uri="{FF2B5EF4-FFF2-40B4-BE49-F238E27FC236}">
                    <a16:creationId xmlns:a16="http://schemas.microsoft.com/office/drawing/2014/main" id="{345370E1-5330-4376-8D47-ADECFDF007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19712" y="200735"/>
                <a:ext cx="582930" cy="28003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intake</a:t>
                </a:r>
              </a:p>
            </p:txBody>
          </p:sp>
          <p:sp>
            <p:nvSpPr>
              <p:cNvPr id="8" name="Text Box 2">
                <a:extLst>
                  <a:ext uri="{FF2B5EF4-FFF2-40B4-BE49-F238E27FC236}">
                    <a16:creationId xmlns:a16="http://schemas.microsoft.com/office/drawing/2014/main" id="{4E7E5A36-D7BE-4795-B24D-21F1B07667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30027" y="1643676"/>
                <a:ext cx="582930" cy="28003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outfall</a:t>
                </a: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96320813-3A16-45BD-886B-1189ABD7B3FE}"/>
                  </a:ext>
                </a:extLst>
              </p:cNvPr>
              <p:cNvCxnSpPr>
                <a:cxnSpLocks/>
                <a:stCxn id="7" idx="3"/>
              </p:cNvCxnSpPr>
              <p:nvPr/>
            </p:nvCxnSpPr>
            <p:spPr>
              <a:xfrm>
                <a:off x="2002642" y="340753"/>
                <a:ext cx="990401" cy="305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BF31EAB7-3FA7-40AF-88E6-481B8F134AA2}"/>
                  </a:ext>
                </a:extLst>
              </p:cNvPr>
              <p:cNvCxnSpPr/>
              <p:nvPr/>
            </p:nvCxnSpPr>
            <p:spPr>
              <a:xfrm flipV="1">
                <a:off x="3113447" y="1736706"/>
                <a:ext cx="1239097" cy="4571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EB6325F-23A5-4471-A934-9A7DBC6B778E}"/>
                </a:ext>
              </a:extLst>
            </p:cNvPr>
            <p:cNvSpPr/>
            <p:nvPr/>
          </p:nvSpPr>
          <p:spPr>
            <a:xfrm>
              <a:off x="4821665" y="1987296"/>
              <a:ext cx="975513" cy="1233424"/>
            </a:xfrm>
            <a:custGeom>
              <a:avLst/>
              <a:gdLst>
                <a:gd name="connsiteX0" fmla="*/ 6120 w 763244"/>
                <a:gd name="connsiteY0" fmla="*/ 0 h 1025787"/>
                <a:gd name="connsiteX1" fmla="*/ 30504 w 763244"/>
                <a:gd name="connsiteY1" fmla="*/ 176784 h 1025787"/>
                <a:gd name="connsiteX2" fmla="*/ 243864 w 763244"/>
                <a:gd name="connsiteY2" fmla="*/ 359664 h 1025787"/>
                <a:gd name="connsiteX3" fmla="*/ 432840 w 763244"/>
                <a:gd name="connsiteY3" fmla="*/ 542544 h 1025787"/>
                <a:gd name="connsiteX4" fmla="*/ 536472 w 763244"/>
                <a:gd name="connsiteY4" fmla="*/ 640080 h 1025787"/>
                <a:gd name="connsiteX5" fmla="*/ 548664 w 763244"/>
                <a:gd name="connsiteY5" fmla="*/ 737616 h 1025787"/>
                <a:gd name="connsiteX6" fmla="*/ 609624 w 763244"/>
                <a:gd name="connsiteY6" fmla="*/ 835152 h 1025787"/>
                <a:gd name="connsiteX7" fmla="*/ 713256 w 763244"/>
                <a:gd name="connsiteY7" fmla="*/ 963168 h 1025787"/>
                <a:gd name="connsiteX8" fmla="*/ 762024 w 763244"/>
                <a:gd name="connsiteY8" fmla="*/ 1018032 h 1025787"/>
                <a:gd name="connsiteX9" fmla="*/ 743736 w 763244"/>
                <a:gd name="connsiteY9" fmla="*/ 1024128 h 102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3244" h="1025787">
                  <a:moveTo>
                    <a:pt x="6120" y="0"/>
                  </a:moveTo>
                  <a:cubicBezTo>
                    <a:pt x="-1500" y="58420"/>
                    <a:pt x="-9120" y="116840"/>
                    <a:pt x="30504" y="176784"/>
                  </a:cubicBezTo>
                  <a:cubicBezTo>
                    <a:pt x="70128" y="236728"/>
                    <a:pt x="176808" y="298704"/>
                    <a:pt x="243864" y="359664"/>
                  </a:cubicBezTo>
                  <a:cubicBezTo>
                    <a:pt x="310920" y="420624"/>
                    <a:pt x="384072" y="495808"/>
                    <a:pt x="432840" y="542544"/>
                  </a:cubicBezTo>
                  <a:cubicBezTo>
                    <a:pt x="481608" y="589280"/>
                    <a:pt x="517168" y="607568"/>
                    <a:pt x="536472" y="640080"/>
                  </a:cubicBezTo>
                  <a:cubicBezTo>
                    <a:pt x="555776" y="672592"/>
                    <a:pt x="536472" y="705104"/>
                    <a:pt x="548664" y="737616"/>
                  </a:cubicBezTo>
                  <a:cubicBezTo>
                    <a:pt x="560856" y="770128"/>
                    <a:pt x="582192" y="797560"/>
                    <a:pt x="609624" y="835152"/>
                  </a:cubicBezTo>
                  <a:cubicBezTo>
                    <a:pt x="637056" y="872744"/>
                    <a:pt x="687856" y="932688"/>
                    <a:pt x="713256" y="963168"/>
                  </a:cubicBezTo>
                  <a:cubicBezTo>
                    <a:pt x="738656" y="993648"/>
                    <a:pt x="756944" y="1007872"/>
                    <a:pt x="762024" y="1018032"/>
                  </a:cubicBezTo>
                  <a:cubicBezTo>
                    <a:pt x="767104" y="1028192"/>
                    <a:pt x="755420" y="1026160"/>
                    <a:pt x="743736" y="1024128"/>
                  </a:cubicBezTo>
                </a:path>
              </a:pathLst>
            </a:custGeom>
            <a:noFill/>
            <a:ln w="19050">
              <a:solidFill>
                <a:srgbClr val="1A03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B06846B-9F9E-4859-8046-676C98A22BA0}"/>
                </a:ext>
              </a:extLst>
            </p:cNvPr>
            <p:cNvSpPr/>
            <p:nvPr/>
          </p:nvSpPr>
          <p:spPr>
            <a:xfrm>
              <a:off x="5175504" y="3162296"/>
              <a:ext cx="1226704" cy="516651"/>
            </a:xfrm>
            <a:custGeom>
              <a:avLst/>
              <a:gdLst>
                <a:gd name="connsiteX0" fmla="*/ 0 w 1164336"/>
                <a:gd name="connsiteY0" fmla="*/ 501400 h 516651"/>
                <a:gd name="connsiteX1" fmla="*/ 158496 w 1164336"/>
                <a:gd name="connsiteY1" fmla="*/ 501400 h 516651"/>
                <a:gd name="connsiteX2" fmla="*/ 353568 w 1164336"/>
                <a:gd name="connsiteY2" fmla="*/ 342904 h 516651"/>
                <a:gd name="connsiteX3" fmla="*/ 499872 w 1164336"/>
                <a:gd name="connsiteY3" fmla="*/ 214888 h 516651"/>
                <a:gd name="connsiteX4" fmla="*/ 609600 w 1164336"/>
                <a:gd name="connsiteY4" fmla="*/ 32008 h 516651"/>
                <a:gd name="connsiteX5" fmla="*/ 731520 w 1164336"/>
                <a:gd name="connsiteY5" fmla="*/ 1528 h 516651"/>
                <a:gd name="connsiteX6" fmla="*/ 847344 w 1164336"/>
                <a:gd name="connsiteY6" fmla="*/ 50296 h 516651"/>
                <a:gd name="connsiteX7" fmla="*/ 981456 w 1164336"/>
                <a:gd name="connsiteY7" fmla="*/ 184408 h 516651"/>
                <a:gd name="connsiteX8" fmla="*/ 1042416 w 1164336"/>
                <a:gd name="connsiteY8" fmla="*/ 281944 h 516651"/>
                <a:gd name="connsiteX9" fmla="*/ 1164336 w 1164336"/>
                <a:gd name="connsiteY9" fmla="*/ 342904 h 516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64336" h="516651">
                  <a:moveTo>
                    <a:pt x="0" y="501400"/>
                  </a:moveTo>
                  <a:cubicBezTo>
                    <a:pt x="49784" y="514608"/>
                    <a:pt x="99568" y="527816"/>
                    <a:pt x="158496" y="501400"/>
                  </a:cubicBezTo>
                  <a:cubicBezTo>
                    <a:pt x="217424" y="474984"/>
                    <a:pt x="296672" y="390656"/>
                    <a:pt x="353568" y="342904"/>
                  </a:cubicBezTo>
                  <a:cubicBezTo>
                    <a:pt x="410464" y="295152"/>
                    <a:pt x="457200" y="266704"/>
                    <a:pt x="499872" y="214888"/>
                  </a:cubicBezTo>
                  <a:cubicBezTo>
                    <a:pt x="542544" y="163072"/>
                    <a:pt x="570992" y="67568"/>
                    <a:pt x="609600" y="32008"/>
                  </a:cubicBezTo>
                  <a:cubicBezTo>
                    <a:pt x="648208" y="-3552"/>
                    <a:pt x="691896" y="-1520"/>
                    <a:pt x="731520" y="1528"/>
                  </a:cubicBezTo>
                  <a:cubicBezTo>
                    <a:pt x="771144" y="4576"/>
                    <a:pt x="805688" y="19816"/>
                    <a:pt x="847344" y="50296"/>
                  </a:cubicBezTo>
                  <a:cubicBezTo>
                    <a:pt x="889000" y="80776"/>
                    <a:pt x="948944" y="145800"/>
                    <a:pt x="981456" y="184408"/>
                  </a:cubicBezTo>
                  <a:cubicBezTo>
                    <a:pt x="1013968" y="223016"/>
                    <a:pt x="1011936" y="255528"/>
                    <a:pt x="1042416" y="281944"/>
                  </a:cubicBezTo>
                  <a:cubicBezTo>
                    <a:pt x="1072896" y="308360"/>
                    <a:pt x="1118616" y="325632"/>
                    <a:pt x="1164336" y="342904"/>
                  </a:cubicBezTo>
                </a:path>
              </a:pathLst>
            </a:custGeom>
            <a:noFill/>
            <a:ln w="38100">
              <a:solidFill>
                <a:srgbClr val="1A03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C029E64-F666-4F7B-853F-C2E96BC228FC}"/>
                </a:ext>
              </a:extLst>
            </p:cNvPr>
            <p:cNvSpPr/>
            <p:nvPr/>
          </p:nvSpPr>
          <p:spPr>
            <a:xfrm>
              <a:off x="5553456" y="2170176"/>
              <a:ext cx="633083" cy="1050544"/>
            </a:xfrm>
            <a:custGeom>
              <a:avLst/>
              <a:gdLst>
                <a:gd name="connsiteX0" fmla="*/ 0 w 633083"/>
                <a:gd name="connsiteY0" fmla="*/ 0 h 1018032"/>
                <a:gd name="connsiteX1" fmla="*/ 152400 w 633083"/>
                <a:gd name="connsiteY1" fmla="*/ 146304 h 1018032"/>
                <a:gd name="connsiteX2" fmla="*/ 316992 w 633083"/>
                <a:gd name="connsiteY2" fmla="*/ 335280 h 1018032"/>
                <a:gd name="connsiteX3" fmla="*/ 573024 w 633083"/>
                <a:gd name="connsiteY3" fmla="*/ 420624 h 1018032"/>
                <a:gd name="connsiteX4" fmla="*/ 627888 w 633083"/>
                <a:gd name="connsiteY4" fmla="*/ 493776 h 1018032"/>
                <a:gd name="connsiteX5" fmla="*/ 481584 w 633083"/>
                <a:gd name="connsiteY5" fmla="*/ 646176 h 1018032"/>
                <a:gd name="connsiteX6" fmla="*/ 298704 w 633083"/>
                <a:gd name="connsiteY6" fmla="*/ 743712 h 1018032"/>
                <a:gd name="connsiteX7" fmla="*/ 268224 w 633083"/>
                <a:gd name="connsiteY7" fmla="*/ 853440 h 1018032"/>
                <a:gd name="connsiteX8" fmla="*/ 225552 w 633083"/>
                <a:gd name="connsiteY8" fmla="*/ 1018032 h 1018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3083" h="1018032">
                  <a:moveTo>
                    <a:pt x="0" y="0"/>
                  </a:moveTo>
                  <a:cubicBezTo>
                    <a:pt x="49784" y="45212"/>
                    <a:pt x="99568" y="90424"/>
                    <a:pt x="152400" y="146304"/>
                  </a:cubicBezTo>
                  <a:cubicBezTo>
                    <a:pt x="205232" y="202184"/>
                    <a:pt x="246888" y="289560"/>
                    <a:pt x="316992" y="335280"/>
                  </a:cubicBezTo>
                  <a:cubicBezTo>
                    <a:pt x="387096" y="381000"/>
                    <a:pt x="521208" y="394208"/>
                    <a:pt x="573024" y="420624"/>
                  </a:cubicBezTo>
                  <a:cubicBezTo>
                    <a:pt x="624840" y="447040"/>
                    <a:pt x="643128" y="456184"/>
                    <a:pt x="627888" y="493776"/>
                  </a:cubicBezTo>
                  <a:cubicBezTo>
                    <a:pt x="612648" y="531368"/>
                    <a:pt x="536448" y="604520"/>
                    <a:pt x="481584" y="646176"/>
                  </a:cubicBezTo>
                  <a:cubicBezTo>
                    <a:pt x="426720" y="687832"/>
                    <a:pt x="334264" y="709168"/>
                    <a:pt x="298704" y="743712"/>
                  </a:cubicBezTo>
                  <a:cubicBezTo>
                    <a:pt x="263144" y="778256"/>
                    <a:pt x="280416" y="807720"/>
                    <a:pt x="268224" y="853440"/>
                  </a:cubicBezTo>
                  <a:cubicBezTo>
                    <a:pt x="256032" y="899160"/>
                    <a:pt x="240792" y="958596"/>
                    <a:pt x="225552" y="1018032"/>
                  </a:cubicBezTo>
                </a:path>
              </a:pathLst>
            </a:custGeom>
            <a:noFill/>
            <a:ln w="19050">
              <a:solidFill>
                <a:srgbClr val="1A03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664C1C-941C-432A-B5CF-520E236F00C5}"/>
                </a:ext>
              </a:extLst>
            </p:cNvPr>
            <p:cNvSpPr/>
            <p:nvPr/>
          </p:nvSpPr>
          <p:spPr>
            <a:xfrm>
              <a:off x="4925568" y="2828544"/>
              <a:ext cx="640080" cy="640080"/>
            </a:xfrm>
            <a:custGeom>
              <a:avLst/>
              <a:gdLst>
                <a:gd name="connsiteX0" fmla="*/ 0 w 640080"/>
                <a:gd name="connsiteY0" fmla="*/ 0 h 640080"/>
                <a:gd name="connsiteX1" fmla="*/ 201168 w 640080"/>
                <a:gd name="connsiteY1" fmla="*/ 310896 h 640080"/>
                <a:gd name="connsiteX2" fmla="*/ 359664 w 640080"/>
                <a:gd name="connsiteY2" fmla="*/ 445008 h 640080"/>
                <a:gd name="connsiteX3" fmla="*/ 451104 w 640080"/>
                <a:gd name="connsiteY3" fmla="*/ 499872 h 640080"/>
                <a:gd name="connsiteX4" fmla="*/ 548640 w 640080"/>
                <a:gd name="connsiteY4" fmla="*/ 554736 h 640080"/>
                <a:gd name="connsiteX5" fmla="*/ 640080 w 640080"/>
                <a:gd name="connsiteY5" fmla="*/ 640080 h 6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0080" h="640080">
                  <a:moveTo>
                    <a:pt x="0" y="0"/>
                  </a:moveTo>
                  <a:cubicBezTo>
                    <a:pt x="70612" y="118364"/>
                    <a:pt x="141224" y="236728"/>
                    <a:pt x="201168" y="310896"/>
                  </a:cubicBezTo>
                  <a:cubicBezTo>
                    <a:pt x="261112" y="385064"/>
                    <a:pt x="318008" y="413512"/>
                    <a:pt x="359664" y="445008"/>
                  </a:cubicBezTo>
                  <a:cubicBezTo>
                    <a:pt x="401320" y="476504"/>
                    <a:pt x="419608" y="481584"/>
                    <a:pt x="451104" y="499872"/>
                  </a:cubicBezTo>
                  <a:cubicBezTo>
                    <a:pt x="482600" y="518160"/>
                    <a:pt x="517144" y="531368"/>
                    <a:pt x="548640" y="554736"/>
                  </a:cubicBezTo>
                  <a:cubicBezTo>
                    <a:pt x="580136" y="578104"/>
                    <a:pt x="610108" y="609092"/>
                    <a:pt x="640080" y="640080"/>
                  </a:cubicBezTo>
                </a:path>
              </a:pathLst>
            </a:custGeom>
            <a:noFill/>
            <a:ln w="19050">
              <a:solidFill>
                <a:srgbClr val="1A03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941E3FE-1F87-4471-8285-A17714F952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27320" y="2533698"/>
              <a:ext cx="37699" cy="12568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6A3E906-21FC-4546-9314-E5BE3C21C05F}"/>
                </a:ext>
              </a:extLst>
            </p:cNvPr>
            <p:cNvCxnSpPr>
              <a:cxnSpLocks/>
            </p:cNvCxnSpPr>
            <p:nvPr/>
          </p:nvCxnSpPr>
          <p:spPr>
            <a:xfrm>
              <a:off x="5222803" y="2670810"/>
              <a:ext cx="137084" cy="120479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CF82D80-0E66-4E79-AAC2-464B98E98A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6064" y="2765162"/>
              <a:ext cx="109109" cy="23759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A360810-836A-4344-B235-EF9F1B01DA31}"/>
                </a:ext>
              </a:extLst>
            </p:cNvPr>
            <p:cNvSpPr/>
            <p:nvPr/>
          </p:nvSpPr>
          <p:spPr>
            <a:xfrm>
              <a:off x="4443984" y="1688502"/>
              <a:ext cx="1975174" cy="21717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5D7F801-2F65-4BB6-BD88-FA02DD0DE39E}"/>
                </a:ext>
              </a:extLst>
            </p:cNvPr>
            <p:cNvSpPr/>
            <p:nvPr/>
          </p:nvSpPr>
          <p:spPr>
            <a:xfrm>
              <a:off x="6553654" y="1688502"/>
              <a:ext cx="3866471" cy="21717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20E2C887-02CB-41F1-8119-9FAD1DA50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5886" y="48090"/>
            <a:ext cx="7962458" cy="1325563"/>
          </a:xfrm>
        </p:spPr>
        <p:txBody>
          <a:bodyPr>
            <a:normAutofit/>
          </a:bodyPr>
          <a:lstStyle/>
          <a:p>
            <a:r>
              <a:rPr lang="en-GB" sz="3600" dirty="0"/>
              <a:t>Conceptualisation of Run of the River HP  </a:t>
            </a:r>
          </a:p>
        </p:txBody>
      </p:sp>
    </p:spTree>
    <p:extLst>
      <p:ext uri="{BB962C8B-B14F-4D97-AF65-F5344CB8AC3E}">
        <p14:creationId xmlns:p14="http://schemas.microsoft.com/office/powerpoint/2010/main" val="1867601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D6FCD-1CAD-4080-87AB-26963B338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 in high resolution flood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8FE98-076D-4710-88A8-DDD9FB3DC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33800" cy="3851275"/>
          </a:xfrm>
        </p:spPr>
        <p:txBody>
          <a:bodyPr/>
          <a:lstStyle/>
          <a:p>
            <a:r>
              <a:rPr lang="en-GB" dirty="0"/>
              <a:t>90m LISFLOOD-FP model of river basin, built by James Savage at Fathom</a:t>
            </a:r>
          </a:p>
          <a:p>
            <a:r>
              <a:rPr lang="en-GB" dirty="0"/>
              <a:t>3 hours to run – too long!</a:t>
            </a:r>
          </a:p>
          <a:p>
            <a:r>
              <a:rPr lang="en-GB" dirty="0"/>
              <a:t>Solution: Build “proxy” flood model.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3B18970-92DD-4932-950C-B1721687E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287" t="4790" r="9178" b="49545"/>
          <a:stretch/>
        </p:blipFill>
        <p:spPr>
          <a:xfrm>
            <a:off x="5722705" y="1397455"/>
            <a:ext cx="5790633" cy="406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78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Chart, line chart&#10;&#10;Description automatically generated">
            <a:extLst>
              <a:ext uri="{FF2B5EF4-FFF2-40B4-BE49-F238E27FC236}">
                <a16:creationId xmlns:a16="http://schemas.microsoft.com/office/drawing/2014/main" id="{58B06BDF-5634-4278-8E76-21D8F39AE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49" y="4317102"/>
            <a:ext cx="1599973" cy="12090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B332CB-96C2-43B7-B41C-966D288BB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78" y="90609"/>
            <a:ext cx="10515600" cy="70584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Simulation Model</a:t>
            </a:r>
            <a:endParaRPr lang="en-GB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4A732A-A411-40D2-9E7E-9ED087CBE5F0}"/>
              </a:ext>
            </a:extLst>
          </p:cNvPr>
          <p:cNvSpPr/>
          <p:nvPr/>
        </p:nvSpPr>
        <p:spPr>
          <a:xfrm>
            <a:off x="2723441" y="912784"/>
            <a:ext cx="1640511" cy="6136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C99148-4A00-4BA0-99C8-43C2474C2CCD}"/>
              </a:ext>
            </a:extLst>
          </p:cNvPr>
          <p:cNvSpPr/>
          <p:nvPr/>
        </p:nvSpPr>
        <p:spPr>
          <a:xfrm>
            <a:off x="345225" y="796452"/>
            <a:ext cx="2046290" cy="7997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FC669A-0023-47F2-B63C-9310BCC63616}"/>
              </a:ext>
            </a:extLst>
          </p:cNvPr>
          <p:cNvSpPr txBox="1">
            <a:spLocks/>
          </p:cNvSpPr>
          <p:nvPr/>
        </p:nvSpPr>
        <p:spPr>
          <a:xfrm>
            <a:off x="2757351" y="950921"/>
            <a:ext cx="1606601" cy="533875"/>
          </a:xfrm>
          <a:prstGeom prst="rect">
            <a:avLst/>
          </a:prstGeom>
        </p:spPr>
        <p:txBody>
          <a:bodyPr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GB" sz="1400" b="1" dirty="0"/>
              <a:t>Hydraulic Model</a:t>
            </a:r>
          </a:p>
          <a:p>
            <a:pPr marL="0" indent="0" algn="ctr">
              <a:buFont typeface="Arial"/>
              <a:buNone/>
            </a:pPr>
            <a:r>
              <a:rPr lang="en-GB" sz="1400" b="1" dirty="0"/>
              <a:t>LISFLOOD-FP (1km)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713D2DB-002A-4E4D-B07B-8218198F4847}"/>
              </a:ext>
            </a:extLst>
          </p:cNvPr>
          <p:cNvSpPr txBox="1">
            <a:spLocks/>
          </p:cNvSpPr>
          <p:nvPr/>
        </p:nvSpPr>
        <p:spPr>
          <a:xfrm>
            <a:off x="199878" y="814032"/>
            <a:ext cx="2319448" cy="7304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GB" sz="1400" b="1" dirty="0"/>
              <a:t>Distributed Hydrological Model</a:t>
            </a:r>
          </a:p>
          <a:p>
            <a:pPr marL="0" indent="0" algn="ctr">
              <a:buFont typeface="Arial"/>
              <a:buNone/>
            </a:pPr>
            <a:r>
              <a:rPr lang="en-GB" sz="1400" b="1" dirty="0"/>
              <a:t>VIC (5km resolution)</a:t>
            </a:r>
          </a:p>
          <a:p>
            <a:pPr marL="0" indent="0" algn="ctr">
              <a:buFont typeface="Arial"/>
              <a:buNone/>
            </a:pPr>
            <a:endParaRPr lang="en-GB" sz="14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C89926E-CC4C-424E-96CF-99009B98036A}"/>
              </a:ext>
            </a:extLst>
          </p:cNvPr>
          <p:cNvSpPr txBox="1">
            <a:spLocks/>
          </p:cNvSpPr>
          <p:nvPr/>
        </p:nvSpPr>
        <p:spPr>
          <a:xfrm>
            <a:off x="5265391" y="2269181"/>
            <a:ext cx="1720931" cy="3387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GB" sz="1400" b="1" dirty="0"/>
              <a:t>Power Estimates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338DFFA1-EA28-4DA0-907A-DD122EF6E2C9}"/>
              </a:ext>
            </a:extLst>
          </p:cNvPr>
          <p:cNvSpPr/>
          <p:nvPr/>
        </p:nvSpPr>
        <p:spPr>
          <a:xfrm rot="16200000">
            <a:off x="2361472" y="1074345"/>
            <a:ext cx="433137" cy="3377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Arrow: Down 46">
            <a:extLst>
              <a:ext uri="{FF2B5EF4-FFF2-40B4-BE49-F238E27FC236}">
                <a16:creationId xmlns:a16="http://schemas.microsoft.com/office/drawing/2014/main" id="{BEDF778C-6F0B-4E39-92B2-89E247875C3E}"/>
              </a:ext>
            </a:extLst>
          </p:cNvPr>
          <p:cNvSpPr/>
          <p:nvPr/>
        </p:nvSpPr>
        <p:spPr>
          <a:xfrm rot="16200000">
            <a:off x="4694232" y="2048145"/>
            <a:ext cx="433137" cy="7058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7A1C19B-5D81-4C0C-8D2A-E56FB4DF2C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99" t="11835" r="18256" b="3002"/>
          <a:stretch/>
        </p:blipFill>
        <p:spPr>
          <a:xfrm>
            <a:off x="1194955" y="1986874"/>
            <a:ext cx="3355561" cy="295470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9" name="Arrow: Down 48">
            <a:extLst>
              <a:ext uri="{FF2B5EF4-FFF2-40B4-BE49-F238E27FC236}">
                <a16:creationId xmlns:a16="http://schemas.microsoft.com/office/drawing/2014/main" id="{A5811843-A7C2-4F8B-8660-882C7E989664}"/>
              </a:ext>
            </a:extLst>
          </p:cNvPr>
          <p:cNvSpPr/>
          <p:nvPr/>
        </p:nvSpPr>
        <p:spPr>
          <a:xfrm rot="16200000">
            <a:off x="4612258" y="4566173"/>
            <a:ext cx="433137" cy="4246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F3FC92B-6A10-476A-A558-DD573ECB71EB}"/>
              </a:ext>
            </a:extLst>
          </p:cNvPr>
          <p:cNvSpPr/>
          <p:nvPr/>
        </p:nvSpPr>
        <p:spPr>
          <a:xfrm>
            <a:off x="4476737" y="4727862"/>
            <a:ext cx="161232" cy="1612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Arrow: Down 77">
            <a:extLst>
              <a:ext uri="{FF2B5EF4-FFF2-40B4-BE49-F238E27FC236}">
                <a16:creationId xmlns:a16="http://schemas.microsoft.com/office/drawing/2014/main" id="{D97A4E96-E221-43E6-AEFB-A8F157E1E8CB}"/>
              </a:ext>
            </a:extLst>
          </p:cNvPr>
          <p:cNvSpPr/>
          <p:nvPr/>
        </p:nvSpPr>
        <p:spPr>
          <a:xfrm>
            <a:off x="3287359" y="1522933"/>
            <a:ext cx="433137" cy="4248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6E44619C-1374-4F6C-90CA-6955CD9869C0}"/>
              </a:ext>
            </a:extLst>
          </p:cNvPr>
          <p:cNvSpPr/>
          <p:nvPr/>
        </p:nvSpPr>
        <p:spPr>
          <a:xfrm rot="16200000">
            <a:off x="6746665" y="4597297"/>
            <a:ext cx="433137" cy="4246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1E3C1703-0D18-4A70-8826-A7131EDD7BB5}"/>
              </a:ext>
            </a:extLst>
          </p:cNvPr>
          <p:cNvSpPr txBox="1">
            <a:spLocks/>
          </p:cNvSpPr>
          <p:nvPr/>
        </p:nvSpPr>
        <p:spPr>
          <a:xfrm>
            <a:off x="7175543" y="4524364"/>
            <a:ext cx="1305358" cy="8116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GB" sz="1400" b="1" dirty="0"/>
              <a:t>Fathoms 90m Floodplain </a:t>
            </a:r>
          </a:p>
          <a:p>
            <a:pPr marL="0" indent="0" algn="ctr">
              <a:buFont typeface="Arial"/>
              <a:buNone/>
            </a:pPr>
            <a:r>
              <a:rPr lang="en-GB" sz="1400" b="1" dirty="0"/>
              <a:t>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38C38D-30BF-490E-A5C7-F72A5E77D46E}"/>
              </a:ext>
            </a:extLst>
          </p:cNvPr>
          <p:cNvSpPr txBox="1"/>
          <p:nvPr/>
        </p:nvSpPr>
        <p:spPr>
          <a:xfrm>
            <a:off x="8962122" y="5187657"/>
            <a:ext cx="2261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Very slow! Replace with a surrogate regression model  between </a:t>
            </a:r>
            <a:r>
              <a:rPr lang="en-US" sz="1600" dirty="0" err="1"/>
              <a:t>Q</a:t>
            </a:r>
            <a:r>
              <a:rPr lang="en-US" sz="1600" baseline="-25000" dirty="0" err="1"/>
              <a:t>p</a:t>
            </a:r>
            <a:r>
              <a:rPr lang="en-US" sz="1600" dirty="0"/>
              <a:t> and Area</a:t>
            </a:r>
            <a:endParaRPr lang="en-GB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74600F9-61EE-417E-9674-EBEEE56949E6}"/>
                  </a:ext>
                </a:extLst>
              </p:cNvPr>
              <p:cNvSpPr txBox="1"/>
              <p:nvPr/>
            </p:nvSpPr>
            <p:spPr>
              <a:xfrm>
                <a:off x="7828050" y="229326"/>
                <a:ext cx="4202869" cy="966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Objectives</a:t>
                </a:r>
                <a:r>
                  <a:rPr lang="en-GB" dirty="0"/>
                  <a:t>:</a:t>
                </a:r>
              </a:p>
              <a:p>
                <a:r>
                  <a:rPr lang="en-GB" dirty="0"/>
                  <a:t>Maximise Hydropower: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𝑝𝑜𝑤𝑒𝑟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nary>
                  </m:oMath>
                </a14:m>
                <a:endParaRPr lang="en-GB" i="1" dirty="0"/>
              </a:p>
              <a:p>
                <a:r>
                  <a:rPr lang="en-GB" dirty="0"/>
                  <a:t>Minimise flood change: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𝑓𝑙𝑜𝑜𝑑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74600F9-61EE-417E-9674-EBEEE5694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8050" y="229326"/>
                <a:ext cx="4202869" cy="966996"/>
              </a:xfrm>
              <a:prstGeom prst="rect">
                <a:avLst/>
              </a:prstGeom>
              <a:blipFill>
                <a:blip r:embed="rId5"/>
                <a:stretch>
                  <a:fillRect l="-1159" t="-17089" r="-2464" b="-38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Arrow: Down 51">
            <a:extLst>
              <a:ext uri="{FF2B5EF4-FFF2-40B4-BE49-F238E27FC236}">
                <a16:creationId xmlns:a16="http://schemas.microsoft.com/office/drawing/2014/main" id="{CED287A0-A908-40B4-9C0E-5310A684AEF3}"/>
              </a:ext>
            </a:extLst>
          </p:cNvPr>
          <p:cNvSpPr/>
          <p:nvPr/>
        </p:nvSpPr>
        <p:spPr>
          <a:xfrm rot="16200000">
            <a:off x="8533245" y="4665373"/>
            <a:ext cx="433137" cy="4246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472DF5A-D0D5-4FAA-91C4-8D9EE6BB3F60}"/>
              </a:ext>
            </a:extLst>
          </p:cNvPr>
          <p:cNvSpPr/>
          <p:nvPr/>
        </p:nvSpPr>
        <p:spPr>
          <a:xfrm>
            <a:off x="9056637" y="4688873"/>
            <a:ext cx="609992" cy="4331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Text Box 192">
            <a:extLst>
              <a:ext uri="{FF2B5EF4-FFF2-40B4-BE49-F238E27FC236}">
                <a16:creationId xmlns:a16="http://schemas.microsoft.com/office/drawing/2014/main" id="{25153379-1C56-4AE8-A4C9-89C9DF052945}"/>
              </a:ext>
            </a:extLst>
          </p:cNvPr>
          <p:cNvSpPr txBox="1"/>
          <p:nvPr/>
        </p:nvSpPr>
        <p:spPr>
          <a:xfrm>
            <a:off x="9126339" y="4749299"/>
            <a:ext cx="647608" cy="29527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GB" sz="1600" b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endParaRPr lang="en-GB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28B3BB15-07D8-4B50-A39A-052A906F533C}"/>
              </a:ext>
            </a:extLst>
          </p:cNvPr>
          <p:cNvCxnSpPr>
            <a:stCxn id="4" idx="1"/>
            <a:endCxn id="30" idx="2"/>
          </p:cNvCxnSpPr>
          <p:nvPr/>
        </p:nvCxnSpPr>
        <p:spPr>
          <a:xfrm rot="10800000">
            <a:off x="7828222" y="5335974"/>
            <a:ext cx="1133900" cy="39029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176A197-8ADF-4595-9B1E-DC18FA03D7AF}"/>
              </a:ext>
            </a:extLst>
          </p:cNvPr>
          <p:cNvSpPr txBox="1"/>
          <p:nvPr/>
        </p:nvSpPr>
        <p:spPr>
          <a:xfrm>
            <a:off x="463042" y="5324386"/>
            <a:ext cx="3503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17 HP locations</a:t>
            </a:r>
          </a:p>
          <a:p>
            <a:pPr marL="285750" indent="-285750">
              <a:buFontTx/>
              <a:buChar char="-"/>
            </a:pPr>
            <a:r>
              <a:rPr lang="en-GB" dirty="0"/>
              <a:t>4 design options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4</a:t>
            </a:r>
            <a:r>
              <a:rPr lang="en-GB" b="1" baseline="30000" dirty="0"/>
              <a:t>17</a:t>
            </a:r>
            <a:r>
              <a:rPr lang="en-GB" b="1" dirty="0"/>
              <a:t> = 17,179,869,184 options!</a:t>
            </a:r>
          </a:p>
          <a:p>
            <a:pPr marL="285750" indent="-285750">
              <a:buFontTx/>
              <a:buChar char="-"/>
            </a:pPr>
            <a:r>
              <a:rPr lang="en-GB" dirty="0"/>
              <a:t>7 minute simulation</a:t>
            </a: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05FBD455-B211-4DEA-9F44-6D424785252D}"/>
              </a:ext>
            </a:extLst>
          </p:cNvPr>
          <p:cNvSpPr/>
          <p:nvPr/>
        </p:nvSpPr>
        <p:spPr>
          <a:xfrm rot="16200000">
            <a:off x="2365961" y="2801444"/>
            <a:ext cx="212603" cy="183407"/>
          </a:xfrm>
          <a:prstGeom prst="triangl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2F8B6D26-794D-4336-8405-A86ED3A64E74}"/>
              </a:ext>
            </a:extLst>
          </p:cNvPr>
          <p:cNvSpPr/>
          <p:nvPr/>
        </p:nvSpPr>
        <p:spPr>
          <a:xfrm rot="16200000">
            <a:off x="1860750" y="3714263"/>
            <a:ext cx="212603" cy="183407"/>
          </a:xfrm>
          <a:prstGeom prst="triangl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004D469-CFB7-4B86-8099-AA9A01769ACC}"/>
              </a:ext>
            </a:extLst>
          </p:cNvPr>
          <p:cNvGrpSpPr/>
          <p:nvPr/>
        </p:nvGrpSpPr>
        <p:grpSpPr>
          <a:xfrm rot="3811690">
            <a:off x="3149779" y="3355148"/>
            <a:ext cx="294463" cy="87877"/>
            <a:chOff x="5381625" y="4328320"/>
            <a:chExt cx="1085850" cy="29913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1EF1C45-83AC-4E1E-813B-46E3AFE23687}"/>
                </a:ext>
              </a:extLst>
            </p:cNvPr>
            <p:cNvCxnSpPr/>
            <p:nvPr/>
          </p:nvCxnSpPr>
          <p:spPr>
            <a:xfrm>
              <a:off x="5553075" y="4328320"/>
              <a:ext cx="68928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A4F7130-1968-479A-8175-DEFCBA10B651}"/>
                </a:ext>
              </a:extLst>
            </p:cNvPr>
            <p:cNvCxnSpPr/>
            <p:nvPr/>
          </p:nvCxnSpPr>
          <p:spPr>
            <a:xfrm>
              <a:off x="6242356" y="4328320"/>
              <a:ext cx="225119" cy="29913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3C5920A-CFC9-4395-B1CD-75E205AAA0DA}"/>
                </a:ext>
              </a:extLst>
            </p:cNvPr>
            <p:cNvCxnSpPr/>
            <p:nvPr/>
          </p:nvCxnSpPr>
          <p:spPr>
            <a:xfrm flipH="1">
              <a:off x="5381625" y="4328320"/>
              <a:ext cx="171450" cy="29913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B534CDB-AA2E-45B1-87E1-C4A7E29EFCE8}"/>
              </a:ext>
            </a:extLst>
          </p:cNvPr>
          <p:cNvGrpSpPr/>
          <p:nvPr/>
        </p:nvGrpSpPr>
        <p:grpSpPr>
          <a:xfrm rot="6924024">
            <a:off x="2507610" y="4269079"/>
            <a:ext cx="213886" cy="101473"/>
            <a:chOff x="5381625" y="4328320"/>
            <a:chExt cx="1085850" cy="29913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EA15DF9-1676-4783-951A-1279E221426A}"/>
                </a:ext>
              </a:extLst>
            </p:cNvPr>
            <p:cNvCxnSpPr/>
            <p:nvPr/>
          </p:nvCxnSpPr>
          <p:spPr>
            <a:xfrm>
              <a:off x="5553075" y="4328320"/>
              <a:ext cx="68928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9E42305-DB92-4D12-9BE2-FF66C2DA1FFB}"/>
                </a:ext>
              </a:extLst>
            </p:cNvPr>
            <p:cNvCxnSpPr/>
            <p:nvPr/>
          </p:nvCxnSpPr>
          <p:spPr>
            <a:xfrm>
              <a:off x="6242356" y="4328320"/>
              <a:ext cx="225119" cy="29913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A6DFDFB-E1B1-4DAC-9E2B-D8A338A8BF0B}"/>
                </a:ext>
              </a:extLst>
            </p:cNvPr>
            <p:cNvCxnSpPr/>
            <p:nvPr/>
          </p:nvCxnSpPr>
          <p:spPr>
            <a:xfrm flipH="1">
              <a:off x="5381625" y="4328320"/>
              <a:ext cx="171450" cy="29913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Oval 60">
            <a:extLst>
              <a:ext uri="{FF2B5EF4-FFF2-40B4-BE49-F238E27FC236}">
                <a16:creationId xmlns:a16="http://schemas.microsoft.com/office/drawing/2014/main" id="{D36422ED-5C2B-45D7-A822-03C1F09F48AC}"/>
              </a:ext>
            </a:extLst>
          </p:cNvPr>
          <p:cNvSpPr/>
          <p:nvPr/>
        </p:nvSpPr>
        <p:spPr>
          <a:xfrm>
            <a:off x="2886559" y="3161750"/>
            <a:ext cx="128789" cy="118798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4D999CAB-CA07-4A35-A248-F97789264713}"/>
              </a:ext>
            </a:extLst>
          </p:cNvPr>
          <p:cNvSpPr/>
          <p:nvPr/>
        </p:nvSpPr>
        <p:spPr>
          <a:xfrm>
            <a:off x="2739148" y="3640266"/>
            <a:ext cx="128789" cy="118798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4AF4A610-9800-49FA-A9DE-85FB023AFFA3}"/>
              </a:ext>
            </a:extLst>
          </p:cNvPr>
          <p:cNvSpPr/>
          <p:nvPr/>
        </p:nvSpPr>
        <p:spPr>
          <a:xfrm rot="16200000">
            <a:off x="3766323" y="4612922"/>
            <a:ext cx="212603" cy="183407"/>
          </a:xfrm>
          <a:prstGeom prst="triangl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88B3CEA-9CDE-4AD6-9578-71638A26EE4A}"/>
              </a:ext>
            </a:extLst>
          </p:cNvPr>
          <p:cNvSpPr/>
          <p:nvPr/>
        </p:nvSpPr>
        <p:spPr>
          <a:xfrm>
            <a:off x="3162648" y="3566519"/>
            <a:ext cx="128789" cy="118798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4" name="Picture 63" descr="Chart&#10;&#10;Description automatically generated">
            <a:extLst>
              <a:ext uri="{FF2B5EF4-FFF2-40B4-BE49-F238E27FC236}">
                <a16:creationId xmlns:a16="http://schemas.microsoft.com/office/drawing/2014/main" id="{0954E245-846F-4B82-84AE-B1AA318DA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100" y="1438046"/>
            <a:ext cx="3414199" cy="2240568"/>
          </a:xfrm>
          <a:prstGeom prst="rect">
            <a:avLst/>
          </a:prstGeom>
        </p:spPr>
      </p:pic>
      <p:sp>
        <p:nvSpPr>
          <p:cNvPr id="65" name="Text Box 2">
            <a:extLst>
              <a:ext uri="{FF2B5EF4-FFF2-40B4-BE49-F238E27FC236}">
                <a16:creationId xmlns:a16="http://schemas.microsoft.com/office/drawing/2014/main" id="{12E8040D-5581-41C7-915E-AF2FD5356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4062" y="3789434"/>
            <a:ext cx="2165298" cy="2667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Peak Flow, Q</a:t>
            </a:r>
            <a:r>
              <a:rPr lang="en-GB" sz="14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GB" sz="1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peak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(m</a:t>
            </a:r>
            <a:r>
              <a:rPr lang="en-GB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6" name="Text Box 2">
            <a:extLst>
              <a:ext uri="{FF2B5EF4-FFF2-40B4-BE49-F238E27FC236}">
                <a16:creationId xmlns:a16="http://schemas.microsoft.com/office/drawing/2014/main" id="{847427CA-017E-4D95-89FA-7A19C9072E27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6870090" y="2481849"/>
            <a:ext cx="2514892" cy="2667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Maximum Area, A</a:t>
            </a:r>
            <a:r>
              <a:rPr lang="en-GB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(km</a:t>
            </a:r>
            <a:r>
              <a:rPr lang="en-GB" sz="16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1385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 animBg="1"/>
      <p:bldP spid="3" grpId="0" animBg="1"/>
      <p:bldP spid="47" grpId="0" animBg="1"/>
      <p:bldP spid="49" grpId="0" animBg="1"/>
      <p:bldP spid="34" grpId="0" animBg="1"/>
      <p:bldP spid="78" grpId="0" animBg="1"/>
      <p:bldP spid="29" grpId="0" animBg="1"/>
      <p:bldP spid="30" grpId="0" animBg="1"/>
      <p:bldP spid="4" grpId="0"/>
      <p:bldP spid="52" grpId="0" animBg="1"/>
      <p:bldP spid="54" grpId="0" animBg="1"/>
      <p:bldP spid="59" grpId="0"/>
      <p:bldP spid="36" grpId="0"/>
      <p:bldP spid="39" grpId="0" animBg="1"/>
      <p:bldP spid="40" grpId="0" animBg="1"/>
      <p:bldP spid="61" grpId="0" animBg="1"/>
      <p:bldP spid="62" grpId="0" animBg="1"/>
      <p:bldP spid="63" grpId="0" animBg="1"/>
      <p:bldP spid="70" grpId="0" animBg="1"/>
      <p:bldP spid="65" grpId="0" animBg="1"/>
      <p:bldP spid="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DD04A-60C8-45E3-BD55-1108F06B6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of proxy model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B9C690-8BCF-4FF5-B22E-80D41E8CA74A}"/>
              </a:ext>
            </a:extLst>
          </p:cNvPr>
          <p:cNvGrpSpPr/>
          <p:nvPr/>
        </p:nvGrpSpPr>
        <p:grpSpPr>
          <a:xfrm>
            <a:off x="2043289" y="2232576"/>
            <a:ext cx="5975189" cy="3886002"/>
            <a:chOff x="0" y="0"/>
            <a:chExt cx="5366372" cy="3413661"/>
          </a:xfrm>
        </p:grpSpPr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44E43AA6-F1AF-41F3-8B7E-01FEB0FD46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2006" y="3146961"/>
              <a:ext cx="371475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1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Area Inundated, calculated from hydraulic model M</a:t>
              </a:r>
              <a:r>
                <a:rPr lang="en-GB" sz="1100" baseline="-25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  <a:r>
                <a:rPr lang="en-GB" sz="11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(km</a:t>
              </a:r>
              <a:r>
                <a:rPr lang="en-GB" sz="1100" baseline="30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en-GB" sz="11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CBD943BC-E5AE-4007-8513-67B591622D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-993041" y="1313176"/>
              <a:ext cx="2593141" cy="60706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1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Maximum Area inundated, calculated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1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from Proxy model M</a:t>
              </a:r>
              <a:r>
                <a:rPr lang="en-GB" sz="1100" baseline="-25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D, P </a:t>
              </a:r>
              <a:r>
                <a:rPr lang="en-GB" sz="11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(km</a:t>
              </a:r>
              <a:r>
                <a:rPr lang="en-GB" sz="1100" baseline="30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en-GB" sz="11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 descr="Chart, scatter chart&#10;&#10;Description automatically generated">
              <a:extLst>
                <a:ext uri="{FF2B5EF4-FFF2-40B4-BE49-F238E27FC236}">
                  <a16:creationId xmlns:a16="http://schemas.microsoft.com/office/drawing/2014/main" id="{243E1A4C-6084-4D7A-A745-8D7ED8040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37" y="0"/>
              <a:ext cx="4763135" cy="31502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172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1B34E-35A3-4304-929B-221355CAD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735" y="-171198"/>
            <a:ext cx="6477000" cy="1325563"/>
          </a:xfrm>
        </p:spPr>
        <p:txBody>
          <a:bodyPr/>
          <a:lstStyle/>
          <a:p>
            <a:r>
              <a:rPr lang="en-GB" dirty="0"/>
              <a:t>Hydropower Pros and Cons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C2E834-61DE-4AB3-A29D-0AC3291C48B4}"/>
              </a:ext>
            </a:extLst>
          </p:cNvPr>
          <p:cNvSpPr txBox="1"/>
          <p:nvPr/>
        </p:nvSpPr>
        <p:spPr>
          <a:xfrm>
            <a:off x="1124970" y="702652"/>
            <a:ext cx="1846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HP positives</a:t>
            </a:r>
            <a:endParaRPr lang="en-GB" sz="1600" dirty="0"/>
          </a:p>
          <a:p>
            <a:r>
              <a:rPr lang="en-GB" sz="1600" dirty="0"/>
              <a:t>Power</a:t>
            </a:r>
          </a:p>
          <a:p>
            <a:r>
              <a:rPr lang="en-GB" sz="1600" dirty="0"/>
              <a:t>Flood control</a:t>
            </a:r>
          </a:p>
          <a:p>
            <a:r>
              <a:rPr lang="en-GB" sz="1600" dirty="0"/>
              <a:t>irrigation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E27AB5-EA1D-4A24-8D51-F181174EF4D4}"/>
              </a:ext>
            </a:extLst>
          </p:cNvPr>
          <p:cNvSpPr txBox="1"/>
          <p:nvPr/>
        </p:nvSpPr>
        <p:spPr>
          <a:xfrm>
            <a:off x="337822" y="3434835"/>
            <a:ext cx="3041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HP environmental negatives</a:t>
            </a:r>
            <a:endParaRPr lang="en-GB" sz="1600" dirty="0"/>
          </a:p>
          <a:p>
            <a:r>
              <a:rPr lang="en-GB" sz="1600" dirty="0"/>
              <a:t>Annual flood reduction</a:t>
            </a:r>
          </a:p>
          <a:p>
            <a:r>
              <a:rPr lang="en-GB" sz="1600" dirty="0"/>
              <a:t>Sediment transport reduced</a:t>
            </a:r>
          </a:p>
          <a:p>
            <a:r>
              <a:rPr lang="en-GB" sz="1600" dirty="0"/>
              <a:t>Fish passage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73C9FB-C0AA-4CB0-822B-1568956A4059}"/>
              </a:ext>
            </a:extLst>
          </p:cNvPr>
          <p:cNvSpPr/>
          <p:nvPr/>
        </p:nvSpPr>
        <p:spPr>
          <a:xfrm>
            <a:off x="1124970" y="994563"/>
            <a:ext cx="772359" cy="2628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3D321D-1B0F-4E55-9222-495B0141ED5C}"/>
              </a:ext>
            </a:extLst>
          </p:cNvPr>
          <p:cNvSpPr/>
          <p:nvPr/>
        </p:nvSpPr>
        <p:spPr>
          <a:xfrm>
            <a:off x="387669" y="3698487"/>
            <a:ext cx="2028547" cy="286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E269423A-B394-47E2-A03A-6B1118923182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1897329" y="1125969"/>
            <a:ext cx="972102" cy="1048027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FE2EDA78-BB5E-4D09-AE2D-AB79369DFFFC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416216" y="2806322"/>
            <a:ext cx="473149" cy="1035405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xplosion: 14 Points 10">
            <a:extLst>
              <a:ext uri="{FF2B5EF4-FFF2-40B4-BE49-F238E27FC236}">
                <a16:creationId xmlns:a16="http://schemas.microsoft.com/office/drawing/2014/main" id="{3AFAF5E6-2E46-47A7-AECF-37125038533F}"/>
              </a:ext>
            </a:extLst>
          </p:cNvPr>
          <p:cNvSpPr/>
          <p:nvPr/>
        </p:nvSpPr>
        <p:spPr>
          <a:xfrm>
            <a:off x="1882412" y="2119097"/>
            <a:ext cx="1776608" cy="765460"/>
          </a:xfrm>
          <a:prstGeom prst="irregularSeal2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332D38-1E02-499D-9DAB-F6F53528A4D5}"/>
              </a:ext>
            </a:extLst>
          </p:cNvPr>
          <p:cNvSpPr txBox="1"/>
          <p:nvPr/>
        </p:nvSpPr>
        <p:spPr>
          <a:xfrm>
            <a:off x="2270184" y="2363824"/>
            <a:ext cx="1269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CONFLICT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B9E90-189A-46BC-94EA-8663E9809F5C}"/>
              </a:ext>
            </a:extLst>
          </p:cNvPr>
          <p:cNvSpPr txBox="1"/>
          <p:nvPr/>
        </p:nvSpPr>
        <p:spPr>
          <a:xfrm>
            <a:off x="2928328" y="1343659"/>
            <a:ext cx="1074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Maximise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3E3D9F-AED8-425E-9D25-38E99F3B00EC}"/>
              </a:ext>
            </a:extLst>
          </p:cNvPr>
          <p:cNvSpPr txBox="1"/>
          <p:nvPr/>
        </p:nvSpPr>
        <p:spPr>
          <a:xfrm>
            <a:off x="8379314" y="4639356"/>
            <a:ext cx="907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Minimise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2F0DE1-548D-4B8C-B62E-2B4A888689D6}"/>
              </a:ext>
            </a:extLst>
          </p:cNvPr>
          <p:cNvSpPr txBox="1"/>
          <p:nvPr/>
        </p:nvSpPr>
        <p:spPr>
          <a:xfrm>
            <a:off x="4151806" y="811029"/>
            <a:ext cx="4867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Hydropower – generate electricity from rivers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Hydropower booming in developing countries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Hydropower has many pros and cons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7FD16E-0320-4B14-9537-9975EF787B14}"/>
              </a:ext>
            </a:extLst>
          </p:cNvPr>
          <p:cNvSpPr txBox="1"/>
          <p:nvPr/>
        </p:nvSpPr>
        <p:spPr>
          <a:xfrm>
            <a:off x="414978" y="4615283"/>
            <a:ext cx="38807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Where, and what kind of Hydropower should we build to </a:t>
            </a:r>
            <a:r>
              <a:rPr lang="en-US" sz="2400" b="1" dirty="0" err="1"/>
              <a:t>maximise</a:t>
            </a:r>
            <a:r>
              <a:rPr lang="en-US" sz="2400" b="1" dirty="0"/>
              <a:t> power generation, and minimize impact on Annual Flooding?</a:t>
            </a:r>
            <a:endParaRPr lang="en-GB" sz="2400" b="1" dirty="0"/>
          </a:p>
        </p:txBody>
      </p:sp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ABE3EEC7-723A-446A-9B0C-7776706F43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2" t="20055" r="26710" b="19947"/>
          <a:stretch/>
        </p:blipFill>
        <p:spPr bwMode="auto">
          <a:xfrm>
            <a:off x="8299404" y="3652081"/>
            <a:ext cx="3542534" cy="290219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30655E-15FE-4DAB-A2F2-E3346E12E8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0" t="44785" r="11588" b="29717"/>
          <a:stretch/>
        </p:blipFill>
        <p:spPr bwMode="auto">
          <a:xfrm>
            <a:off x="6908828" y="4672623"/>
            <a:ext cx="1113751" cy="1103016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0C8164-D44D-48EC-A582-71C948D98B0C}"/>
              </a:ext>
            </a:extLst>
          </p:cNvPr>
          <p:cNvCxnSpPr>
            <a:cxnSpLocks/>
          </p:cNvCxnSpPr>
          <p:nvPr/>
        </p:nvCxnSpPr>
        <p:spPr>
          <a:xfrm flipH="1">
            <a:off x="7662626" y="3652081"/>
            <a:ext cx="612763" cy="14794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EF3353C-A7E5-4BF9-BA6F-EAC72C5F1231}"/>
              </a:ext>
            </a:extLst>
          </p:cNvPr>
          <p:cNvCxnSpPr>
            <a:cxnSpLocks/>
          </p:cNvCxnSpPr>
          <p:nvPr/>
        </p:nvCxnSpPr>
        <p:spPr>
          <a:xfrm flipH="1" flipV="1">
            <a:off x="7662626" y="5246420"/>
            <a:ext cx="605182" cy="130785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B94C5DC-32AD-428C-94DC-6ED3A9447391}"/>
              </a:ext>
            </a:extLst>
          </p:cNvPr>
          <p:cNvSpPr/>
          <p:nvPr/>
        </p:nvSpPr>
        <p:spPr>
          <a:xfrm>
            <a:off x="7662626" y="5131556"/>
            <a:ext cx="103592" cy="1148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A1F827-9A3B-43CB-AEDA-F5F29E7AB4D2}"/>
              </a:ext>
            </a:extLst>
          </p:cNvPr>
          <p:cNvSpPr/>
          <p:nvPr/>
        </p:nvSpPr>
        <p:spPr>
          <a:xfrm>
            <a:off x="9368467" y="2037002"/>
            <a:ext cx="2481580" cy="14092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3" name="Text Box 2">
            <a:extLst>
              <a:ext uri="{FF2B5EF4-FFF2-40B4-BE49-F238E27FC236}">
                <a16:creationId xmlns:a16="http://schemas.microsoft.com/office/drawing/2014/main" id="{CFC3589E-5FD4-4BB8-BE50-7C8A67C07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3752" y="2066211"/>
            <a:ext cx="2491740" cy="1284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ts val="1600"/>
              </a:lnSpc>
              <a:spcAft>
                <a:spcPts val="800"/>
              </a:spcAft>
            </a:pPr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Upstream Hydropower Model, M</a:t>
            </a:r>
            <a:r>
              <a:rPr lang="en-GB" sz="10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br>
              <a:rPr lang="en-GB" sz="10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Gorongosa</a:t>
            </a:r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National Park</a:t>
            </a:r>
            <a:br>
              <a:rPr lang="en-GB" sz="10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Hydropower Options</a:t>
            </a:r>
            <a:b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Flow Gauge at </a:t>
            </a:r>
            <a:r>
              <a:rPr lang="en-GB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Bue</a:t>
            </a:r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Maria</a:t>
            </a:r>
            <a:b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Dinge </a:t>
            </a:r>
            <a:r>
              <a:rPr lang="en-GB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Dinge</a:t>
            </a:r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Marshes</a:t>
            </a:r>
            <a:b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Proposed Large Hydropower Stations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  <a:spcAft>
                <a:spcPts val="800"/>
              </a:spcAft>
            </a:pPr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  <a:spcAft>
                <a:spcPts val="800"/>
              </a:spcAft>
            </a:pPr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  <a:spcAft>
                <a:spcPts val="800"/>
              </a:spcAft>
            </a:pPr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34C32B9-173F-41C9-98D8-01C256B8CB20}"/>
              </a:ext>
            </a:extLst>
          </p:cNvPr>
          <p:cNvSpPr/>
          <p:nvPr/>
        </p:nvSpPr>
        <p:spPr>
          <a:xfrm>
            <a:off x="9451652" y="2155746"/>
            <a:ext cx="324485" cy="137795"/>
          </a:xfrm>
          <a:prstGeom prst="rect">
            <a:avLst/>
          </a:prstGeom>
          <a:solidFill>
            <a:srgbClr val="0107ED"/>
          </a:solidFill>
          <a:ln>
            <a:solidFill>
              <a:srgbClr val="0107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25A10FC9-1004-4FF7-B94F-F46F3DF76345}"/>
              </a:ext>
            </a:extLst>
          </p:cNvPr>
          <p:cNvSpPr/>
          <p:nvPr/>
        </p:nvSpPr>
        <p:spPr>
          <a:xfrm>
            <a:off x="9509754" y="2536212"/>
            <a:ext cx="168910" cy="139700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13739D-2618-45A7-B674-9BF278727B0C}"/>
              </a:ext>
            </a:extLst>
          </p:cNvPr>
          <p:cNvSpPr/>
          <p:nvPr/>
        </p:nvSpPr>
        <p:spPr>
          <a:xfrm>
            <a:off x="9460542" y="2365931"/>
            <a:ext cx="324485" cy="137795"/>
          </a:xfrm>
          <a:prstGeom prst="rect">
            <a:avLst/>
          </a:prstGeom>
          <a:solidFill>
            <a:srgbClr val="9D7E4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BB0F3C2-86CA-4FAB-992C-64D21F55AB2E}"/>
              </a:ext>
            </a:extLst>
          </p:cNvPr>
          <p:cNvSpPr/>
          <p:nvPr/>
        </p:nvSpPr>
        <p:spPr>
          <a:xfrm flipV="1">
            <a:off x="9460542" y="2971148"/>
            <a:ext cx="324485" cy="15938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ACC25861-1256-4604-A375-32906656D2F9}"/>
              </a:ext>
            </a:extLst>
          </p:cNvPr>
          <p:cNvSpPr/>
          <p:nvPr/>
        </p:nvSpPr>
        <p:spPr>
          <a:xfrm>
            <a:off x="9563411" y="3234842"/>
            <a:ext cx="118745" cy="115927"/>
          </a:xfrm>
          <a:prstGeom prst="triangle">
            <a:avLst/>
          </a:prstGeom>
          <a:solidFill>
            <a:srgbClr val="00B0F0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1" name="Text Box 2">
            <a:extLst>
              <a:ext uri="{FF2B5EF4-FFF2-40B4-BE49-F238E27FC236}">
                <a16:creationId xmlns:a16="http://schemas.microsoft.com/office/drawing/2014/main" id="{EB2CC0A7-ECCD-42DD-954E-08DC9A87A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9451" y="6146744"/>
            <a:ext cx="758424" cy="2125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9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Pavua Dam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4B37704-49A8-42BC-A8BA-25ADB2CB0604}"/>
              </a:ext>
            </a:extLst>
          </p:cNvPr>
          <p:cNvCxnSpPr>
            <a:cxnSpLocks/>
          </p:cNvCxnSpPr>
          <p:nvPr/>
        </p:nvCxnSpPr>
        <p:spPr>
          <a:xfrm flipV="1">
            <a:off x="10268395" y="5592920"/>
            <a:ext cx="333495" cy="5538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4221050B-A447-45E5-AAD0-9EB6CB9F1B48}"/>
              </a:ext>
            </a:extLst>
          </p:cNvPr>
          <p:cNvSpPr/>
          <p:nvPr/>
        </p:nvSpPr>
        <p:spPr>
          <a:xfrm>
            <a:off x="10607619" y="5449680"/>
            <a:ext cx="100372" cy="97990"/>
          </a:xfrm>
          <a:prstGeom prst="triangle">
            <a:avLst/>
          </a:prstGeom>
          <a:solidFill>
            <a:srgbClr val="00B0F0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55A39AA-FEE6-407B-A085-6A9200169BDB}"/>
              </a:ext>
            </a:extLst>
          </p:cNvPr>
          <p:cNvSpPr/>
          <p:nvPr/>
        </p:nvSpPr>
        <p:spPr>
          <a:xfrm>
            <a:off x="9544412" y="2761318"/>
            <a:ext cx="142875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1804659-E54A-49CE-86A8-F76ED6B6C1E0}"/>
              </a:ext>
            </a:extLst>
          </p:cNvPr>
          <p:cNvSpPr/>
          <p:nvPr/>
        </p:nvSpPr>
        <p:spPr>
          <a:xfrm>
            <a:off x="10837024" y="5464333"/>
            <a:ext cx="120768" cy="1207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749B948-225E-4CC7-A5B8-9148B4C91D85}"/>
              </a:ext>
            </a:extLst>
          </p:cNvPr>
          <p:cNvSpPr txBox="1"/>
          <p:nvPr/>
        </p:nvSpPr>
        <p:spPr>
          <a:xfrm>
            <a:off x="2928327" y="2978735"/>
            <a:ext cx="1074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Minimise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B49B03-8B37-4AF2-A871-5D9ADDA36A82}"/>
              </a:ext>
            </a:extLst>
          </p:cNvPr>
          <p:cNvSpPr txBox="1"/>
          <p:nvPr/>
        </p:nvSpPr>
        <p:spPr>
          <a:xfrm>
            <a:off x="5134603" y="2477894"/>
            <a:ext cx="4229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Model this on Pungwe Basin, Mozambique</a:t>
            </a:r>
            <a:endParaRPr lang="en-GB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DC22272-63B5-4511-931F-39CF298D29B4}"/>
              </a:ext>
            </a:extLst>
          </p:cNvPr>
          <p:cNvSpPr txBox="1"/>
          <p:nvPr/>
        </p:nvSpPr>
        <p:spPr>
          <a:xfrm>
            <a:off x="5278046" y="2978735"/>
            <a:ext cx="23605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Data Scarce catchment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17 Proposed HP locations selected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Ecologically sensitive downstream wetland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78039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11" grpId="0" animBg="1"/>
      <p:bldP spid="12" grpId="0"/>
      <p:bldP spid="13" grpId="0"/>
      <p:bldP spid="14" grpId="0"/>
      <p:bldP spid="4" grpId="0"/>
      <p:bldP spid="21" grpId="0" animBg="1"/>
      <p:bldP spid="22" grpId="0" animBg="1"/>
      <p:bldP spid="23" grpId="0"/>
      <p:bldP spid="24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/>
      <p:bldP spid="3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0320E57-98D4-4127-AA51-52B1468B3B9F}"/>
              </a:ext>
            </a:extLst>
          </p:cNvPr>
          <p:cNvGrpSpPr/>
          <p:nvPr/>
        </p:nvGrpSpPr>
        <p:grpSpPr>
          <a:xfrm>
            <a:off x="7402786" y="1014712"/>
            <a:ext cx="2085226" cy="835819"/>
            <a:chOff x="136293" y="1145625"/>
            <a:chExt cx="6465417" cy="2591526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4FA3609-DA94-426C-BB20-641070A09060}"/>
                </a:ext>
              </a:extLst>
            </p:cNvPr>
            <p:cNvCxnSpPr>
              <a:cxnSpLocks/>
            </p:cNvCxnSpPr>
            <p:nvPr/>
          </p:nvCxnSpPr>
          <p:spPr>
            <a:xfrm>
              <a:off x="3360187" y="2493648"/>
              <a:ext cx="1196823" cy="9711"/>
            </a:xfrm>
            <a:prstGeom prst="line">
              <a:avLst/>
            </a:prstGeom>
            <a:ln w="76200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93934F3-45C0-4591-8D1E-21F37FE908F5}"/>
                </a:ext>
              </a:extLst>
            </p:cNvPr>
            <p:cNvCxnSpPr>
              <a:cxnSpLocks/>
            </p:cNvCxnSpPr>
            <p:nvPr/>
          </p:nvCxnSpPr>
          <p:spPr>
            <a:xfrm>
              <a:off x="350799" y="1145626"/>
              <a:ext cx="1360669" cy="1334957"/>
            </a:xfrm>
            <a:prstGeom prst="line">
              <a:avLst/>
            </a:prstGeom>
            <a:ln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BAA0F14-5710-42FA-B4E3-9560B37EBD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3756" y="2506709"/>
              <a:ext cx="1153931" cy="1230442"/>
            </a:xfrm>
            <a:prstGeom prst="line">
              <a:avLst/>
            </a:prstGeom>
            <a:ln w="38100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D39DD60-B151-4C4D-97CA-389BDBE3A1A4}"/>
                </a:ext>
              </a:extLst>
            </p:cNvPr>
            <p:cNvSpPr/>
            <p:nvPr/>
          </p:nvSpPr>
          <p:spPr>
            <a:xfrm>
              <a:off x="4557010" y="2062760"/>
              <a:ext cx="2044700" cy="88119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E362589-4BB8-4653-9D7D-06C5EE81E449}"/>
                </a:ext>
              </a:extLst>
            </p:cNvPr>
            <p:cNvCxnSpPr>
              <a:cxnSpLocks/>
            </p:cNvCxnSpPr>
            <p:nvPr/>
          </p:nvCxnSpPr>
          <p:spPr>
            <a:xfrm>
              <a:off x="1983633" y="1145625"/>
              <a:ext cx="1360669" cy="1334957"/>
            </a:xfrm>
            <a:prstGeom prst="line">
              <a:avLst/>
            </a:prstGeom>
            <a:ln w="19050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F2F5A13-7D94-4E4C-BDAC-E8E8EDBC75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3056" y="2480583"/>
              <a:ext cx="669195" cy="1"/>
            </a:xfrm>
            <a:prstGeom prst="line">
              <a:avLst/>
            </a:prstGeom>
            <a:ln w="28575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C695CC6-32A4-4884-A425-4D7BBC8F2DFE}"/>
                </a:ext>
              </a:extLst>
            </p:cNvPr>
            <p:cNvCxnSpPr>
              <a:cxnSpLocks/>
            </p:cNvCxnSpPr>
            <p:nvPr/>
          </p:nvCxnSpPr>
          <p:spPr>
            <a:xfrm>
              <a:off x="136293" y="2480583"/>
              <a:ext cx="1548342" cy="1"/>
            </a:xfrm>
            <a:prstGeom prst="line">
              <a:avLst/>
            </a:prstGeom>
            <a:ln w="12700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229EF9F-4F9A-4856-AAE8-EEA3128147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534" y="2493648"/>
              <a:ext cx="919927" cy="1"/>
            </a:xfrm>
            <a:prstGeom prst="line">
              <a:avLst/>
            </a:prstGeom>
            <a:ln w="57150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5B93079-1A17-4AEE-B768-AEE2A838FCD7}"/>
              </a:ext>
            </a:extLst>
          </p:cNvPr>
          <p:cNvSpPr txBox="1"/>
          <p:nvPr/>
        </p:nvSpPr>
        <p:spPr>
          <a:xfrm>
            <a:off x="6831178" y="1558017"/>
            <a:ext cx="1280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Baseline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640EEB-53FF-4A2C-9630-AAAB7CFE364C}"/>
              </a:ext>
            </a:extLst>
          </p:cNvPr>
          <p:cNvSpPr txBox="1"/>
          <p:nvPr/>
        </p:nvSpPr>
        <p:spPr>
          <a:xfrm>
            <a:off x="7295836" y="348264"/>
            <a:ext cx="166931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/>
              <a:t>Site and Design are important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E4F6971-2603-4CE4-B388-32E8311F2FA5}"/>
              </a:ext>
            </a:extLst>
          </p:cNvPr>
          <p:cNvGrpSpPr/>
          <p:nvPr/>
        </p:nvGrpSpPr>
        <p:grpSpPr>
          <a:xfrm>
            <a:off x="7501395" y="1989038"/>
            <a:ext cx="2085226" cy="835819"/>
            <a:chOff x="136293" y="1145625"/>
            <a:chExt cx="6465417" cy="2591526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F2C56F3-8A4C-430A-9624-CAD43A85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360187" y="2493648"/>
              <a:ext cx="1196823" cy="9711"/>
            </a:xfrm>
            <a:prstGeom prst="line">
              <a:avLst/>
            </a:prstGeom>
            <a:ln w="76200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B46D79B-0394-4D56-AF46-2166C65FA75C}"/>
                </a:ext>
              </a:extLst>
            </p:cNvPr>
            <p:cNvCxnSpPr>
              <a:cxnSpLocks/>
            </p:cNvCxnSpPr>
            <p:nvPr/>
          </p:nvCxnSpPr>
          <p:spPr>
            <a:xfrm>
              <a:off x="350799" y="1145626"/>
              <a:ext cx="1360669" cy="1334957"/>
            </a:xfrm>
            <a:prstGeom prst="line">
              <a:avLst/>
            </a:prstGeom>
            <a:ln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112797F-D2DD-4592-ABB9-C8B7427059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3756" y="2506709"/>
              <a:ext cx="1153931" cy="1230442"/>
            </a:xfrm>
            <a:prstGeom prst="line">
              <a:avLst/>
            </a:prstGeom>
            <a:ln w="38100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B50BD05-5BCA-41E5-B2E9-D6C14ECC8469}"/>
                </a:ext>
              </a:extLst>
            </p:cNvPr>
            <p:cNvSpPr/>
            <p:nvPr/>
          </p:nvSpPr>
          <p:spPr>
            <a:xfrm>
              <a:off x="4557010" y="2062760"/>
              <a:ext cx="2044700" cy="88119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F3D26C8-F6B6-4CA7-90FE-2A565B85C176}"/>
                </a:ext>
              </a:extLst>
            </p:cNvPr>
            <p:cNvCxnSpPr>
              <a:cxnSpLocks/>
            </p:cNvCxnSpPr>
            <p:nvPr/>
          </p:nvCxnSpPr>
          <p:spPr>
            <a:xfrm>
              <a:off x="1983633" y="1145625"/>
              <a:ext cx="1360669" cy="1334957"/>
            </a:xfrm>
            <a:prstGeom prst="line">
              <a:avLst/>
            </a:prstGeom>
            <a:ln w="19050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D2C1E90-6F12-4A35-A4B2-6818926C66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3056" y="2480583"/>
              <a:ext cx="669195" cy="1"/>
            </a:xfrm>
            <a:prstGeom prst="line">
              <a:avLst/>
            </a:prstGeom>
            <a:ln w="28575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05B1600-F615-4A08-9F5B-1CBE3510A53C}"/>
                </a:ext>
              </a:extLst>
            </p:cNvPr>
            <p:cNvCxnSpPr>
              <a:cxnSpLocks/>
            </p:cNvCxnSpPr>
            <p:nvPr/>
          </p:nvCxnSpPr>
          <p:spPr>
            <a:xfrm>
              <a:off x="136293" y="2480583"/>
              <a:ext cx="1548342" cy="1"/>
            </a:xfrm>
            <a:prstGeom prst="line">
              <a:avLst/>
            </a:prstGeom>
            <a:ln w="12700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02B2024-3970-49E3-AA40-A883C2083F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534" y="2493648"/>
              <a:ext cx="919927" cy="1"/>
            </a:xfrm>
            <a:prstGeom prst="line">
              <a:avLst/>
            </a:prstGeom>
            <a:ln w="57150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97A8C1AB-B350-4B63-BFBF-1186AD4890BE}"/>
              </a:ext>
            </a:extLst>
          </p:cNvPr>
          <p:cNvSpPr/>
          <p:nvPr/>
        </p:nvSpPr>
        <p:spPr>
          <a:xfrm rot="16200000">
            <a:off x="8612467" y="2298144"/>
            <a:ext cx="237032" cy="24288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5740EBD-8D53-4712-84F8-FAC3ADC7C0CD}"/>
              </a:ext>
            </a:extLst>
          </p:cNvPr>
          <p:cNvSpPr/>
          <p:nvPr/>
        </p:nvSpPr>
        <p:spPr>
          <a:xfrm>
            <a:off x="8932287" y="2404073"/>
            <a:ext cx="659457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45FFD54-0C15-40D7-8ECA-A3084FE53978}"/>
              </a:ext>
            </a:extLst>
          </p:cNvPr>
          <p:cNvSpPr txBox="1"/>
          <p:nvPr/>
        </p:nvSpPr>
        <p:spPr>
          <a:xfrm>
            <a:off x="7173623" y="2216273"/>
            <a:ext cx="37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809C861-E8DB-463F-BFBD-E0E6CB04CD02}"/>
              </a:ext>
            </a:extLst>
          </p:cNvPr>
          <p:cNvSpPr/>
          <p:nvPr/>
        </p:nvSpPr>
        <p:spPr>
          <a:xfrm>
            <a:off x="7470505" y="3107730"/>
            <a:ext cx="107156" cy="10715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C9BF9AF-973F-43EB-B358-B088317C7DC7}"/>
              </a:ext>
            </a:extLst>
          </p:cNvPr>
          <p:cNvGrpSpPr/>
          <p:nvPr/>
        </p:nvGrpSpPr>
        <p:grpSpPr>
          <a:xfrm>
            <a:off x="7358612" y="3051096"/>
            <a:ext cx="2085226" cy="835819"/>
            <a:chOff x="136293" y="1145625"/>
            <a:chExt cx="6465417" cy="2591526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2DE6DBA-9F43-45FD-B9A8-C707CD0D820B}"/>
                </a:ext>
              </a:extLst>
            </p:cNvPr>
            <p:cNvCxnSpPr>
              <a:cxnSpLocks/>
            </p:cNvCxnSpPr>
            <p:nvPr/>
          </p:nvCxnSpPr>
          <p:spPr>
            <a:xfrm>
              <a:off x="3360187" y="2493648"/>
              <a:ext cx="1196823" cy="9711"/>
            </a:xfrm>
            <a:prstGeom prst="line">
              <a:avLst/>
            </a:prstGeom>
            <a:ln w="76200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54E26B0-3FFD-4B94-8263-B200985F36F5}"/>
                </a:ext>
              </a:extLst>
            </p:cNvPr>
            <p:cNvCxnSpPr>
              <a:cxnSpLocks/>
            </p:cNvCxnSpPr>
            <p:nvPr/>
          </p:nvCxnSpPr>
          <p:spPr>
            <a:xfrm>
              <a:off x="350799" y="1145626"/>
              <a:ext cx="1360669" cy="1334957"/>
            </a:xfrm>
            <a:prstGeom prst="line">
              <a:avLst/>
            </a:prstGeom>
            <a:ln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4A30DAF-2F12-48B0-95F5-80914D389B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3756" y="2506709"/>
              <a:ext cx="1153931" cy="1230442"/>
            </a:xfrm>
            <a:prstGeom prst="line">
              <a:avLst/>
            </a:prstGeom>
            <a:ln w="38100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DFE4B2F-06B3-43D6-94FD-836C3D46BC7F}"/>
                </a:ext>
              </a:extLst>
            </p:cNvPr>
            <p:cNvSpPr/>
            <p:nvPr/>
          </p:nvSpPr>
          <p:spPr>
            <a:xfrm>
              <a:off x="4557010" y="2062760"/>
              <a:ext cx="2044700" cy="88119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>
                <a:solidFill>
                  <a:schemeClr val="tx1"/>
                </a:solidFill>
              </a:endParaRP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EAD9DE8-94EC-49EA-82A2-2FAF9E34C46A}"/>
                </a:ext>
              </a:extLst>
            </p:cNvPr>
            <p:cNvCxnSpPr>
              <a:cxnSpLocks/>
            </p:cNvCxnSpPr>
            <p:nvPr/>
          </p:nvCxnSpPr>
          <p:spPr>
            <a:xfrm>
              <a:off x="1983633" y="1145625"/>
              <a:ext cx="1360669" cy="1334957"/>
            </a:xfrm>
            <a:prstGeom prst="line">
              <a:avLst/>
            </a:prstGeom>
            <a:ln w="19050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504D98C-C41C-4840-85AF-C49BE61353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3056" y="2480583"/>
              <a:ext cx="669195" cy="1"/>
            </a:xfrm>
            <a:prstGeom prst="line">
              <a:avLst/>
            </a:prstGeom>
            <a:ln w="28575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2C972B1-89A8-4D7B-AC87-87B345199DEE}"/>
                </a:ext>
              </a:extLst>
            </p:cNvPr>
            <p:cNvCxnSpPr>
              <a:cxnSpLocks/>
            </p:cNvCxnSpPr>
            <p:nvPr/>
          </p:nvCxnSpPr>
          <p:spPr>
            <a:xfrm>
              <a:off x="136293" y="2480583"/>
              <a:ext cx="1548342" cy="1"/>
            </a:xfrm>
            <a:prstGeom prst="line">
              <a:avLst/>
            </a:prstGeom>
            <a:ln w="12700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24DA4F3-B98F-43E9-B3FD-0BF11FBBE3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534" y="2493648"/>
              <a:ext cx="919927" cy="1"/>
            </a:xfrm>
            <a:prstGeom prst="line">
              <a:avLst/>
            </a:prstGeom>
            <a:ln w="57150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Oval 70">
            <a:extLst>
              <a:ext uri="{FF2B5EF4-FFF2-40B4-BE49-F238E27FC236}">
                <a16:creationId xmlns:a16="http://schemas.microsoft.com/office/drawing/2014/main" id="{F0AE7DEE-2A91-4B24-B7A3-3055417E4282}"/>
              </a:ext>
            </a:extLst>
          </p:cNvPr>
          <p:cNvSpPr/>
          <p:nvPr/>
        </p:nvSpPr>
        <p:spPr>
          <a:xfrm>
            <a:off x="7993251" y="3089521"/>
            <a:ext cx="107156" cy="10715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schemeClr val="tx1"/>
              </a:solidFill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6F77575-639D-4E68-A58F-9E254F3EE482}"/>
              </a:ext>
            </a:extLst>
          </p:cNvPr>
          <p:cNvSpPr/>
          <p:nvPr/>
        </p:nvSpPr>
        <p:spPr>
          <a:xfrm>
            <a:off x="8180889" y="3263107"/>
            <a:ext cx="107156" cy="10715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schemeClr val="tx1"/>
              </a:solidFill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4C0FCE6B-4E9C-4F0D-8189-1D467C4B2C52}"/>
              </a:ext>
            </a:extLst>
          </p:cNvPr>
          <p:cNvSpPr/>
          <p:nvPr/>
        </p:nvSpPr>
        <p:spPr>
          <a:xfrm>
            <a:off x="7665075" y="3267319"/>
            <a:ext cx="107156" cy="10715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schemeClr val="tx1"/>
              </a:solidFill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D3B41D4-1A6B-445C-BB10-2CB32D07584B}"/>
              </a:ext>
            </a:extLst>
          </p:cNvPr>
          <p:cNvSpPr/>
          <p:nvPr/>
        </p:nvSpPr>
        <p:spPr>
          <a:xfrm>
            <a:off x="7529298" y="3425962"/>
            <a:ext cx="107156" cy="10715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schemeClr val="tx1"/>
              </a:solidFill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D3016AC-427B-48FD-AB4E-FAFFAEAEAF3E}"/>
              </a:ext>
            </a:extLst>
          </p:cNvPr>
          <p:cNvSpPr/>
          <p:nvPr/>
        </p:nvSpPr>
        <p:spPr>
          <a:xfrm>
            <a:off x="7900838" y="3592440"/>
            <a:ext cx="107156" cy="10715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schemeClr val="tx1"/>
              </a:solidFill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31414B43-5D9A-4D5C-8A29-417184A1618C}"/>
              </a:ext>
            </a:extLst>
          </p:cNvPr>
          <p:cNvSpPr/>
          <p:nvPr/>
        </p:nvSpPr>
        <p:spPr>
          <a:xfrm>
            <a:off x="8782918" y="3469549"/>
            <a:ext cx="659457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FC2CFA7-9FED-4CF5-AC7A-109D31762193}"/>
              </a:ext>
            </a:extLst>
          </p:cNvPr>
          <p:cNvSpPr txBox="1"/>
          <p:nvPr/>
        </p:nvSpPr>
        <p:spPr>
          <a:xfrm>
            <a:off x="6970297" y="3284883"/>
            <a:ext cx="37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2ABA9EE-FB9C-4B56-B9F0-24CB5633478E}"/>
              </a:ext>
            </a:extLst>
          </p:cNvPr>
          <p:cNvGrpSpPr/>
          <p:nvPr/>
        </p:nvGrpSpPr>
        <p:grpSpPr>
          <a:xfrm rot="18577066">
            <a:off x="7985666" y="5312381"/>
            <a:ext cx="43427" cy="233021"/>
            <a:chOff x="6740525" y="660400"/>
            <a:chExt cx="130175" cy="698500"/>
          </a:xfrm>
          <a:solidFill>
            <a:schemeClr val="tx1"/>
          </a:solidFill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FA224FC-DCF6-4E51-A2AD-AA28549CFFDE}"/>
                </a:ext>
              </a:extLst>
            </p:cNvPr>
            <p:cNvCxnSpPr/>
            <p:nvPr/>
          </p:nvCxnSpPr>
          <p:spPr>
            <a:xfrm>
              <a:off x="6740525" y="660400"/>
              <a:ext cx="127000" cy="1397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CD12BA0-4A27-4EE2-A2E9-600CD5809D1F}"/>
                </a:ext>
              </a:extLst>
            </p:cNvPr>
            <p:cNvCxnSpPr>
              <a:cxnSpLocks/>
            </p:cNvCxnSpPr>
            <p:nvPr/>
          </p:nvCxnSpPr>
          <p:spPr>
            <a:xfrm>
              <a:off x="6870700" y="800100"/>
              <a:ext cx="0" cy="4318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ED56EFB-C68E-406C-AD78-AF2F4419BB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50050" y="1231900"/>
              <a:ext cx="120650" cy="12700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76C67FAD-64A5-4E62-80B8-ABDF09B56FE8}"/>
              </a:ext>
            </a:extLst>
          </p:cNvPr>
          <p:cNvGrpSpPr/>
          <p:nvPr/>
        </p:nvGrpSpPr>
        <p:grpSpPr>
          <a:xfrm>
            <a:off x="7225915" y="5299948"/>
            <a:ext cx="2085226" cy="835819"/>
            <a:chOff x="136293" y="1145625"/>
            <a:chExt cx="6465417" cy="2591526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32251CC-1D1C-4AF3-945F-7EA83FAFEF58}"/>
                </a:ext>
              </a:extLst>
            </p:cNvPr>
            <p:cNvCxnSpPr>
              <a:cxnSpLocks/>
            </p:cNvCxnSpPr>
            <p:nvPr/>
          </p:nvCxnSpPr>
          <p:spPr>
            <a:xfrm>
              <a:off x="3360187" y="2493648"/>
              <a:ext cx="1196823" cy="9711"/>
            </a:xfrm>
            <a:prstGeom prst="line">
              <a:avLst/>
            </a:prstGeom>
            <a:ln w="76200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8E03D56-C98A-4A0B-A683-3F4413EDD3F1}"/>
                </a:ext>
              </a:extLst>
            </p:cNvPr>
            <p:cNvCxnSpPr>
              <a:cxnSpLocks/>
            </p:cNvCxnSpPr>
            <p:nvPr/>
          </p:nvCxnSpPr>
          <p:spPr>
            <a:xfrm>
              <a:off x="350799" y="1145626"/>
              <a:ext cx="1360669" cy="1334957"/>
            </a:xfrm>
            <a:prstGeom prst="line">
              <a:avLst/>
            </a:prstGeom>
            <a:ln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64F0105-FE95-4FD4-AD16-EBA39E8807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3756" y="2506709"/>
              <a:ext cx="1153931" cy="1230442"/>
            </a:xfrm>
            <a:prstGeom prst="line">
              <a:avLst/>
            </a:prstGeom>
            <a:ln w="38100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21DEBF1D-F2EC-4CF2-812A-E6C77046F901}"/>
                </a:ext>
              </a:extLst>
            </p:cNvPr>
            <p:cNvSpPr/>
            <p:nvPr/>
          </p:nvSpPr>
          <p:spPr>
            <a:xfrm>
              <a:off x="4557010" y="2062760"/>
              <a:ext cx="2044700" cy="88119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CC925306-8E5F-4A3E-901D-0CD8010788F9}"/>
                </a:ext>
              </a:extLst>
            </p:cNvPr>
            <p:cNvCxnSpPr>
              <a:cxnSpLocks/>
            </p:cNvCxnSpPr>
            <p:nvPr/>
          </p:nvCxnSpPr>
          <p:spPr>
            <a:xfrm>
              <a:off x="1983633" y="1145625"/>
              <a:ext cx="1360669" cy="1334957"/>
            </a:xfrm>
            <a:prstGeom prst="line">
              <a:avLst/>
            </a:prstGeom>
            <a:ln w="19050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F5373300-163A-4A8B-8915-91569735DF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3056" y="2480583"/>
              <a:ext cx="669195" cy="1"/>
            </a:xfrm>
            <a:prstGeom prst="line">
              <a:avLst/>
            </a:prstGeom>
            <a:ln w="28575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BFF5C941-AB93-4713-9E49-ACDB9B45A416}"/>
                </a:ext>
              </a:extLst>
            </p:cNvPr>
            <p:cNvCxnSpPr>
              <a:cxnSpLocks/>
            </p:cNvCxnSpPr>
            <p:nvPr/>
          </p:nvCxnSpPr>
          <p:spPr>
            <a:xfrm>
              <a:off x="136293" y="2480583"/>
              <a:ext cx="1548342" cy="1"/>
            </a:xfrm>
            <a:prstGeom prst="line">
              <a:avLst/>
            </a:prstGeom>
            <a:ln w="12700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C2310E4-0F19-4196-A099-84170EB1C6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534" y="2493648"/>
              <a:ext cx="919927" cy="1"/>
            </a:xfrm>
            <a:prstGeom prst="line">
              <a:avLst/>
            </a:prstGeom>
            <a:ln w="57150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Isosceles Triangle 115">
            <a:extLst>
              <a:ext uri="{FF2B5EF4-FFF2-40B4-BE49-F238E27FC236}">
                <a16:creationId xmlns:a16="http://schemas.microsoft.com/office/drawing/2014/main" id="{8F21B377-2C00-4AE3-B5F4-0DBEE1727C78}"/>
              </a:ext>
            </a:extLst>
          </p:cNvPr>
          <p:cNvSpPr/>
          <p:nvPr/>
        </p:nvSpPr>
        <p:spPr>
          <a:xfrm rot="13660075">
            <a:off x="7637121" y="5857136"/>
            <a:ext cx="237032" cy="242888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5CF61B0B-CCAE-406B-ADB1-07C7378869EE}"/>
              </a:ext>
            </a:extLst>
          </p:cNvPr>
          <p:cNvSpPr/>
          <p:nvPr/>
        </p:nvSpPr>
        <p:spPr>
          <a:xfrm>
            <a:off x="7352228" y="5358690"/>
            <a:ext cx="107156" cy="1071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2142697C-8525-434E-AEF3-303A8687F695}"/>
              </a:ext>
            </a:extLst>
          </p:cNvPr>
          <p:cNvSpPr/>
          <p:nvPr/>
        </p:nvSpPr>
        <p:spPr>
          <a:xfrm>
            <a:off x="7507954" y="5523656"/>
            <a:ext cx="107156" cy="1071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231283A-C59F-4C00-8D09-FACFD83AA1C7}"/>
              </a:ext>
            </a:extLst>
          </p:cNvPr>
          <p:cNvGrpSpPr/>
          <p:nvPr/>
        </p:nvGrpSpPr>
        <p:grpSpPr>
          <a:xfrm>
            <a:off x="7208998" y="4080703"/>
            <a:ext cx="2085226" cy="835819"/>
            <a:chOff x="136293" y="1145625"/>
            <a:chExt cx="6465417" cy="2591526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97B4C3A-46A8-41AE-B989-828312BEF99D}"/>
                </a:ext>
              </a:extLst>
            </p:cNvPr>
            <p:cNvCxnSpPr>
              <a:cxnSpLocks/>
            </p:cNvCxnSpPr>
            <p:nvPr/>
          </p:nvCxnSpPr>
          <p:spPr>
            <a:xfrm>
              <a:off x="3360187" y="2493648"/>
              <a:ext cx="1196823" cy="9711"/>
            </a:xfrm>
            <a:prstGeom prst="line">
              <a:avLst/>
            </a:prstGeom>
            <a:ln w="76200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4294B71A-26E8-435B-B297-741715838C26}"/>
                </a:ext>
              </a:extLst>
            </p:cNvPr>
            <p:cNvCxnSpPr>
              <a:cxnSpLocks/>
            </p:cNvCxnSpPr>
            <p:nvPr/>
          </p:nvCxnSpPr>
          <p:spPr>
            <a:xfrm>
              <a:off x="350799" y="1145626"/>
              <a:ext cx="1360669" cy="1334957"/>
            </a:xfrm>
            <a:prstGeom prst="line">
              <a:avLst/>
            </a:prstGeom>
            <a:ln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13E5F85-1820-491F-9A8C-25E59FE88B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3756" y="2506709"/>
              <a:ext cx="1153931" cy="1230442"/>
            </a:xfrm>
            <a:prstGeom prst="line">
              <a:avLst/>
            </a:prstGeom>
            <a:ln w="38100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2AED744D-8634-4E5F-BC01-E503813D3714}"/>
                </a:ext>
              </a:extLst>
            </p:cNvPr>
            <p:cNvSpPr/>
            <p:nvPr/>
          </p:nvSpPr>
          <p:spPr>
            <a:xfrm>
              <a:off x="4557010" y="2062760"/>
              <a:ext cx="2044700" cy="881193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D2AB3E96-9E23-45F2-951B-F3FC40C11F97}"/>
                </a:ext>
              </a:extLst>
            </p:cNvPr>
            <p:cNvCxnSpPr>
              <a:cxnSpLocks/>
            </p:cNvCxnSpPr>
            <p:nvPr/>
          </p:nvCxnSpPr>
          <p:spPr>
            <a:xfrm>
              <a:off x="1983633" y="1145625"/>
              <a:ext cx="1360669" cy="1334957"/>
            </a:xfrm>
            <a:prstGeom prst="line">
              <a:avLst/>
            </a:prstGeom>
            <a:ln w="19050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9F8F4F22-E972-4830-AD47-FA8F3DB470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3056" y="2480583"/>
              <a:ext cx="669195" cy="1"/>
            </a:xfrm>
            <a:prstGeom prst="line">
              <a:avLst/>
            </a:prstGeom>
            <a:ln w="28575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14572C0-1FC1-408C-9742-F6391AB82719}"/>
                </a:ext>
              </a:extLst>
            </p:cNvPr>
            <p:cNvCxnSpPr>
              <a:cxnSpLocks/>
            </p:cNvCxnSpPr>
            <p:nvPr/>
          </p:nvCxnSpPr>
          <p:spPr>
            <a:xfrm>
              <a:off x="136293" y="2480583"/>
              <a:ext cx="1548342" cy="1"/>
            </a:xfrm>
            <a:prstGeom prst="line">
              <a:avLst/>
            </a:prstGeom>
            <a:ln w="12700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9FF880D4-90FD-4023-95ED-A13674DB33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0534" y="2493648"/>
              <a:ext cx="919927" cy="1"/>
            </a:xfrm>
            <a:prstGeom prst="line">
              <a:avLst/>
            </a:prstGeom>
            <a:ln w="57150">
              <a:solidFill>
                <a:srgbClr val="1A0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AB7F7E06-EC32-48FB-BAD4-5DD20CE23FD4}"/>
              </a:ext>
            </a:extLst>
          </p:cNvPr>
          <p:cNvGrpSpPr/>
          <p:nvPr/>
        </p:nvGrpSpPr>
        <p:grpSpPr>
          <a:xfrm rot="18861667">
            <a:off x="7878653" y="4064185"/>
            <a:ext cx="63163" cy="138120"/>
            <a:chOff x="6740525" y="660400"/>
            <a:chExt cx="130175" cy="698500"/>
          </a:xfrm>
        </p:grpSpPr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FB503CFB-B1C9-4825-8FB7-27C474CF725B}"/>
                </a:ext>
              </a:extLst>
            </p:cNvPr>
            <p:cNvCxnSpPr/>
            <p:nvPr/>
          </p:nvCxnSpPr>
          <p:spPr>
            <a:xfrm>
              <a:off x="6740525" y="660400"/>
              <a:ext cx="127000" cy="13970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AF3C2CAB-AF8A-4E97-93B4-F25BEC442EBB}"/>
                </a:ext>
              </a:extLst>
            </p:cNvPr>
            <p:cNvCxnSpPr>
              <a:cxnSpLocks/>
            </p:cNvCxnSpPr>
            <p:nvPr/>
          </p:nvCxnSpPr>
          <p:spPr>
            <a:xfrm>
              <a:off x="6870700" y="800100"/>
              <a:ext cx="0" cy="43180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4534C13-C7CB-42B9-A074-131EA2E135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50050" y="1231900"/>
              <a:ext cx="120650" cy="12700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66C8CA5-AF73-4F15-815B-0A360C2A9988}"/>
              </a:ext>
            </a:extLst>
          </p:cNvPr>
          <p:cNvGrpSpPr/>
          <p:nvPr/>
        </p:nvGrpSpPr>
        <p:grpSpPr>
          <a:xfrm rot="18861667">
            <a:off x="8062477" y="4252241"/>
            <a:ext cx="63163" cy="138120"/>
            <a:chOff x="6740525" y="660400"/>
            <a:chExt cx="130175" cy="698500"/>
          </a:xfrm>
        </p:grpSpPr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62039AF8-5A12-45D3-946E-155F150B72C1}"/>
                </a:ext>
              </a:extLst>
            </p:cNvPr>
            <p:cNvCxnSpPr/>
            <p:nvPr/>
          </p:nvCxnSpPr>
          <p:spPr>
            <a:xfrm>
              <a:off x="6740525" y="660400"/>
              <a:ext cx="127000" cy="13970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E1101E5-DC29-4B66-BA9A-73897AF61F02}"/>
                </a:ext>
              </a:extLst>
            </p:cNvPr>
            <p:cNvCxnSpPr>
              <a:cxnSpLocks/>
            </p:cNvCxnSpPr>
            <p:nvPr/>
          </p:nvCxnSpPr>
          <p:spPr>
            <a:xfrm>
              <a:off x="6870700" y="800100"/>
              <a:ext cx="0" cy="43180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B2EDA287-9604-472D-A569-9EB3E4820A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50050" y="1231900"/>
              <a:ext cx="120650" cy="12700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D9949C5A-B172-4ADC-90DB-ABB4E52B75EA}"/>
              </a:ext>
            </a:extLst>
          </p:cNvPr>
          <p:cNvGrpSpPr/>
          <p:nvPr/>
        </p:nvGrpSpPr>
        <p:grpSpPr>
          <a:xfrm rot="18861667">
            <a:off x="7352032" y="4062765"/>
            <a:ext cx="63163" cy="138120"/>
            <a:chOff x="6740525" y="660400"/>
            <a:chExt cx="130175" cy="698500"/>
          </a:xfrm>
        </p:grpSpPr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67408B71-8427-4544-A76F-A6C841172CE6}"/>
                </a:ext>
              </a:extLst>
            </p:cNvPr>
            <p:cNvCxnSpPr/>
            <p:nvPr/>
          </p:nvCxnSpPr>
          <p:spPr>
            <a:xfrm>
              <a:off x="6740525" y="660400"/>
              <a:ext cx="127000" cy="13970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24F06F57-56EE-4B91-93D0-CFD4DBD3348E}"/>
                </a:ext>
              </a:extLst>
            </p:cNvPr>
            <p:cNvCxnSpPr>
              <a:cxnSpLocks/>
            </p:cNvCxnSpPr>
            <p:nvPr/>
          </p:nvCxnSpPr>
          <p:spPr>
            <a:xfrm>
              <a:off x="6870700" y="800100"/>
              <a:ext cx="0" cy="43180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7F8D7E08-B1B3-4C9B-B7A5-0A67BE77A3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50050" y="1231900"/>
              <a:ext cx="120650" cy="12700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2E88167F-1108-447D-BA39-C0A583C5E5C7}"/>
              </a:ext>
            </a:extLst>
          </p:cNvPr>
          <p:cNvGrpSpPr/>
          <p:nvPr/>
        </p:nvGrpSpPr>
        <p:grpSpPr>
          <a:xfrm rot="18861667">
            <a:off x="7483009" y="4196639"/>
            <a:ext cx="63163" cy="138120"/>
            <a:chOff x="6740525" y="660400"/>
            <a:chExt cx="130175" cy="698500"/>
          </a:xfrm>
        </p:grpSpPr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8C2B916-52E9-49BF-BD52-B62BFC7A881A}"/>
                </a:ext>
              </a:extLst>
            </p:cNvPr>
            <p:cNvCxnSpPr/>
            <p:nvPr/>
          </p:nvCxnSpPr>
          <p:spPr>
            <a:xfrm>
              <a:off x="6740525" y="660400"/>
              <a:ext cx="127000" cy="13970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7A3F1A35-148B-4297-BC5E-3A7B870FDCDD}"/>
                </a:ext>
              </a:extLst>
            </p:cNvPr>
            <p:cNvCxnSpPr>
              <a:cxnSpLocks/>
            </p:cNvCxnSpPr>
            <p:nvPr/>
          </p:nvCxnSpPr>
          <p:spPr>
            <a:xfrm>
              <a:off x="6870700" y="800100"/>
              <a:ext cx="0" cy="43180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3A3C63B6-518D-43CD-A822-730A84F478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50050" y="1231900"/>
              <a:ext cx="120650" cy="12700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0EB9ADB5-545E-4DB6-9677-4EF4F9A7FC51}"/>
              </a:ext>
            </a:extLst>
          </p:cNvPr>
          <p:cNvGrpSpPr/>
          <p:nvPr/>
        </p:nvGrpSpPr>
        <p:grpSpPr>
          <a:xfrm rot="2553437">
            <a:off x="7659522" y="4766373"/>
            <a:ext cx="63163" cy="138120"/>
            <a:chOff x="6740525" y="660400"/>
            <a:chExt cx="130175" cy="698500"/>
          </a:xfrm>
        </p:grpSpPr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4443B625-C596-492C-8C6B-BF1939B6696F}"/>
                </a:ext>
              </a:extLst>
            </p:cNvPr>
            <p:cNvCxnSpPr/>
            <p:nvPr/>
          </p:nvCxnSpPr>
          <p:spPr>
            <a:xfrm>
              <a:off x="6740525" y="660400"/>
              <a:ext cx="127000" cy="13970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156FA24B-0355-4112-9D96-D73F4FC751AD}"/>
                </a:ext>
              </a:extLst>
            </p:cNvPr>
            <p:cNvCxnSpPr>
              <a:cxnSpLocks/>
            </p:cNvCxnSpPr>
            <p:nvPr/>
          </p:nvCxnSpPr>
          <p:spPr>
            <a:xfrm>
              <a:off x="6870700" y="800100"/>
              <a:ext cx="0" cy="43180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686B6695-A07E-4C42-B71C-2B89C9B5AE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50050" y="1231900"/>
              <a:ext cx="120650" cy="12700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C9216FD-5456-4A3D-A2D1-E0DACB3B783C}"/>
              </a:ext>
            </a:extLst>
          </p:cNvPr>
          <p:cNvGrpSpPr/>
          <p:nvPr/>
        </p:nvGrpSpPr>
        <p:grpSpPr>
          <a:xfrm rot="2553437">
            <a:off x="7825172" y="4604056"/>
            <a:ext cx="63163" cy="138120"/>
            <a:chOff x="6740525" y="660400"/>
            <a:chExt cx="130175" cy="698500"/>
          </a:xfrm>
        </p:grpSpPr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E48BDF1B-2E15-4626-9874-863DCAD5659E}"/>
                </a:ext>
              </a:extLst>
            </p:cNvPr>
            <p:cNvCxnSpPr/>
            <p:nvPr/>
          </p:nvCxnSpPr>
          <p:spPr>
            <a:xfrm>
              <a:off x="6740525" y="660400"/>
              <a:ext cx="127000" cy="13970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FF891649-9E05-47FA-9811-9182C0437393}"/>
                </a:ext>
              </a:extLst>
            </p:cNvPr>
            <p:cNvCxnSpPr>
              <a:cxnSpLocks/>
            </p:cNvCxnSpPr>
            <p:nvPr/>
          </p:nvCxnSpPr>
          <p:spPr>
            <a:xfrm>
              <a:off x="6870700" y="800100"/>
              <a:ext cx="0" cy="43180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D302834-8E69-454A-BE43-47066E8DD2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50050" y="1231900"/>
              <a:ext cx="120650" cy="12700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77B1920-46FF-4BF8-B152-5C354C3A1BB2}"/>
              </a:ext>
            </a:extLst>
          </p:cNvPr>
          <p:cNvGrpSpPr/>
          <p:nvPr/>
        </p:nvGrpSpPr>
        <p:grpSpPr>
          <a:xfrm rot="5400000">
            <a:off x="7319889" y="4477990"/>
            <a:ext cx="63163" cy="138120"/>
            <a:chOff x="6740525" y="660400"/>
            <a:chExt cx="130175" cy="698500"/>
          </a:xfrm>
        </p:grpSpPr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B93C73E3-1797-4BED-9C13-9C5541DB652C}"/>
                </a:ext>
              </a:extLst>
            </p:cNvPr>
            <p:cNvCxnSpPr/>
            <p:nvPr/>
          </p:nvCxnSpPr>
          <p:spPr>
            <a:xfrm>
              <a:off x="6740525" y="660400"/>
              <a:ext cx="127000" cy="13970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AEDDE4CA-65AC-4F70-A2FE-8F9455F290FA}"/>
                </a:ext>
              </a:extLst>
            </p:cNvPr>
            <p:cNvCxnSpPr>
              <a:cxnSpLocks/>
            </p:cNvCxnSpPr>
            <p:nvPr/>
          </p:nvCxnSpPr>
          <p:spPr>
            <a:xfrm>
              <a:off x="6870700" y="800100"/>
              <a:ext cx="0" cy="43180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E662EDBC-15DC-41C8-B762-DAC6E6B3B1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50050" y="1231900"/>
              <a:ext cx="120650" cy="12700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" name="Oval 155">
            <a:extLst>
              <a:ext uri="{FF2B5EF4-FFF2-40B4-BE49-F238E27FC236}">
                <a16:creationId xmlns:a16="http://schemas.microsoft.com/office/drawing/2014/main" id="{7B8E7DDB-723F-430D-9BD1-75ADAF303F12}"/>
              </a:ext>
            </a:extLst>
          </p:cNvPr>
          <p:cNvSpPr/>
          <p:nvPr/>
        </p:nvSpPr>
        <p:spPr>
          <a:xfrm>
            <a:off x="8646630" y="4376497"/>
            <a:ext cx="659457" cy="28420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C0134E22-FF9C-4C17-958F-6F5906E30C3A}"/>
              </a:ext>
            </a:extLst>
          </p:cNvPr>
          <p:cNvSpPr/>
          <p:nvPr/>
        </p:nvSpPr>
        <p:spPr>
          <a:xfrm>
            <a:off x="8651684" y="5647140"/>
            <a:ext cx="659457" cy="17619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5D671E94-7C75-4A69-9365-E4F023B60836}"/>
              </a:ext>
            </a:extLst>
          </p:cNvPr>
          <p:cNvSpPr txBox="1"/>
          <p:nvPr/>
        </p:nvSpPr>
        <p:spPr>
          <a:xfrm>
            <a:off x="6985896" y="4052859"/>
            <a:ext cx="37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FD1446DD-7690-4396-93E4-67FDA5FD56D8}"/>
              </a:ext>
            </a:extLst>
          </p:cNvPr>
          <p:cNvSpPr txBox="1"/>
          <p:nvPr/>
        </p:nvSpPr>
        <p:spPr>
          <a:xfrm>
            <a:off x="6964236" y="5577234"/>
            <a:ext cx="37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</a:t>
            </a:r>
          </a:p>
        </p:txBody>
      </p:sp>
      <p:pic>
        <p:nvPicPr>
          <p:cNvPr id="176" name="Graphic 226">
            <a:extLst>
              <a:ext uri="{FF2B5EF4-FFF2-40B4-BE49-F238E27FC236}">
                <a16:creationId xmlns:a16="http://schemas.microsoft.com/office/drawing/2014/main" id="{8380A97F-D25B-4D7F-B6A7-A3247F6B01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354" t="1291" r="68286" b="86087"/>
          <a:stretch/>
        </p:blipFill>
        <p:spPr bwMode="auto">
          <a:xfrm>
            <a:off x="121553" y="844438"/>
            <a:ext cx="2491560" cy="16596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77" name="Group 176">
            <a:extLst>
              <a:ext uri="{FF2B5EF4-FFF2-40B4-BE49-F238E27FC236}">
                <a16:creationId xmlns:a16="http://schemas.microsoft.com/office/drawing/2014/main" id="{CC8E1D17-5B6C-4E3E-8379-0B2890DC7938}"/>
              </a:ext>
            </a:extLst>
          </p:cNvPr>
          <p:cNvGrpSpPr/>
          <p:nvPr/>
        </p:nvGrpSpPr>
        <p:grpSpPr>
          <a:xfrm>
            <a:off x="9878827" y="450104"/>
            <a:ext cx="1817056" cy="1518626"/>
            <a:chOff x="3955626" y="519959"/>
            <a:chExt cx="2661074" cy="2224025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AD3E3557-A0A5-4120-894A-DA3E5F4FDFD4}"/>
                </a:ext>
              </a:extLst>
            </p:cNvPr>
            <p:cNvGrpSpPr/>
            <p:nvPr/>
          </p:nvGrpSpPr>
          <p:grpSpPr>
            <a:xfrm>
              <a:off x="3955626" y="519959"/>
              <a:ext cx="2661074" cy="1669743"/>
              <a:chOff x="3955626" y="519959"/>
              <a:chExt cx="2661074" cy="1669743"/>
            </a:xfrm>
          </p:grpSpPr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4EB93DFE-2901-42F9-9970-6B40947EFE40}"/>
                  </a:ext>
                </a:extLst>
              </p:cNvPr>
              <p:cNvGrpSpPr/>
              <p:nvPr/>
            </p:nvGrpSpPr>
            <p:grpSpPr>
              <a:xfrm>
                <a:off x="4334996" y="519959"/>
                <a:ext cx="2281704" cy="1669325"/>
                <a:chOff x="4254500" y="1613367"/>
                <a:chExt cx="2281704" cy="1669325"/>
              </a:xfrm>
            </p:grpSpPr>
            <p:cxnSp>
              <p:nvCxnSpPr>
                <p:cNvPr id="190" name="Straight Arrow Connector 189">
                  <a:extLst>
                    <a:ext uri="{FF2B5EF4-FFF2-40B4-BE49-F238E27FC236}">
                      <a16:creationId xmlns:a16="http://schemas.microsoft.com/office/drawing/2014/main" id="{CA04492C-C7F7-427D-ACAC-1770A82F45F8}"/>
                    </a:ext>
                  </a:extLst>
                </p:cNvPr>
                <p:cNvCxnSpPr/>
                <p:nvPr/>
              </p:nvCxnSpPr>
              <p:spPr>
                <a:xfrm flipV="1">
                  <a:off x="4254500" y="1613367"/>
                  <a:ext cx="0" cy="166932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Arrow Connector 190">
                  <a:extLst>
                    <a:ext uri="{FF2B5EF4-FFF2-40B4-BE49-F238E27FC236}">
                      <a16:creationId xmlns:a16="http://schemas.microsoft.com/office/drawing/2014/main" id="{B02CB634-4EF6-49B6-99F1-F80C97280D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54500" y="3282692"/>
                  <a:ext cx="2281704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DD1AE729-D60B-4C1C-BBAB-81441DA29EA6}"/>
                  </a:ext>
                </a:extLst>
              </p:cNvPr>
              <p:cNvSpPr/>
              <p:nvPr/>
            </p:nvSpPr>
            <p:spPr>
              <a:xfrm>
                <a:off x="4786468" y="1215444"/>
                <a:ext cx="224485" cy="97384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3C22CBB9-E4C9-455D-BF61-8225D8F44ACF}"/>
                  </a:ext>
                </a:extLst>
              </p:cNvPr>
              <p:cNvSpPr/>
              <p:nvPr/>
            </p:nvSpPr>
            <p:spPr>
              <a:xfrm>
                <a:off x="5178802" y="1562541"/>
                <a:ext cx="206774" cy="62716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956D6276-96DF-4D3B-BE05-BAD7509A4D56}"/>
                  </a:ext>
                </a:extLst>
              </p:cNvPr>
              <p:cNvSpPr/>
              <p:nvPr/>
            </p:nvSpPr>
            <p:spPr>
              <a:xfrm>
                <a:off x="5556612" y="1935804"/>
                <a:ext cx="224485" cy="24858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301C1608-FF30-422A-B2AA-CA875D81B530}"/>
                  </a:ext>
                </a:extLst>
              </p:cNvPr>
              <p:cNvSpPr/>
              <p:nvPr/>
            </p:nvSpPr>
            <p:spPr>
              <a:xfrm>
                <a:off x="5899208" y="1557228"/>
                <a:ext cx="224485" cy="62716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E9A8B355-D31E-4FF1-A2EF-E765601D0624}"/>
                  </a:ext>
                </a:extLst>
              </p:cNvPr>
              <p:cNvSpPr/>
              <p:nvPr/>
            </p:nvSpPr>
            <p:spPr>
              <a:xfrm>
                <a:off x="4429969" y="2140180"/>
                <a:ext cx="224485" cy="45719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6A9EEB30-7BC4-4930-A6D0-9779D94F4645}"/>
                  </a:ext>
                </a:extLst>
              </p:cNvPr>
              <p:cNvSpPr txBox="1"/>
              <p:nvPr/>
            </p:nvSpPr>
            <p:spPr>
              <a:xfrm>
                <a:off x="3955626" y="623491"/>
                <a:ext cx="3793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P</a:t>
                </a:r>
              </a:p>
            </p:txBody>
          </p:sp>
        </p:grp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0B44486A-0F81-49EB-8048-BB7AFAF1D79D}"/>
                </a:ext>
              </a:extLst>
            </p:cNvPr>
            <p:cNvSpPr txBox="1"/>
            <p:nvPr/>
          </p:nvSpPr>
          <p:spPr>
            <a:xfrm>
              <a:off x="4744732" y="2193962"/>
              <a:ext cx="379369" cy="54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A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2C190D75-F05B-4340-8F14-BF01C6D6F404}"/>
                </a:ext>
              </a:extLst>
            </p:cNvPr>
            <p:cNvSpPr txBox="1"/>
            <p:nvPr/>
          </p:nvSpPr>
          <p:spPr>
            <a:xfrm>
              <a:off x="5177242" y="2203098"/>
              <a:ext cx="379369" cy="54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B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953AD639-9E16-43E5-8B18-2FA9CBB7EF22}"/>
                </a:ext>
              </a:extLst>
            </p:cNvPr>
            <p:cNvSpPr txBox="1"/>
            <p:nvPr/>
          </p:nvSpPr>
          <p:spPr>
            <a:xfrm>
              <a:off x="5548009" y="2203096"/>
              <a:ext cx="379369" cy="54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C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AD947660-0490-4FFC-BB58-6F0810C8D2A0}"/>
                </a:ext>
              </a:extLst>
            </p:cNvPr>
            <p:cNvSpPr txBox="1"/>
            <p:nvPr/>
          </p:nvSpPr>
          <p:spPr>
            <a:xfrm>
              <a:off x="5885753" y="2190120"/>
              <a:ext cx="379369" cy="54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6891D602-867A-41A8-B423-5EF2D655D81B}"/>
              </a:ext>
            </a:extLst>
          </p:cNvPr>
          <p:cNvGrpSpPr/>
          <p:nvPr/>
        </p:nvGrpSpPr>
        <p:grpSpPr>
          <a:xfrm>
            <a:off x="9970297" y="3931709"/>
            <a:ext cx="1896358" cy="906297"/>
            <a:chOff x="3881790" y="5045415"/>
            <a:chExt cx="2674643" cy="906297"/>
          </a:xfrm>
        </p:grpSpPr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1F24466A-F0F5-4066-97B7-F025143000DC}"/>
                </a:ext>
              </a:extLst>
            </p:cNvPr>
            <p:cNvSpPr/>
            <p:nvPr/>
          </p:nvSpPr>
          <p:spPr>
            <a:xfrm>
              <a:off x="4448393" y="5045415"/>
              <a:ext cx="2102954" cy="90629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143BD830-AF75-45D3-8E20-DB06C613033F}"/>
                </a:ext>
              </a:extLst>
            </p:cNvPr>
            <p:cNvSpPr/>
            <p:nvPr/>
          </p:nvSpPr>
          <p:spPr>
            <a:xfrm>
              <a:off x="4447495" y="5181156"/>
              <a:ext cx="2102954" cy="64137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8A6E2AD1-8CAE-4D90-8488-C7A236872AF7}"/>
                </a:ext>
              </a:extLst>
            </p:cNvPr>
            <p:cNvSpPr/>
            <p:nvPr/>
          </p:nvSpPr>
          <p:spPr>
            <a:xfrm>
              <a:off x="4453479" y="5355943"/>
              <a:ext cx="2102954" cy="28801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C5253130-BA69-438B-8A9B-1053694E71C5}"/>
                </a:ext>
              </a:extLst>
            </p:cNvPr>
            <p:cNvSpPr/>
            <p:nvPr/>
          </p:nvSpPr>
          <p:spPr>
            <a:xfrm>
              <a:off x="4446597" y="5409348"/>
              <a:ext cx="2102954" cy="17843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936C84EF-EE23-4D2B-BA92-8D727239277F}"/>
                </a:ext>
              </a:extLst>
            </p:cNvPr>
            <p:cNvCxnSpPr>
              <a:cxnSpLocks/>
            </p:cNvCxnSpPr>
            <p:nvPr/>
          </p:nvCxnSpPr>
          <p:spPr>
            <a:xfrm>
              <a:off x="3881790" y="5501695"/>
              <a:ext cx="566603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0F80C3FE-1242-4426-8725-57251C9BB494}"/>
              </a:ext>
            </a:extLst>
          </p:cNvPr>
          <p:cNvGrpSpPr/>
          <p:nvPr/>
        </p:nvGrpSpPr>
        <p:grpSpPr>
          <a:xfrm>
            <a:off x="9880586" y="2042123"/>
            <a:ext cx="1863116" cy="1219658"/>
            <a:chOff x="3950524" y="2559662"/>
            <a:chExt cx="2745346" cy="1797195"/>
          </a:xfrm>
        </p:grpSpPr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A92BF286-8A23-4D11-8A0E-E8E870AC05E6}"/>
                </a:ext>
              </a:extLst>
            </p:cNvPr>
            <p:cNvGrpSpPr/>
            <p:nvPr/>
          </p:nvGrpSpPr>
          <p:grpSpPr>
            <a:xfrm>
              <a:off x="4448393" y="2579481"/>
              <a:ext cx="1899082" cy="1669478"/>
              <a:chOff x="4366041" y="2594792"/>
              <a:chExt cx="1899082" cy="1669478"/>
            </a:xfrm>
          </p:grpSpPr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476930C5-71D5-4CCC-A7A5-74DC11B55405}"/>
                  </a:ext>
                </a:extLst>
              </p:cNvPr>
              <p:cNvGrpSpPr/>
              <p:nvPr/>
            </p:nvGrpSpPr>
            <p:grpSpPr>
              <a:xfrm>
                <a:off x="4370431" y="2594792"/>
                <a:ext cx="1894692" cy="1669325"/>
                <a:chOff x="4254500" y="1613367"/>
                <a:chExt cx="1894692" cy="1669325"/>
              </a:xfrm>
            </p:grpSpPr>
            <p:cxnSp>
              <p:nvCxnSpPr>
                <p:cNvPr id="208" name="Straight Arrow Connector 207">
                  <a:extLst>
                    <a:ext uri="{FF2B5EF4-FFF2-40B4-BE49-F238E27FC236}">
                      <a16:creationId xmlns:a16="http://schemas.microsoft.com/office/drawing/2014/main" id="{EBA1B4DA-F62E-49F5-96CF-C94E2E6E748E}"/>
                    </a:ext>
                  </a:extLst>
                </p:cNvPr>
                <p:cNvCxnSpPr/>
                <p:nvPr/>
              </p:nvCxnSpPr>
              <p:spPr>
                <a:xfrm flipV="1">
                  <a:off x="4254500" y="1613367"/>
                  <a:ext cx="0" cy="166932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Arrow Connector 208">
                  <a:extLst>
                    <a:ext uri="{FF2B5EF4-FFF2-40B4-BE49-F238E27FC236}">
                      <a16:creationId xmlns:a16="http://schemas.microsoft.com/office/drawing/2014/main" id="{247230F9-F52C-4F9B-9E03-86920766AC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54500" y="3282692"/>
                  <a:ext cx="1894692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D7D778C1-F092-45CE-9922-E42FCA69B76B}"/>
                  </a:ext>
                </a:extLst>
              </p:cNvPr>
              <p:cNvSpPr/>
              <p:nvPr/>
            </p:nvSpPr>
            <p:spPr>
              <a:xfrm>
                <a:off x="4371895" y="3546730"/>
                <a:ext cx="1539875" cy="717540"/>
              </a:xfrm>
              <a:custGeom>
                <a:avLst/>
                <a:gdLst>
                  <a:gd name="connsiteX0" fmla="*/ 0 w 1539875"/>
                  <a:gd name="connsiteY0" fmla="*/ 396875 h 396875"/>
                  <a:gd name="connsiteX1" fmla="*/ 784225 w 1539875"/>
                  <a:gd name="connsiteY1" fmla="*/ 0 h 396875"/>
                  <a:gd name="connsiteX2" fmla="*/ 1539875 w 1539875"/>
                  <a:gd name="connsiteY2" fmla="*/ 396875 h 39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39875" h="396875">
                    <a:moveTo>
                      <a:pt x="0" y="396875"/>
                    </a:moveTo>
                    <a:cubicBezTo>
                      <a:pt x="263789" y="198437"/>
                      <a:pt x="527579" y="0"/>
                      <a:pt x="784225" y="0"/>
                    </a:cubicBezTo>
                    <a:cubicBezTo>
                      <a:pt x="1040871" y="0"/>
                      <a:pt x="1290373" y="198437"/>
                      <a:pt x="1539875" y="396875"/>
                    </a:cubicBezTo>
                  </a:path>
                </a:pathLst>
              </a:cu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77519C00-13E3-44EB-B3D2-22AA2EC22F11}"/>
                  </a:ext>
                </a:extLst>
              </p:cNvPr>
              <p:cNvSpPr/>
              <p:nvPr/>
            </p:nvSpPr>
            <p:spPr>
              <a:xfrm>
                <a:off x="4368968" y="3575037"/>
                <a:ext cx="1539875" cy="688854"/>
              </a:xfrm>
              <a:custGeom>
                <a:avLst/>
                <a:gdLst>
                  <a:gd name="connsiteX0" fmla="*/ 0 w 1539875"/>
                  <a:gd name="connsiteY0" fmla="*/ 396875 h 396875"/>
                  <a:gd name="connsiteX1" fmla="*/ 784225 w 1539875"/>
                  <a:gd name="connsiteY1" fmla="*/ 0 h 396875"/>
                  <a:gd name="connsiteX2" fmla="*/ 1539875 w 1539875"/>
                  <a:gd name="connsiteY2" fmla="*/ 396875 h 39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39875" h="396875">
                    <a:moveTo>
                      <a:pt x="0" y="396875"/>
                    </a:moveTo>
                    <a:cubicBezTo>
                      <a:pt x="263789" y="198437"/>
                      <a:pt x="527579" y="0"/>
                      <a:pt x="784225" y="0"/>
                    </a:cubicBezTo>
                    <a:cubicBezTo>
                      <a:pt x="1040871" y="0"/>
                      <a:pt x="1290373" y="198437"/>
                      <a:pt x="1539875" y="396875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43E9C541-AAD9-4F4A-A5FB-6CD664EEEA36}"/>
                  </a:ext>
                </a:extLst>
              </p:cNvPr>
              <p:cNvSpPr/>
              <p:nvPr/>
            </p:nvSpPr>
            <p:spPr>
              <a:xfrm>
                <a:off x="4368968" y="3970799"/>
                <a:ext cx="1539875" cy="226795"/>
              </a:xfrm>
              <a:custGeom>
                <a:avLst/>
                <a:gdLst>
                  <a:gd name="connsiteX0" fmla="*/ 0 w 1539875"/>
                  <a:gd name="connsiteY0" fmla="*/ 396875 h 396875"/>
                  <a:gd name="connsiteX1" fmla="*/ 784225 w 1539875"/>
                  <a:gd name="connsiteY1" fmla="*/ 0 h 396875"/>
                  <a:gd name="connsiteX2" fmla="*/ 1539875 w 1539875"/>
                  <a:gd name="connsiteY2" fmla="*/ 396875 h 39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39875" h="396875">
                    <a:moveTo>
                      <a:pt x="0" y="396875"/>
                    </a:moveTo>
                    <a:cubicBezTo>
                      <a:pt x="263789" y="198437"/>
                      <a:pt x="527579" y="0"/>
                      <a:pt x="784225" y="0"/>
                    </a:cubicBezTo>
                    <a:cubicBezTo>
                      <a:pt x="1040871" y="0"/>
                      <a:pt x="1290373" y="198437"/>
                      <a:pt x="1539875" y="396875"/>
                    </a:cubicBezTo>
                  </a:path>
                </a:pathLst>
              </a:cu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4ACDFD98-7081-4264-A980-1817911039B3}"/>
                  </a:ext>
                </a:extLst>
              </p:cNvPr>
              <p:cNvSpPr/>
              <p:nvPr/>
            </p:nvSpPr>
            <p:spPr>
              <a:xfrm>
                <a:off x="4368968" y="4024377"/>
                <a:ext cx="1539875" cy="124104"/>
              </a:xfrm>
              <a:custGeom>
                <a:avLst/>
                <a:gdLst>
                  <a:gd name="connsiteX0" fmla="*/ 0 w 1539875"/>
                  <a:gd name="connsiteY0" fmla="*/ 396875 h 396875"/>
                  <a:gd name="connsiteX1" fmla="*/ 784225 w 1539875"/>
                  <a:gd name="connsiteY1" fmla="*/ 0 h 396875"/>
                  <a:gd name="connsiteX2" fmla="*/ 1539875 w 1539875"/>
                  <a:gd name="connsiteY2" fmla="*/ 396875 h 39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39875" h="396875">
                    <a:moveTo>
                      <a:pt x="0" y="396875"/>
                    </a:moveTo>
                    <a:cubicBezTo>
                      <a:pt x="263789" y="198437"/>
                      <a:pt x="527579" y="0"/>
                      <a:pt x="784225" y="0"/>
                    </a:cubicBezTo>
                    <a:cubicBezTo>
                      <a:pt x="1040871" y="0"/>
                      <a:pt x="1290373" y="198437"/>
                      <a:pt x="1539875" y="396875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0D50646F-AFA2-486D-8E06-33B7A85E0767}"/>
                  </a:ext>
                </a:extLst>
              </p:cNvPr>
              <p:cNvSpPr/>
              <p:nvPr/>
            </p:nvSpPr>
            <p:spPr>
              <a:xfrm>
                <a:off x="4366041" y="3794511"/>
                <a:ext cx="1539875" cy="396841"/>
              </a:xfrm>
              <a:custGeom>
                <a:avLst/>
                <a:gdLst>
                  <a:gd name="connsiteX0" fmla="*/ 0 w 1539875"/>
                  <a:gd name="connsiteY0" fmla="*/ 396875 h 396875"/>
                  <a:gd name="connsiteX1" fmla="*/ 784225 w 1539875"/>
                  <a:gd name="connsiteY1" fmla="*/ 0 h 396875"/>
                  <a:gd name="connsiteX2" fmla="*/ 1539875 w 1539875"/>
                  <a:gd name="connsiteY2" fmla="*/ 396875 h 39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39875" h="396875">
                    <a:moveTo>
                      <a:pt x="0" y="396875"/>
                    </a:moveTo>
                    <a:cubicBezTo>
                      <a:pt x="263789" y="198437"/>
                      <a:pt x="527579" y="0"/>
                      <a:pt x="784225" y="0"/>
                    </a:cubicBezTo>
                    <a:cubicBezTo>
                      <a:pt x="1040871" y="0"/>
                      <a:pt x="1290373" y="198437"/>
                      <a:pt x="1539875" y="3968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8AC5194B-6932-47D2-A44A-7C4EF69884B9}"/>
                </a:ext>
              </a:extLst>
            </p:cNvPr>
            <p:cNvSpPr txBox="1"/>
            <p:nvPr/>
          </p:nvSpPr>
          <p:spPr>
            <a:xfrm>
              <a:off x="3950524" y="2559662"/>
              <a:ext cx="379370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Q</a:t>
              </a: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4F05FD74-2AF0-4280-9A5E-DEDF0345E527}"/>
                </a:ext>
              </a:extLst>
            </p:cNvPr>
            <p:cNvSpPr txBox="1"/>
            <p:nvPr/>
          </p:nvSpPr>
          <p:spPr>
            <a:xfrm>
              <a:off x="6316500" y="3987526"/>
              <a:ext cx="379370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t</a:t>
              </a:r>
            </a:p>
          </p:txBody>
        </p:sp>
      </p:grpSp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1A2CE51A-D429-4EBE-AF31-A1D6C57A9906}"/>
              </a:ext>
            </a:extLst>
          </p:cNvPr>
          <p:cNvCxnSpPr/>
          <p:nvPr/>
        </p:nvCxnSpPr>
        <p:spPr>
          <a:xfrm flipV="1">
            <a:off x="10146976" y="5155401"/>
            <a:ext cx="0" cy="1132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1BF8CDB9-19D5-48AB-9B18-3DF7997994BF}"/>
              </a:ext>
            </a:extLst>
          </p:cNvPr>
          <p:cNvCxnSpPr>
            <a:cxnSpLocks/>
          </p:cNvCxnSpPr>
          <p:nvPr/>
        </p:nvCxnSpPr>
        <p:spPr>
          <a:xfrm>
            <a:off x="10146976" y="6288280"/>
            <a:ext cx="12858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TextBox 211">
            <a:extLst>
              <a:ext uri="{FF2B5EF4-FFF2-40B4-BE49-F238E27FC236}">
                <a16:creationId xmlns:a16="http://schemas.microsoft.com/office/drawing/2014/main" id="{31B3B1E9-F46D-4AFE-9972-76C251EC0032}"/>
              </a:ext>
            </a:extLst>
          </p:cNvPr>
          <p:cNvSpPr txBox="1"/>
          <p:nvPr/>
        </p:nvSpPr>
        <p:spPr>
          <a:xfrm>
            <a:off x="10158508" y="5130663"/>
            <a:ext cx="379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A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82E4E780-FA0D-4713-BC5E-AD00729A409B}"/>
              </a:ext>
            </a:extLst>
          </p:cNvPr>
          <p:cNvSpPr txBox="1"/>
          <p:nvPr/>
        </p:nvSpPr>
        <p:spPr>
          <a:xfrm>
            <a:off x="11201475" y="5810347"/>
            <a:ext cx="379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B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EF95C480-BE35-4B82-8911-C06840EA2274}"/>
              </a:ext>
            </a:extLst>
          </p:cNvPr>
          <p:cNvSpPr txBox="1"/>
          <p:nvPr/>
        </p:nvSpPr>
        <p:spPr>
          <a:xfrm>
            <a:off x="10684734" y="5390624"/>
            <a:ext cx="379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D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8498A9A1-9261-4693-A19C-D1AB51EE00F5}"/>
              </a:ext>
            </a:extLst>
          </p:cNvPr>
          <p:cNvSpPr txBox="1"/>
          <p:nvPr/>
        </p:nvSpPr>
        <p:spPr>
          <a:xfrm>
            <a:off x="10365527" y="5515191"/>
            <a:ext cx="379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C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1FDFFBE7-F429-42E7-8962-E74886100E72}"/>
              </a:ext>
            </a:extLst>
          </p:cNvPr>
          <p:cNvSpPr txBox="1"/>
          <p:nvPr/>
        </p:nvSpPr>
        <p:spPr>
          <a:xfrm>
            <a:off x="9759281" y="4688606"/>
            <a:ext cx="7010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Best on Power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F2E9F327-610D-4B5C-A90A-D714180BC68C}"/>
              </a:ext>
            </a:extLst>
          </p:cNvPr>
          <p:cNvSpPr txBox="1"/>
          <p:nvPr/>
        </p:nvSpPr>
        <p:spPr>
          <a:xfrm>
            <a:off x="10978610" y="6252103"/>
            <a:ext cx="1047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Best on wetland flooding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6F2F5C60-6754-4D66-8230-7AC80DD86889}"/>
              </a:ext>
            </a:extLst>
          </p:cNvPr>
          <p:cNvSpPr txBox="1"/>
          <p:nvPr/>
        </p:nvSpPr>
        <p:spPr>
          <a:xfrm>
            <a:off x="10085242" y="611938"/>
            <a:ext cx="1663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Power generated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5242E6B6-1F56-460C-8E2B-81046B4AC474}"/>
              </a:ext>
            </a:extLst>
          </p:cNvPr>
          <p:cNvSpPr txBox="1"/>
          <p:nvPr/>
        </p:nvSpPr>
        <p:spPr>
          <a:xfrm>
            <a:off x="10249069" y="2086959"/>
            <a:ext cx="1776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/>
            </a:lvl1pPr>
          </a:lstStyle>
          <a:p>
            <a:r>
              <a:rPr lang="en-GB" dirty="0"/>
              <a:t>Impact on Peak flow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DE82156F-9FB2-46A5-9709-52CD51A13757}"/>
              </a:ext>
            </a:extLst>
          </p:cNvPr>
          <p:cNvSpPr txBox="1"/>
          <p:nvPr/>
        </p:nvSpPr>
        <p:spPr>
          <a:xfrm>
            <a:off x="10094199" y="3423706"/>
            <a:ext cx="1663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Impact on flooded area of wetland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07CCFC21-136E-4459-929C-ED3CC736F03D}"/>
              </a:ext>
            </a:extLst>
          </p:cNvPr>
          <p:cNvSpPr txBox="1"/>
          <p:nvPr/>
        </p:nvSpPr>
        <p:spPr>
          <a:xfrm>
            <a:off x="10713573" y="5113868"/>
            <a:ext cx="83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Trade off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8DEADDAE-1C29-465D-847C-8C8AE2B54E76}"/>
              </a:ext>
            </a:extLst>
          </p:cNvPr>
          <p:cNvSpPr/>
          <p:nvPr/>
        </p:nvSpPr>
        <p:spPr>
          <a:xfrm>
            <a:off x="9810478" y="244357"/>
            <a:ext cx="2233913" cy="6431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10C0D787-8641-4DC9-A201-682D952E9A69}"/>
              </a:ext>
            </a:extLst>
          </p:cNvPr>
          <p:cNvSpPr txBox="1"/>
          <p:nvPr/>
        </p:nvSpPr>
        <p:spPr>
          <a:xfrm>
            <a:off x="10855237" y="278642"/>
            <a:ext cx="115886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/>
              <a:t>Performance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B9585D9F-0909-46CD-8853-517F8C46EB9F}"/>
              </a:ext>
            </a:extLst>
          </p:cNvPr>
          <p:cNvSpPr txBox="1"/>
          <p:nvPr/>
        </p:nvSpPr>
        <p:spPr>
          <a:xfrm>
            <a:off x="40071" y="5138127"/>
            <a:ext cx="386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“Best” design is a complex function of site, design (and operation)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17660FAF-8208-461B-A9E2-F8309E007E60}"/>
              </a:ext>
            </a:extLst>
          </p:cNvPr>
          <p:cNvSpPr txBox="1"/>
          <p:nvPr/>
        </p:nvSpPr>
        <p:spPr>
          <a:xfrm>
            <a:off x="205105" y="283066"/>
            <a:ext cx="386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Which type, and where?</a:t>
            </a:r>
          </a:p>
        </p:txBody>
      </p:sp>
      <p:pic>
        <p:nvPicPr>
          <p:cNvPr id="226" name="Graphic 225">
            <a:extLst>
              <a:ext uri="{FF2B5EF4-FFF2-40B4-BE49-F238E27FC236}">
                <a16:creationId xmlns:a16="http://schemas.microsoft.com/office/drawing/2014/main" id="{38C8DF83-7A80-4825-9829-409A28D024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936" t="10620" r="2932" b="40081"/>
          <a:stretch/>
        </p:blipFill>
        <p:spPr>
          <a:xfrm>
            <a:off x="4217433" y="1058191"/>
            <a:ext cx="2627666" cy="826791"/>
          </a:xfrm>
          <a:prstGeom prst="rect">
            <a:avLst/>
          </a:prstGeom>
        </p:spPr>
      </p:pic>
      <p:sp>
        <p:nvSpPr>
          <p:cNvPr id="227" name="Oval 226">
            <a:extLst>
              <a:ext uri="{FF2B5EF4-FFF2-40B4-BE49-F238E27FC236}">
                <a16:creationId xmlns:a16="http://schemas.microsoft.com/office/drawing/2014/main" id="{7C5916A8-0561-48CD-B90D-9EC6DCD869C0}"/>
              </a:ext>
            </a:extLst>
          </p:cNvPr>
          <p:cNvSpPr/>
          <p:nvPr/>
        </p:nvSpPr>
        <p:spPr>
          <a:xfrm rot="21217986">
            <a:off x="5778343" y="1341366"/>
            <a:ext cx="731736" cy="203749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8" name="Graphic 227">
            <a:extLst>
              <a:ext uri="{FF2B5EF4-FFF2-40B4-BE49-F238E27FC236}">
                <a16:creationId xmlns:a16="http://schemas.microsoft.com/office/drawing/2014/main" id="{8CB079A1-62BC-4539-B2FD-30A72713A7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936" t="10620" r="2932" b="40081"/>
          <a:stretch/>
        </p:blipFill>
        <p:spPr>
          <a:xfrm>
            <a:off x="4089631" y="2494177"/>
            <a:ext cx="2627666" cy="826791"/>
          </a:xfrm>
          <a:prstGeom prst="rect">
            <a:avLst/>
          </a:prstGeom>
        </p:spPr>
      </p:pic>
      <p:sp>
        <p:nvSpPr>
          <p:cNvPr id="229" name="Oval 228">
            <a:extLst>
              <a:ext uri="{FF2B5EF4-FFF2-40B4-BE49-F238E27FC236}">
                <a16:creationId xmlns:a16="http://schemas.microsoft.com/office/drawing/2014/main" id="{9DCBA4E6-AA3B-4BA3-B88B-B6079BEBE11C}"/>
              </a:ext>
            </a:extLst>
          </p:cNvPr>
          <p:cNvSpPr/>
          <p:nvPr/>
        </p:nvSpPr>
        <p:spPr>
          <a:xfrm rot="21357334">
            <a:off x="5710680" y="2695822"/>
            <a:ext cx="656116" cy="34501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0" name="Graphic 229">
            <a:extLst>
              <a:ext uri="{FF2B5EF4-FFF2-40B4-BE49-F238E27FC236}">
                <a16:creationId xmlns:a16="http://schemas.microsoft.com/office/drawing/2014/main" id="{8D053E4B-7F60-48FD-9745-2F71B40756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936" t="10620" r="2932" b="40081"/>
          <a:stretch/>
        </p:blipFill>
        <p:spPr>
          <a:xfrm>
            <a:off x="4173826" y="4270951"/>
            <a:ext cx="2627666" cy="826791"/>
          </a:xfrm>
          <a:prstGeom prst="rect">
            <a:avLst/>
          </a:prstGeom>
        </p:spPr>
      </p:pic>
      <p:sp>
        <p:nvSpPr>
          <p:cNvPr id="231" name="Isosceles Triangle 230">
            <a:extLst>
              <a:ext uri="{FF2B5EF4-FFF2-40B4-BE49-F238E27FC236}">
                <a16:creationId xmlns:a16="http://schemas.microsoft.com/office/drawing/2014/main" id="{C16A4B94-DF33-499B-8D60-723BB5CB0E41}"/>
              </a:ext>
            </a:extLst>
          </p:cNvPr>
          <p:cNvSpPr/>
          <p:nvPr/>
        </p:nvSpPr>
        <p:spPr>
          <a:xfrm rot="16200000">
            <a:off x="4527240" y="1327379"/>
            <a:ext cx="544755" cy="359724"/>
          </a:xfrm>
          <a:prstGeom prst="triangl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2EB3875B-079B-4DC8-A3C0-22090E056D79}"/>
              </a:ext>
            </a:extLst>
          </p:cNvPr>
          <p:cNvSpPr/>
          <p:nvPr/>
        </p:nvSpPr>
        <p:spPr>
          <a:xfrm>
            <a:off x="4653925" y="2812046"/>
            <a:ext cx="231254" cy="278676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3F94F2B3-EE4F-46FA-A5D5-FB56AEBA8A58}"/>
              </a:ext>
            </a:extLst>
          </p:cNvPr>
          <p:cNvGrpSpPr/>
          <p:nvPr/>
        </p:nvGrpSpPr>
        <p:grpSpPr>
          <a:xfrm rot="21360365">
            <a:off x="4468516" y="4413256"/>
            <a:ext cx="613093" cy="220645"/>
            <a:chOff x="5381625" y="4328320"/>
            <a:chExt cx="1085850" cy="299130"/>
          </a:xfrm>
          <a:solidFill>
            <a:srgbClr val="00B0F0"/>
          </a:solidFill>
        </p:grpSpPr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9BD03DCA-AAFF-486E-AF9B-4BE30F33D26F}"/>
                </a:ext>
              </a:extLst>
            </p:cNvPr>
            <p:cNvCxnSpPr/>
            <p:nvPr/>
          </p:nvCxnSpPr>
          <p:spPr>
            <a:xfrm>
              <a:off x="5553075" y="4328320"/>
              <a:ext cx="689281" cy="0"/>
            </a:xfrm>
            <a:prstGeom prst="line">
              <a:avLst/>
            </a:prstGeom>
            <a:grpFill/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0DD1A800-7590-4E03-9BE2-068D436B4694}"/>
                </a:ext>
              </a:extLst>
            </p:cNvPr>
            <p:cNvCxnSpPr/>
            <p:nvPr/>
          </p:nvCxnSpPr>
          <p:spPr>
            <a:xfrm>
              <a:off x="6242356" y="4328320"/>
              <a:ext cx="225119" cy="299130"/>
            </a:xfrm>
            <a:prstGeom prst="line">
              <a:avLst/>
            </a:prstGeom>
            <a:grpFill/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AAB272FE-2BBB-4C2B-AAFD-F14A1FEBA681}"/>
                </a:ext>
              </a:extLst>
            </p:cNvPr>
            <p:cNvCxnSpPr/>
            <p:nvPr/>
          </p:nvCxnSpPr>
          <p:spPr>
            <a:xfrm flipH="1">
              <a:off x="5381625" y="4328320"/>
              <a:ext cx="171450" cy="299130"/>
            </a:xfrm>
            <a:prstGeom prst="line">
              <a:avLst/>
            </a:prstGeom>
            <a:grpFill/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7" name="Straight Arrow Connector 236">
            <a:extLst>
              <a:ext uri="{FF2B5EF4-FFF2-40B4-BE49-F238E27FC236}">
                <a16:creationId xmlns:a16="http://schemas.microsoft.com/office/drawing/2014/main" id="{F8F5B011-C5C7-4DA3-9BA1-9BEAB8E83E5F}"/>
              </a:ext>
            </a:extLst>
          </p:cNvPr>
          <p:cNvCxnSpPr>
            <a:cxnSpLocks/>
          </p:cNvCxnSpPr>
          <p:nvPr/>
        </p:nvCxnSpPr>
        <p:spPr>
          <a:xfrm flipV="1">
            <a:off x="4593185" y="4279626"/>
            <a:ext cx="321901" cy="1749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09335A3E-4BA1-4F5C-9238-AAF9B2C97BA7}"/>
              </a:ext>
            </a:extLst>
          </p:cNvPr>
          <p:cNvCxnSpPr>
            <a:cxnSpLocks/>
          </p:cNvCxnSpPr>
          <p:nvPr/>
        </p:nvCxnSpPr>
        <p:spPr>
          <a:xfrm flipV="1">
            <a:off x="4314672" y="4434870"/>
            <a:ext cx="106109" cy="20991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>
            <a:extLst>
              <a:ext uri="{FF2B5EF4-FFF2-40B4-BE49-F238E27FC236}">
                <a16:creationId xmlns:a16="http://schemas.microsoft.com/office/drawing/2014/main" id="{349F1A81-38BA-4940-B58D-0E8BCED2CB35}"/>
              </a:ext>
            </a:extLst>
          </p:cNvPr>
          <p:cNvCxnSpPr>
            <a:cxnSpLocks/>
          </p:cNvCxnSpPr>
          <p:nvPr/>
        </p:nvCxnSpPr>
        <p:spPr>
          <a:xfrm>
            <a:off x="5109427" y="4372547"/>
            <a:ext cx="126225" cy="16166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Oval 239">
            <a:extLst>
              <a:ext uri="{FF2B5EF4-FFF2-40B4-BE49-F238E27FC236}">
                <a16:creationId xmlns:a16="http://schemas.microsoft.com/office/drawing/2014/main" id="{2984F754-B1F7-4C95-85F3-59E1BABAD407}"/>
              </a:ext>
            </a:extLst>
          </p:cNvPr>
          <p:cNvSpPr/>
          <p:nvPr/>
        </p:nvSpPr>
        <p:spPr>
          <a:xfrm>
            <a:off x="5782810" y="4384739"/>
            <a:ext cx="656116" cy="53396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1" name="Graphic 240">
            <a:extLst>
              <a:ext uri="{FF2B5EF4-FFF2-40B4-BE49-F238E27FC236}">
                <a16:creationId xmlns:a16="http://schemas.microsoft.com/office/drawing/2014/main" id="{861403E6-0460-4FCD-98FB-F599E8DBF5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936" t="10620" r="2932" b="40081"/>
          <a:stretch/>
        </p:blipFill>
        <p:spPr>
          <a:xfrm>
            <a:off x="4170466" y="5533170"/>
            <a:ext cx="2627666" cy="826791"/>
          </a:xfrm>
          <a:prstGeom prst="rect">
            <a:avLst/>
          </a:prstGeom>
        </p:spPr>
      </p:pic>
      <p:sp>
        <p:nvSpPr>
          <p:cNvPr id="242" name="Oval 241">
            <a:extLst>
              <a:ext uri="{FF2B5EF4-FFF2-40B4-BE49-F238E27FC236}">
                <a16:creationId xmlns:a16="http://schemas.microsoft.com/office/drawing/2014/main" id="{007AA53E-950B-4D89-8AAB-3453EE31BFDF}"/>
              </a:ext>
            </a:extLst>
          </p:cNvPr>
          <p:cNvSpPr/>
          <p:nvPr/>
        </p:nvSpPr>
        <p:spPr>
          <a:xfrm>
            <a:off x="5775632" y="5620007"/>
            <a:ext cx="656116" cy="53396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FAEA1C55-67E6-48A3-9BDB-821B2C81021D}"/>
              </a:ext>
            </a:extLst>
          </p:cNvPr>
          <p:cNvSpPr txBox="1"/>
          <p:nvPr/>
        </p:nvSpPr>
        <p:spPr>
          <a:xfrm>
            <a:off x="5080582" y="346438"/>
            <a:ext cx="108357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/>
              <a:t>Design is important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0F15849C-4DC6-4157-BA65-83C79A81F748}"/>
              </a:ext>
            </a:extLst>
          </p:cNvPr>
          <p:cNvSpPr txBox="1"/>
          <p:nvPr/>
        </p:nvSpPr>
        <p:spPr>
          <a:xfrm>
            <a:off x="3785836" y="840623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Lots of storage, so lots of Baseload power</a:t>
            </a:r>
          </a:p>
          <a:p>
            <a:endParaRPr lang="en-GB" sz="1200" dirty="0"/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ECBE1BF-CE99-4B5F-A6F1-565D9CCEEE87}"/>
              </a:ext>
            </a:extLst>
          </p:cNvPr>
          <p:cNvSpPr txBox="1"/>
          <p:nvPr/>
        </p:nvSpPr>
        <p:spPr>
          <a:xfrm>
            <a:off x="4139367" y="2284872"/>
            <a:ext cx="2181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Less storage, so less baseload power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580B4F1C-7723-447F-A39B-78524F1C1ACE}"/>
              </a:ext>
            </a:extLst>
          </p:cNvPr>
          <p:cNvSpPr txBox="1"/>
          <p:nvPr/>
        </p:nvSpPr>
        <p:spPr>
          <a:xfrm>
            <a:off x="4299337" y="3878270"/>
            <a:ext cx="2572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Little storage, so little baseload power</a:t>
            </a:r>
            <a:endParaRPr lang="en-GB" sz="1200" dirty="0"/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E031184B-7483-4EF4-B50B-AE10B9CF6F2F}"/>
              </a:ext>
            </a:extLst>
          </p:cNvPr>
          <p:cNvSpPr txBox="1"/>
          <p:nvPr/>
        </p:nvSpPr>
        <p:spPr>
          <a:xfrm>
            <a:off x="4758440" y="5459443"/>
            <a:ext cx="1453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No storage, no power</a:t>
            </a:r>
          </a:p>
        </p:txBody>
      </p:sp>
      <p:sp>
        <p:nvSpPr>
          <p:cNvPr id="172" name="Isosceles Triangle 171">
            <a:extLst>
              <a:ext uri="{FF2B5EF4-FFF2-40B4-BE49-F238E27FC236}">
                <a16:creationId xmlns:a16="http://schemas.microsoft.com/office/drawing/2014/main" id="{E1144AC6-7CE7-4CE2-A76A-6C78F9977631}"/>
              </a:ext>
            </a:extLst>
          </p:cNvPr>
          <p:cNvSpPr/>
          <p:nvPr/>
        </p:nvSpPr>
        <p:spPr>
          <a:xfrm rot="16200000">
            <a:off x="374189" y="1040125"/>
            <a:ext cx="315718" cy="291194"/>
          </a:xfrm>
          <a:prstGeom prst="triangl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C306A3EB-A14E-4509-8097-B45D56756D55}"/>
              </a:ext>
            </a:extLst>
          </p:cNvPr>
          <p:cNvSpPr/>
          <p:nvPr/>
        </p:nvSpPr>
        <p:spPr>
          <a:xfrm>
            <a:off x="495889" y="1486434"/>
            <a:ext cx="181756" cy="164382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C67C758-AAFA-4E18-AD40-18096605BC3B}"/>
              </a:ext>
            </a:extLst>
          </p:cNvPr>
          <p:cNvGrpSpPr/>
          <p:nvPr/>
        </p:nvGrpSpPr>
        <p:grpSpPr>
          <a:xfrm>
            <a:off x="324721" y="1815261"/>
            <a:ext cx="529565" cy="179999"/>
            <a:chOff x="5381625" y="4328320"/>
            <a:chExt cx="1085850" cy="299130"/>
          </a:xfrm>
          <a:solidFill>
            <a:srgbClr val="00B0F0"/>
          </a:solidFill>
        </p:grpSpPr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5048A907-FA29-40BA-92F5-310C4C037E24}"/>
                </a:ext>
              </a:extLst>
            </p:cNvPr>
            <p:cNvCxnSpPr/>
            <p:nvPr/>
          </p:nvCxnSpPr>
          <p:spPr>
            <a:xfrm>
              <a:off x="5553075" y="4328320"/>
              <a:ext cx="689281" cy="0"/>
            </a:xfrm>
            <a:prstGeom prst="line">
              <a:avLst/>
            </a:prstGeom>
            <a:grpFill/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8D686E21-5795-488D-97B7-46BFB9171081}"/>
                </a:ext>
              </a:extLst>
            </p:cNvPr>
            <p:cNvCxnSpPr/>
            <p:nvPr/>
          </p:nvCxnSpPr>
          <p:spPr>
            <a:xfrm>
              <a:off x="6242356" y="4328320"/>
              <a:ext cx="225119" cy="299130"/>
            </a:xfrm>
            <a:prstGeom prst="line">
              <a:avLst/>
            </a:prstGeom>
            <a:grpFill/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1B3AF24B-C387-4EA7-84BC-0107F4EB7CF4}"/>
                </a:ext>
              </a:extLst>
            </p:cNvPr>
            <p:cNvCxnSpPr/>
            <p:nvPr/>
          </p:nvCxnSpPr>
          <p:spPr>
            <a:xfrm flipH="1">
              <a:off x="5381625" y="4328320"/>
              <a:ext cx="171450" cy="299130"/>
            </a:xfrm>
            <a:prstGeom prst="line">
              <a:avLst/>
            </a:prstGeom>
            <a:grpFill/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0" name="Oval 249">
            <a:extLst>
              <a:ext uri="{FF2B5EF4-FFF2-40B4-BE49-F238E27FC236}">
                <a16:creationId xmlns:a16="http://schemas.microsoft.com/office/drawing/2014/main" id="{E29C7199-4C2E-4D6B-892E-31C0BAB56EBB}"/>
              </a:ext>
            </a:extLst>
          </p:cNvPr>
          <p:cNvSpPr/>
          <p:nvPr/>
        </p:nvSpPr>
        <p:spPr>
          <a:xfrm>
            <a:off x="307364" y="2164139"/>
            <a:ext cx="656116" cy="26285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24AC1AE5-BCAF-46DB-8BD1-391BF008BBC2}"/>
              </a:ext>
            </a:extLst>
          </p:cNvPr>
          <p:cNvSpPr/>
          <p:nvPr/>
        </p:nvSpPr>
        <p:spPr>
          <a:xfrm rot="16200000">
            <a:off x="2072056" y="3381580"/>
            <a:ext cx="3397857" cy="3922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79BF23-0E2F-487F-A6AC-88803FF9DD14}"/>
              </a:ext>
            </a:extLst>
          </p:cNvPr>
          <p:cNvSpPr txBox="1"/>
          <p:nvPr/>
        </p:nvSpPr>
        <p:spPr>
          <a:xfrm>
            <a:off x="2509503" y="3196677"/>
            <a:ext cx="1168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Increasing</a:t>
            </a:r>
          </a:p>
          <a:p>
            <a:r>
              <a:rPr lang="en-US" dirty="0"/>
              <a:t>storage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655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 animBg="1"/>
      <p:bldP spid="50" grpId="0" animBg="1"/>
      <p:bldP spid="51" grpId="0" animBg="1"/>
      <p:bldP spid="58" grpId="0"/>
      <p:bldP spid="61" grpId="0" animBg="1"/>
      <p:bldP spid="71" grpId="0" animBg="1"/>
      <p:bldP spid="72" grpId="0" animBg="1"/>
      <p:bldP spid="73" grpId="0" animBg="1"/>
      <p:bldP spid="74" grpId="0" animBg="1"/>
      <p:bldP spid="91" grpId="0" animBg="1"/>
      <p:bldP spid="92" grpId="0" animBg="1"/>
      <p:bldP spid="99" grpId="0"/>
      <p:bldP spid="116" grpId="0" animBg="1"/>
      <p:bldP spid="117" grpId="0" animBg="1"/>
      <p:bldP spid="118" grpId="0" animBg="1"/>
      <p:bldP spid="156" grpId="0" animBg="1"/>
      <p:bldP spid="157" grpId="0" animBg="1"/>
      <p:bldP spid="170" grpId="0"/>
      <p:bldP spid="171" grpId="0"/>
      <p:bldP spid="212" grpId="0"/>
      <p:bldP spid="213" grpId="0"/>
      <p:bldP spid="214" grpId="0"/>
      <p:bldP spid="215" grpId="0"/>
      <p:bldP spid="216" grpId="0"/>
      <p:bldP spid="217" grpId="0"/>
      <p:bldP spid="218" grpId="0"/>
      <p:bldP spid="219" grpId="0"/>
      <p:bldP spid="220" grpId="0"/>
      <p:bldP spid="221" grpId="0"/>
      <p:bldP spid="222" grpId="0" animBg="1"/>
      <p:bldP spid="223" grpId="0" animBg="1"/>
      <p:bldP spid="224" grpId="0"/>
      <p:bldP spid="227" grpId="0" animBg="1"/>
      <p:bldP spid="229" grpId="0" animBg="1"/>
      <p:bldP spid="231" grpId="0" animBg="1"/>
      <p:bldP spid="232" grpId="0" animBg="1"/>
      <p:bldP spid="240" grpId="0" animBg="1"/>
      <p:bldP spid="242" grpId="0" animBg="1"/>
      <p:bldP spid="243" grpId="0" animBg="1"/>
      <p:bldP spid="244" grpId="0"/>
      <p:bldP spid="245" grpId="0"/>
      <p:bldP spid="246" grpId="0"/>
      <p:bldP spid="247" grpId="0"/>
      <p:bldP spid="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Chart, line chart&#10;&#10;Description automatically generated">
            <a:extLst>
              <a:ext uri="{FF2B5EF4-FFF2-40B4-BE49-F238E27FC236}">
                <a16:creationId xmlns:a16="http://schemas.microsoft.com/office/drawing/2014/main" id="{58B06BDF-5634-4278-8E76-21D8F39AE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42" y="4070281"/>
            <a:ext cx="2355029" cy="17796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B332CB-96C2-43B7-B41C-966D288BB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78" y="90609"/>
            <a:ext cx="10515600" cy="70584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Simulation Model</a:t>
            </a:r>
            <a:endParaRPr lang="en-GB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4A732A-A411-40D2-9E7E-9ED087CBE5F0}"/>
              </a:ext>
            </a:extLst>
          </p:cNvPr>
          <p:cNvSpPr/>
          <p:nvPr/>
        </p:nvSpPr>
        <p:spPr>
          <a:xfrm>
            <a:off x="2723441" y="912784"/>
            <a:ext cx="1640511" cy="6136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C99148-4A00-4BA0-99C8-43C2474C2CCD}"/>
              </a:ext>
            </a:extLst>
          </p:cNvPr>
          <p:cNvSpPr/>
          <p:nvPr/>
        </p:nvSpPr>
        <p:spPr>
          <a:xfrm>
            <a:off x="345225" y="796452"/>
            <a:ext cx="2046290" cy="7997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FC669A-0023-47F2-B63C-9310BCC63616}"/>
              </a:ext>
            </a:extLst>
          </p:cNvPr>
          <p:cNvSpPr txBox="1">
            <a:spLocks/>
          </p:cNvSpPr>
          <p:nvPr/>
        </p:nvSpPr>
        <p:spPr>
          <a:xfrm>
            <a:off x="2757351" y="950921"/>
            <a:ext cx="1606601" cy="533875"/>
          </a:xfrm>
          <a:prstGeom prst="rect">
            <a:avLst/>
          </a:prstGeom>
        </p:spPr>
        <p:txBody>
          <a:bodyPr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GB" sz="1400" b="1" dirty="0"/>
              <a:t>Hydraulic Model</a:t>
            </a:r>
          </a:p>
          <a:p>
            <a:pPr marL="0" indent="0" algn="ctr">
              <a:buFont typeface="Arial"/>
              <a:buNone/>
            </a:pPr>
            <a:r>
              <a:rPr lang="en-GB" sz="1400" b="1" dirty="0"/>
              <a:t>LISFLOOD-FP (1km)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713D2DB-002A-4E4D-B07B-8218198F4847}"/>
              </a:ext>
            </a:extLst>
          </p:cNvPr>
          <p:cNvSpPr txBox="1">
            <a:spLocks/>
          </p:cNvSpPr>
          <p:nvPr/>
        </p:nvSpPr>
        <p:spPr>
          <a:xfrm>
            <a:off x="199878" y="814032"/>
            <a:ext cx="2319448" cy="7304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GB" sz="1400" b="1" dirty="0"/>
              <a:t>Distributed Hydrological Model</a:t>
            </a:r>
          </a:p>
          <a:p>
            <a:pPr marL="0" indent="0" algn="ctr">
              <a:buFont typeface="Arial"/>
              <a:buNone/>
            </a:pPr>
            <a:r>
              <a:rPr lang="en-GB" sz="1400" b="1" dirty="0"/>
              <a:t>VIC (5km resolution)</a:t>
            </a:r>
          </a:p>
          <a:p>
            <a:pPr marL="0" indent="0" algn="ctr">
              <a:buFont typeface="Arial"/>
              <a:buNone/>
            </a:pPr>
            <a:endParaRPr lang="en-GB" sz="14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C89926E-CC4C-424E-96CF-99009B98036A}"/>
              </a:ext>
            </a:extLst>
          </p:cNvPr>
          <p:cNvSpPr txBox="1">
            <a:spLocks/>
          </p:cNvSpPr>
          <p:nvPr/>
        </p:nvSpPr>
        <p:spPr>
          <a:xfrm>
            <a:off x="5265391" y="2269181"/>
            <a:ext cx="1720931" cy="3387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GB" sz="1400" b="1" dirty="0"/>
              <a:t>Power Estimates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338DFFA1-EA28-4DA0-907A-DD122EF6E2C9}"/>
              </a:ext>
            </a:extLst>
          </p:cNvPr>
          <p:cNvSpPr/>
          <p:nvPr/>
        </p:nvSpPr>
        <p:spPr>
          <a:xfrm rot="16200000">
            <a:off x="2361472" y="1074345"/>
            <a:ext cx="433137" cy="3377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Arrow: Down 46">
            <a:extLst>
              <a:ext uri="{FF2B5EF4-FFF2-40B4-BE49-F238E27FC236}">
                <a16:creationId xmlns:a16="http://schemas.microsoft.com/office/drawing/2014/main" id="{BEDF778C-6F0B-4E39-92B2-89E247875C3E}"/>
              </a:ext>
            </a:extLst>
          </p:cNvPr>
          <p:cNvSpPr/>
          <p:nvPr/>
        </p:nvSpPr>
        <p:spPr>
          <a:xfrm rot="16200000">
            <a:off x="4694232" y="2048145"/>
            <a:ext cx="433137" cy="7058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7A1C19B-5D81-4C0C-8D2A-E56FB4DF2C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99" t="11835" r="18256" b="3002"/>
          <a:stretch/>
        </p:blipFill>
        <p:spPr>
          <a:xfrm>
            <a:off x="1194955" y="1986874"/>
            <a:ext cx="3355561" cy="295470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9" name="Arrow: Down 48">
            <a:extLst>
              <a:ext uri="{FF2B5EF4-FFF2-40B4-BE49-F238E27FC236}">
                <a16:creationId xmlns:a16="http://schemas.microsoft.com/office/drawing/2014/main" id="{A5811843-A7C2-4F8B-8660-882C7E989664}"/>
              </a:ext>
            </a:extLst>
          </p:cNvPr>
          <p:cNvSpPr/>
          <p:nvPr/>
        </p:nvSpPr>
        <p:spPr>
          <a:xfrm rot="16200000">
            <a:off x="4564129" y="4614303"/>
            <a:ext cx="433137" cy="3283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F3FC92B-6A10-476A-A558-DD573ECB71EB}"/>
              </a:ext>
            </a:extLst>
          </p:cNvPr>
          <p:cNvSpPr/>
          <p:nvPr/>
        </p:nvSpPr>
        <p:spPr>
          <a:xfrm>
            <a:off x="4476737" y="4727862"/>
            <a:ext cx="161232" cy="1612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Arrow: Down 77">
            <a:extLst>
              <a:ext uri="{FF2B5EF4-FFF2-40B4-BE49-F238E27FC236}">
                <a16:creationId xmlns:a16="http://schemas.microsoft.com/office/drawing/2014/main" id="{D97A4E96-E221-43E6-AEFB-A8F157E1E8CB}"/>
              </a:ext>
            </a:extLst>
          </p:cNvPr>
          <p:cNvSpPr/>
          <p:nvPr/>
        </p:nvSpPr>
        <p:spPr>
          <a:xfrm>
            <a:off x="3287359" y="1522933"/>
            <a:ext cx="433137" cy="4248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6E44619C-1374-4F6C-90CA-6955CD9869C0}"/>
              </a:ext>
            </a:extLst>
          </p:cNvPr>
          <p:cNvSpPr/>
          <p:nvPr/>
        </p:nvSpPr>
        <p:spPr>
          <a:xfrm rot="16200000">
            <a:off x="7369053" y="4597297"/>
            <a:ext cx="433137" cy="4246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1E3C1703-0D18-4A70-8826-A7131EDD7BB5}"/>
              </a:ext>
            </a:extLst>
          </p:cNvPr>
          <p:cNvSpPr txBox="1">
            <a:spLocks/>
          </p:cNvSpPr>
          <p:nvPr/>
        </p:nvSpPr>
        <p:spPr>
          <a:xfrm>
            <a:off x="7797931" y="4524364"/>
            <a:ext cx="1305358" cy="8116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GB" sz="1400" b="1" dirty="0"/>
              <a:t>Fathoms 90m Floodplain </a:t>
            </a:r>
          </a:p>
          <a:p>
            <a:pPr marL="0" indent="0" algn="ctr">
              <a:buFont typeface="Arial"/>
              <a:buNone/>
            </a:pPr>
            <a:r>
              <a:rPr lang="en-GB" sz="1400" b="1" dirty="0"/>
              <a:t>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38C38D-30BF-490E-A5C7-F72A5E77D46E}"/>
              </a:ext>
            </a:extLst>
          </p:cNvPr>
          <p:cNvSpPr txBox="1"/>
          <p:nvPr/>
        </p:nvSpPr>
        <p:spPr>
          <a:xfrm>
            <a:off x="9584510" y="5187657"/>
            <a:ext cx="2261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Very slow! Replace with a surrogate regression model  between </a:t>
            </a:r>
            <a:r>
              <a:rPr lang="en-US" sz="1600" dirty="0" err="1"/>
              <a:t>Q</a:t>
            </a:r>
            <a:r>
              <a:rPr lang="en-US" sz="1600" baseline="-25000" dirty="0" err="1"/>
              <a:t>peak</a:t>
            </a:r>
            <a:r>
              <a:rPr lang="en-US" sz="1600" dirty="0"/>
              <a:t> and Area</a:t>
            </a:r>
            <a:endParaRPr lang="en-GB" sz="1600" dirty="0"/>
          </a:p>
        </p:txBody>
      </p:sp>
      <p:sp>
        <p:nvSpPr>
          <p:cNvPr id="52" name="Arrow: Down 51">
            <a:extLst>
              <a:ext uri="{FF2B5EF4-FFF2-40B4-BE49-F238E27FC236}">
                <a16:creationId xmlns:a16="http://schemas.microsoft.com/office/drawing/2014/main" id="{CED287A0-A908-40B4-9C0E-5310A684AEF3}"/>
              </a:ext>
            </a:extLst>
          </p:cNvPr>
          <p:cNvSpPr/>
          <p:nvPr/>
        </p:nvSpPr>
        <p:spPr>
          <a:xfrm rot="16200000">
            <a:off x="9155633" y="4665373"/>
            <a:ext cx="433137" cy="4246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472DF5A-D0D5-4FAA-91C4-8D9EE6BB3F60}"/>
              </a:ext>
            </a:extLst>
          </p:cNvPr>
          <p:cNvSpPr/>
          <p:nvPr/>
        </p:nvSpPr>
        <p:spPr>
          <a:xfrm>
            <a:off x="9679025" y="4688873"/>
            <a:ext cx="609992" cy="4331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Text Box 192">
            <a:extLst>
              <a:ext uri="{FF2B5EF4-FFF2-40B4-BE49-F238E27FC236}">
                <a16:creationId xmlns:a16="http://schemas.microsoft.com/office/drawing/2014/main" id="{25153379-1C56-4AE8-A4C9-89C9DF052945}"/>
              </a:ext>
            </a:extLst>
          </p:cNvPr>
          <p:cNvSpPr txBox="1"/>
          <p:nvPr/>
        </p:nvSpPr>
        <p:spPr>
          <a:xfrm>
            <a:off x="9748727" y="4749299"/>
            <a:ext cx="647608" cy="29527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GB" sz="1600" b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endParaRPr lang="en-GB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176A197-8ADF-4595-9B1E-DC18FA03D7AF}"/>
              </a:ext>
            </a:extLst>
          </p:cNvPr>
          <p:cNvSpPr txBox="1"/>
          <p:nvPr/>
        </p:nvSpPr>
        <p:spPr>
          <a:xfrm>
            <a:off x="461580" y="5561752"/>
            <a:ext cx="3503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17 HP locations</a:t>
            </a:r>
          </a:p>
          <a:p>
            <a:pPr marL="285750" indent="-285750">
              <a:buFontTx/>
              <a:buChar char="-"/>
            </a:pPr>
            <a:r>
              <a:rPr lang="en-GB" dirty="0"/>
              <a:t>4 design options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4</a:t>
            </a:r>
            <a:r>
              <a:rPr lang="en-GB" b="1" baseline="30000" dirty="0"/>
              <a:t>17</a:t>
            </a:r>
            <a:r>
              <a:rPr lang="en-GB" b="1" dirty="0"/>
              <a:t> = 17,179,869,184 options!</a:t>
            </a:r>
          </a:p>
          <a:p>
            <a:pPr marL="285750" indent="-285750">
              <a:buFontTx/>
              <a:buChar char="-"/>
            </a:pPr>
            <a:r>
              <a:rPr lang="en-GB" dirty="0"/>
              <a:t>7 minute simulation</a:t>
            </a: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05FBD455-B211-4DEA-9F44-6D424785252D}"/>
              </a:ext>
            </a:extLst>
          </p:cNvPr>
          <p:cNvSpPr/>
          <p:nvPr/>
        </p:nvSpPr>
        <p:spPr>
          <a:xfrm rot="16200000">
            <a:off x="2365961" y="2801444"/>
            <a:ext cx="212603" cy="183407"/>
          </a:xfrm>
          <a:prstGeom prst="triangl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2F8B6D26-794D-4336-8405-A86ED3A64E74}"/>
              </a:ext>
            </a:extLst>
          </p:cNvPr>
          <p:cNvSpPr/>
          <p:nvPr/>
        </p:nvSpPr>
        <p:spPr>
          <a:xfrm rot="16200000">
            <a:off x="1860750" y="3714263"/>
            <a:ext cx="212603" cy="183407"/>
          </a:xfrm>
          <a:prstGeom prst="triangl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004D469-CFB7-4B86-8099-AA9A01769ACC}"/>
              </a:ext>
            </a:extLst>
          </p:cNvPr>
          <p:cNvGrpSpPr/>
          <p:nvPr/>
        </p:nvGrpSpPr>
        <p:grpSpPr>
          <a:xfrm rot="3811690">
            <a:off x="3149779" y="3355148"/>
            <a:ext cx="294463" cy="87877"/>
            <a:chOff x="5381625" y="4328320"/>
            <a:chExt cx="1085850" cy="29913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1EF1C45-83AC-4E1E-813B-46E3AFE23687}"/>
                </a:ext>
              </a:extLst>
            </p:cNvPr>
            <p:cNvCxnSpPr/>
            <p:nvPr/>
          </p:nvCxnSpPr>
          <p:spPr>
            <a:xfrm>
              <a:off x="5553075" y="4328320"/>
              <a:ext cx="68928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A4F7130-1968-479A-8175-DEFCBA10B651}"/>
                </a:ext>
              </a:extLst>
            </p:cNvPr>
            <p:cNvCxnSpPr/>
            <p:nvPr/>
          </p:nvCxnSpPr>
          <p:spPr>
            <a:xfrm>
              <a:off x="6242356" y="4328320"/>
              <a:ext cx="225119" cy="29913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3C5920A-CFC9-4395-B1CD-75E205AAA0DA}"/>
                </a:ext>
              </a:extLst>
            </p:cNvPr>
            <p:cNvCxnSpPr/>
            <p:nvPr/>
          </p:nvCxnSpPr>
          <p:spPr>
            <a:xfrm flipH="1">
              <a:off x="5381625" y="4328320"/>
              <a:ext cx="171450" cy="29913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B534CDB-AA2E-45B1-87E1-C4A7E29EFCE8}"/>
              </a:ext>
            </a:extLst>
          </p:cNvPr>
          <p:cNvGrpSpPr/>
          <p:nvPr/>
        </p:nvGrpSpPr>
        <p:grpSpPr>
          <a:xfrm rot="6924024">
            <a:off x="2507610" y="4269079"/>
            <a:ext cx="213886" cy="101473"/>
            <a:chOff x="5381625" y="4328320"/>
            <a:chExt cx="1085850" cy="29913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EA15DF9-1676-4783-951A-1279E221426A}"/>
                </a:ext>
              </a:extLst>
            </p:cNvPr>
            <p:cNvCxnSpPr/>
            <p:nvPr/>
          </p:nvCxnSpPr>
          <p:spPr>
            <a:xfrm>
              <a:off x="5553075" y="4328320"/>
              <a:ext cx="68928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9E42305-DB92-4D12-9BE2-FF66C2DA1FFB}"/>
                </a:ext>
              </a:extLst>
            </p:cNvPr>
            <p:cNvCxnSpPr/>
            <p:nvPr/>
          </p:nvCxnSpPr>
          <p:spPr>
            <a:xfrm>
              <a:off x="6242356" y="4328320"/>
              <a:ext cx="225119" cy="29913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A6DFDFB-E1B1-4DAC-9E2B-D8A338A8BF0B}"/>
                </a:ext>
              </a:extLst>
            </p:cNvPr>
            <p:cNvCxnSpPr/>
            <p:nvPr/>
          </p:nvCxnSpPr>
          <p:spPr>
            <a:xfrm flipH="1">
              <a:off x="5381625" y="4328320"/>
              <a:ext cx="171450" cy="29913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Oval 60">
            <a:extLst>
              <a:ext uri="{FF2B5EF4-FFF2-40B4-BE49-F238E27FC236}">
                <a16:creationId xmlns:a16="http://schemas.microsoft.com/office/drawing/2014/main" id="{D36422ED-5C2B-45D7-A822-03C1F09F48AC}"/>
              </a:ext>
            </a:extLst>
          </p:cNvPr>
          <p:cNvSpPr/>
          <p:nvPr/>
        </p:nvSpPr>
        <p:spPr>
          <a:xfrm>
            <a:off x="2886559" y="3161750"/>
            <a:ext cx="128789" cy="118798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4D999CAB-CA07-4A35-A248-F97789264713}"/>
              </a:ext>
            </a:extLst>
          </p:cNvPr>
          <p:cNvSpPr/>
          <p:nvPr/>
        </p:nvSpPr>
        <p:spPr>
          <a:xfrm>
            <a:off x="2739148" y="3640266"/>
            <a:ext cx="128789" cy="118798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4AF4A610-9800-49FA-A9DE-85FB023AFFA3}"/>
              </a:ext>
            </a:extLst>
          </p:cNvPr>
          <p:cNvSpPr/>
          <p:nvPr/>
        </p:nvSpPr>
        <p:spPr>
          <a:xfrm rot="16200000">
            <a:off x="3766323" y="4612922"/>
            <a:ext cx="212603" cy="183407"/>
          </a:xfrm>
          <a:prstGeom prst="triangl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88B3CEA-9CDE-4AD6-9578-71638A26EE4A}"/>
              </a:ext>
            </a:extLst>
          </p:cNvPr>
          <p:cNvSpPr/>
          <p:nvPr/>
        </p:nvSpPr>
        <p:spPr>
          <a:xfrm>
            <a:off x="3162648" y="3566519"/>
            <a:ext cx="128789" cy="118798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73232FD3-EAA6-43C8-B0C3-46BBA4D4D2E4}"/>
                  </a:ext>
                </a:extLst>
              </p:cNvPr>
              <p:cNvSpPr txBox="1"/>
              <p:nvPr/>
            </p:nvSpPr>
            <p:spPr>
              <a:xfrm>
                <a:off x="7670130" y="485292"/>
                <a:ext cx="4202869" cy="3736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Objectives</a:t>
                </a:r>
                <a:r>
                  <a:rPr lang="en-GB" dirty="0"/>
                  <a:t>:</a:t>
                </a:r>
              </a:p>
              <a:p>
                <a:r>
                  <a:rPr lang="en-GB" dirty="0"/>
                  <a:t>Maximise Hydropower: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𝑝𝑜𝑤𝑒𝑟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nary>
                  </m:oMath>
                </a14:m>
                <a:endParaRPr lang="en-GB" i="1" dirty="0"/>
              </a:p>
              <a:p>
                <a:r>
                  <a:rPr lang="en-GB" dirty="0"/>
                  <a:t>Minimise flood change: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𝑓𝑙𝑜𝑜𝑑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endParaRPr lang="en-GB" dirty="0"/>
              </a:p>
              <a:p>
                <a:endParaRPr lang="en-GB" dirty="0"/>
              </a:p>
              <a:p>
                <a:r>
                  <a:rPr lang="en-GB" b="1" dirty="0"/>
                  <a:t>Decision variables</a:t>
                </a:r>
                <a:r>
                  <a:rPr lang="en-GB" dirty="0"/>
                  <a:t>:</a:t>
                </a:r>
              </a:p>
              <a:p>
                <a:endParaRPr lang="en-GB" dirty="0"/>
              </a:p>
              <a:p>
                <a:r>
                  <a:rPr lang="en-GB" dirty="0"/>
                  <a:t>0 – don’t build dam</a:t>
                </a:r>
              </a:p>
              <a:p>
                <a:endParaRPr lang="en-GB" dirty="0"/>
              </a:p>
              <a:p>
                <a:r>
                  <a:rPr lang="en-GB" dirty="0"/>
                  <a:t>1 – build large dam</a:t>
                </a:r>
              </a:p>
              <a:p>
                <a:endParaRPr lang="en-GB" dirty="0"/>
              </a:p>
              <a:p>
                <a:r>
                  <a:rPr lang="en-GB" dirty="0"/>
                  <a:t>2 – build small dam</a:t>
                </a:r>
              </a:p>
              <a:p>
                <a:endParaRPr lang="en-GB" dirty="0"/>
              </a:p>
              <a:p>
                <a:r>
                  <a:rPr lang="en-GB" dirty="0"/>
                  <a:t>3 – build </a:t>
                </a:r>
                <a:r>
                  <a:rPr lang="en-GB" dirty="0" err="1"/>
                  <a:t>RoR</a:t>
                </a:r>
                <a:endParaRPr lang="en-GB" dirty="0"/>
              </a:p>
            </p:txBody>
          </p:sp>
        </mc:Choice>
        <mc:Fallback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73232FD3-EAA6-43C8-B0C3-46BBA4D4D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0130" y="485292"/>
                <a:ext cx="4202869" cy="3736985"/>
              </a:xfrm>
              <a:prstGeom prst="rect">
                <a:avLst/>
              </a:prstGeom>
              <a:blipFill>
                <a:blip r:embed="rId5"/>
                <a:stretch>
                  <a:fillRect l="-1159" t="-4405" r="-2464" b="-16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5F06C78D-316D-4CD2-90E1-549EBA8CF81C}"/>
              </a:ext>
            </a:extLst>
          </p:cNvPr>
          <p:cNvSpPr/>
          <p:nvPr/>
        </p:nvSpPr>
        <p:spPr>
          <a:xfrm rot="16200000">
            <a:off x="9989125" y="2785967"/>
            <a:ext cx="212603" cy="183407"/>
          </a:xfrm>
          <a:prstGeom prst="triangl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A2ACD42-134D-4772-8444-D74CAD68B3F6}"/>
              </a:ext>
            </a:extLst>
          </p:cNvPr>
          <p:cNvSpPr/>
          <p:nvPr/>
        </p:nvSpPr>
        <p:spPr>
          <a:xfrm>
            <a:off x="10006358" y="3344342"/>
            <a:ext cx="180772" cy="166749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4C1E553-3B19-4515-B3F1-DE137D43B6A9}"/>
              </a:ext>
            </a:extLst>
          </p:cNvPr>
          <p:cNvGrpSpPr/>
          <p:nvPr/>
        </p:nvGrpSpPr>
        <p:grpSpPr>
          <a:xfrm>
            <a:off x="9876688" y="3945440"/>
            <a:ext cx="620883" cy="140978"/>
            <a:chOff x="5381625" y="4328320"/>
            <a:chExt cx="1085850" cy="29913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6FE405C-118E-452D-BA9B-9144610CB3F5}"/>
                </a:ext>
              </a:extLst>
            </p:cNvPr>
            <p:cNvCxnSpPr/>
            <p:nvPr/>
          </p:nvCxnSpPr>
          <p:spPr>
            <a:xfrm>
              <a:off x="5553075" y="4328320"/>
              <a:ext cx="689281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316CFC7A-01B7-414D-8ABE-3C40E83471A2}"/>
                </a:ext>
              </a:extLst>
            </p:cNvPr>
            <p:cNvCxnSpPr/>
            <p:nvPr/>
          </p:nvCxnSpPr>
          <p:spPr>
            <a:xfrm>
              <a:off x="6242356" y="4328320"/>
              <a:ext cx="225119" cy="29913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806BC92-9013-40A0-9595-411E7BE8A015}"/>
                </a:ext>
              </a:extLst>
            </p:cNvPr>
            <p:cNvCxnSpPr/>
            <p:nvPr/>
          </p:nvCxnSpPr>
          <p:spPr>
            <a:xfrm flipH="1">
              <a:off x="5381625" y="4328320"/>
              <a:ext cx="171450" cy="29913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B0FA739-2CF1-4AA0-82B3-B0BACB045D9F}"/>
              </a:ext>
            </a:extLst>
          </p:cNvPr>
          <p:cNvCxnSpPr>
            <a:cxnSpLocks/>
          </p:cNvCxnSpPr>
          <p:nvPr/>
        </p:nvCxnSpPr>
        <p:spPr>
          <a:xfrm flipV="1">
            <a:off x="1458579" y="4980720"/>
            <a:ext cx="659412" cy="6201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A64C35E-F284-4A98-85AB-163DFB7E9D57}"/>
              </a:ext>
            </a:extLst>
          </p:cNvPr>
          <p:cNvSpPr/>
          <p:nvPr/>
        </p:nvSpPr>
        <p:spPr>
          <a:xfrm>
            <a:off x="5354615" y="4627532"/>
            <a:ext cx="2000250" cy="734841"/>
          </a:xfrm>
          <a:custGeom>
            <a:avLst/>
            <a:gdLst>
              <a:gd name="connsiteX0" fmla="*/ 0 w 2000250"/>
              <a:gd name="connsiteY0" fmla="*/ 435958 h 734841"/>
              <a:gd name="connsiteX1" fmla="*/ 140970 w 2000250"/>
              <a:gd name="connsiteY1" fmla="*/ 660748 h 734841"/>
              <a:gd name="connsiteX2" fmla="*/ 285750 w 2000250"/>
              <a:gd name="connsiteY2" fmla="*/ 668368 h 734841"/>
              <a:gd name="connsiteX3" fmla="*/ 369570 w 2000250"/>
              <a:gd name="connsiteY3" fmla="*/ 508348 h 734841"/>
              <a:gd name="connsiteX4" fmla="*/ 422910 w 2000250"/>
              <a:gd name="connsiteY4" fmla="*/ 378808 h 734841"/>
              <a:gd name="connsiteX5" fmla="*/ 480060 w 2000250"/>
              <a:gd name="connsiteY5" fmla="*/ 180688 h 734841"/>
              <a:gd name="connsiteX6" fmla="*/ 533400 w 2000250"/>
              <a:gd name="connsiteY6" fmla="*/ 133063 h 734841"/>
              <a:gd name="connsiteX7" fmla="*/ 605790 w 2000250"/>
              <a:gd name="connsiteY7" fmla="*/ 163543 h 734841"/>
              <a:gd name="connsiteX8" fmla="*/ 710565 w 2000250"/>
              <a:gd name="connsiteY8" fmla="*/ 279748 h 734841"/>
              <a:gd name="connsiteX9" fmla="*/ 750570 w 2000250"/>
              <a:gd name="connsiteY9" fmla="*/ 334993 h 734841"/>
              <a:gd name="connsiteX10" fmla="*/ 845820 w 2000250"/>
              <a:gd name="connsiteY10" fmla="*/ 458818 h 734841"/>
              <a:gd name="connsiteX11" fmla="*/ 941070 w 2000250"/>
              <a:gd name="connsiteY11" fmla="*/ 413098 h 734841"/>
              <a:gd name="connsiteX12" fmla="*/ 994410 w 2000250"/>
              <a:gd name="connsiteY12" fmla="*/ 298798 h 734841"/>
              <a:gd name="connsiteX13" fmla="*/ 1032510 w 2000250"/>
              <a:gd name="connsiteY13" fmla="*/ 230218 h 734841"/>
              <a:gd name="connsiteX14" fmla="*/ 1074420 w 2000250"/>
              <a:gd name="connsiteY14" fmla="*/ 83533 h 734841"/>
              <a:gd name="connsiteX15" fmla="*/ 1110615 w 2000250"/>
              <a:gd name="connsiteY15" fmla="*/ 16858 h 734841"/>
              <a:gd name="connsiteX16" fmla="*/ 1150620 w 2000250"/>
              <a:gd name="connsiteY16" fmla="*/ 1618 h 734841"/>
              <a:gd name="connsiteX17" fmla="*/ 1257300 w 2000250"/>
              <a:gd name="connsiteY17" fmla="*/ 30193 h 734841"/>
              <a:gd name="connsiteX18" fmla="*/ 1394460 w 2000250"/>
              <a:gd name="connsiteY18" fmla="*/ 264508 h 734841"/>
              <a:gd name="connsiteX19" fmla="*/ 1503045 w 2000250"/>
              <a:gd name="connsiteY19" fmla="*/ 517873 h 734841"/>
              <a:gd name="connsiteX20" fmla="*/ 1685925 w 2000250"/>
              <a:gd name="connsiteY20" fmla="*/ 687418 h 734841"/>
              <a:gd name="connsiteX21" fmla="*/ 1847850 w 2000250"/>
              <a:gd name="connsiteY21" fmla="*/ 729328 h 734841"/>
              <a:gd name="connsiteX22" fmla="*/ 2000250 w 2000250"/>
              <a:gd name="connsiteY22" fmla="*/ 733138 h 734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000250" h="734841">
                <a:moveTo>
                  <a:pt x="0" y="435958"/>
                </a:moveTo>
                <a:cubicBezTo>
                  <a:pt x="46672" y="528985"/>
                  <a:pt x="93345" y="622013"/>
                  <a:pt x="140970" y="660748"/>
                </a:cubicBezTo>
                <a:cubicBezTo>
                  <a:pt x="188595" y="699483"/>
                  <a:pt x="247650" y="693768"/>
                  <a:pt x="285750" y="668368"/>
                </a:cubicBezTo>
                <a:cubicBezTo>
                  <a:pt x="323850" y="642968"/>
                  <a:pt x="346710" y="556608"/>
                  <a:pt x="369570" y="508348"/>
                </a:cubicBezTo>
                <a:cubicBezTo>
                  <a:pt x="392430" y="460088"/>
                  <a:pt x="404495" y="433418"/>
                  <a:pt x="422910" y="378808"/>
                </a:cubicBezTo>
                <a:cubicBezTo>
                  <a:pt x="441325" y="324198"/>
                  <a:pt x="461645" y="221645"/>
                  <a:pt x="480060" y="180688"/>
                </a:cubicBezTo>
                <a:cubicBezTo>
                  <a:pt x="498475" y="139730"/>
                  <a:pt x="512445" y="135920"/>
                  <a:pt x="533400" y="133063"/>
                </a:cubicBezTo>
                <a:cubicBezTo>
                  <a:pt x="554355" y="130206"/>
                  <a:pt x="576262" y="139095"/>
                  <a:pt x="605790" y="163543"/>
                </a:cubicBezTo>
                <a:cubicBezTo>
                  <a:pt x="635318" y="187991"/>
                  <a:pt x="686435" y="251173"/>
                  <a:pt x="710565" y="279748"/>
                </a:cubicBezTo>
                <a:cubicBezTo>
                  <a:pt x="734695" y="308323"/>
                  <a:pt x="728028" y="305148"/>
                  <a:pt x="750570" y="334993"/>
                </a:cubicBezTo>
                <a:cubicBezTo>
                  <a:pt x="773112" y="364838"/>
                  <a:pt x="814070" y="445801"/>
                  <a:pt x="845820" y="458818"/>
                </a:cubicBezTo>
                <a:cubicBezTo>
                  <a:pt x="877570" y="471835"/>
                  <a:pt x="916305" y="439768"/>
                  <a:pt x="941070" y="413098"/>
                </a:cubicBezTo>
                <a:cubicBezTo>
                  <a:pt x="965835" y="386428"/>
                  <a:pt x="979170" y="329278"/>
                  <a:pt x="994410" y="298798"/>
                </a:cubicBezTo>
                <a:cubicBezTo>
                  <a:pt x="1009650" y="268318"/>
                  <a:pt x="1019175" y="266095"/>
                  <a:pt x="1032510" y="230218"/>
                </a:cubicBezTo>
                <a:cubicBezTo>
                  <a:pt x="1045845" y="194341"/>
                  <a:pt x="1061402" y="119093"/>
                  <a:pt x="1074420" y="83533"/>
                </a:cubicBezTo>
                <a:cubicBezTo>
                  <a:pt x="1087438" y="47973"/>
                  <a:pt x="1097915" y="30510"/>
                  <a:pt x="1110615" y="16858"/>
                </a:cubicBezTo>
                <a:cubicBezTo>
                  <a:pt x="1123315" y="3206"/>
                  <a:pt x="1126173" y="-604"/>
                  <a:pt x="1150620" y="1618"/>
                </a:cubicBezTo>
                <a:cubicBezTo>
                  <a:pt x="1175067" y="3840"/>
                  <a:pt x="1216660" y="-13622"/>
                  <a:pt x="1257300" y="30193"/>
                </a:cubicBezTo>
                <a:cubicBezTo>
                  <a:pt x="1297940" y="74008"/>
                  <a:pt x="1353503" y="183228"/>
                  <a:pt x="1394460" y="264508"/>
                </a:cubicBezTo>
                <a:cubicBezTo>
                  <a:pt x="1435417" y="345788"/>
                  <a:pt x="1454468" y="447388"/>
                  <a:pt x="1503045" y="517873"/>
                </a:cubicBezTo>
                <a:cubicBezTo>
                  <a:pt x="1551622" y="588358"/>
                  <a:pt x="1628457" y="652175"/>
                  <a:pt x="1685925" y="687418"/>
                </a:cubicBezTo>
                <a:cubicBezTo>
                  <a:pt x="1743393" y="722661"/>
                  <a:pt x="1795463" y="721708"/>
                  <a:pt x="1847850" y="729328"/>
                </a:cubicBezTo>
                <a:cubicBezTo>
                  <a:pt x="1900237" y="736948"/>
                  <a:pt x="1950243" y="735043"/>
                  <a:pt x="2000250" y="733138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07FD33BC-5A9D-45A8-AEEC-57DDA01E0663}"/>
              </a:ext>
            </a:extLst>
          </p:cNvPr>
          <p:cNvCxnSpPr>
            <a:cxnSpLocks/>
          </p:cNvCxnSpPr>
          <p:nvPr/>
        </p:nvCxnSpPr>
        <p:spPr>
          <a:xfrm rot="10800000">
            <a:off x="5344709" y="4632960"/>
            <a:ext cx="1222390" cy="768096"/>
          </a:xfrm>
          <a:prstGeom prst="bentConnector3">
            <a:avLst>
              <a:gd name="adj1" fmla="val 1627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50AFA3D-8DF0-4D30-9B17-2C560CC480B1}"/>
              </a:ext>
            </a:extLst>
          </p:cNvPr>
          <p:cNvSpPr txBox="1"/>
          <p:nvPr/>
        </p:nvSpPr>
        <p:spPr>
          <a:xfrm>
            <a:off x="5955903" y="5609910"/>
            <a:ext cx="86823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Time (days)</a:t>
            </a:r>
            <a:endParaRPr lang="en-GB" sz="800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F08A865-D24E-4BC2-8FA5-747F6AEA819C}"/>
              </a:ext>
            </a:extLst>
          </p:cNvPr>
          <p:cNvSpPr txBox="1"/>
          <p:nvPr/>
        </p:nvSpPr>
        <p:spPr>
          <a:xfrm rot="16200000">
            <a:off x="4525955" y="4711204"/>
            <a:ext cx="108689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Discharge, Q  (m</a:t>
            </a:r>
            <a:r>
              <a:rPr lang="en-US" sz="800" baseline="30000" dirty="0"/>
              <a:t>3</a:t>
            </a:r>
            <a:r>
              <a:rPr lang="en-US" sz="800" dirty="0"/>
              <a:t>s</a:t>
            </a:r>
            <a:r>
              <a:rPr lang="en-US" sz="800" baseline="30000" dirty="0"/>
              <a:t>-1</a:t>
            </a:r>
            <a:r>
              <a:rPr lang="en-US" sz="800" dirty="0"/>
              <a:t>)</a:t>
            </a:r>
            <a:endParaRPr lang="en-GB" sz="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0B665A-3AA9-4424-A6E3-D808F8C2DB67}"/>
              </a:ext>
            </a:extLst>
          </p:cNvPr>
          <p:cNvSpPr txBox="1"/>
          <p:nvPr/>
        </p:nvSpPr>
        <p:spPr>
          <a:xfrm>
            <a:off x="5319504" y="4320805"/>
            <a:ext cx="711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Q</a:t>
            </a:r>
            <a:r>
              <a:rPr lang="en-US" sz="1400" baseline="-25000" dirty="0" err="1"/>
              <a:t>peak</a:t>
            </a:r>
            <a:endParaRPr lang="en-GB" sz="1400" dirty="0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86F88B7-4EC7-43EA-AF02-81F4451DBF97}"/>
              </a:ext>
            </a:extLst>
          </p:cNvPr>
          <p:cNvGrpSpPr/>
          <p:nvPr/>
        </p:nvGrpSpPr>
        <p:grpSpPr>
          <a:xfrm>
            <a:off x="5824516" y="2703872"/>
            <a:ext cx="674371" cy="536612"/>
            <a:chOff x="4254500" y="2496825"/>
            <a:chExt cx="987614" cy="785867"/>
          </a:xfrm>
        </p:grpSpPr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07127127-7F67-4279-8CFB-0C62156EB3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54500" y="2496825"/>
              <a:ext cx="0" cy="7858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09693D69-F529-43F3-B833-FECFF227521E}"/>
                </a:ext>
              </a:extLst>
            </p:cNvPr>
            <p:cNvCxnSpPr>
              <a:cxnSpLocks/>
            </p:cNvCxnSpPr>
            <p:nvPr/>
          </p:nvCxnSpPr>
          <p:spPr>
            <a:xfrm>
              <a:off x="4254500" y="3282692"/>
              <a:ext cx="98761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0F4DD5FE-9175-4074-A2B6-6960F66EC034}"/>
              </a:ext>
            </a:extLst>
          </p:cNvPr>
          <p:cNvSpPr/>
          <p:nvPr/>
        </p:nvSpPr>
        <p:spPr>
          <a:xfrm>
            <a:off x="6132795" y="2885169"/>
            <a:ext cx="153284" cy="3553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414C6268-DB78-43A4-B42C-5F7FA54FD084}"/>
              </a:ext>
            </a:extLst>
          </p:cNvPr>
          <p:cNvSpPr/>
          <p:nvPr/>
        </p:nvSpPr>
        <p:spPr>
          <a:xfrm>
            <a:off x="5889367" y="3206954"/>
            <a:ext cx="153285" cy="31218"/>
          </a:xfrm>
          <a:prstGeom prst="rect">
            <a:avLst/>
          </a:prstGeom>
          <a:solidFill>
            <a:srgbClr val="0070C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0678BB1-8613-4403-98B5-9B5AA314C430}"/>
              </a:ext>
            </a:extLst>
          </p:cNvPr>
          <p:cNvSpPr txBox="1"/>
          <p:nvPr/>
        </p:nvSpPr>
        <p:spPr>
          <a:xfrm>
            <a:off x="5535196" y="2692657"/>
            <a:ext cx="2590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P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A7065DF-22F6-4C81-8198-471260A66FCD}"/>
              </a:ext>
            </a:extLst>
          </p:cNvPr>
          <p:cNvSpPr txBox="1"/>
          <p:nvPr/>
        </p:nvSpPr>
        <p:spPr>
          <a:xfrm rot="5400000">
            <a:off x="5650020" y="3400450"/>
            <a:ext cx="6033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</a:t>
            </a:r>
            <a:r>
              <a:rPr lang="en-GB" sz="1000" dirty="0"/>
              <a:t>o dam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006A214-1BCB-4041-A32A-7B11935713B5}"/>
              </a:ext>
            </a:extLst>
          </p:cNvPr>
          <p:cNvSpPr txBox="1"/>
          <p:nvPr/>
        </p:nvSpPr>
        <p:spPr>
          <a:xfrm rot="5400000">
            <a:off x="5983259" y="3335680"/>
            <a:ext cx="4817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Dams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73C51418-6EA6-4E2D-85AD-6D0AE86D75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359" t="16250" r="40000" b="9471"/>
          <a:stretch/>
        </p:blipFill>
        <p:spPr>
          <a:xfrm>
            <a:off x="8101223" y="5423367"/>
            <a:ext cx="840710" cy="124657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1BB922-4ABE-4BF2-8711-067A5C5A259C}"/>
              </a:ext>
            </a:extLst>
          </p:cNvPr>
          <p:cNvSpPr txBox="1"/>
          <p:nvPr/>
        </p:nvSpPr>
        <p:spPr>
          <a:xfrm>
            <a:off x="3964328" y="6101246"/>
            <a:ext cx="40620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Hydraulics preserved throughout model chain</a:t>
            </a:r>
            <a:endParaRPr lang="en-GB" b="1" dirty="0"/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28B3BB15-07D8-4B50-A39A-052A906F533C}"/>
              </a:ext>
            </a:extLst>
          </p:cNvPr>
          <p:cNvCxnSpPr>
            <a:stCxn id="4" idx="1"/>
            <a:endCxn id="30" idx="2"/>
          </p:cNvCxnSpPr>
          <p:nvPr/>
        </p:nvCxnSpPr>
        <p:spPr>
          <a:xfrm rot="10800000">
            <a:off x="8450610" y="5335974"/>
            <a:ext cx="1133900" cy="390293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19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 animBg="1"/>
      <p:bldP spid="3" grpId="0" animBg="1"/>
      <p:bldP spid="47" grpId="0" animBg="1"/>
      <p:bldP spid="49" grpId="0" animBg="1"/>
      <p:bldP spid="34" grpId="0" animBg="1"/>
      <p:bldP spid="78" grpId="0" animBg="1"/>
      <p:bldP spid="29" grpId="0" animBg="1"/>
      <p:bldP spid="30" grpId="0" animBg="1"/>
      <p:bldP spid="4" grpId="0"/>
      <p:bldP spid="52" grpId="0" animBg="1"/>
      <p:bldP spid="54" grpId="0" animBg="1"/>
      <p:bldP spid="59" grpId="0"/>
      <p:bldP spid="36" grpId="0"/>
      <p:bldP spid="39" grpId="0" animBg="1"/>
      <p:bldP spid="40" grpId="0" animBg="1"/>
      <p:bldP spid="61" grpId="0" animBg="1"/>
      <p:bldP spid="62" grpId="0" animBg="1"/>
      <p:bldP spid="63" grpId="0" animBg="1"/>
      <p:bldP spid="70" grpId="0" animBg="1"/>
      <p:bldP spid="76" grpId="0"/>
      <p:bldP spid="77" grpId="0" animBg="1"/>
      <p:bldP spid="79" grpId="0" animBg="1"/>
      <p:bldP spid="19" grpId="0" animBg="1"/>
      <p:bldP spid="26" grpId="0" animBg="1"/>
      <p:bldP spid="84" grpId="0" animBg="1"/>
      <p:bldP spid="27" grpId="0"/>
      <p:bldP spid="92" grpId="0" animBg="1"/>
      <p:bldP spid="96" grpId="0" animBg="1"/>
      <p:bldP spid="97" grpId="0"/>
      <p:bldP spid="87" grpId="0"/>
      <p:bldP spid="88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:a16="http://schemas.microsoft.com/office/drawing/2014/main" id="{D49D1845-39E6-4083-864A-4460884FBE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888" r="11103" b="8952"/>
          <a:stretch/>
        </p:blipFill>
        <p:spPr>
          <a:xfrm>
            <a:off x="423211" y="808039"/>
            <a:ext cx="6934231" cy="4330377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0E5F82D-8420-4956-BE15-00CFB7FDC1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1925" t="28882" r="32653" b="27243"/>
          <a:stretch/>
        </p:blipFill>
        <p:spPr>
          <a:xfrm>
            <a:off x="2445756" y="5138416"/>
            <a:ext cx="2972440" cy="16150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861E05-B5A3-44E5-8671-319DA37F8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90" y="-141579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Simulation – Optimisation Model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7B8F765F-E1E4-4153-961E-39FD70752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8220" y="5146321"/>
            <a:ext cx="374227" cy="34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7955C3D6-8CFD-4B07-875B-D82CDEF5D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5498" y="857838"/>
            <a:ext cx="374227" cy="34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0F1EBD4A-D9B1-41E2-828C-BBE985808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5760" y="887011"/>
            <a:ext cx="374227" cy="34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FF452B7C-0734-4E98-8D1A-3D76512A1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416" y="1552267"/>
            <a:ext cx="374227" cy="34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35F25B76-F6C4-4B46-AAB9-C21262E7615B}"/>
              </a:ext>
            </a:extLst>
          </p:cNvPr>
          <p:cNvSpPr/>
          <p:nvPr/>
        </p:nvSpPr>
        <p:spPr>
          <a:xfrm>
            <a:off x="3890343" y="4948740"/>
            <a:ext cx="277082" cy="3793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E0D346-F1B0-47F2-BC53-D9CA4FEE77A2}"/>
              </a:ext>
            </a:extLst>
          </p:cNvPr>
          <p:cNvSpPr txBox="1"/>
          <p:nvPr/>
        </p:nvSpPr>
        <p:spPr>
          <a:xfrm>
            <a:off x="7670130" y="4752049"/>
            <a:ext cx="32550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Run 100 different dam designs in parallel</a:t>
            </a:r>
          </a:p>
          <a:p>
            <a:pPr marL="285750" indent="-285750">
              <a:buFontTx/>
              <a:buChar char="-"/>
            </a:pPr>
            <a:r>
              <a:rPr lang="en-GB" dirty="0"/>
              <a:t>50 generations</a:t>
            </a:r>
          </a:p>
          <a:p>
            <a:pPr marL="285750" indent="-285750">
              <a:buFontTx/>
              <a:buChar char="-"/>
            </a:pPr>
            <a:r>
              <a:rPr lang="en-GB" dirty="0"/>
              <a:t>Optimal solutions are picked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15C4E11-FFA4-4787-BEE6-484A367E49AF}"/>
                  </a:ext>
                </a:extLst>
              </p:cNvPr>
              <p:cNvSpPr txBox="1"/>
              <p:nvPr/>
            </p:nvSpPr>
            <p:spPr>
              <a:xfrm>
                <a:off x="7670130" y="485292"/>
                <a:ext cx="4202869" cy="3736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Objectives</a:t>
                </a:r>
                <a:r>
                  <a:rPr lang="en-GB" dirty="0"/>
                  <a:t>:</a:t>
                </a:r>
              </a:p>
              <a:p>
                <a:r>
                  <a:rPr lang="en-GB" dirty="0"/>
                  <a:t>Maximise Hydropower: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𝑝𝑜𝑤𝑒𝑟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nary>
                  </m:oMath>
                </a14:m>
                <a:endParaRPr lang="en-GB" i="1" dirty="0"/>
              </a:p>
              <a:p>
                <a:r>
                  <a:rPr lang="en-GB" dirty="0"/>
                  <a:t>Minimise flood change: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𝑓𝑙𝑜𝑜𝑑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endParaRPr lang="en-GB" dirty="0"/>
              </a:p>
              <a:p>
                <a:endParaRPr lang="en-GB" dirty="0"/>
              </a:p>
              <a:p>
                <a:r>
                  <a:rPr lang="en-GB" b="1" dirty="0"/>
                  <a:t>Decision variables</a:t>
                </a:r>
                <a:r>
                  <a:rPr lang="en-GB" dirty="0"/>
                  <a:t>:</a:t>
                </a:r>
              </a:p>
              <a:p>
                <a:endParaRPr lang="en-GB" dirty="0"/>
              </a:p>
              <a:p>
                <a:r>
                  <a:rPr lang="en-GB" dirty="0"/>
                  <a:t>0 – don’t build dam</a:t>
                </a:r>
              </a:p>
              <a:p>
                <a:endParaRPr lang="en-GB" dirty="0"/>
              </a:p>
              <a:p>
                <a:r>
                  <a:rPr lang="en-GB" dirty="0"/>
                  <a:t>1 – build large dam</a:t>
                </a:r>
              </a:p>
              <a:p>
                <a:endParaRPr lang="en-GB" dirty="0"/>
              </a:p>
              <a:p>
                <a:r>
                  <a:rPr lang="en-GB" dirty="0"/>
                  <a:t>2 – build small dam</a:t>
                </a:r>
              </a:p>
              <a:p>
                <a:endParaRPr lang="en-GB" dirty="0"/>
              </a:p>
              <a:p>
                <a:r>
                  <a:rPr lang="en-GB" dirty="0"/>
                  <a:t>3 – build </a:t>
                </a:r>
                <a:r>
                  <a:rPr lang="en-GB" dirty="0" err="1"/>
                  <a:t>RoR</a:t>
                </a:r>
                <a:endParaRPr lang="en-GB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15C4E11-FFA4-4787-BEE6-484A367E4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0130" y="485292"/>
                <a:ext cx="4202869" cy="3736985"/>
              </a:xfrm>
              <a:prstGeom prst="rect">
                <a:avLst/>
              </a:prstGeom>
              <a:blipFill>
                <a:blip r:embed="rId7"/>
                <a:stretch>
                  <a:fillRect l="-1159" t="-4405" r="-2464" b="-16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5E6162CB-2B2E-4C8D-B429-6E4A8C44E790}"/>
              </a:ext>
            </a:extLst>
          </p:cNvPr>
          <p:cNvSpPr/>
          <p:nvPr/>
        </p:nvSpPr>
        <p:spPr>
          <a:xfrm rot="16200000">
            <a:off x="9989125" y="2785967"/>
            <a:ext cx="212603" cy="183407"/>
          </a:xfrm>
          <a:prstGeom prst="triangl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9817C05-05C7-4C96-9C75-6CBB0DAE3890}"/>
              </a:ext>
            </a:extLst>
          </p:cNvPr>
          <p:cNvSpPr/>
          <p:nvPr/>
        </p:nvSpPr>
        <p:spPr>
          <a:xfrm>
            <a:off x="10006358" y="3344342"/>
            <a:ext cx="180772" cy="166749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5ECA9D-1911-4617-9AE0-AF9200393B64}"/>
              </a:ext>
            </a:extLst>
          </p:cNvPr>
          <p:cNvGrpSpPr/>
          <p:nvPr/>
        </p:nvGrpSpPr>
        <p:grpSpPr>
          <a:xfrm>
            <a:off x="9876688" y="3945440"/>
            <a:ext cx="620883" cy="140978"/>
            <a:chOff x="5381625" y="4328320"/>
            <a:chExt cx="1085850" cy="29913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56D7C2E-0C8A-422A-8DE5-E41A060DE64A}"/>
                </a:ext>
              </a:extLst>
            </p:cNvPr>
            <p:cNvCxnSpPr/>
            <p:nvPr/>
          </p:nvCxnSpPr>
          <p:spPr>
            <a:xfrm>
              <a:off x="5553075" y="4328320"/>
              <a:ext cx="689281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16958CB-F5C3-415F-9CEA-C91213874529}"/>
                </a:ext>
              </a:extLst>
            </p:cNvPr>
            <p:cNvCxnSpPr/>
            <p:nvPr/>
          </p:nvCxnSpPr>
          <p:spPr>
            <a:xfrm>
              <a:off x="6242356" y="4328320"/>
              <a:ext cx="225119" cy="29913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F9D17C9-EDA6-4B6E-8235-55E99DC0DDAF}"/>
                </a:ext>
              </a:extLst>
            </p:cNvPr>
            <p:cNvCxnSpPr/>
            <p:nvPr/>
          </p:nvCxnSpPr>
          <p:spPr>
            <a:xfrm flipH="1">
              <a:off x="5381625" y="4328320"/>
              <a:ext cx="171450" cy="29913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315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3DBCF96C-CF51-4B4C-8193-63B6FA0884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59" t="16251" r="40000" b="9471"/>
          <a:stretch/>
        </p:blipFill>
        <p:spPr>
          <a:xfrm>
            <a:off x="8785588" y="2393695"/>
            <a:ext cx="2758353" cy="41658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7" name="Text Box 421">
            <a:extLst>
              <a:ext uri="{FF2B5EF4-FFF2-40B4-BE49-F238E27FC236}">
                <a16:creationId xmlns:a16="http://schemas.microsoft.com/office/drawing/2014/main" id="{973F65D4-2279-4A86-A2B9-ADF1EFF6343F}"/>
              </a:ext>
            </a:extLst>
          </p:cNvPr>
          <p:cNvSpPr txBox="1"/>
          <p:nvPr/>
        </p:nvSpPr>
        <p:spPr>
          <a:xfrm>
            <a:off x="10707548" y="2395139"/>
            <a:ext cx="742428" cy="29398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Dam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AD1F9AB-C8AB-4F67-BE11-17E37CA6DB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59" t="16251" r="40000" b="9471"/>
          <a:stretch/>
        </p:blipFill>
        <p:spPr>
          <a:xfrm>
            <a:off x="8779219" y="2393695"/>
            <a:ext cx="2764722" cy="41658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D5DBBFB-D061-4B91-B4A4-F9A4151B8B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59" t="16251" r="40000" b="9471"/>
          <a:stretch/>
        </p:blipFill>
        <p:spPr>
          <a:xfrm>
            <a:off x="8773349" y="2393695"/>
            <a:ext cx="2770591" cy="41658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AC73AB9-22B2-4262-9DD8-AE09CA1DBF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359" t="16250" r="40000" b="9471"/>
          <a:stretch/>
        </p:blipFill>
        <p:spPr>
          <a:xfrm>
            <a:off x="8734425" y="2393695"/>
            <a:ext cx="2809515" cy="41658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89A11F4-705D-49CF-9C57-F13F38AB63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8162" t="8423" r="14022"/>
          <a:stretch/>
        </p:blipFill>
        <p:spPr>
          <a:xfrm>
            <a:off x="5347265" y="2246070"/>
            <a:ext cx="2595319" cy="203619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6C1CD8D-53E4-4DB8-8859-95E0F45F48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7501" t="8423" r="14454"/>
          <a:stretch/>
        </p:blipFill>
        <p:spPr>
          <a:xfrm>
            <a:off x="5347265" y="187653"/>
            <a:ext cx="2589833" cy="202592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13DEB3A-007E-49EF-A94A-82BE3DF11B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6035" y="1096764"/>
            <a:ext cx="4383337" cy="29222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D72CB2-D0A4-4FBD-91B5-BD5C36054546}"/>
              </a:ext>
            </a:extLst>
          </p:cNvPr>
          <p:cNvSpPr/>
          <p:nvPr/>
        </p:nvSpPr>
        <p:spPr>
          <a:xfrm>
            <a:off x="1838174" y="1581551"/>
            <a:ext cx="117603" cy="920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592434-835E-457C-AB5E-DCA179984D55}"/>
              </a:ext>
            </a:extLst>
          </p:cNvPr>
          <p:cNvSpPr/>
          <p:nvPr/>
        </p:nvSpPr>
        <p:spPr>
          <a:xfrm>
            <a:off x="1904078" y="2063969"/>
            <a:ext cx="117603" cy="920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3" name="Text Box 221">
            <a:extLst>
              <a:ext uri="{FF2B5EF4-FFF2-40B4-BE49-F238E27FC236}">
                <a16:creationId xmlns:a16="http://schemas.microsoft.com/office/drawing/2014/main" id="{9AE7E0DE-7873-4A56-9102-CDEAAAB5DC97}"/>
              </a:ext>
            </a:extLst>
          </p:cNvPr>
          <p:cNvSpPr txBox="1"/>
          <p:nvPr/>
        </p:nvSpPr>
        <p:spPr>
          <a:xfrm>
            <a:off x="1705819" y="2025502"/>
            <a:ext cx="185970" cy="17004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 Box 222">
            <a:extLst>
              <a:ext uri="{FF2B5EF4-FFF2-40B4-BE49-F238E27FC236}">
                <a16:creationId xmlns:a16="http://schemas.microsoft.com/office/drawing/2014/main" id="{CC173C2B-DA1A-4D8B-9A6C-2176A9E6F203}"/>
              </a:ext>
            </a:extLst>
          </p:cNvPr>
          <p:cNvSpPr txBox="1"/>
          <p:nvPr/>
        </p:nvSpPr>
        <p:spPr>
          <a:xfrm>
            <a:off x="1927505" y="1457556"/>
            <a:ext cx="185970" cy="17004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223">
            <a:extLst>
              <a:ext uri="{FF2B5EF4-FFF2-40B4-BE49-F238E27FC236}">
                <a16:creationId xmlns:a16="http://schemas.microsoft.com/office/drawing/2014/main" id="{745D0221-35B1-4A5F-942F-C1B3DA23A243}"/>
              </a:ext>
            </a:extLst>
          </p:cNvPr>
          <p:cNvSpPr txBox="1"/>
          <p:nvPr/>
        </p:nvSpPr>
        <p:spPr>
          <a:xfrm>
            <a:off x="2769759" y="2063969"/>
            <a:ext cx="185970" cy="17004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40CBF8-0CC0-4C81-B39F-172C5A261B0F}"/>
              </a:ext>
            </a:extLst>
          </p:cNvPr>
          <p:cNvSpPr/>
          <p:nvPr/>
        </p:nvSpPr>
        <p:spPr>
          <a:xfrm>
            <a:off x="2690168" y="2177815"/>
            <a:ext cx="119008" cy="916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8" name="Text Box 421">
            <a:extLst>
              <a:ext uri="{FF2B5EF4-FFF2-40B4-BE49-F238E27FC236}">
                <a16:creationId xmlns:a16="http://schemas.microsoft.com/office/drawing/2014/main" id="{309DFCA9-0874-4E89-A68F-536740C67907}"/>
              </a:ext>
            </a:extLst>
          </p:cNvPr>
          <p:cNvSpPr txBox="1"/>
          <p:nvPr/>
        </p:nvSpPr>
        <p:spPr>
          <a:xfrm>
            <a:off x="5864367" y="310075"/>
            <a:ext cx="325738" cy="29398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 Box 423">
            <a:extLst>
              <a:ext uri="{FF2B5EF4-FFF2-40B4-BE49-F238E27FC236}">
                <a16:creationId xmlns:a16="http://schemas.microsoft.com/office/drawing/2014/main" id="{43CDE601-4D7F-46E2-A48D-3053C3DC9E5E}"/>
              </a:ext>
            </a:extLst>
          </p:cNvPr>
          <p:cNvSpPr txBox="1"/>
          <p:nvPr/>
        </p:nvSpPr>
        <p:spPr>
          <a:xfrm>
            <a:off x="5879559" y="2436822"/>
            <a:ext cx="325987" cy="29417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7E6A35-62B3-4CD5-9E6D-AC07876AAB62}"/>
              </a:ext>
            </a:extLst>
          </p:cNvPr>
          <p:cNvSpPr txBox="1"/>
          <p:nvPr/>
        </p:nvSpPr>
        <p:spPr>
          <a:xfrm>
            <a:off x="6881041" y="2728711"/>
            <a:ext cx="13799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900" dirty="0"/>
              <a:t>Power: 528 GWh</a:t>
            </a:r>
            <a:br>
              <a:rPr lang="en-GB" sz="900" dirty="0"/>
            </a:br>
            <a:r>
              <a:rPr lang="en-GB" sz="900" dirty="0"/>
              <a:t>Flooded Area: 158 km</a:t>
            </a:r>
            <a:r>
              <a:rPr lang="en-GB" sz="900" baseline="30000" dirty="0"/>
              <a:t>2</a:t>
            </a:r>
            <a:endParaRPr lang="en-GB" sz="9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F88EE3-530D-4779-B77C-BFFA9CB3C82E}"/>
              </a:ext>
            </a:extLst>
          </p:cNvPr>
          <p:cNvSpPr txBox="1"/>
          <p:nvPr/>
        </p:nvSpPr>
        <p:spPr>
          <a:xfrm>
            <a:off x="1705819" y="3836669"/>
            <a:ext cx="2047513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000" dirty="0"/>
              <a:t>Power Generation (GWh)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9945FA72-AEAF-4662-8523-E9692264D44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7506" t="7849" r="13828"/>
          <a:stretch/>
        </p:blipFill>
        <p:spPr>
          <a:xfrm>
            <a:off x="5396765" y="4282267"/>
            <a:ext cx="2582338" cy="1976585"/>
          </a:xfrm>
          <a:prstGeom prst="rect">
            <a:avLst/>
          </a:prstGeom>
        </p:spPr>
      </p:pic>
      <p:sp>
        <p:nvSpPr>
          <p:cNvPr id="27" name="Text Box 423">
            <a:extLst>
              <a:ext uri="{FF2B5EF4-FFF2-40B4-BE49-F238E27FC236}">
                <a16:creationId xmlns:a16="http://schemas.microsoft.com/office/drawing/2014/main" id="{F67A6234-860B-4616-844D-CB374F6ED344}"/>
              </a:ext>
            </a:extLst>
          </p:cNvPr>
          <p:cNvSpPr txBox="1"/>
          <p:nvPr/>
        </p:nvSpPr>
        <p:spPr>
          <a:xfrm>
            <a:off x="5915241" y="4417145"/>
            <a:ext cx="325987" cy="29417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6B17D5-2EDA-4D19-AE14-63416BCA1E67}"/>
              </a:ext>
            </a:extLst>
          </p:cNvPr>
          <p:cNvSpPr txBox="1"/>
          <p:nvPr/>
        </p:nvSpPr>
        <p:spPr>
          <a:xfrm>
            <a:off x="6886911" y="4755203"/>
            <a:ext cx="13799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900" dirty="0"/>
              <a:t>Power: 808 GWh</a:t>
            </a:r>
            <a:br>
              <a:rPr lang="en-GB" sz="900" dirty="0"/>
            </a:br>
            <a:r>
              <a:rPr lang="en-GB" sz="900" dirty="0"/>
              <a:t>Flooded Area: 156 km</a:t>
            </a:r>
            <a:r>
              <a:rPr lang="en-GB" sz="900" baseline="30000" dirty="0"/>
              <a:t>2</a:t>
            </a:r>
            <a:endParaRPr lang="en-GB" sz="900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010A523E-6D83-44F6-88C9-9D06B9DA7888}"/>
              </a:ext>
            </a:extLst>
          </p:cNvPr>
          <p:cNvSpPr txBox="1">
            <a:spLocks/>
          </p:cNvSpPr>
          <p:nvPr/>
        </p:nvSpPr>
        <p:spPr>
          <a:xfrm>
            <a:off x="697322" y="5109845"/>
            <a:ext cx="3089366" cy="625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/>
              <a:t>If the environmental cost certain large dams is acceptable, more small / ROR can be added with little environmental impact</a:t>
            </a:r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986B23DB-A60C-44F0-B76F-FBF5EDE32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09" y="-72180"/>
            <a:ext cx="3089366" cy="1325563"/>
          </a:xfrm>
        </p:spPr>
        <p:txBody>
          <a:bodyPr/>
          <a:lstStyle/>
          <a:p>
            <a:r>
              <a:rPr lang="en-GB" dirty="0"/>
              <a:t>Results</a:t>
            </a: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D845DF76-298B-4874-8DDC-1565CA9841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103" y="0"/>
            <a:ext cx="3369106" cy="2246070"/>
          </a:xfrm>
          <a:prstGeom prst="rect">
            <a:avLst/>
          </a:prstGeom>
        </p:spPr>
      </p:pic>
      <p:sp>
        <p:nvSpPr>
          <p:cNvPr id="30" name="Text Box 421">
            <a:extLst>
              <a:ext uri="{FF2B5EF4-FFF2-40B4-BE49-F238E27FC236}">
                <a16:creationId xmlns:a16="http://schemas.microsoft.com/office/drawing/2014/main" id="{09A57BF5-79C1-40A8-8E5A-D1765E2DAE22}"/>
              </a:ext>
            </a:extLst>
          </p:cNvPr>
          <p:cNvSpPr txBox="1"/>
          <p:nvPr/>
        </p:nvSpPr>
        <p:spPr>
          <a:xfrm>
            <a:off x="8779218" y="310075"/>
            <a:ext cx="325738" cy="29398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5A466B-C8B7-43B8-8393-E6DDA3C0BD84}"/>
              </a:ext>
            </a:extLst>
          </p:cNvPr>
          <p:cNvSpPr txBox="1"/>
          <p:nvPr/>
        </p:nvSpPr>
        <p:spPr>
          <a:xfrm>
            <a:off x="9807634" y="661009"/>
            <a:ext cx="13985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900" dirty="0"/>
              <a:t>Power: 1299 GWh</a:t>
            </a:r>
            <a:br>
              <a:rPr lang="en-GB" sz="900" dirty="0"/>
            </a:br>
            <a:r>
              <a:rPr lang="en-GB" sz="900" dirty="0"/>
              <a:t>Flooded Area: 131 km</a:t>
            </a:r>
            <a:r>
              <a:rPr lang="en-GB" sz="900" baseline="30000" dirty="0"/>
              <a:t>2</a:t>
            </a:r>
            <a:endParaRPr lang="en-GB" sz="9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B7C934B-55F3-4468-AC2B-903736C63B39}"/>
              </a:ext>
            </a:extLst>
          </p:cNvPr>
          <p:cNvSpPr/>
          <p:nvPr/>
        </p:nvSpPr>
        <p:spPr>
          <a:xfrm>
            <a:off x="4071693" y="3513878"/>
            <a:ext cx="134083" cy="865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4" name="Text Box 223">
            <a:extLst>
              <a:ext uri="{FF2B5EF4-FFF2-40B4-BE49-F238E27FC236}">
                <a16:creationId xmlns:a16="http://schemas.microsoft.com/office/drawing/2014/main" id="{44316DAF-0886-43F2-AC9D-11C4E03E9D99}"/>
              </a:ext>
            </a:extLst>
          </p:cNvPr>
          <p:cNvSpPr txBox="1"/>
          <p:nvPr/>
        </p:nvSpPr>
        <p:spPr>
          <a:xfrm>
            <a:off x="3753332" y="3383259"/>
            <a:ext cx="185970" cy="17004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36F191-D755-4E25-8775-99AFEE17D1D9}"/>
              </a:ext>
            </a:extLst>
          </p:cNvPr>
          <p:cNvSpPr txBox="1"/>
          <p:nvPr/>
        </p:nvSpPr>
        <p:spPr>
          <a:xfrm>
            <a:off x="6912035" y="661009"/>
            <a:ext cx="133054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900" dirty="0"/>
              <a:t>Power: 523 GWh</a:t>
            </a:r>
            <a:br>
              <a:rPr lang="en-GB" sz="900" dirty="0"/>
            </a:br>
            <a:r>
              <a:rPr lang="en-GB" sz="900" dirty="0"/>
              <a:t>Flooded Area: 168 km</a:t>
            </a:r>
            <a:r>
              <a:rPr lang="en-GB" sz="900" baseline="30000" dirty="0"/>
              <a:t>2</a:t>
            </a:r>
            <a:endParaRPr lang="en-GB" sz="900" dirty="0"/>
          </a:p>
        </p:txBody>
      </p:sp>
      <p:sp>
        <p:nvSpPr>
          <p:cNvPr id="45" name="Text Box 421">
            <a:extLst>
              <a:ext uri="{FF2B5EF4-FFF2-40B4-BE49-F238E27FC236}">
                <a16:creationId xmlns:a16="http://schemas.microsoft.com/office/drawing/2014/main" id="{DF332BFE-0C3C-40A3-91DC-486DD04D48AB}"/>
              </a:ext>
            </a:extLst>
          </p:cNvPr>
          <p:cNvSpPr txBox="1"/>
          <p:nvPr/>
        </p:nvSpPr>
        <p:spPr>
          <a:xfrm>
            <a:off x="11053832" y="2586226"/>
            <a:ext cx="325738" cy="29398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 Box 423">
            <a:extLst>
              <a:ext uri="{FF2B5EF4-FFF2-40B4-BE49-F238E27FC236}">
                <a16:creationId xmlns:a16="http://schemas.microsoft.com/office/drawing/2014/main" id="{8AC89B81-63BD-48F8-9E63-F2FC616F7244}"/>
              </a:ext>
            </a:extLst>
          </p:cNvPr>
          <p:cNvSpPr txBox="1"/>
          <p:nvPr/>
        </p:nvSpPr>
        <p:spPr>
          <a:xfrm>
            <a:off x="11053832" y="2590653"/>
            <a:ext cx="325987" cy="29417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 Box 423">
            <a:extLst>
              <a:ext uri="{FF2B5EF4-FFF2-40B4-BE49-F238E27FC236}">
                <a16:creationId xmlns:a16="http://schemas.microsoft.com/office/drawing/2014/main" id="{E973F8D6-4B87-481C-BCB4-13C50E6418EB}"/>
              </a:ext>
            </a:extLst>
          </p:cNvPr>
          <p:cNvSpPr txBox="1"/>
          <p:nvPr/>
        </p:nvSpPr>
        <p:spPr>
          <a:xfrm>
            <a:off x="11047287" y="2588343"/>
            <a:ext cx="325987" cy="29417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 Box 421">
            <a:extLst>
              <a:ext uri="{FF2B5EF4-FFF2-40B4-BE49-F238E27FC236}">
                <a16:creationId xmlns:a16="http://schemas.microsoft.com/office/drawing/2014/main" id="{7794C5B4-C8FA-4ACA-B8DF-F647139FE765}"/>
              </a:ext>
            </a:extLst>
          </p:cNvPr>
          <p:cNvSpPr txBox="1"/>
          <p:nvPr/>
        </p:nvSpPr>
        <p:spPr>
          <a:xfrm>
            <a:off x="11053583" y="2581721"/>
            <a:ext cx="325738" cy="29398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2306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11" grpId="0" animBg="1"/>
      <p:bldP spid="12" grpId="0" animBg="1"/>
      <p:bldP spid="13" grpId="0"/>
      <p:bldP spid="14" grpId="0"/>
      <p:bldP spid="15" grpId="0"/>
      <p:bldP spid="10" grpId="0" animBg="1"/>
      <p:bldP spid="18" grpId="0" animBg="1"/>
      <p:bldP spid="19" grpId="0" animBg="1"/>
      <p:bldP spid="22" grpId="0" animBg="1"/>
      <p:bldP spid="25" grpId="0" animBg="1"/>
      <p:bldP spid="27" grpId="0" animBg="1"/>
      <p:bldP spid="28" grpId="0" animBg="1"/>
      <p:bldP spid="37" grpId="0"/>
      <p:bldP spid="30" grpId="0" animBg="1"/>
      <p:bldP spid="31" grpId="0" animBg="1"/>
      <p:bldP spid="33" grpId="0" animBg="1"/>
      <p:bldP spid="34" grpId="0"/>
      <p:bldP spid="21" grpId="0" animBg="1"/>
      <p:bldP spid="45" grpId="0" animBg="1"/>
      <p:bldP spid="48" grpId="0" animBg="1"/>
      <p:bldP spid="35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6FA7E-5376-4BF9-BE4E-FA0BD66A2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A113A-8770-4D8B-8F36-F098DD02D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Hydropower portfolio Site and design applicable in data scarce regions, balancing power outputs and environmental impact</a:t>
            </a:r>
          </a:p>
          <a:p>
            <a:r>
              <a:rPr lang="en-GB" dirty="0"/>
              <a:t>Representation of hydraulics throughout model chain.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757F41D-5E5D-4DED-B223-3C8DEF8DB7D2}"/>
              </a:ext>
            </a:extLst>
          </p:cNvPr>
          <p:cNvSpPr txBox="1">
            <a:spLocks/>
          </p:cNvSpPr>
          <p:nvPr/>
        </p:nvSpPr>
        <p:spPr>
          <a:xfrm>
            <a:off x="838200" y="31130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Limitations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41B55BD-9052-40C9-A576-952E0BA87719}"/>
              </a:ext>
            </a:extLst>
          </p:cNvPr>
          <p:cNvSpPr txBox="1">
            <a:spLocks/>
          </p:cNvSpPr>
          <p:nvPr/>
        </p:nvSpPr>
        <p:spPr>
          <a:xfrm>
            <a:off x="838200" y="4240816"/>
            <a:ext cx="10515600" cy="1936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Operations poorly represented </a:t>
            </a:r>
          </a:p>
          <a:p>
            <a:r>
              <a:rPr lang="en-GB"/>
              <a:t>Slow hydraulic model chain – 7 minutes, only 5000 simulations (other frameworks do 100000 simulations for robustness)</a:t>
            </a:r>
          </a:p>
          <a:p>
            <a:r>
              <a:rPr lang="en-GB"/>
              <a:t>Floodplain model requires proper validation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656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9722-2F4A-4C1D-AA95-1FE08306A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7050" y="2565400"/>
            <a:ext cx="5943600" cy="1325563"/>
          </a:xfrm>
        </p:spPr>
        <p:txBody>
          <a:bodyPr/>
          <a:lstStyle/>
          <a:p>
            <a:r>
              <a:rPr lang="en-GB" dirty="0"/>
              <a:t>Thanks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1852875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3FB52F8-B9F2-4B8E-88F8-A1272242A83E}"/>
              </a:ext>
            </a:extLst>
          </p:cNvPr>
          <p:cNvSpPr txBox="1">
            <a:spLocks/>
          </p:cNvSpPr>
          <p:nvPr/>
        </p:nvSpPr>
        <p:spPr>
          <a:xfrm>
            <a:off x="838200" y="1492852"/>
            <a:ext cx="10515600" cy="4225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Include operations as decision variables</a:t>
            </a:r>
          </a:p>
          <a:p>
            <a:r>
              <a:rPr lang="en-GB" dirty="0"/>
              <a:t>Slow hydraulic model chain – 7 minutes, only 5000 simulations (other frameworks do 100000 simulations for robustness)</a:t>
            </a:r>
          </a:p>
          <a:p>
            <a:r>
              <a:rPr lang="en-GB" dirty="0"/>
              <a:t>Floodplain model requires proper validation</a:t>
            </a:r>
          </a:p>
          <a:p>
            <a:r>
              <a:rPr lang="en-GB" dirty="0"/>
              <a:t>Many other important objectives!</a:t>
            </a:r>
          </a:p>
          <a:p>
            <a:pPr lvl="1"/>
            <a:r>
              <a:rPr lang="en-GB" dirty="0"/>
              <a:t>Flood control</a:t>
            </a:r>
          </a:p>
          <a:p>
            <a:pPr lvl="1"/>
            <a:r>
              <a:rPr lang="en-GB" dirty="0"/>
              <a:t>Longitudinal disconnection</a:t>
            </a:r>
          </a:p>
          <a:p>
            <a:pPr lvl="1"/>
            <a:r>
              <a:rPr lang="en-GB" dirty="0"/>
              <a:t>Irrigation</a:t>
            </a:r>
          </a:p>
          <a:p>
            <a:pPr lvl="1"/>
            <a:r>
              <a:rPr lang="en-GB" dirty="0"/>
              <a:t>Economics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3DD9DF5-1E04-4962-942A-E8E13442DC84}"/>
              </a:ext>
            </a:extLst>
          </p:cNvPr>
          <p:cNvSpPr txBox="1">
            <a:spLocks/>
          </p:cNvSpPr>
          <p:nvPr/>
        </p:nvSpPr>
        <p:spPr>
          <a:xfrm>
            <a:off x="838200" y="37959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4031474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14866</TotalTime>
  <Words>1188</Words>
  <Application>Microsoft Office PowerPoint</Application>
  <PresentationFormat>Widescreen</PresentationFormat>
  <Paragraphs>260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Hydropower Pros and Cons</vt:lpstr>
      <vt:lpstr>PowerPoint Presentation</vt:lpstr>
      <vt:lpstr>Simulation Model</vt:lpstr>
      <vt:lpstr>Simulation – Optimisation Model</vt:lpstr>
      <vt:lpstr>Results</vt:lpstr>
      <vt:lpstr>Contributions</vt:lpstr>
      <vt:lpstr>Thanks for Listening!</vt:lpstr>
      <vt:lpstr>PowerPoint Presentation</vt:lpstr>
      <vt:lpstr>Which type of HP is best? How Much storage?</vt:lpstr>
      <vt:lpstr>Conceptualisation of Run of the River HP  </vt:lpstr>
      <vt:lpstr>Add in high resolution flood simulation</vt:lpstr>
      <vt:lpstr>Simulation Model</vt:lpstr>
      <vt:lpstr>Validation of proxy model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Hydropower Portfolio Site and Design in Data Scarce regions with a Simulation–Optimisation Model incorporating Hydraulics</dc:title>
  <dc:creator>Simbi Hatchard</dc:creator>
  <cp:lastModifiedBy>Simbi Hatchard</cp:lastModifiedBy>
  <cp:revision>21</cp:revision>
  <dcterms:created xsi:type="dcterms:W3CDTF">2021-11-14T13:34:37Z</dcterms:created>
  <dcterms:modified xsi:type="dcterms:W3CDTF">2022-05-21T15:08:26Z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b974dde-bf38-4de1-b3ab-ab8a1473ea68_Enabled">
    <vt:lpwstr>True</vt:lpwstr>
  </property>
  <property fmtid="{D5CDD505-2E9C-101B-9397-08002B2CF9AE}" pid="3" name="MSIP_Label_db974dde-bf38-4de1-b3ab-ab8a1473ea68_SiteId">
    <vt:lpwstr>b2e47f30-cd7d-4a4e-a5da-b18cf1a4151b</vt:lpwstr>
  </property>
  <property fmtid="{D5CDD505-2E9C-101B-9397-08002B2CF9AE}" pid="4" name="MSIP_Label_db974dde-bf38-4de1-b3ab-ab8a1473ea68_Owner">
    <vt:lpwstr>sh16957@bristol.ac.uk</vt:lpwstr>
  </property>
  <property fmtid="{D5CDD505-2E9C-101B-9397-08002B2CF9AE}" pid="5" name="MSIP_Label_db974dde-bf38-4de1-b3ab-ab8a1473ea68_SetDate">
    <vt:lpwstr>2022-01-16T12:29:06.0807100Z</vt:lpwstr>
  </property>
  <property fmtid="{D5CDD505-2E9C-101B-9397-08002B2CF9AE}" pid="6" name="MSIP_Label_db974dde-bf38-4de1-b3ab-ab8a1473ea68_Name">
    <vt:lpwstr>Open</vt:lpwstr>
  </property>
  <property fmtid="{D5CDD505-2E9C-101B-9397-08002B2CF9AE}" pid="7" name="MSIP_Label_db974dde-bf38-4de1-b3ab-ab8a1473ea68_Application">
    <vt:lpwstr>Microsoft Azure Information Protection</vt:lpwstr>
  </property>
  <property fmtid="{D5CDD505-2E9C-101B-9397-08002B2CF9AE}" pid="8" name="MSIP_Label_db974dde-bf38-4de1-b3ab-ab8a1473ea68_ActionId">
    <vt:lpwstr>cd65984f-d1fe-4146-8be1-4be0d94fc527</vt:lpwstr>
  </property>
  <property fmtid="{D5CDD505-2E9C-101B-9397-08002B2CF9AE}" pid="9" name="MSIP_Label_db974dde-bf38-4de1-b3ab-ab8a1473ea68_Extended_MSFT_Method">
    <vt:lpwstr>Manual</vt:lpwstr>
  </property>
  <property fmtid="{D5CDD505-2E9C-101B-9397-08002B2CF9AE}" pid="10" name="Sensitivity">
    <vt:lpwstr>Open</vt:lpwstr>
  </property>
</Properties>
</file>