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1" r:id="rId3"/>
    <p:sldId id="301" r:id="rId4"/>
    <p:sldId id="299" r:id="rId5"/>
    <p:sldId id="300" r:id="rId6"/>
    <p:sldId id="289" r:id="rId7"/>
    <p:sldId id="302" r:id="rId8"/>
    <p:sldId id="308" r:id="rId9"/>
    <p:sldId id="305" r:id="rId10"/>
    <p:sldId id="269" r:id="rId11"/>
    <p:sldId id="291" r:id="rId12"/>
    <p:sldId id="311" r:id="rId13"/>
    <p:sldId id="271" r:id="rId14"/>
    <p:sldId id="277" r:id="rId15"/>
    <p:sldId id="294" r:id="rId16"/>
    <p:sldId id="310" r:id="rId17"/>
    <p:sldId id="309" r:id="rId18"/>
    <p:sldId id="297" r:id="rId19"/>
    <p:sldId id="265" r:id="rId20"/>
    <p:sldId id="280" r:id="rId21"/>
    <p:sldId id="281" r:id="rId22"/>
    <p:sldId id="282" r:id="rId23"/>
    <p:sldId id="295" r:id="rId24"/>
    <p:sldId id="285" r:id="rId25"/>
    <p:sldId id="296" r:id="rId26"/>
    <p:sldId id="287" r:id="rId27"/>
    <p:sldId id="274" r:id="rId28"/>
    <p:sldId id="273" r:id="rId29"/>
    <p:sldId id="275" r:id="rId30"/>
    <p:sldId id="276" r:id="rId31"/>
    <p:sldId id="286" r:id="rId32"/>
    <p:sldId id="307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A414340-0C74-4F4F-B78D-FA774B9A250B}" type="datetimeFigureOut">
              <a:rPr lang="he-IL" smtClean="0"/>
              <a:t>י"ז/אייר/תשפ"ב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9D2CA1E-A1C4-463D-9939-03990DBB3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815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3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647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2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207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24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5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08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987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9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CA1E-A1C4-463D-9939-03990DBB36BB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25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F546-4C27-4167-A10A-C1EFA022D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189AA-CF56-441C-9655-DFEA2263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8C017-70E6-4B8E-A085-57EEFD2E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3996-AC61-4D7A-A793-B39D6A62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CA925-47B1-42BE-B9C9-1DCD167B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5579-556E-4B59-A628-84FE52CA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733E8-589C-4B37-A2A9-2631563A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37EA-7931-46EB-BDBA-FD639BFA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50208-209D-4392-8070-C8808437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0B654-D23B-4420-AFEA-EC886509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69614-DB75-4F3D-ADA7-1ADC9A41F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494F0-AD2C-4D75-9A6D-3522626B8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32D6-D23E-4529-A66A-E28CBE1A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8CA92-8D34-4368-BDEE-0207CD17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1175-FB4E-442E-B02F-337599C6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F2CB-859F-4946-8447-18EEB7AE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5152-DF3C-45EB-AFF4-5A648313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D23A-13D5-402B-AA49-3D51CDEC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479E-F60C-4BC6-BCFA-A1E00B5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27451-A6CB-4B1E-AF23-25B30A3C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49AE-B19E-4C4F-8C5C-BF0DD780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0C73-589C-4279-BB73-B49296A3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E84B7-FB54-491A-B037-71A1E7BE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F5E7-BC2B-4101-89F0-898E83BB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53D9D-4FE3-442D-B041-18919B3C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DA7F-2A21-4062-AC0E-C5A4FBEF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443B3-D9E0-427C-B318-3122524D5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22862-6E07-4192-B1AB-39D86EAFA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CF0F2-5A9C-4868-BFC2-B6A22CEF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A9E38-880B-4F4F-A5A3-C1C4A3C5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35985-076A-49BE-B4B2-0C65EDE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F4DB-741B-4E60-84EF-08037356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8AE41-5D7C-4932-8E39-B147B9DEF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B30A7-3A3F-426B-B118-0A88D94B3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23901-2DAB-4422-AC95-5CCFC0FAA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1277E-EFF7-4D04-B4E9-4A6E352D3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BD32C2-5502-4EFE-A897-9EC4366B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0B83B-30A1-4745-AACC-4F6F8933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F5B1C-BD74-4640-B732-97855F84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A92E-FD70-4804-B2BD-D0E8918B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7DA99-0FCD-4EB7-AFA3-E2A8533D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D6BB8-E49F-4A3A-9627-94055FCD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F2355-0EE1-4274-91C0-E74A7132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1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F2C07-FD2F-4D1A-9DAE-3507EAF8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FA5EA-13ED-4216-8048-DC7EA22F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B538F-7DEE-4188-A71B-842E73C0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1919-7153-4F7B-8D7B-F4A4F0AB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C9F87-8045-4449-A57F-031E3DFA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190C7-24F4-4CB5-9655-56F109E7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5E7F3-5BCA-4530-AE14-90571847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5F3A1-3269-443D-871F-9A6D93EC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7F5EE-83F3-43DC-B994-164C2E8F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ACA3-B140-4A39-A89F-8C52B569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1BEAE-9CB1-4ADB-BEC2-B495BF1F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B944C-436B-4116-B025-A08E32F6D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02FF1-35FA-4C0A-B099-83152B75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9E29-A68B-4EE8-9073-6B9F7759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69FD6-C429-4CAD-9608-FD5F51C8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1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37297-7D7B-421E-B861-A74396A9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9335-D817-455E-9CCB-57E50EDBB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D988A-3A17-4DA9-B9A1-C161C54C4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02FC-1FDD-4B9B-BB57-D01491D6E50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31DA4-106B-4EF1-AFB0-5C1E45136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C3541-F928-4698-9A4D-AE5E01B9C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0D21-0C98-4952-97CE-582324DC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1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1.avi"/><Relationship Id="rId7" Type="http://schemas.openxmlformats.org/officeDocument/2006/relationships/image" Target="../media/image14.png"/><Relationship Id="rId2" Type="http://schemas.microsoft.com/office/2007/relationships/media" Target="../media/media1.avi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4.pn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C40FBF-9041-4F3C-831F-390C6D5A59D6}"/>
              </a:ext>
            </a:extLst>
          </p:cNvPr>
          <p:cNvSpPr txBox="1"/>
          <p:nvPr/>
        </p:nvSpPr>
        <p:spPr>
          <a:xfrm>
            <a:off x="551974" y="1410790"/>
            <a:ext cx="1150606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dirty="0"/>
              <a:t>Self-organization of Dissolution/Precipitation Patterns for Reactive Transport in Porous Media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/>
              <a:t>Evgeny Shavelzon </a:t>
            </a:r>
          </a:p>
          <a:p>
            <a:pPr algn="ctr"/>
            <a:r>
              <a:rPr lang="en-US" sz="1500" i="1" dirty="0"/>
              <a:t>eshavelzon@campus.technion.ac.il</a:t>
            </a:r>
          </a:p>
          <a:p>
            <a:pPr algn="ctr"/>
            <a:endParaRPr lang="en-US" sz="1100" dirty="0"/>
          </a:p>
          <a:p>
            <a:pPr algn="ctr"/>
            <a:r>
              <a:rPr lang="en-US" sz="2800" dirty="0"/>
              <a:t>Yaniv </a:t>
            </a:r>
            <a:r>
              <a:rPr lang="en-US" sz="2800" dirty="0" err="1"/>
              <a:t>Edery</a:t>
            </a:r>
            <a:endParaRPr lang="en-US" sz="2800" dirty="0"/>
          </a:p>
          <a:p>
            <a:pPr algn="ctr"/>
            <a:r>
              <a:rPr lang="en-US" sz="1500" i="1" dirty="0"/>
              <a:t>yanivedery@technion.ac.il</a:t>
            </a:r>
          </a:p>
          <a:p>
            <a:pPr algn="ctr"/>
            <a:endParaRPr lang="en-US" sz="1500" i="1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24.5.2022</a:t>
            </a:r>
          </a:p>
          <a:p>
            <a:pPr algn="ctr"/>
            <a:endParaRPr lang="en-IL" sz="2800" dirty="0"/>
          </a:p>
        </p:txBody>
      </p:sp>
      <p:pic>
        <p:nvPicPr>
          <p:cNvPr id="3" name="תמונה 3">
            <a:extLst>
              <a:ext uri="{FF2B5EF4-FFF2-40B4-BE49-F238E27FC236}">
                <a16:creationId xmlns:a16="http://schemas.microsoft.com/office/drawing/2014/main" id="{9908F4AA-BD22-4119-9D15-D0AAC2CF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194509"/>
            <a:ext cx="3659915" cy="1431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5FA53F-162C-4BB5-9CEF-20EEC8909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0" y="194510"/>
            <a:ext cx="2694180" cy="12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E4ECB2-DB20-40A2-9671-F0DAF67D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67" y="4671918"/>
            <a:ext cx="1495063" cy="19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80742-39E2-C511-4E8E-C5B1E6F819EE}"/>
              </a:ext>
            </a:extLst>
          </p:cNvPr>
          <p:cNvSpPr txBox="1"/>
          <p:nvPr/>
        </p:nvSpPr>
        <p:spPr>
          <a:xfrm>
            <a:off x="9633737" y="-31213"/>
            <a:ext cx="14677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pmvlab.com</a:t>
            </a:r>
            <a:endParaRPr lang="he-IL" i="1" dirty="0"/>
          </a:p>
        </p:txBody>
      </p:sp>
    </p:spTree>
    <p:extLst>
      <p:ext uri="{BB962C8B-B14F-4D97-AF65-F5344CB8AC3E}">
        <p14:creationId xmlns:p14="http://schemas.microsoft.com/office/powerpoint/2010/main" val="324901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3DE8365-1F57-85CE-51BB-6CF4DF1DB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08" y="0"/>
            <a:ext cx="11347938" cy="87888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Transport Self-organization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DFD5D-E66B-048B-3CAA-6057DDAD28E5}"/>
              </a:ext>
            </a:extLst>
          </p:cNvPr>
          <p:cNvSpPr/>
          <p:nvPr/>
        </p:nvSpPr>
        <p:spPr>
          <a:xfrm>
            <a:off x="-12968" y="1019358"/>
            <a:ext cx="479898" cy="50215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737F6E-30F0-EA76-3348-42508E2F5A47}"/>
              </a:ext>
            </a:extLst>
          </p:cNvPr>
          <p:cNvSpPr/>
          <p:nvPr/>
        </p:nvSpPr>
        <p:spPr>
          <a:xfrm>
            <a:off x="6372603" y="1019358"/>
            <a:ext cx="479898" cy="50215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2E789-08DC-DC79-686A-4D7DB1453A71}"/>
              </a:ext>
            </a:extLst>
          </p:cNvPr>
          <p:cNvSpPr/>
          <p:nvPr/>
        </p:nvSpPr>
        <p:spPr>
          <a:xfrm rot="5400000">
            <a:off x="3293308" y="2872838"/>
            <a:ext cx="479898" cy="61326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F5E112-6CBE-0844-C1AD-CDCB5746C200}"/>
              </a:ext>
            </a:extLst>
          </p:cNvPr>
          <p:cNvSpPr/>
          <p:nvPr/>
        </p:nvSpPr>
        <p:spPr>
          <a:xfrm rot="5400000">
            <a:off x="3467913" y="-2362043"/>
            <a:ext cx="479898" cy="6961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DC51A3-3324-4A7F-8DE1-42E1E71B1B2C}"/>
              </a:ext>
            </a:extLst>
          </p:cNvPr>
          <p:cNvGrpSpPr/>
          <p:nvPr/>
        </p:nvGrpSpPr>
        <p:grpSpPr>
          <a:xfrm>
            <a:off x="18259" y="1511592"/>
            <a:ext cx="6538714" cy="4572972"/>
            <a:chOff x="18259" y="1258670"/>
            <a:chExt cx="6538714" cy="4572972"/>
          </a:xfrm>
        </p:grpSpPr>
        <p:pic>
          <p:nvPicPr>
            <p:cNvPr id="11" name="part_visitations44">
              <a:hlinkClick r:id="" action="ppaction://media"/>
              <a:extLst>
                <a:ext uri="{FF2B5EF4-FFF2-40B4-BE49-F238E27FC236}">
                  <a16:creationId xmlns:a16="http://schemas.microsoft.com/office/drawing/2014/main" id="{B7032F5E-1085-4EB0-196B-168CC0A08F1F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8259" y="1258670"/>
              <a:ext cx="6538714" cy="457297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78B14A-7C53-36C2-57CB-1F2415C01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699"/>
            <a:stretch/>
          </p:blipFill>
          <p:spPr>
            <a:xfrm>
              <a:off x="57732" y="1871647"/>
              <a:ext cx="338497" cy="313416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894CC8-BB65-9973-047E-CA79A4D8AA65}"/>
              </a:ext>
            </a:extLst>
          </p:cNvPr>
          <p:cNvSpPr txBox="1"/>
          <p:nvPr/>
        </p:nvSpPr>
        <p:spPr>
          <a:xfrm>
            <a:off x="57732" y="850592"/>
            <a:ext cx="15878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Non-reactive tracer solute</a:t>
            </a:r>
            <a:endParaRPr lang="he-IL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2CEA4-8610-F3D5-BAED-BA73D9FAEC6E}"/>
              </a:ext>
            </a:extLst>
          </p:cNvPr>
          <p:cNvSpPr txBox="1"/>
          <p:nvPr/>
        </p:nvSpPr>
        <p:spPr>
          <a:xfrm>
            <a:off x="2368862" y="1071949"/>
            <a:ext cx="2075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Computational field</a:t>
            </a:r>
            <a:endParaRPr lang="he-IL" i="1" dirty="0"/>
          </a:p>
        </p:txBody>
      </p:sp>
    </p:spTree>
    <p:extLst>
      <p:ext uri="{BB962C8B-B14F-4D97-AF65-F5344CB8AC3E}">
        <p14:creationId xmlns:p14="http://schemas.microsoft.com/office/powerpoint/2010/main" val="31536653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6BABAE-5AB6-2282-88F5-4B2B9536D6AA}"/>
              </a:ext>
            </a:extLst>
          </p:cNvPr>
          <p:cNvGrpSpPr/>
          <p:nvPr/>
        </p:nvGrpSpPr>
        <p:grpSpPr>
          <a:xfrm>
            <a:off x="6556973" y="1512670"/>
            <a:ext cx="5544243" cy="4475567"/>
            <a:chOff x="6323502" y="1258670"/>
            <a:chExt cx="5544243" cy="4475567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B0C8EE39-16D8-DF69-6711-4021DEBEE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673"/>
            <a:stretch/>
          </p:blipFill>
          <p:spPr>
            <a:xfrm>
              <a:off x="6323502" y="1258670"/>
              <a:ext cx="5544243" cy="44755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EBA0FF-80E4-4F3E-A651-D4B9EBF2728F}"/>
                </a:ext>
              </a:extLst>
            </p:cNvPr>
            <p:cNvSpPr txBox="1"/>
            <p:nvPr/>
          </p:nvSpPr>
          <p:spPr>
            <a:xfrm>
              <a:off x="11224081" y="4468427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D2580B-9D1F-4E77-9A9F-1FFB471D9234}"/>
                </a:ext>
              </a:extLst>
            </p:cNvPr>
            <p:cNvSpPr txBox="1"/>
            <p:nvPr/>
          </p:nvSpPr>
          <p:spPr>
            <a:xfrm>
              <a:off x="11243623" y="3862732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EBC82-F780-4C48-A408-C722BEC494E6}"/>
                </a:ext>
              </a:extLst>
            </p:cNvPr>
            <p:cNvSpPr txBox="1"/>
            <p:nvPr/>
          </p:nvSpPr>
          <p:spPr>
            <a:xfrm>
              <a:off x="11267071" y="2495044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3B84E9-DE65-46BE-B211-DEFF960FC286}"/>
                </a:ext>
              </a:extLst>
            </p:cNvPr>
            <p:cNvSpPr txBox="1"/>
            <p:nvPr/>
          </p:nvSpPr>
          <p:spPr>
            <a:xfrm>
              <a:off x="11282693" y="1807290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44F114-B17B-4A68-BBC5-0A36E6ACE26F}"/>
                </a:ext>
              </a:extLst>
            </p:cNvPr>
            <p:cNvSpPr txBox="1"/>
            <p:nvPr/>
          </p:nvSpPr>
          <p:spPr>
            <a:xfrm>
              <a:off x="7351553" y="1822919"/>
              <a:ext cx="2105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t1 &gt; t2 &gt; t3 &gt; t4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3EB97B3-9E0B-4BB0-A285-03017979BF8B}"/>
              </a:ext>
            </a:extLst>
          </p:cNvPr>
          <p:cNvSpPr txBox="1">
            <a:spLocks/>
          </p:cNvSpPr>
          <p:nvPr/>
        </p:nvSpPr>
        <p:spPr>
          <a:xfrm>
            <a:off x="359508" y="0"/>
            <a:ext cx="11347938" cy="87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Results</a:t>
            </a:r>
            <a:r>
              <a:rPr lang="en-US" sz="5400" dirty="0"/>
              <a:t> – Transport Self-organization</a:t>
            </a:r>
          </a:p>
        </p:txBody>
      </p:sp>
      <p:pic>
        <p:nvPicPr>
          <p:cNvPr id="2" name="part_visitations44">
            <a:hlinkClick r:id="" action="ppaction://media"/>
            <a:extLst>
              <a:ext uri="{FF2B5EF4-FFF2-40B4-BE49-F238E27FC236}">
                <a16:creationId xmlns:a16="http://schemas.microsoft.com/office/drawing/2014/main" id="{ECD31E93-4C84-F91E-2F38-4BAA66C5F27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59" y="1512670"/>
            <a:ext cx="6538714" cy="45729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63A3CF-B15C-1887-B389-17C025012413}"/>
              </a:ext>
            </a:extLst>
          </p:cNvPr>
          <p:cNvSpPr/>
          <p:nvPr/>
        </p:nvSpPr>
        <p:spPr>
          <a:xfrm rot="5400000">
            <a:off x="11493827" y="867344"/>
            <a:ext cx="479898" cy="8799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A9B23-C12A-4AD8-FD91-FA26E45975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699"/>
          <a:stretch/>
        </p:blipFill>
        <p:spPr>
          <a:xfrm>
            <a:off x="57732" y="1871647"/>
            <a:ext cx="338497" cy="31341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0754F1-433C-423A-884F-C7D519869B82}"/>
              </a:ext>
            </a:extLst>
          </p:cNvPr>
          <p:cNvSpPr txBox="1"/>
          <p:nvPr/>
        </p:nvSpPr>
        <p:spPr>
          <a:xfrm>
            <a:off x="57732" y="850592"/>
            <a:ext cx="15878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Non-reactive tracer solute</a:t>
            </a:r>
            <a:endParaRPr lang="he-IL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4BD0F0-01CE-4C90-92C7-6B9466A4797F}"/>
              </a:ext>
            </a:extLst>
          </p:cNvPr>
          <p:cNvSpPr txBox="1"/>
          <p:nvPr/>
        </p:nvSpPr>
        <p:spPr>
          <a:xfrm>
            <a:off x="2368862" y="1071949"/>
            <a:ext cx="2075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Computational field</a:t>
            </a:r>
            <a:endParaRPr lang="he-IL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4149A-8DB0-360C-755D-BA82B65CBEC0}"/>
              </a:ext>
            </a:extLst>
          </p:cNvPr>
          <p:cNvSpPr/>
          <p:nvPr/>
        </p:nvSpPr>
        <p:spPr>
          <a:xfrm rot="5400000">
            <a:off x="11462312" y="1202375"/>
            <a:ext cx="479898" cy="7942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AE2DDC-3127-064B-F7E5-D460BCB128A6}"/>
              </a:ext>
            </a:extLst>
          </p:cNvPr>
          <p:cNvSpPr txBox="1"/>
          <p:nvPr/>
        </p:nvSpPr>
        <p:spPr>
          <a:xfrm>
            <a:off x="7306757" y="6082995"/>
            <a:ext cx="19818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reaction front</a:t>
            </a:r>
            <a:endParaRPr lang="he-IL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6DE1E1-9B28-E360-B7FF-EC6C3CDAAB79}"/>
              </a:ext>
            </a:extLst>
          </p:cNvPr>
          <p:cNvCxnSpPr>
            <a:cxnSpLocks/>
          </p:cNvCxnSpPr>
          <p:nvPr/>
        </p:nvCxnSpPr>
        <p:spPr>
          <a:xfrm flipV="1">
            <a:off x="8142049" y="5091759"/>
            <a:ext cx="0" cy="1085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FE7F02-AE6E-D120-F752-72FE219F3D32}"/>
              </a:ext>
            </a:extLst>
          </p:cNvPr>
          <p:cNvCxnSpPr>
            <a:cxnSpLocks/>
          </p:cNvCxnSpPr>
          <p:nvPr/>
        </p:nvCxnSpPr>
        <p:spPr>
          <a:xfrm flipV="1">
            <a:off x="9471500" y="4524308"/>
            <a:ext cx="0" cy="373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9BDFDE-64DE-517C-87C7-828030BBF5B0}"/>
              </a:ext>
            </a:extLst>
          </p:cNvPr>
          <p:cNvCxnSpPr>
            <a:cxnSpLocks/>
          </p:cNvCxnSpPr>
          <p:nvPr/>
        </p:nvCxnSpPr>
        <p:spPr>
          <a:xfrm flipV="1">
            <a:off x="10609632" y="3118376"/>
            <a:ext cx="0" cy="412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458E06-0C78-A7F8-BA2E-44E58A5D32A3}"/>
              </a:ext>
            </a:extLst>
          </p:cNvPr>
          <p:cNvCxnSpPr>
            <a:cxnSpLocks/>
          </p:cNvCxnSpPr>
          <p:nvPr/>
        </p:nvCxnSpPr>
        <p:spPr>
          <a:xfrm flipV="1">
            <a:off x="11851529" y="2891393"/>
            <a:ext cx="0" cy="412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417691-3958-0DE9-3E00-55B9E10DE32C}"/>
                  </a:ext>
                </a:extLst>
              </p:cNvPr>
              <p:cNvSpPr/>
              <p:nvPr/>
            </p:nvSpPr>
            <p:spPr>
              <a:xfrm>
                <a:off x="8231109" y="850592"/>
                <a:ext cx="217341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SO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he-IL" sz="2200" i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417691-3958-0DE9-3E00-55B9E10DE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09" y="850592"/>
                <a:ext cx="2173415" cy="616964"/>
              </a:xfrm>
              <a:prstGeom prst="rect">
                <a:avLst/>
              </a:prstGeom>
              <a:blipFill>
                <a:blip r:embed="rId8"/>
                <a:stretch>
                  <a:fillRect l="-3641" b="-9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51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6BABAE-5AB6-2282-88F5-4B2B9536D6AA}"/>
              </a:ext>
            </a:extLst>
          </p:cNvPr>
          <p:cNvGrpSpPr/>
          <p:nvPr/>
        </p:nvGrpSpPr>
        <p:grpSpPr>
          <a:xfrm>
            <a:off x="6556973" y="1512670"/>
            <a:ext cx="5544243" cy="4475567"/>
            <a:chOff x="6323502" y="1258670"/>
            <a:chExt cx="5544243" cy="4475567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B0C8EE39-16D8-DF69-6711-4021DEBEE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673"/>
            <a:stretch/>
          </p:blipFill>
          <p:spPr>
            <a:xfrm>
              <a:off x="6323502" y="1258670"/>
              <a:ext cx="5544243" cy="44755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EBA0FF-80E4-4F3E-A651-D4B9EBF2728F}"/>
                </a:ext>
              </a:extLst>
            </p:cNvPr>
            <p:cNvSpPr txBox="1"/>
            <p:nvPr/>
          </p:nvSpPr>
          <p:spPr>
            <a:xfrm>
              <a:off x="11224081" y="4468427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D2580B-9D1F-4E77-9A9F-1FFB471D9234}"/>
                </a:ext>
              </a:extLst>
            </p:cNvPr>
            <p:cNvSpPr txBox="1"/>
            <p:nvPr/>
          </p:nvSpPr>
          <p:spPr>
            <a:xfrm>
              <a:off x="11243623" y="3862732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EBC82-F780-4C48-A408-C722BEC494E6}"/>
                </a:ext>
              </a:extLst>
            </p:cNvPr>
            <p:cNvSpPr txBox="1"/>
            <p:nvPr/>
          </p:nvSpPr>
          <p:spPr>
            <a:xfrm>
              <a:off x="11267071" y="2495044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3B84E9-DE65-46BE-B211-DEFF960FC286}"/>
                </a:ext>
              </a:extLst>
            </p:cNvPr>
            <p:cNvSpPr txBox="1"/>
            <p:nvPr/>
          </p:nvSpPr>
          <p:spPr>
            <a:xfrm>
              <a:off x="11282693" y="1807290"/>
              <a:ext cx="387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44F114-B17B-4A68-BBC5-0A36E6ACE26F}"/>
                </a:ext>
              </a:extLst>
            </p:cNvPr>
            <p:cNvSpPr txBox="1"/>
            <p:nvPr/>
          </p:nvSpPr>
          <p:spPr>
            <a:xfrm>
              <a:off x="7351553" y="1822919"/>
              <a:ext cx="2105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t1 &gt; t2 &gt; t3 &gt; t4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3EB97B3-9E0B-4BB0-A285-03017979BF8B}"/>
              </a:ext>
            </a:extLst>
          </p:cNvPr>
          <p:cNvSpPr txBox="1">
            <a:spLocks/>
          </p:cNvSpPr>
          <p:nvPr/>
        </p:nvSpPr>
        <p:spPr>
          <a:xfrm>
            <a:off x="359508" y="0"/>
            <a:ext cx="11347938" cy="87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Results</a:t>
            </a:r>
            <a:r>
              <a:rPr lang="en-US" sz="5400" dirty="0"/>
              <a:t> – Transport Self-organization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63A3CF-B15C-1887-B389-17C025012413}"/>
              </a:ext>
            </a:extLst>
          </p:cNvPr>
          <p:cNvSpPr/>
          <p:nvPr/>
        </p:nvSpPr>
        <p:spPr>
          <a:xfrm rot="5400000">
            <a:off x="11493827" y="867344"/>
            <a:ext cx="479898" cy="8799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A9B23-C12A-4AD8-FD91-FA26E4597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99"/>
          <a:stretch/>
        </p:blipFill>
        <p:spPr>
          <a:xfrm>
            <a:off x="57732" y="1871647"/>
            <a:ext cx="338497" cy="31341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0754F1-433C-423A-884F-C7D519869B82}"/>
              </a:ext>
            </a:extLst>
          </p:cNvPr>
          <p:cNvSpPr txBox="1"/>
          <p:nvPr/>
        </p:nvSpPr>
        <p:spPr>
          <a:xfrm>
            <a:off x="57732" y="850592"/>
            <a:ext cx="15878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Non-reactive tracer solute</a:t>
            </a:r>
            <a:endParaRPr lang="he-IL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4BD0F0-01CE-4C90-92C7-6B9466A4797F}"/>
              </a:ext>
            </a:extLst>
          </p:cNvPr>
          <p:cNvSpPr txBox="1"/>
          <p:nvPr/>
        </p:nvSpPr>
        <p:spPr>
          <a:xfrm>
            <a:off x="2368862" y="1071949"/>
            <a:ext cx="2075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Computational field</a:t>
            </a:r>
            <a:endParaRPr lang="he-IL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4149A-8DB0-360C-755D-BA82B65CBEC0}"/>
              </a:ext>
            </a:extLst>
          </p:cNvPr>
          <p:cNvSpPr/>
          <p:nvPr/>
        </p:nvSpPr>
        <p:spPr>
          <a:xfrm rot="5400000">
            <a:off x="11462312" y="1202375"/>
            <a:ext cx="479898" cy="7942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AE2DDC-3127-064B-F7E5-D460BCB128A6}"/>
              </a:ext>
            </a:extLst>
          </p:cNvPr>
          <p:cNvSpPr txBox="1"/>
          <p:nvPr/>
        </p:nvSpPr>
        <p:spPr>
          <a:xfrm>
            <a:off x="7306757" y="6082995"/>
            <a:ext cx="19818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reaction front</a:t>
            </a:r>
            <a:endParaRPr lang="he-IL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6DE1E1-9B28-E360-B7FF-EC6C3CDAAB79}"/>
              </a:ext>
            </a:extLst>
          </p:cNvPr>
          <p:cNvCxnSpPr>
            <a:cxnSpLocks/>
          </p:cNvCxnSpPr>
          <p:nvPr/>
        </p:nvCxnSpPr>
        <p:spPr>
          <a:xfrm flipV="1">
            <a:off x="8142049" y="5091759"/>
            <a:ext cx="0" cy="1085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FE7F02-AE6E-D120-F752-72FE219F3D32}"/>
              </a:ext>
            </a:extLst>
          </p:cNvPr>
          <p:cNvCxnSpPr>
            <a:cxnSpLocks/>
          </p:cNvCxnSpPr>
          <p:nvPr/>
        </p:nvCxnSpPr>
        <p:spPr>
          <a:xfrm flipV="1">
            <a:off x="9471500" y="4524308"/>
            <a:ext cx="0" cy="373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9BDFDE-64DE-517C-87C7-828030BBF5B0}"/>
              </a:ext>
            </a:extLst>
          </p:cNvPr>
          <p:cNvCxnSpPr>
            <a:cxnSpLocks/>
          </p:cNvCxnSpPr>
          <p:nvPr/>
        </p:nvCxnSpPr>
        <p:spPr>
          <a:xfrm flipV="1">
            <a:off x="10609632" y="3118376"/>
            <a:ext cx="0" cy="412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458E06-0C78-A7F8-BA2E-44E58A5D32A3}"/>
              </a:ext>
            </a:extLst>
          </p:cNvPr>
          <p:cNvCxnSpPr>
            <a:cxnSpLocks/>
          </p:cNvCxnSpPr>
          <p:nvPr/>
        </p:nvCxnSpPr>
        <p:spPr>
          <a:xfrm flipV="1">
            <a:off x="11851529" y="2891393"/>
            <a:ext cx="0" cy="412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417691-3958-0DE9-3E00-55B9E10DE32C}"/>
                  </a:ext>
                </a:extLst>
              </p:cNvPr>
              <p:cNvSpPr/>
              <p:nvPr/>
            </p:nvSpPr>
            <p:spPr>
              <a:xfrm>
                <a:off x="8231109" y="850592"/>
                <a:ext cx="217341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SO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he-IL" sz="2200" i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417691-3958-0DE9-3E00-55B9E10DE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09" y="850592"/>
                <a:ext cx="2173415" cy="616964"/>
              </a:xfrm>
              <a:prstGeom prst="rect">
                <a:avLst/>
              </a:prstGeom>
              <a:blipFill>
                <a:blip r:embed="rId8"/>
                <a:stretch>
                  <a:fillRect l="-3641" b="-9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Graphical user interface&#10;&#10;Description automatically generated">
            <a:extLst>
              <a:ext uri="{FF2B5EF4-FFF2-40B4-BE49-F238E27FC236}">
                <a16:creationId xmlns:a16="http://schemas.microsoft.com/office/drawing/2014/main" id="{856967EB-3F36-438A-4D23-7F24705F1D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60" r="4362" b="9791"/>
          <a:stretch/>
        </p:blipFill>
        <p:spPr>
          <a:xfrm>
            <a:off x="736755" y="1449594"/>
            <a:ext cx="5538350" cy="4178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80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Diffusion vs. Advection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" y="1000513"/>
            <a:ext cx="3104028" cy="585926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/>
            <a:endParaRPr lang="en-US" sz="2200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603212B9-534C-7281-B7F7-A739E18A3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076325"/>
            <a:ext cx="7708900" cy="5781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5DF4FD-95DD-4932-87F3-4AF600860A12}"/>
                  </a:ext>
                </a:extLst>
              </p:cNvPr>
              <p:cNvSpPr txBox="1"/>
              <p:nvPr/>
            </p:nvSpPr>
            <p:spPr>
              <a:xfrm>
                <a:off x="456024" y="1594272"/>
                <a:ext cx="3117135" cy="53078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2200" i="1" dirty="0"/>
                  <a:t>Pe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𝑎𝑑𝑣𝑒𝑐𝑡𝑖𝑣𝑒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𝑡𝑟𝑎𝑛𝑠𝑝𝑜𝑟𝑡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𝑑𝑖𝑓𝑓𝑢𝑠𝑖𝑣𝑒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𝑡𝑟𝑎𝑛𝑠𝑝𝑜𝑟𝑡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</m:den>
                    </m:f>
                  </m:oMath>
                </a14:m>
                <a:endParaRPr lang="he-IL" sz="22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5DF4FD-95DD-4932-87F3-4AF60086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24" y="1594272"/>
                <a:ext cx="3117135" cy="530786"/>
              </a:xfrm>
              <a:prstGeom prst="rect">
                <a:avLst/>
              </a:prstGeom>
              <a:blipFill>
                <a:blip r:embed="rId3"/>
                <a:stretch>
                  <a:fillRect l="-5479" t="-1149" b="-114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40037F-1E42-4BCD-B864-EA344BD09602}"/>
                  </a:ext>
                </a:extLst>
              </p:cNvPr>
              <p:cNvSpPr/>
              <p:nvPr/>
            </p:nvSpPr>
            <p:spPr>
              <a:xfrm>
                <a:off x="392524" y="2591817"/>
                <a:ext cx="217341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SO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he-IL" sz="2200" i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40037F-1E42-4BCD-B864-EA344BD09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4" y="2591817"/>
                <a:ext cx="2173415" cy="616964"/>
              </a:xfrm>
              <a:prstGeom prst="rect">
                <a:avLst/>
              </a:prstGeom>
              <a:blipFill>
                <a:blip r:embed="rId4"/>
                <a:stretch>
                  <a:fillRect l="-3641" b="-19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74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B8181BE9-15F0-CFC3-3056-7EE54FD19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4448"/>
            <a:ext cx="6081712" cy="4561284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DDFB7429-A902-9EF4-3B9A-C4ACA623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374992"/>
            <a:ext cx="6081712" cy="45612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25617D-EBD3-46E8-8E57-A7C4D9A10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13" y="0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Diffusion vs. Advection</a:t>
            </a:r>
          </a:p>
        </p:txBody>
      </p:sp>
    </p:spTree>
    <p:extLst>
      <p:ext uri="{BB962C8B-B14F-4D97-AF65-F5344CB8AC3E}">
        <p14:creationId xmlns:p14="http://schemas.microsoft.com/office/powerpoint/2010/main" val="196475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/>
          </a:bodyPr>
          <a:lstStyle/>
          <a:p>
            <a:r>
              <a:rPr lang="en-US" sz="4700" dirty="0"/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6" y="1091953"/>
            <a:ext cx="12085468" cy="585926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Dissolution/precipitation reactive process increases transport self-organization.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73168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/>
          </a:bodyPr>
          <a:lstStyle/>
          <a:p>
            <a:r>
              <a:rPr lang="en-US" sz="4700" dirty="0"/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6" y="1091953"/>
            <a:ext cx="12085468" cy="585926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Dissolution/precipitation reactive process increases transport self-organization.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Diffusion is the dominant mechanism in creating self-organization.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72290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/>
          </a:bodyPr>
          <a:lstStyle/>
          <a:p>
            <a:r>
              <a:rPr lang="en-US" sz="4700" dirty="0"/>
              <a:t>Acknowledgements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6" y="1091953"/>
            <a:ext cx="12085468" cy="585926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Yaniv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Edery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Ludmila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Abezgauz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Everyone at the PMV Lab / Technion – Israeli Institute of Technology</a:t>
            </a:r>
          </a:p>
          <a:p>
            <a:pPr>
              <a:lnSpc>
                <a:spcPct val="100000"/>
              </a:lnSpc>
            </a:pPr>
            <a:endParaRPr lang="en-US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700" dirty="0">
                <a:latin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pPr>
              <a:lnSpc>
                <a:spcPct val="100000"/>
              </a:lnSpc>
            </a:pPr>
            <a:endParaRPr lang="en-US" sz="3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100" i="1" dirty="0"/>
              <a:t>eshavelzon@campus.technion.ac.il</a:t>
            </a:r>
          </a:p>
          <a:p>
            <a:pPr>
              <a:lnSpc>
                <a:spcPct val="100000"/>
              </a:lnSpc>
            </a:pPr>
            <a:endParaRPr lang="en-US" sz="3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7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9087B8E-B6A5-01C8-3C8F-F5F81B03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194509"/>
            <a:ext cx="3659915" cy="1431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8F0A5-B64C-2C5C-8DDB-8E4C46ED5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0" y="194510"/>
            <a:ext cx="2694180" cy="1216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615A21-58B1-5A18-046A-AD63652DA373}"/>
              </a:ext>
            </a:extLst>
          </p:cNvPr>
          <p:cNvSpPr txBox="1"/>
          <p:nvPr/>
        </p:nvSpPr>
        <p:spPr>
          <a:xfrm>
            <a:off x="9633737" y="-31213"/>
            <a:ext cx="14677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pmvlab.com</a:t>
            </a:r>
            <a:endParaRPr lang="he-IL" i="1" dirty="0"/>
          </a:p>
        </p:txBody>
      </p:sp>
    </p:spTree>
    <p:extLst>
      <p:ext uri="{BB962C8B-B14F-4D97-AF65-F5344CB8AC3E}">
        <p14:creationId xmlns:p14="http://schemas.microsoft.com/office/powerpoint/2010/main" val="200034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/>
          </a:bodyPr>
          <a:lstStyle/>
          <a:p>
            <a:r>
              <a:rPr lang="en-US" sz="4700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07565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Flow and transport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49233"/>
            <a:ext cx="12085468" cy="600198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Initially uniform 2D p.m. field (calcite), discretized into 60X150 cells.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A9FDF-F24D-4DA7-B5E5-76F10CCDD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12297" r="13487" b="11226"/>
          <a:stretch/>
        </p:blipFill>
        <p:spPr>
          <a:xfrm>
            <a:off x="4585251" y="3744684"/>
            <a:ext cx="6957391" cy="29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2406"/>
            <a:ext cx="12366170" cy="932688"/>
          </a:xfrm>
        </p:spPr>
        <p:txBody>
          <a:bodyPr>
            <a:noAutofit/>
          </a:bodyPr>
          <a:lstStyle/>
          <a:p>
            <a:pPr algn="l"/>
            <a:r>
              <a:rPr lang="en-US" sz="4700" dirty="0"/>
              <a:t>Dissolution/Precipitation Patterns in Porous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71564"/>
            <a:ext cx="12192000" cy="67338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 "/>
              </a:rPr>
              <a:t>Porter et al.,</a:t>
            </a:r>
            <a:r>
              <a:rPr lang="en-US" sz="1600" i="1" dirty="0">
                <a:latin typeface="Calibri "/>
              </a:rPr>
              <a:t> Addressing the risks of induced seismicity in subsurface energy operations </a:t>
            </a:r>
            <a:r>
              <a:rPr lang="en-US" sz="1600" dirty="0">
                <a:latin typeface="Calibri "/>
              </a:rPr>
              <a:t>in WIREs Energy and Environment, 2019 Vol.8 issue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 "/>
              </a:rPr>
              <a:t>Seigneur et al., </a:t>
            </a:r>
            <a:r>
              <a:rPr lang="en-US" sz="1600" i="1" dirty="0">
                <a:latin typeface="Calibri "/>
              </a:rPr>
              <a:t>Reactive Transport in Evolving Porous Media</a:t>
            </a:r>
            <a:r>
              <a:rPr lang="en-US" sz="1600" dirty="0">
                <a:latin typeface="Calibri "/>
              </a:rPr>
              <a:t> in Reviews in Mineralogy &amp; Geochemistry , 2019, Vol. 85/197-238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4EB97-4CF6-49F5-9E7A-C0E5B9244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r="20305" b="13845"/>
          <a:stretch/>
        </p:blipFill>
        <p:spPr>
          <a:xfrm rot="16200000">
            <a:off x="6985042" y="1448604"/>
            <a:ext cx="4100208" cy="37359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C05AB3-22ED-4BBA-A32F-27D4DDAA01E7}"/>
              </a:ext>
            </a:extLst>
          </p:cNvPr>
          <p:cNvSpPr/>
          <p:nvPr/>
        </p:nvSpPr>
        <p:spPr>
          <a:xfrm>
            <a:off x="1073013" y="5384489"/>
            <a:ext cx="1988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C1D1E"/>
                </a:solidFill>
                <a:effectLst/>
                <a:latin typeface="Open Sans"/>
              </a:rPr>
              <a:t>Porter et al 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FB2D8-0DE0-4357-9573-0CAE3CE85B9B}"/>
              </a:ext>
            </a:extLst>
          </p:cNvPr>
          <p:cNvSpPr/>
          <p:nvPr/>
        </p:nvSpPr>
        <p:spPr>
          <a:xfrm>
            <a:off x="8156427" y="5334733"/>
            <a:ext cx="198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 "/>
              </a:rPr>
              <a:t>Seigneur et al 2019</a:t>
            </a:r>
            <a:endParaRPr lang="he-IL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354D2-EAF1-4E28-AA96-9078C126F911}"/>
              </a:ext>
            </a:extLst>
          </p:cNvPr>
          <p:cNvGrpSpPr/>
          <p:nvPr/>
        </p:nvGrpSpPr>
        <p:grpSpPr>
          <a:xfrm>
            <a:off x="1406466" y="1238498"/>
            <a:ext cx="5656185" cy="4157758"/>
            <a:chOff x="526899" y="1238498"/>
            <a:chExt cx="5656185" cy="41577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ABA341-98E3-40E6-8739-6097D068D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899" y="1238498"/>
              <a:ext cx="3080658" cy="4157758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A54FCC-11B4-4E37-A6A7-55639912B680}"/>
                </a:ext>
              </a:extLst>
            </p:cNvPr>
            <p:cNvSpPr/>
            <p:nvPr/>
          </p:nvSpPr>
          <p:spPr>
            <a:xfrm>
              <a:off x="2429689" y="3614058"/>
              <a:ext cx="269966" cy="2960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E5491C1-6679-40E7-8390-78436AE80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577" y="3291840"/>
              <a:ext cx="3361507" cy="4441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1FCFFB6-96D9-48DF-AC5C-B7FA24A664DF}"/>
              </a:ext>
            </a:extLst>
          </p:cNvPr>
          <p:cNvSpPr txBox="1"/>
          <p:nvPr/>
        </p:nvSpPr>
        <p:spPr>
          <a:xfrm>
            <a:off x="1593679" y="1457729"/>
            <a:ext cx="14677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Acid injection</a:t>
            </a:r>
            <a:endParaRPr lang="he-IL" i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7BCA8D-CA57-4CF5-93E5-F6992864835B}"/>
              </a:ext>
            </a:extLst>
          </p:cNvPr>
          <p:cNvCxnSpPr/>
          <p:nvPr/>
        </p:nvCxnSpPr>
        <p:spPr>
          <a:xfrm>
            <a:off x="2110772" y="1907176"/>
            <a:ext cx="0" cy="2264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26F7F5-8F5B-E1BA-1754-D41E5552A938}"/>
              </a:ext>
            </a:extLst>
          </p:cNvPr>
          <p:cNvSpPr txBox="1"/>
          <p:nvPr/>
        </p:nvSpPr>
        <p:spPr>
          <a:xfrm>
            <a:off x="7363841" y="981390"/>
            <a:ext cx="3453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Dissolution/precipitation patterns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226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Flow and transport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49233"/>
            <a:ext cx="12085468" cy="600198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Initially uniform 2D p.m. field (calcite), discretized into 60X150 cells.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H+ particles injected at constant rate, </a:t>
            </a:r>
            <a:r>
              <a:rPr lang="en-US" sz="2200" dirty="0" err="1"/>
              <a:t>govn’d</a:t>
            </a:r>
            <a:r>
              <a:rPr lang="en-US" sz="2200" dirty="0"/>
              <a:t> by Langevin eq (advection + diffusion).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4C0BE2-EC07-4C6E-BE1D-FA45B978D6A1}"/>
              </a:ext>
            </a:extLst>
          </p:cNvPr>
          <p:cNvGrpSpPr/>
          <p:nvPr/>
        </p:nvGrpSpPr>
        <p:grpSpPr>
          <a:xfrm>
            <a:off x="2001078" y="3429000"/>
            <a:ext cx="10190921" cy="3296478"/>
            <a:chOff x="1246546" y="2868788"/>
            <a:chExt cx="10945454" cy="38566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AA9FDF-F24D-4DA7-B5E5-76F10CCDD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9" t="12297" r="7369" b="11226"/>
            <a:stretch/>
          </p:blipFill>
          <p:spPr>
            <a:xfrm>
              <a:off x="3405809" y="3238120"/>
              <a:ext cx="8786191" cy="34873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DFEC57-BA05-4036-920C-682691DF8362}"/>
                </a:ext>
              </a:extLst>
            </p:cNvPr>
            <p:cNvSpPr txBox="1"/>
            <p:nvPr/>
          </p:nvSpPr>
          <p:spPr>
            <a:xfrm>
              <a:off x="5453270" y="2868788"/>
              <a:ext cx="2160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reflective </a:t>
              </a:r>
              <a:r>
                <a:rPr lang="en-US" i="1" dirty="0" err="1"/>
                <a:t>b.c.</a:t>
              </a:r>
              <a:endParaRPr lang="he-IL" i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7F11A8-6990-4A21-BC12-EE2CC7F4F723}"/>
                </a:ext>
              </a:extLst>
            </p:cNvPr>
            <p:cNvCxnSpPr/>
            <p:nvPr/>
          </p:nvCxnSpPr>
          <p:spPr>
            <a:xfrm>
              <a:off x="6851374" y="3238120"/>
              <a:ext cx="728869" cy="326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F23358-B844-4656-A390-86647F51EB96}"/>
                </a:ext>
              </a:extLst>
            </p:cNvPr>
            <p:cNvCxnSpPr>
              <a:cxnSpLocks/>
            </p:cNvCxnSpPr>
            <p:nvPr/>
          </p:nvCxnSpPr>
          <p:spPr>
            <a:xfrm>
              <a:off x="6818243" y="3238120"/>
              <a:ext cx="1941444" cy="2937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F87C56-CFE5-41C4-8FED-37074C0AA9EF}"/>
                </a:ext>
              </a:extLst>
            </p:cNvPr>
            <p:cNvSpPr txBox="1"/>
            <p:nvPr/>
          </p:nvSpPr>
          <p:spPr>
            <a:xfrm>
              <a:off x="1246546" y="3303893"/>
              <a:ext cx="2544404" cy="7561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low-pH inlet flow </a:t>
              </a:r>
            </a:p>
            <a:p>
              <a:r>
                <a:rPr lang="en-US" i="1" dirty="0"/>
                <a:t>(A particles injected)</a:t>
              </a:r>
              <a:endParaRPr lang="he-IL" i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0B83082-4EF0-48CC-A378-49A4505BD494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2518748" y="4060063"/>
              <a:ext cx="867182" cy="64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14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Flow and transport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49233"/>
            <a:ext cx="12085468" cy="600198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Initially uniform 2D p.m. field (calcite), discretized into 60X150 cells.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H+ particles injected at constant rate, </a:t>
            </a:r>
            <a:r>
              <a:rPr lang="en-US" sz="2200" dirty="0" err="1"/>
              <a:t>govn’d</a:t>
            </a:r>
            <a:r>
              <a:rPr lang="en-US" sz="2200" dirty="0"/>
              <a:t> by Langevin eq (advection + diffusion).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Particles advance and react within the field, causing dissolution/precipitation.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4C0BE2-EC07-4C6E-BE1D-FA45B978D6A1}"/>
              </a:ext>
            </a:extLst>
          </p:cNvPr>
          <p:cNvGrpSpPr/>
          <p:nvPr/>
        </p:nvGrpSpPr>
        <p:grpSpPr>
          <a:xfrm>
            <a:off x="2001078" y="3429000"/>
            <a:ext cx="10190921" cy="3296478"/>
            <a:chOff x="1246546" y="2868788"/>
            <a:chExt cx="10945454" cy="38566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AA9FDF-F24D-4DA7-B5E5-76F10CCDD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9" t="12297" r="7369" b="11226"/>
            <a:stretch/>
          </p:blipFill>
          <p:spPr>
            <a:xfrm>
              <a:off x="3405809" y="3238120"/>
              <a:ext cx="8786191" cy="34873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DFEC57-BA05-4036-920C-682691DF8362}"/>
                </a:ext>
              </a:extLst>
            </p:cNvPr>
            <p:cNvSpPr txBox="1"/>
            <p:nvPr/>
          </p:nvSpPr>
          <p:spPr>
            <a:xfrm>
              <a:off x="5453270" y="2868788"/>
              <a:ext cx="2160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reflective </a:t>
              </a:r>
              <a:r>
                <a:rPr lang="en-US" i="1" dirty="0" err="1"/>
                <a:t>b.c.</a:t>
              </a:r>
              <a:endParaRPr lang="he-IL" i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7F11A8-6990-4A21-BC12-EE2CC7F4F723}"/>
                </a:ext>
              </a:extLst>
            </p:cNvPr>
            <p:cNvCxnSpPr/>
            <p:nvPr/>
          </p:nvCxnSpPr>
          <p:spPr>
            <a:xfrm>
              <a:off x="6851374" y="3238120"/>
              <a:ext cx="728869" cy="326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F23358-B844-4656-A390-86647F51EB96}"/>
                </a:ext>
              </a:extLst>
            </p:cNvPr>
            <p:cNvCxnSpPr>
              <a:cxnSpLocks/>
            </p:cNvCxnSpPr>
            <p:nvPr/>
          </p:nvCxnSpPr>
          <p:spPr>
            <a:xfrm>
              <a:off x="6818243" y="3238120"/>
              <a:ext cx="1941444" cy="2937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F87C56-CFE5-41C4-8FED-37074C0AA9EF}"/>
                </a:ext>
              </a:extLst>
            </p:cNvPr>
            <p:cNvSpPr txBox="1"/>
            <p:nvPr/>
          </p:nvSpPr>
          <p:spPr>
            <a:xfrm>
              <a:off x="1246546" y="3303893"/>
              <a:ext cx="2544404" cy="7561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low-pH inlet flow </a:t>
              </a:r>
            </a:p>
            <a:p>
              <a:r>
                <a:rPr lang="en-US" i="1" dirty="0"/>
                <a:t>(A particles injected)</a:t>
              </a:r>
              <a:endParaRPr lang="he-IL" i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0B83082-4EF0-48CC-A378-49A4505BD494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2518748" y="4060063"/>
              <a:ext cx="867182" cy="64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94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Flow and transport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49233"/>
            <a:ext cx="12085468" cy="600198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Initially uniform 2D p.m. field (calcite), discretized into 60X150 cells.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H+ particles injected at constant rate, </a:t>
            </a:r>
            <a:r>
              <a:rPr lang="en-US" sz="2200" dirty="0" err="1"/>
              <a:t>govn’d</a:t>
            </a:r>
            <a:r>
              <a:rPr lang="en-US" sz="2200" dirty="0"/>
              <a:t> by Langevin eq (advection + diffusion).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Particles advance and react within the field, causing dissolution/precipitation.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Direction of reaction </a:t>
            </a:r>
            <a:r>
              <a:rPr lang="en-US" sz="2200" dirty="0" err="1"/>
              <a:t>govn’d</a:t>
            </a:r>
            <a:r>
              <a:rPr lang="en-US" sz="2200" dirty="0"/>
              <a:t> by the local deviation from the chemical equilibrium.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4C0BE2-EC07-4C6E-BE1D-FA45B978D6A1}"/>
              </a:ext>
            </a:extLst>
          </p:cNvPr>
          <p:cNvGrpSpPr/>
          <p:nvPr/>
        </p:nvGrpSpPr>
        <p:grpSpPr>
          <a:xfrm>
            <a:off x="2001078" y="3429000"/>
            <a:ext cx="10190921" cy="3296478"/>
            <a:chOff x="1246546" y="2868788"/>
            <a:chExt cx="10945454" cy="38566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AA9FDF-F24D-4DA7-B5E5-76F10CCDD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9" t="12297" r="7369" b="11226"/>
            <a:stretch/>
          </p:blipFill>
          <p:spPr>
            <a:xfrm>
              <a:off x="3405809" y="3238120"/>
              <a:ext cx="8786191" cy="34873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DFEC57-BA05-4036-920C-682691DF8362}"/>
                </a:ext>
              </a:extLst>
            </p:cNvPr>
            <p:cNvSpPr txBox="1"/>
            <p:nvPr/>
          </p:nvSpPr>
          <p:spPr>
            <a:xfrm>
              <a:off x="5453270" y="2868788"/>
              <a:ext cx="2160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reflective </a:t>
              </a:r>
              <a:r>
                <a:rPr lang="en-US" i="1" dirty="0" err="1"/>
                <a:t>b.c.</a:t>
              </a:r>
              <a:endParaRPr lang="he-IL" i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7F11A8-6990-4A21-BC12-EE2CC7F4F723}"/>
                </a:ext>
              </a:extLst>
            </p:cNvPr>
            <p:cNvCxnSpPr/>
            <p:nvPr/>
          </p:nvCxnSpPr>
          <p:spPr>
            <a:xfrm>
              <a:off x="6851374" y="3238120"/>
              <a:ext cx="728869" cy="326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F23358-B844-4656-A390-86647F51EB96}"/>
                </a:ext>
              </a:extLst>
            </p:cNvPr>
            <p:cNvCxnSpPr>
              <a:cxnSpLocks/>
            </p:cNvCxnSpPr>
            <p:nvPr/>
          </p:nvCxnSpPr>
          <p:spPr>
            <a:xfrm>
              <a:off x="6818243" y="3238120"/>
              <a:ext cx="1941444" cy="2937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F87C56-CFE5-41C4-8FED-37074C0AA9EF}"/>
                </a:ext>
              </a:extLst>
            </p:cNvPr>
            <p:cNvSpPr txBox="1"/>
            <p:nvPr/>
          </p:nvSpPr>
          <p:spPr>
            <a:xfrm>
              <a:off x="1246546" y="3303893"/>
              <a:ext cx="2544404" cy="7561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low-pH inlet flow </a:t>
              </a:r>
            </a:p>
            <a:p>
              <a:r>
                <a:rPr lang="en-US" i="1" dirty="0"/>
                <a:t>(A particles injected)</a:t>
              </a:r>
              <a:endParaRPr lang="he-IL" i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0B83082-4EF0-48CC-A378-49A4505BD494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2518748" y="4060063"/>
              <a:ext cx="867182" cy="64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91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Flow and transport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49233"/>
            <a:ext cx="12085468" cy="600198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Initially uniform 2D p.m. field (calcite), discretized into 60X150 cells.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H+ particles injected at constant rate, </a:t>
            </a:r>
            <a:r>
              <a:rPr lang="en-US" sz="2200" dirty="0" err="1"/>
              <a:t>govn’d</a:t>
            </a:r>
            <a:r>
              <a:rPr lang="en-US" sz="2200" dirty="0"/>
              <a:t> by Langevin eq (advection + diffusion).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Particles advance and react within the field, causing dissolution/precipitation.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Direction of reaction </a:t>
            </a:r>
            <a:r>
              <a:rPr lang="en-US" sz="2200" dirty="0" err="1"/>
              <a:t>govn’d</a:t>
            </a:r>
            <a:r>
              <a:rPr lang="en-US" sz="2200" dirty="0"/>
              <a:t> by the local deviation from the chemical equilibrium.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Hyd. conductivity of the field is updated (</a:t>
            </a:r>
            <a:r>
              <a:rPr lang="en-US" sz="2200" dirty="0" err="1"/>
              <a:t>Kozeny</a:t>
            </a:r>
            <a:r>
              <a:rPr lang="en-US" sz="2200" dirty="0"/>
              <a:t>-Carman).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4C0BE2-EC07-4C6E-BE1D-FA45B978D6A1}"/>
              </a:ext>
            </a:extLst>
          </p:cNvPr>
          <p:cNvGrpSpPr/>
          <p:nvPr/>
        </p:nvGrpSpPr>
        <p:grpSpPr>
          <a:xfrm>
            <a:off x="2001078" y="3429000"/>
            <a:ext cx="10190921" cy="3296478"/>
            <a:chOff x="1246546" y="2868788"/>
            <a:chExt cx="10945454" cy="38566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AA9FDF-F24D-4DA7-B5E5-76F10CCDD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9" t="12297" r="7369" b="11226"/>
            <a:stretch/>
          </p:blipFill>
          <p:spPr>
            <a:xfrm>
              <a:off x="3405809" y="3238120"/>
              <a:ext cx="8786191" cy="34873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DFEC57-BA05-4036-920C-682691DF8362}"/>
                </a:ext>
              </a:extLst>
            </p:cNvPr>
            <p:cNvSpPr txBox="1"/>
            <p:nvPr/>
          </p:nvSpPr>
          <p:spPr>
            <a:xfrm>
              <a:off x="5453270" y="2868788"/>
              <a:ext cx="2160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reflective </a:t>
              </a:r>
              <a:r>
                <a:rPr lang="en-US" i="1" dirty="0" err="1"/>
                <a:t>b.c.</a:t>
              </a:r>
              <a:endParaRPr lang="he-IL" i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7F11A8-6990-4A21-BC12-EE2CC7F4F723}"/>
                </a:ext>
              </a:extLst>
            </p:cNvPr>
            <p:cNvCxnSpPr/>
            <p:nvPr/>
          </p:nvCxnSpPr>
          <p:spPr>
            <a:xfrm>
              <a:off x="6851374" y="3238120"/>
              <a:ext cx="728869" cy="326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F23358-B844-4656-A390-86647F51EB96}"/>
                </a:ext>
              </a:extLst>
            </p:cNvPr>
            <p:cNvCxnSpPr>
              <a:cxnSpLocks/>
            </p:cNvCxnSpPr>
            <p:nvPr/>
          </p:nvCxnSpPr>
          <p:spPr>
            <a:xfrm>
              <a:off x="6818243" y="3238120"/>
              <a:ext cx="1941444" cy="2937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F87C56-CFE5-41C4-8FED-37074C0AA9EF}"/>
                </a:ext>
              </a:extLst>
            </p:cNvPr>
            <p:cNvSpPr txBox="1"/>
            <p:nvPr/>
          </p:nvSpPr>
          <p:spPr>
            <a:xfrm>
              <a:off x="1246546" y="3303893"/>
              <a:ext cx="2544404" cy="7561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i="1" dirty="0"/>
                <a:t>low-pH inlet flow </a:t>
              </a:r>
            </a:p>
            <a:p>
              <a:r>
                <a:rPr lang="en-US" i="1" dirty="0"/>
                <a:t>(A particles injected)</a:t>
              </a:r>
              <a:endParaRPr lang="he-IL" i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0B83082-4EF0-48CC-A378-49A4505BD494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2518748" y="4060063"/>
              <a:ext cx="867182" cy="64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675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Self-organization quantization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57943"/>
            <a:ext cx="12085468" cy="59932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Self organization defined as reduction in Shannon entropy (Shannon, 1948)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13D98-E07A-47D8-A74B-B082428AF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12297" r="7369" b="11226"/>
          <a:stretch/>
        </p:blipFill>
        <p:spPr>
          <a:xfrm>
            <a:off x="4024743" y="3757936"/>
            <a:ext cx="8180508" cy="2980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01C54-473C-48ED-B1E1-97923A9BE0A4}"/>
              </a:ext>
            </a:extLst>
          </p:cNvPr>
          <p:cNvSpPr txBox="1"/>
          <p:nvPr/>
        </p:nvSpPr>
        <p:spPr>
          <a:xfrm>
            <a:off x="8985721" y="3069094"/>
            <a:ext cx="20626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Non-uniform distribution (low SE)</a:t>
            </a:r>
            <a:endParaRPr lang="he-IL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0E7A5-35DE-4A55-A556-6AF82F6963E9}"/>
              </a:ext>
            </a:extLst>
          </p:cNvPr>
          <p:cNvCxnSpPr>
            <a:cxnSpLocks/>
          </p:cNvCxnSpPr>
          <p:nvPr/>
        </p:nvCxnSpPr>
        <p:spPr>
          <a:xfrm flipH="1">
            <a:off x="9179681" y="3781227"/>
            <a:ext cx="755529" cy="1229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1B6D57-B80D-448F-93D4-A09418BB124C}"/>
              </a:ext>
            </a:extLst>
          </p:cNvPr>
          <p:cNvSpPr txBox="1"/>
          <p:nvPr/>
        </p:nvSpPr>
        <p:spPr>
          <a:xfrm>
            <a:off x="6321286" y="5927036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49CE2-A70B-4F17-BE90-225E38994B08}"/>
              </a:ext>
            </a:extLst>
          </p:cNvPr>
          <p:cNvSpPr txBox="1"/>
          <p:nvPr/>
        </p:nvSpPr>
        <p:spPr>
          <a:xfrm>
            <a:off x="6327914" y="540357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2306C-40C2-4416-A76B-2C7A3AFF654B}"/>
              </a:ext>
            </a:extLst>
          </p:cNvPr>
          <p:cNvSpPr txBox="1"/>
          <p:nvPr/>
        </p:nvSpPr>
        <p:spPr>
          <a:xfrm>
            <a:off x="6354418" y="478072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272C3-3212-49F2-932C-AC693137AF68}"/>
              </a:ext>
            </a:extLst>
          </p:cNvPr>
          <p:cNvSpPr txBox="1"/>
          <p:nvPr/>
        </p:nvSpPr>
        <p:spPr>
          <a:xfrm>
            <a:off x="6347790" y="4244010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072CD-35B7-4BA6-B477-4136838CAA01}"/>
              </a:ext>
            </a:extLst>
          </p:cNvPr>
          <p:cNvSpPr txBox="1"/>
          <p:nvPr/>
        </p:nvSpPr>
        <p:spPr>
          <a:xfrm>
            <a:off x="8527772" y="592041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67</a:t>
            </a:r>
            <a:endParaRPr lang="he-IL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B7B7F-FA31-4F91-9648-25795F3E65A6}"/>
              </a:ext>
            </a:extLst>
          </p:cNvPr>
          <p:cNvSpPr txBox="1"/>
          <p:nvPr/>
        </p:nvSpPr>
        <p:spPr>
          <a:xfrm>
            <a:off x="8534400" y="5396948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0</a:t>
            </a:r>
            <a:endParaRPr lang="he-IL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76A21-90A0-432B-B9FC-3526E1D0D371}"/>
              </a:ext>
            </a:extLst>
          </p:cNvPr>
          <p:cNvSpPr txBox="1"/>
          <p:nvPr/>
        </p:nvSpPr>
        <p:spPr>
          <a:xfrm>
            <a:off x="8560904" y="4774098"/>
            <a:ext cx="5737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117</a:t>
            </a:r>
            <a:endParaRPr lang="he-IL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71432B-D3B9-4C33-8A12-D037AAA82CCB}"/>
              </a:ext>
            </a:extLst>
          </p:cNvPr>
          <p:cNvSpPr txBox="1"/>
          <p:nvPr/>
        </p:nvSpPr>
        <p:spPr>
          <a:xfrm>
            <a:off x="8554276" y="4237386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11</a:t>
            </a:r>
            <a:endParaRPr lang="he-IL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7035C-E086-4F42-B215-4C15D65BB7D2}"/>
              </a:ext>
            </a:extLst>
          </p:cNvPr>
          <p:cNvSpPr/>
          <p:nvPr/>
        </p:nvSpPr>
        <p:spPr>
          <a:xfrm>
            <a:off x="8309113" y="4037193"/>
            <a:ext cx="852059" cy="24166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403BED-D2B5-4394-8589-6E2DE383AC3A}"/>
              </a:ext>
            </a:extLst>
          </p:cNvPr>
          <p:cNvSpPr txBox="1"/>
          <p:nvPr/>
        </p:nvSpPr>
        <p:spPr>
          <a:xfrm>
            <a:off x="4383334" y="3100064"/>
            <a:ext cx="20626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Uniform distribution (high SE)</a:t>
            </a:r>
            <a:endParaRPr lang="he-IL" i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12E841-1EEA-4DF1-9217-82BC3F0A3BEC}"/>
              </a:ext>
            </a:extLst>
          </p:cNvPr>
          <p:cNvCxnSpPr>
            <a:cxnSpLocks/>
          </p:cNvCxnSpPr>
          <p:nvPr/>
        </p:nvCxnSpPr>
        <p:spPr>
          <a:xfrm>
            <a:off x="5190736" y="3746395"/>
            <a:ext cx="858887" cy="144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97DF672-57C9-43D5-B19C-CDC3B1C2C37E}"/>
              </a:ext>
            </a:extLst>
          </p:cNvPr>
          <p:cNvSpPr/>
          <p:nvPr/>
        </p:nvSpPr>
        <p:spPr>
          <a:xfrm>
            <a:off x="6142378" y="4030569"/>
            <a:ext cx="852059" cy="24166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599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Self-organization quantization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57943"/>
            <a:ext cx="12085468" cy="59932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Self organization defined as reduction in Shannon entropy (Shannon, 1948)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SE </a:t>
            </a:r>
            <a:r>
              <a:rPr lang="en-US" sz="2200" dirty="0" err="1"/>
              <a:t>calc’d</a:t>
            </a:r>
            <a:r>
              <a:rPr lang="en-US" sz="2200" dirty="0"/>
              <a:t> from non-reactive tracer particle visitation data of the field (recall Boltzmann’s definition of entropy).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13D98-E07A-47D8-A74B-B082428AF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12297" r="7369" b="11226"/>
          <a:stretch/>
        </p:blipFill>
        <p:spPr>
          <a:xfrm>
            <a:off x="4024743" y="3757936"/>
            <a:ext cx="8180508" cy="2980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01C54-473C-48ED-B1E1-97923A9BE0A4}"/>
              </a:ext>
            </a:extLst>
          </p:cNvPr>
          <p:cNvSpPr txBox="1"/>
          <p:nvPr/>
        </p:nvSpPr>
        <p:spPr>
          <a:xfrm>
            <a:off x="8985721" y="3069094"/>
            <a:ext cx="20626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Non-uniform distribution (low SE)</a:t>
            </a:r>
            <a:endParaRPr lang="he-IL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0E7A5-35DE-4A55-A556-6AF82F6963E9}"/>
              </a:ext>
            </a:extLst>
          </p:cNvPr>
          <p:cNvCxnSpPr>
            <a:cxnSpLocks/>
          </p:cNvCxnSpPr>
          <p:nvPr/>
        </p:nvCxnSpPr>
        <p:spPr>
          <a:xfrm flipH="1">
            <a:off x="9179681" y="3781227"/>
            <a:ext cx="755529" cy="1229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1B6D57-B80D-448F-93D4-A09418BB124C}"/>
              </a:ext>
            </a:extLst>
          </p:cNvPr>
          <p:cNvSpPr txBox="1"/>
          <p:nvPr/>
        </p:nvSpPr>
        <p:spPr>
          <a:xfrm>
            <a:off x="6321286" y="5927036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49CE2-A70B-4F17-BE90-225E38994B08}"/>
              </a:ext>
            </a:extLst>
          </p:cNvPr>
          <p:cNvSpPr txBox="1"/>
          <p:nvPr/>
        </p:nvSpPr>
        <p:spPr>
          <a:xfrm>
            <a:off x="6327914" y="540357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2306C-40C2-4416-A76B-2C7A3AFF654B}"/>
              </a:ext>
            </a:extLst>
          </p:cNvPr>
          <p:cNvSpPr txBox="1"/>
          <p:nvPr/>
        </p:nvSpPr>
        <p:spPr>
          <a:xfrm>
            <a:off x="6354418" y="478072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272C3-3212-49F2-932C-AC693137AF68}"/>
              </a:ext>
            </a:extLst>
          </p:cNvPr>
          <p:cNvSpPr txBox="1"/>
          <p:nvPr/>
        </p:nvSpPr>
        <p:spPr>
          <a:xfrm>
            <a:off x="6347790" y="4244010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072CD-35B7-4BA6-B477-4136838CAA01}"/>
              </a:ext>
            </a:extLst>
          </p:cNvPr>
          <p:cNvSpPr txBox="1"/>
          <p:nvPr/>
        </p:nvSpPr>
        <p:spPr>
          <a:xfrm>
            <a:off x="8527772" y="592041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67</a:t>
            </a:r>
            <a:endParaRPr lang="he-IL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B7B7F-FA31-4F91-9648-25795F3E65A6}"/>
              </a:ext>
            </a:extLst>
          </p:cNvPr>
          <p:cNvSpPr txBox="1"/>
          <p:nvPr/>
        </p:nvSpPr>
        <p:spPr>
          <a:xfrm>
            <a:off x="8534400" y="5396948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0</a:t>
            </a:r>
            <a:endParaRPr lang="he-IL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76A21-90A0-432B-B9FC-3526E1D0D371}"/>
              </a:ext>
            </a:extLst>
          </p:cNvPr>
          <p:cNvSpPr txBox="1"/>
          <p:nvPr/>
        </p:nvSpPr>
        <p:spPr>
          <a:xfrm>
            <a:off x="8560904" y="4774098"/>
            <a:ext cx="5737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117</a:t>
            </a:r>
            <a:endParaRPr lang="he-IL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71432B-D3B9-4C33-8A12-D037AAA82CCB}"/>
              </a:ext>
            </a:extLst>
          </p:cNvPr>
          <p:cNvSpPr txBox="1"/>
          <p:nvPr/>
        </p:nvSpPr>
        <p:spPr>
          <a:xfrm>
            <a:off x="8554276" y="4237386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11</a:t>
            </a:r>
            <a:endParaRPr lang="he-IL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7035C-E086-4F42-B215-4C15D65BB7D2}"/>
              </a:ext>
            </a:extLst>
          </p:cNvPr>
          <p:cNvSpPr/>
          <p:nvPr/>
        </p:nvSpPr>
        <p:spPr>
          <a:xfrm>
            <a:off x="8309113" y="4037193"/>
            <a:ext cx="852059" cy="24166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403BED-D2B5-4394-8589-6E2DE383AC3A}"/>
              </a:ext>
            </a:extLst>
          </p:cNvPr>
          <p:cNvSpPr txBox="1"/>
          <p:nvPr/>
        </p:nvSpPr>
        <p:spPr>
          <a:xfrm>
            <a:off x="4383334" y="3100064"/>
            <a:ext cx="20626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Uniform distribution (high SE)</a:t>
            </a:r>
            <a:endParaRPr lang="he-IL" i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12E841-1EEA-4DF1-9217-82BC3F0A3BEC}"/>
              </a:ext>
            </a:extLst>
          </p:cNvPr>
          <p:cNvCxnSpPr>
            <a:cxnSpLocks/>
          </p:cNvCxnSpPr>
          <p:nvPr/>
        </p:nvCxnSpPr>
        <p:spPr>
          <a:xfrm>
            <a:off x="5190736" y="3746395"/>
            <a:ext cx="858887" cy="144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97DF672-57C9-43D5-B19C-CDC3B1C2C37E}"/>
              </a:ext>
            </a:extLst>
          </p:cNvPr>
          <p:cNvSpPr/>
          <p:nvPr/>
        </p:nvSpPr>
        <p:spPr>
          <a:xfrm>
            <a:off x="6142378" y="4030569"/>
            <a:ext cx="852059" cy="24166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109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Methodology – Self-organization quantization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57943"/>
            <a:ext cx="12085468" cy="59932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Self organization defined as reduction in Shannon entropy (Shannon, 1948)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SE </a:t>
            </a:r>
            <a:r>
              <a:rPr lang="en-US" sz="2200" dirty="0" err="1"/>
              <a:t>calc’d</a:t>
            </a:r>
            <a:r>
              <a:rPr lang="en-US" sz="2200" dirty="0"/>
              <a:t> from non-reactive tracer particle visitation data of the field (recall Boltzmann’s definition of entropy).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Max. SE corresponds to the most uniform state (the least self-organization).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13D98-E07A-47D8-A74B-B082428AF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12297" r="7369" b="11226"/>
          <a:stretch/>
        </p:blipFill>
        <p:spPr>
          <a:xfrm>
            <a:off x="4024743" y="3757936"/>
            <a:ext cx="8180508" cy="2980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01C54-473C-48ED-B1E1-97923A9BE0A4}"/>
              </a:ext>
            </a:extLst>
          </p:cNvPr>
          <p:cNvSpPr txBox="1"/>
          <p:nvPr/>
        </p:nvSpPr>
        <p:spPr>
          <a:xfrm>
            <a:off x="8985721" y="3069094"/>
            <a:ext cx="20626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Non-uniform distribution (low SE)</a:t>
            </a:r>
            <a:endParaRPr lang="he-IL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0E7A5-35DE-4A55-A556-6AF82F6963E9}"/>
              </a:ext>
            </a:extLst>
          </p:cNvPr>
          <p:cNvCxnSpPr>
            <a:cxnSpLocks/>
          </p:cNvCxnSpPr>
          <p:nvPr/>
        </p:nvCxnSpPr>
        <p:spPr>
          <a:xfrm flipH="1">
            <a:off x="9179681" y="3781227"/>
            <a:ext cx="755529" cy="1229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1B6D57-B80D-448F-93D4-A09418BB124C}"/>
              </a:ext>
            </a:extLst>
          </p:cNvPr>
          <p:cNvSpPr txBox="1"/>
          <p:nvPr/>
        </p:nvSpPr>
        <p:spPr>
          <a:xfrm>
            <a:off x="6321286" y="5927036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49CE2-A70B-4F17-BE90-225E38994B08}"/>
              </a:ext>
            </a:extLst>
          </p:cNvPr>
          <p:cNvSpPr txBox="1"/>
          <p:nvPr/>
        </p:nvSpPr>
        <p:spPr>
          <a:xfrm>
            <a:off x="6327914" y="540357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2306C-40C2-4416-A76B-2C7A3AFF654B}"/>
              </a:ext>
            </a:extLst>
          </p:cNvPr>
          <p:cNvSpPr txBox="1"/>
          <p:nvPr/>
        </p:nvSpPr>
        <p:spPr>
          <a:xfrm>
            <a:off x="6354418" y="478072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272C3-3212-49F2-932C-AC693137AF68}"/>
              </a:ext>
            </a:extLst>
          </p:cNvPr>
          <p:cNvSpPr txBox="1"/>
          <p:nvPr/>
        </p:nvSpPr>
        <p:spPr>
          <a:xfrm>
            <a:off x="6347790" y="4244010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47</a:t>
            </a:r>
            <a:endParaRPr lang="he-IL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072CD-35B7-4BA6-B477-4136838CAA01}"/>
              </a:ext>
            </a:extLst>
          </p:cNvPr>
          <p:cNvSpPr txBox="1"/>
          <p:nvPr/>
        </p:nvSpPr>
        <p:spPr>
          <a:xfrm>
            <a:off x="8527772" y="5920412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67</a:t>
            </a:r>
            <a:endParaRPr lang="he-IL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B7B7F-FA31-4F91-9648-25795F3E65A6}"/>
              </a:ext>
            </a:extLst>
          </p:cNvPr>
          <p:cNvSpPr txBox="1"/>
          <p:nvPr/>
        </p:nvSpPr>
        <p:spPr>
          <a:xfrm>
            <a:off x="8534400" y="5396948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0</a:t>
            </a:r>
            <a:endParaRPr lang="he-IL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76A21-90A0-432B-B9FC-3526E1D0D371}"/>
              </a:ext>
            </a:extLst>
          </p:cNvPr>
          <p:cNvSpPr txBox="1"/>
          <p:nvPr/>
        </p:nvSpPr>
        <p:spPr>
          <a:xfrm>
            <a:off x="8560904" y="4774098"/>
            <a:ext cx="5737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117</a:t>
            </a:r>
            <a:endParaRPr lang="he-IL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71432B-D3B9-4C33-8A12-D037AAA82CCB}"/>
              </a:ext>
            </a:extLst>
          </p:cNvPr>
          <p:cNvSpPr txBox="1"/>
          <p:nvPr/>
        </p:nvSpPr>
        <p:spPr>
          <a:xfrm>
            <a:off x="8554276" y="4237386"/>
            <a:ext cx="477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11</a:t>
            </a:r>
            <a:endParaRPr lang="he-IL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7035C-E086-4F42-B215-4C15D65BB7D2}"/>
              </a:ext>
            </a:extLst>
          </p:cNvPr>
          <p:cNvSpPr/>
          <p:nvPr/>
        </p:nvSpPr>
        <p:spPr>
          <a:xfrm>
            <a:off x="8309113" y="4037193"/>
            <a:ext cx="852059" cy="24166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403BED-D2B5-4394-8589-6E2DE383AC3A}"/>
              </a:ext>
            </a:extLst>
          </p:cNvPr>
          <p:cNvSpPr txBox="1"/>
          <p:nvPr/>
        </p:nvSpPr>
        <p:spPr>
          <a:xfrm>
            <a:off x="4383334" y="3100064"/>
            <a:ext cx="20626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Uniform distribution (high SE)</a:t>
            </a:r>
            <a:endParaRPr lang="he-IL" i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12E841-1EEA-4DF1-9217-82BC3F0A3BEC}"/>
              </a:ext>
            </a:extLst>
          </p:cNvPr>
          <p:cNvCxnSpPr>
            <a:cxnSpLocks/>
          </p:cNvCxnSpPr>
          <p:nvPr/>
        </p:nvCxnSpPr>
        <p:spPr>
          <a:xfrm>
            <a:off x="5190736" y="3746395"/>
            <a:ext cx="858887" cy="144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97DF672-57C9-43D5-B19C-CDC3B1C2C37E}"/>
              </a:ext>
            </a:extLst>
          </p:cNvPr>
          <p:cNvSpPr/>
          <p:nvPr/>
        </p:nvSpPr>
        <p:spPr>
          <a:xfrm>
            <a:off x="6142378" y="4030569"/>
            <a:ext cx="852059" cy="24166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1383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Field self-organization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F3873E1-36A6-B0C2-22D6-806068D6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17966" r="10578" b="17288"/>
          <a:stretch/>
        </p:blipFill>
        <p:spPr>
          <a:xfrm>
            <a:off x="3132306" y="1429966"/>
            <a:ext cx="5291847" cy="2188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6B6BE-9BCF-6D24-23C3-13F16B0B143F}"/>
              </a:ext>
            </a:extLst>
          </p:cNvPr>
          <p:cNvSpPr txBox="1"/>
          <p:nvPr/>
        </p:nvSpPr>
        <p:spPr>
          <a:xfrm>
            <a:off x="4033520" y="985520"/>
            <a:ext cx="729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High Pe -&gt; Advection dominated transport -&gt; High SE                                                        </a:t>
            </a:r>
            <a:endParaRPr lang="he-IL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4D42FD-C743-4E37-9616-2A16B4654F2A}"/>
              </a:ext>
            </a:extLst>
          </p:cNvPr>
          <p:cNvSpPr txBox="1">
            <a:spLocks/>
          </p:cNvSpPr>
          <p:nvPr/>
        </p:nvSpPr>
        <p:spPr>
          <a:xfrm>
            <a:off x="15092" y="1000513"/>
            <a:ext cx="3083708" cy="585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/>
              <a:t>Field SE ~ 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/>
              <a:t>Field self-organization increases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/>
              <a:t>BTC SE ~ 1 / 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/>
              <a:t>BTC self-organization decreases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385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Field self-organization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F3873E1-36A6-B0C2-22D6-806068D6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18541" r="10578" b="16425"/>
          <a:stretch/>
        </p:blipFill>
        <p:spPr>
          <a:xfrm>
            <a:off x="3132306" y="1449421"/>
            <a:ext cx="5291847" cy="2198451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820739D-58D9-C705-FF66-93A1CD0C6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2758" r="1298"/>
          <a:stretch/>
        </p:blipFill>
        <p:spPr>
          <a:xfrm>
            <a:off x="9069564" y="1365781"/>
            <a:ext cx="2966051" cy="2486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68B27A-C422-D7E8-676F-2D43FDB26730}"/>
              </a:ext>
            </a:extLst>
          </p:cNvPr>
          <p:cNvSpPr txBox="1"/>
          <p:nvPr/>
        </p:nvSpPr>
        <p:spPr>
          <a:xfrm>
            <a:off x="4033520" y="985520"/>
            <a:ext cx="729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High Pe -&gt; Advection dominated transport -&gt; High SE                 Low BTC SE</a:t>
            </a:r>
            <a:endParaRPr lang="he-IL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2E4911C-4B91-4625-ACD3-E08D6854E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" y="1000513"/>
            <a:ext cx="3083708" cy="585926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Field SE ~ 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Field self-organization increases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BTC SE ~ 1 / 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BTC self-organization decreases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46799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Field self-organization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F3873E1-36A6-B0C2-22D6-806068D6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17441" r="10578" b="17039"/>
          <a:stretch/>
        </p:blipFill>
        <p:spPr>
          <a:xfrm>
            <a:off x="3132306" y="1412239"/>
            <a:ext cx="5291847" cy="2214881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820739D-58D9-C705-FF66-93A1CD0C6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2758" r="1298"/>
          <a:stretch/>
        </p:blipFill>
        <p:spPr>
          <a:xfrm>
            <a:off x="9069564" y="1365781"/>
            <a:ext cx="2966051" cy="2486372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593C398-7668-C174-AC1C-11A1DE5C6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28119" r="11504" b="15284"/>
          <a:stretch/>
        </p:blipFill>
        <p:spPr>
          <a:xfrm>
            <a:off x="3180946" y="4328160"/>
            <a:ext cx="5184842" cy="2174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B97E-297E-4104-1F46-8B9B4C93E83E}"/>
              </a:ext>
            </a:extLst>
          </p:cNvPr>
          <p:cNvSpPr txBox="1"/>
          <p:nvPr/>
        </p:nvSpPr>
        <p:spPr>
          <a:xfrm>
            <a:off x="4084320" y="3870960"/>
            <a:ext cx="7437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Low Pe -&gt; Diffusion dominated transport -&gt; Low SE                                                                       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0FFC7-3DBD-FD71-5D95-8B3C4D577AB2}"/>
              </a:ext>
            </a:extLst>
          </p:cNvPr>
          <p:cNvSpPr txBox="1"/>
          <p:nvPr/>
        </p:nvSpPr>
        <p:spPr>
          <a:xfrm>
            <a:off x="4033520" y="985520"/>
            <a:ext cx="729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High Pe -&gt; Homogeneous Field -&gt; High SE                                   Low BTC SE</a:t>
            </a:r>
            <a:endParaRPr lang="he-IL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8D7CE5-0D07-4E23-A287-B792A444E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" y="1000513"/>
            <a:ext cx="3083708" cy="585926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Field SE ~ 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Field self-organization increases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BTC SE ~ 1 / 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BTC self-organization decreases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15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Self-organization in physical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57943"/>
            <a:ext cx="12085468" cy="59932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SO: pattern emergence in an initially disordered system</a:t>
            </a:r>
          </a:p>
          <a:p>
            <a:pPr algn="l"/>
            <a:r>
              <a:rPr lang="en-US" dirty="0"/>
              <a:t>           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sz="1600" i="1" dirty="0">
              <a:latin typeface="Calibri "/>
            </a:endParaRPr>
          </a:p>
          <a:p>
            <a:pPr algn="l"/>
            <a:endParaRPr lang="en-US" sz="1600" i="1" dirty="0">
              <a:latin typeface="Calibri "/>
            </a:endParaRPr>
          </a:p>
          <a:p>
            <a:pPr algn="l"/>
            <a:endParaRPr lang="en-US" sz="1600" i="1" dirty="0">
              <a:latin typeface="Calibri "/>
            </a:endParaRPr>
          </a:p>
          <a:p>
            <a:pPr algn="l"/>
            <a:endParaRPr lang="en-US" sz="1600" i="1" dirty="0">
              <a:latin typeface="Calibri "/>
            </a:endParaRPr>
          </a:p>
          <a:p>
            <a:pPr algn="l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large flock of birds flying&#10;&#10;Description automatically generated with medium confidence">
            <a:extLst>
              <a:ext uri="{FF2B5EF4-FFF2-40B4-BE49-F238E27FC236}">
                <a16:creationId xmlns:a16="http://schemas.microsoft.com/office/drawing/2014/main" id="{409C6DA1-501A-5B03-DEEB-F52B0125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136"/>
            <a:ext cx="5562600" cy="4171950"/>
          </a:xfrm>
          <a:prstGeom prst="rect">
            <a:avLst/>
          </a:prstGeom>
        </p:spPr>
      </p:pic>
      <p:pic>
        <p:nvPicPr>
          <p:cNvPr id="8" name="Picture 7" descr="A desert landscape with sand dunes&#10;&#10;Description automatically generated with medium confidence">
            <a:extLst>
              <a:ext uri="{FF2B5EF4-FFF2-40B4-BE49-F238E27FC236}">
                <a16:creationId xmlns:a16="http://schemas.microsoft.com/office/drawing/2014/main" id="{900EDB92-7642-E2E1-F92E-5FA423A2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1137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4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0"/>
            <a:ext cx="9144000" cy="87888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Field self-organization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DF3873E1-36A6-B0C2-22D6-806068D6A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t="17441" r="10578" b="17039"/>
          <a:stretch/>
        </p:blipFill>
        <p:spPr>
          <a:xfrm>
            <a:off x="3132306" y="1412239"/>
            <a:ext cx="5291847" cy="2214881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820739D-58D9-C705-FF66-93A1CD0C67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2758" r="1298"/>
          <a:stretch/>
        </p:blipFill>
        <p:spPr>
          <a:xfrm>
            <a:off x="9069564" y="1365781"/>
            <a:ext cx="2966051" cy="2486372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593C398-7668-C174-AC1C-11A1DE5C6C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28119" r="11504" b="15284"/>
          <a:stretch/>
        </p:blipFill>
        <p:spPr>
          <a:xfrm>
            <a:off x="3180946" y="4328160"/>
            <a:ext cx="5184842" cy="217424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37701F9-0EAC-E03E-0AAC-72FDF1D13B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3344" r="1884"/>
          <a:stretch/>
        </p:blipFill>
        <p:spPr>
          <a:xfrm>
            <a:off x="9066183" y="4285511"/>
            <a:ext cx="2945553" cy="2486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2E48DE-9457-B6F4-3393-5964CB273CE6}"/>
              </a:ext>
            </a:extLst>
          </p:cNvPr>
          <p:cNvSpPr txBox="1"/>
          <p:nvPr/>
        </p:nvSpPr>
        <p:spPr>
          <a:xfrm>
            <a:off x="4084320" y="3870960"/>
            <a:ext cx="7437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Low Pe -&gt; Diffusion dominated transport -&gt; Low SE                   High BTC SE                                                                       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A3171-4A86-4336-CE8C-78B4B82DA28A}"/>
              </a:ext>
            </a:extLst>
          </p:cNvPr>
          <p:cNvSpPr txBox="1"/>
          <p:nvPr/>
        </p:nvSpPr>
        <p:spPr>
          <a:xfrm>
            <a:off x="4033520" y="985520"/>
            <a:ext cx="7294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High Pe -&gt; Homogeneous Field -&gt; High SE                                   Low BTC SE</a:t>
            </a:r>
            <a:endParaRPr lang="he-IL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50C4C6-EA6D-41FF-A246-43A47DE92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" y="1000513"/>
            <a:ext cx="3083708" cy="585926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Field SE ~ 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Field self-organization increases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BTC SE ~ 1 / 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BTC self-organization decreases with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1128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Self-organization in physical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57943"/>
            <a:ext cx="12085468" cy="59932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large flock of birds flying&#10;&#10;Description automatically generated with medium confidence">
            <a:extLst>
              <a:ext uri="{FF2B5EF4-FFF2-40B4-BE49-F238E27FC236}">
                <a16:creationId xmlns:a16="http://schemas.microsoft.com/office/drawing/2014/main" id="{409C6DA1-501A-5B03-DEEB-F52B0125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635"/>
            <a:ext cx="5836596" cy="4377447"/>
          </a:xfrm>
          <a:prstGeom prst="rect">
            <a:avLst/>
          </a:prstGeom>
        </p:spPr>
      </p:pic>
      <p:pic>
        <p:nvPicPr>
          <p:cNvPr id="8" name="Picture 7" descr="A desert landscape with sand dunes&#10;&#10;Description automatically generated with medium confidence">
            <a:extLst>
              <a:ext uri="{FF2B5EF4-FFF2-40B4-BE49-F238E27FC236}">
                <a16:creationId xmlns:a16="http://schemas.microsoft.com/office/drawing/2014/main" id="{900EDB92-7642-E2E1-F92E-5FA423A2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04" y="1709636"/>
            <a:ext cx="5836596" cy="43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84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Self-organization quantization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F11ED3-E031-4AC9-A6D0-F6C9722D1FA0}"/>
              </a:ext>
            </a:extLst>
          </p:cNvPr>
          <p:cNvSpPr/>
          <p:nvPr/>
        </p:nvSpPr>
        <p:spPr>
          <a:xfrm>
            <a:off x="206707" y="247033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6E22EF-D93D-4E5E-B1BD-4A63C9BA50E4}"/>
              </a:ext>
            </a:extLst>
          </p:cNvPr>
          <p:cNvSpPr/>
          <p:nvPr/>
        </p:nvSpPr>
        <p:spPr>
          <a:xfrm>
            <a:off x="209247" y="315359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643EA5-F686-425D-BD6A-4D7CD423B63E}"/>
              </a:ext>
            </a:extLst>
          </p:cNvPr>
          <p:cNvSpPr/>
          <p:nvPr/>
        </p:nvSpPr>
        <p:spPr>
          <a:xfrm>
            <a:off x="199087" y="381907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A118A9-EDA9-4230-B547-5117A3449DCC}"/>
              </a:ext>
            </a:extLst>
          </p:cNvPr>
          <p:cNvSpPr/>
          <p:nvPr/>
        </p:nvSpPr>
        <p:spPr>
          <a:xfrm>
            <a:off x="196547" y="447439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43F408-A70D-4598-9D9B-FC9A05B02DA5}"/>
              </a:ext>
            </a:extLst>
          </p:cNvPr>
          <p:cNvSpPr/>
          <p:nvPr/>
        </p:nvSpPr>
        <p:spPr>
          <a:xfrm>
            <a:off x="206707" y="515765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A3055-DF11-41E7-BB5C-609776DECF4A}"/>
              </a:ext>
            </a:extLst>
          </p:cNvPr>
          <p:cNvSpPr txBox="1"/>
          <p:nvPr/>
        </p:nvSpPr>
        <p:spPr>
          <a:xfrm>
            <a:off x="7793306" y="1811514"/>
            <a:ext cx="3558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Non-reactive tracer concentration</a:t>
            </a:r>
            <a:endParaRPr lang="he-I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6434C0F-AF1A-49F7-A1D0-9E46CD63EC63}"/>
                  </a:ext>
                </a:extLst>
              </p:cNvPr>
              <p:cNvSpPr/>
              <p:nvPr/>
            </p:nvSpPr>
            <p:spPr>
              <a:xfrm>
                <a:off x="1651586" y="919038"/>
                <a:ext cx="217341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SO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he-IL" sz="2200" i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6434C0F-AF1A-49F7-A1D0-9E46CD63E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86" y="919038"/>
                <a:ext cx="2173415" cy="616964"/>
              </a:xfrm>
              <a:prstGeom prst="rect">
                <a:avLst/>
              </a:prstGeom>
              <a:blipFill>
                <a:blip r:embed="rId2"/>
                <a:stretch>
                  <a:fillRect l="-3652" b="-9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D0687E3-CB4A-4F30-B332-55529B0200C4}"/>
              </a:ext>
            </a:extLst>
          </p:cNvPr>
          <p:cNvSpPr txBox="1"/>
          <p:nvPr/>
        </p:nvSpPr>
        <p:spPr>
          <a:xfrm>
            <a:off x="-19862" y="1616568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Non-reactive tracer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D6D9D96F-EB33-BA27-AB40-3EB6FC9D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6670" r="3049" b="8986"/>
          <a:stretch/>
        </p:blipFill>
        <p:spPr>
          <a:xfrm>
            <a:off x="872494" y="2226069"/>
            <a:ext cx="5322566" cy="368468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5DDFC60D-CCFC-EEA1-97E6-538FE4FA9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6279" r="4362" b="9791"/>
          <a:stretch/>
        </p:blipFill>
        <p:spPr>
          <a:xfrm>
            <a:off x="6957060" y="2193115"/>
            <a:ext cx="5231032" cy="367407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B4FD15-2230-D6BD-C25A-1C5B2CD24BF3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372873" y="257193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9F7D93-7044-536C-AC34-C0B123A9B1FA}"/>
              </a:ext>
            </a:extLst>
          </p:cNvPr>
          <p:cNvCxnSpPr>
            <a:cxnSpLocks/>
          </p:cNvCxnSpPr>
          <p:nvPr/>
        </p:nvCxnSpPr>
        <p:spPr>
          <a:xfrm>
            <a:off x="362713" y="325011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B0A313-D4E4-9790-3E2C-EDB5CFE870F2}"/>
              </a:ext>
            </a:extLst>
          </p:cNvPr>
          <p:cNvCxnSpPr>
            <a:cxnSpLocks/>
          </p:cNvCxnSpPr>
          <p:nvPr/>
        </p:nvCxnSpPr>
        <p:spPr>
          <a:xfrm>
            <a:off x="362713" y="392829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ED5A91-8D35-73B8-596B-CB075EBF6D81}"/>
              </a:ext>
            </a:extLst>
          </p:cNvPr>
          <p:cNvCxnSpPr>
            <a:cxnSpLocks/>
          </p:cNvCxnSpPr>
          <p:nvPr/>
        </p:nvCxnSpPr>
        <p:spPr>
          <a:xfrm>
            <a:off x="362713" y="457599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79C996-D8D7-1B41-7837-6AC0E1BDABF5}"/>
              </a:ext>
            </a:extLst>
          </p:cNvPr>
          <p:cNvCxnSpPr>
            <a:cxnSpLocks/>
          </p:cNvCxnSpPr>
          <p:nvPr/>
        </p:nvCxnSpPr>
        <p:spPr>
          <a:xfrm>
            <a:off x="347473" y="524655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223F352F-602D-6D04-D8F0-65AB092BC956}"/>
              </a:ext>
            </a:extLst>
          </p:cNvPr>
          <p:cNvCxnSpPr>
            <a:cxnSpLocks/>
          </p:cNvCxnSpPr>
          <p:nvPr/>
        </p:nvCxnSpPr>
        <p:spPr>
          <a:xfrm flipV="1">
            <a:off x="6248400" y="3928291"/>
            <a:ext cx="579120" cy="36933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143049-F419-47A6-73D6-0C990462C10C}"/>
              </a:ext>
            </a:extLst>
          </p:cNvPr>
          <p:cNvSpPr txBox="1"/>
          <p:nvPr/>
        </p:nvSpPr>
        <p:spPr>
          <a:xfrm>
            <a:off x="1651586" y="1826754"/>
            <a:ext cx="3558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Computational field snapshot</a:t>
            </a:r>
            <a:endParaRPr lang="he-IL" i="1" dirty="0"/>
          </a:p>
        </p:txBody>
      </p:sp>
    </p:spTree>
    <p:extLst>
      <p:ext uri="{BB962C8B-B14F-4D97-AF65-F5344CB8AC3E}">
        <p14:creationId xmlns:p14="http://schemas.microsoft.com/office/powerpoint/2010/main" val="337414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0C9D7-F2B2-4A38-BF4B-1AACE504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244077"/>
            <a:ext cx="8562975" cy="4133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Computational Setting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15380-DBAE-864D-2B00-A734CF4968E3}"/>
              </a:ext>
            </a:extLst>
          </p:cNvPr>
          <p:cNvSpPr txBox="1"/>
          <p:nvPr/>
        </p:nvSpPr>
        <p:spPr>
          <a:xfrm>
            <a:off x="6143261" y="1776610"/>
            <a:ext cx="10796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reaction</a:t>
            </a:r>
            <a:endParaRPr lang="he-IL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99DC1-83EA-57C8-DDEA-7CA724549339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683080" y="2145942"/>
            <a:ext cx="340020" cy="195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F06AB-9A3F-493C-84B8-31909A202EB9}"/>
              </a:ext>
            </a:extLst>
          </p:cNvPr>
          <p:cNvSpPr/>
          <p:nvPr/>
        </p:nvSpPr>
        <p:spPr>
          <a:xfrm>
            <a:off x="478846" y="1007886"/>
            <a:ext cx="655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/>
              <a:t>Langevin eq: particle movement = adv. term + diff. term</a:t>
            </a:r>
            <a:endParaRPr lang="he-IL" sz="2200" i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F11ED3-E031-4AC9-A6D0-F6C9722D1FA0}"/>
              </a:ext>
            </a:extLst>
          </p:cNvPr>
          <p:cNvSpPr/>
          <p:nvPr/>
        </p:nvSpPr>
        <p:spPr>
          <a:xfrm>
            <a:off x="2400300" y="28208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6E22EF-D93D-4E5E-B1BD-4A63C9BA50E4}"/>
              </a:ext>
            </a:extLst>
          </p:cNvPr>
          <p:cNvSpPr/>
          <p:nvPr/>
        </p:nvSpPr>
        <p:spPr>
          <a:xfrm>
            <a:off x="2425700" y="32145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643EA5-F686-425D-BD6A-4D7CD423B63E}"/>
              </a:ext>
            </a:extLst>
          </p:cNvPr>
          <p:cNvSpPr/>
          <p:nvPr/>
        </p:nvSpPr>
        <p:spPr>
          <a:xfrm>
            <a:off x="2362200" y="40019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A118A9-EDA9-4230-B547-5117A3449DCC}"/>
              </a:ext>
            </a:extLst>
          </p:cNvPr>
          <p:cNvSpPr/>
          <p:nvPr/>
        </p:nvSpPr>
        <p:spPr>
          <a:xfrm>
            <a:off x="2413000" y="49163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43F408-A70D-4598-9D9B-FC9A05B02DA5}"/>
              </a:ext>
            </a:extLst>
          </p:cNvPr>
          <p:cNvSpPr/>
          <p:nvPr/>
        </p:nvSpPr>
        <p:spPr>
          <a:xfrm>
            <a:off x="2476500" y="51576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7448C-AB7D-4A8B-B9BB-149DD1A8D7D3}"/>
              </a:ext>
            </a:extLst>
          </p:cNvPr>
          <p:cNvSpPr txBox="1"/>
          <p:nvPr/>
        </p:nvSpPr>
        <p:spPr>
          <a:xfrm>
            <a:off x="9978835" y="1899890"/>
            <a:ext cx="2011196" cy="31568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reflective </a:t>
            </a:r>
            <a:r>
              <a:rPr lang="en-US" i="1" dirty="0" err="1"/>
              <a:t>b.c.</a:t>
            </a:r>
            <a:endParaRPr lang="he-IL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A24C0-1C9F-489A-BFBD-54D97C0A8B5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039100" y="2057732"/>
            <a:ext cx="1939735" cy="39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83088C-4675-464A-99D3-5BDAAABCF475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547100" y="2215574"/>
            <a:ext cx="2437333" cy="360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41A3055-DF11-41E7-BB5C-609776DECF4A}"/>
              </a:ext>
            </a:extLst>
          </p:cNvPr>
          <p:cNvSpPr txBox="1"/>
          <p:nvPr/>
        </p:nvSpPr>
        <p:spPr>
          <a:xfrm>
            <a:off x="5447624" y="6293024"/>
            <a:ext cx="19818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Hyd. head gradient</a:t>
            </a:r>
            <a:endParaRPr lang="he-IL" i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AA3ABC-A775-477C-9547-5BD8CA010A37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429500" y="6028294"/>
            <a:ext cx="2095500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968360-336F-47B3-882E-449A2DD3490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374900" y="6028294"/>
            <a:ext cx="3072724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6434C0F-AF1A-49F7-A1D0-9E46CD63EC63}"/>
                  </a:ext>
                </a:extLst>
              </p:cNvPr>
              <p:cNvSpPr/>
              <p:nvPr/>
            </p:nvSpPr>
            <p:spPr>
              <a:xfrm>
                <a:off x="524361" y="1606503"/>
                <a:ext cx="217341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SO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he-IL" sz="2200" i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6434C0F-AF1A-49F7-A1D0-9E46CD63E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1" y="1606503"/>
                <a:ext cx="2173415" cy="616964"/>
              </a:xfrm>
              <a:prstGeom prst="rect">
                <a:avLst/>
              </a:prstGeom>
              <a:blipFill>
                <a:blip r:embed="rId3"/>
                <a:stretch>
                  <a:fillRect l="-3641" b="-9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D0687E3-CB4A-4F30-B332-55529B0200C4}"/>
              </a:ext>
            </a:extLst>
          </p:cNvPr>
          <p:cNvSpPr txBox="1"/>
          <p:nvPr/>
        </p:nvSpPr>
        <p:spPr>
          <a:xfrm>
            <a:off x="4051541" y="1776610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reactive particles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703F0D-96AF-4A6D-8442-F5CE7BC704F7}"/>
              </a:ext>
            </a:extLst>
          </p:cNvPr>
          <p:cNvSpPr txBox="1"/>
          <p:nvPr/>
        </p:nvSpPr>
        <p:spPr>
          <a:xfrm>
            <a:off x="833644" y="3847578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flow direction</a:t>
            </a:r>
          </a:p>
        </p:txBody>
      </p:sp>
    </p:spTree>
    <p:extLst>
      <p:ext uri="{BB962C8B-B14F-4D97-AF65-F5344CB8AC3E}">
        <p14:creationId xmlns:p14="http://schemas.microsoft.com/office/powerpoint/2010/main" val="97865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Self-organization in physical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57943"/>
            <a:ext cx="12085468" cy="599327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SO: pattern emergence in an initially disordered 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SO </a:t>
            </a:r>
            <a:r>
              <a:rPr lang="en-US" sz="2200" dirty="0" err="1"/>
              <a:t>def’d</a:t>
            </a:r>
            <a:r>
              <a:rPr lang="en-US" sz="2200" dirty="0"/>
              <a:t> by entropy deviation from maximum</a:t>
            </a:r>
          </a:p>
          <a:p>
            <a:pPr algn="l"/>
            <a:r>
              <a:rPr lang="en-US" sz="2200" dirty="0"/>
              <a:t>            </a:t>
            </a:r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i="1" dirty="0">
              <a:latin typeface="Calibri "/>
            </a:endParaRPr>
          </a:p>
          <a:p>
            <a:pPr algn="l"/>
            <a:endParaRPr lang="en-US" sz="2200" i="1" dirty="0">
              <a:latin typeface="Calibri "/>
            </a:endParaRPr>
          </a:p>
          <a:p>
            <a:pPr algn="l"/>
            <a:endParaRPr lang="en-US" sz="2200" i="1" dirty="0">
              <a:latin typeface="Calibri "/>
            </a:endParaRPr>
          </a:p>
          <a:p>
            <a:pPr algn="l"/>
            <a:endParaRPr lang="en-US" sz="2200" i="1" dirty="0">
              <a:latin typeface="Calibri "/>
            </a:endParaRPr>
          </a:p>
          <a:p>
            <a:pPr algn="l"/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 descr="A large flock of birds flying&#10;&#10;Description automatically generated with medium confidence">
            <a:extLst>
              <a:ext uri="{FF2B5EF4-FFF2-40B4-BE49-F238E27FC236}">
                <a16:creationId xmlns:a16="http://schemas.microsoft.com/office/drawing/2014/main" id="{409C6DA1-501A-5B03-DEEB-F52B0125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136"/>
            <a:ext cx="5562600" cy="4171950"/>
          </a:xfrm>
          <a:prstGeom prst="rect">
            <a:avLst/>
          </a:prstGeom>
        </p:spPr>
      </p:pic>
      <p:pic>
        <p:nvPicPr>
          <p:cNvPr id="8" name="Picture 7" descr="A desert landscape with sand dunes&#10;&#10;Description automatically generated with medium confidence">
            <a:extLst>
              <a:ext uri="{FF2B5EF4-FFF2-40B4-BE49-F238E27FC236}">
                <a16:creationId xmlns:a16="http://schemas.microsoft.com/office/drawing/2014/main" id="{900EDB92-7642-E2E1-F92E-5FA423A2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1137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Self-organization in physical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78FD-E1F9-4857-907F-556060EF9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" y="957943"/>
            <a:ext cx="12085468" cy="599327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SO: pattern emergence in an initially disordered 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SO </a:t>
            </a:r>
            <a:r>
              <a:rPr lang="en-US" dirty="0" err="1"/>
              <a:t>def’d</a:t>
            </a:r>
            <a:r>
              <a:rPr lang="en-US" dirty="0"/>
              <a:t> by entropy deviation from maximum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Shannon entropy to characterize SO for transport in PM [</a:t>
            </a:r>
            <a:r>
              <a:rPr lang="en-US" dirty="0" err="1"/>
              <a:t>Zehe</a:t>
            </a:r>
            <a:r>
              <a:rPr lang="en-US" dirty="0"/>
              <a:t> et al, 2021]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sz="1600" i="1" dirty="0">
              <a:latin typeface="Calibri "/>
            </a:endParaRPr>
          </a:p>
          <a:p>
            <a:pPr algn="l"/>
            <a:endParaRPr lang="en-US" sz="1600" i="1" dirty="0">
              <a:latin typeface="Calibri "/>
            </a:endParaRPr>
          </a:p>
          <a:p>
            <a:pPr algn="l"/>
            <a:endParaRPr lang="en-US" sz="1600" i="1" dirty="0">
              <a:latin typeface="Calibri "/>
            </a:endParaRPr>
          </a:p>
          <a:p>
            <a:pPr algn="l"/>
            <a:endParaRPr lang="en-US" sz="1600" i="1" dirty="0">
              <a:latin typeface="Calibri 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 "/>
              </a:rPr>
              <a:t>Zehe</a:t>
            </a:r>
            <a:r>
              <a:rPr lang="en-US" sz="1600" dirty="0">
                <a:latin typeface="Calibri "/>
              </a:rPr>
              <a:t> et al.,</a:t>
            </a:r>
            <a:r>
              <a:rPr lang="en-US" sz="1600" i="1" dirty="0">
                <a:latin typeface="Calibri "/>
              </a:rPr>
              <a:t> Preferential Pathways for Fluid and Solutes in Heterogeneous Groundwater Systems: Self-Organization, Entropy, Work </a:t>
            </a:r>
            <a:r>
              <a:rPr lang="en-US" sz="1600" dirty="0">
                <a:latin typeface="Calibri "/>
              </a:rPr>
              <a:t>in HESS, 2021/254</a:t>
            </a:r>
          </a:p>
          <a:p>
            <a:pPr algn="l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large flock of birds flying&#10;&#10;Description automatically generated with medium confidence">
            <a:extLst>
              <a:ext uri="{FF2B5EF4-FFF2-40B4-BE49-F238E27FC236}">
                <a16:creationId xmlns:a16="http://schemas.microsoft.com/office/drawing/2014/main" id="{409C6DA1-501A-5B03-DEEB-F52B0125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136"/>
            <a:ext cx="5562600" cy="4171950"/>
          </a:xfrm>
          <a:prstGeom prst="rect">
            <a:avLst/>
          </a:prstGeom>
        </p:spPr>
      </p:pic>
      <p:pic>
        <p:nvPicPr>
          <p:cNvPr id="8" name="Picture 7" descr="A desert landscape with sand dunes&#10;&#10;Description automatically generated with medium confidence">
            <a:extLst>
              <a:ext uri="{FF2B5EF4-FFF2-40B4-BE49-F238E27FC236}">
                <a16:creationId xmlns:a16="http://schemas.microsoft.com/office/drawing/2014/main" id="{900EDB92-7642-E2E1-F92E-5FA423A2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1137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016398-CA06-457B-AB90-31A18A5B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263775"/>
            <a:ext cx="8562975" cy="4133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Computational Setting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FEC57-BA05-4036-920C-682691DF8362}"/>
              </a:ext>
            </a:extLst>
          </p:cNvPr>
          <p:cNvSpPr txBox="1"/>
          <p:nvPr/>
        </p:nvSpPr>
        <p:spPr>
          <a:xfrm>
            <a:off x="9978835" y="1899890"/>
            <a:ext cx="2011196" cy="31568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reflective </a:t>
            </a:r>
            <a:r>
              <a:rPr lang="en-US" i="1" dirty="0" err="1"/>
              <a:t>b.c.</a:t>
            </a:r>
            <a:endParaRPr lang="he-IL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7F11A8-6990-4A21-BC12-EE2CC7F4F72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039100" y="2057732"/>
            <a:ext cx="1939735" cy="39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F23358-B844-4656-A390-86647F51EB9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547100" y="2215574"/>
            <a:ext cx="2437333" cy="360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F87C56-CFE5-41C4-8FED-37074C0AA9EF}"/>
              </a:ext>
            </a:extLst>
          </p:cNvPr>
          <p:cNvSpPr txBox="1"/>
          <p:nvPr/>
        </p:nvSpPr>
        <p:spPr>
          <a:xfrm>
            <a:off x="833644" y="3847578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flow direction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15380-DBAE-864D-2B00-A734CF4968E3}"/>
              </a:ext>
            </a:extLst>
          </p:cNvPr>
          <p:cNvSpPr txBox="1"/>
          <p:nvPr/>
        </p:nvSpPr>
        <p:spPr>
          <a:xfrm>
            <a:off x="5447624" y="6293024"/>
            <a:ext cx="19818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Hyd. head gradient</a:t>
            </a:r>
            <a:endParaRPr lang="he-IL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99DC1-83EA-57C8-DDEA-7CA724549339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7429500" y="6028294"/>
            <a:ext cx="2095500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611C74-3B65-46A2-83B7-99145BFEB7DB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374900" y="6028294"/>
            <a:ext cx="3072724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24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0C9D7-F2B2-4A38-BF4B-1AACE504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244077"/>
            <a:ext cx="8562975" cy="4133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Computational Setting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15380-DBAE-864D-2B00-A734CF4968E3}"/>
              </a:ext>
            </a:extLst>
          </p:cNvPr>
          <p:cNvSpPr txBox="1"/>
          <p:nvPr/>
        </p:nvSpPr>
        <p:spPr>
          <a:xfrm>
            <a:off x="6143261" y="1776610"/>
            <a:ext cx="10796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reaction</a:t>
            </a:r>
            <a:endParaRPr lang="he-IL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99DC1-83EA-57C8-DDEA-7CA724549339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683080" y="2145942"/>
            <a:ext cx="340020" cy="195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F06AB-9A3F-493C-84B8-31909A202EB9}"/>
              </a:ext>
            </a:extLst>
          </p:cNvPr>
          <p:cNvSpPr/>
          <p:nvPr/>
        </p:nvSpPr>
        <p:spPr>
          <a:xfrm>
            <a:off x="478846" y="1007886"/>
            <a:ext cx="68353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Langevin eq: particle movement = adv. term + diff. term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F11ED3-E031-4AC9-A6D0-F6C9722D1FA0}"/>
              </a:ext>
            </a:extLst>
          </p:cNvPr>
          <p:cNvSpPr/>
          <p:nvPr/>
        </p:nvSpPr>
        <p:spPr>
          <a:xfrm>
            <a:off x="2400300" y="28208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6E22EF-D93D-4E5E-B1BD-4A63C9BA50E4}"/>
              </a:ext>
            </a:extLst>
          </p:cNvPr>
          <p:cNvSpPr/>
          <p:nvPr/>
        </p:nvSpPr>
        <p:spPr>
          <a:xfrm>
            <a:off x="2425700" y="32145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643EA5-F686-425D-BD6A-4D7CD423B63E}"/>
              </a:ext>
            </a:extLst>
          </p:cNvPr>
          <p:cNvSpPr/>
          <p:nvPr/>
        </p:nvSpPr>
        <p:spPr>
          <a:xfrm>
            <a:off x="2362200" y="40019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A118A9-EDA9-4230-B547-5117A3449DCC}"/>
              </a:ext>
            </a:extLst>
          </p:cNvPr>
          <p:cNvSpPr/>
          <p:nvPr/>
        </p:nvSpPr>
        <p:spPr>
          <a:xfrm>
            <a:off x="2413000" y="49163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43F408-A70D-4598-9D9B-FC9A05B02DA5}"/>
              </a:ext>
            </a:extLst>
          </p:cNvPr>
          <p:cNvSpPr/>
          <p:nvPr/>
        </p:nvSpPr>
        <p:spPr>
          <a:xfrm>
            <a:off x="2476500" y="51576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7448C-AB7D-4A8B-B9BB-149DD1A8D7D3}"/>
              </a:ext>
            </a:extLst>
          </p:cNvPr>
          <p:cNvSpPr txBox="1"/>
          <p:nvPr/>
        </p:nvSpPr>
        <p:spPr>
          <a:xfrm>
            <a:off x="9978835" y="1899890"/>
            <a:ext cx="2011196" cy="31568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reflective </a:t>
            </a:r>
            <a:r>
              <a:rPr lang="en-US" i="1" dirty="0" err="1"/>
              <a:t>b.c.</a:t>
            </a:r>
            <a:endParaRPr lang="he-IL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A24C0-1C9F-489A-BFBD-54D97C0A8B5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039100" y="2057732"/>
            <a:ext cx="1939735" cy="39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83088C-4675-464A-99D3-5BDAAABCF475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547100" y="2215574"/>
            <a:ext cx="2437333" cy="360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41A3055-DF11-41E7-BB5C-609776DECF4A}"/>
              </a:ext>
            </a:extLst>
          </p:cNvPr>
          <p:cNvSpPr txBox="1"/>
          <p:nvPr/>
        </p:nvSpPr>
        <p:spPr>
          <a:xfrm>
            <a:off x="5447624" y="6293024"/>
            <a:ext cx="19818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Hyd. head gradient</a:t>
            </a:r>
            <a:endParaRPr lang="he-IL" i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AA3ABC-A775-477C-9547-5BD8CA010A37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429500" y="6028294"/>
            <a:ext cx="2095500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968360-336F-47B3-882E-449A2DD3490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374900" y="6028294"/>
            <a:ext cx="3072724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E050D3-5F97-42D2-A821-6101F7C7FC83}"/>
              </a:ext>
            </a:extLst>
          </p:cNvPr>
          <p:cNvSpPr txBox="1"/>
          <p:nvPr/>
        </p:nvSpPr>
        <p:spPr>
          <a:xfrm>
            <a:off x="833644" y="3847578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flow direction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3B0493-A4DA-475F-BE86-31330853A2D2}"/>
              </a:ext>
            </a:extLst>
          </p:cNvPr>
          <p:cNvSpPr txBox="1"/>
          <p:nvPr/>
        </p:nvSpPr>
        <p:spPr>
          <a:xfrm>
            <a:off x="4051541" y="1776610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reactive particles</a:t>
            </a:r>
          </a:p>
        </p:txBody>
      </p:sp>
    </p:spTree>
    <p:extLst>
      <p:ext uri="{BB962C8B-B14F-4D97-AF65-F5344CB8AC3E}">
        <p14:creationId xmlns:p14="http://schemas.microsoft.com/office/powerpoint/2010/main" val="222542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0C9D7-F2B2-4A38-BF4B-1AACE504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244077"/>
            <a:ext cx="8562975" cy="4133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Computational Setting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315380-DBAE-864D-2B00-A734CF4968E3}"/>
              </a:ext>
            </a:extLst>
          </p:cNvPr>
          <p:cNvSpPr txBox="1"/>
          <p:nvPr/>
        </p:nvSpPr>
        <p:spPr>
          <a:xfrm>
            <a:off x="6143261" y="1776610"/>
            <a:ext cx="10796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reaction</a:t>
            </a:r>
            <a:endParaRPr lang="he-IL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399DC1-83EA-57C8-DDEA-7CA724549339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683080" y="2145942"/>
            <a:ext cx="340020" cy="195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F06AB-9A3F-493C-84B8-31909A202EB9}"/>
              </a:ext>
            </a:extLst>
          </p:cNvPr>
          <p:cNvSpPr/>
          <p:nvPr/>
        </p:nvSpPr>
        <p:spPr>
          <a:xfrm>
            <a:off x="478846" y="1007886"/>
            <a:ext cx="6835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Langevin eq: particle movement = adv. term + diff.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Reaction-transport feedback: </a:t>
            </a:r>
            <a:r>
              <a:rPr lang="en-US" sz="2200" i="1" dirty="0" err="1"/>
              <a:t>Kozeny</a:t>
            </a:r>
            <a:r>
              <a:rPr lang="en-US" sz="2200" i="1" dirty="0"/>
              <a:t>-Carman</a:t>
            </a:r>
            <a:endParaRPr lang="he-IL" sz="2200" i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F11ED3-E031-4AC9-A6D0-F6C9722D1FA0}"/>
              </a:ext>
            </a:extLst>
          </p:cNvPr>
          <p:cNvSpPr/>
          <p:nvPr/>
        </p:nvSpPr>
        <p:spPr>
          <a:xfrm>
            <a:off x="2400300" y="28208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6E22EF-D93D-4E5E-B1BD-4A63C9BA50E4}"/>
              </a:ext>
            </a:extLst>
          </p:cNvPr>
          <p:cNvSpPr/>
          <p:nvPr/>
        </p:nvSpPr>
        <p:spPr>
          <a:xfrm>
            <a:off x="2425700" y="32145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643EA5-F686-425D-BD6A-4D7CD423B63E}"/>
              </a:ext>
            </a:extLst>
          </p:cNvPr>
          <p:cNvSpPr/>
          <p:nvPr/>
        </p:nvSpPr>
        <p:spPr>
          <a:xfrm>
            <a:off x="2362200" y="40019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A118A9-EDA9-4230-B547-5117A3449DCC}"/>
              </a:ext>
            </a:extLst>
          </p:cNvPr>
          <p:cNvSpPr/>
          <p:nvPr/>
        </p:nvSpPr>
        <p:spPr>
          <a:xfrm>
            <a:off x="2413000" y="49163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43F408-A70D-4598-9D9B-FC9A05B02DA5}"/>
              </a:ext>
            </a:extLst>
          </p:cNvPr>
          <p:cNvSpPr/>
          <p:nvPr/>
        </p:nvSpPr>
        <p:spPr>
          <a:xfrm>
            <a:off x="2476500" y="5157651"/>
            <a:ext cx="166166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7448C-AB7D-4A8B-B9BB-149DD1A8D7D3}"/>
              </a:ext>
            </a:extLst>
          </p:cNvPr>
          <p:cNvSpPr txBox="1"/>
          <p:nvPr/>
        </p:nvSpPr>
        <p:spPr>
          <a:xfrm>
            <a:off x="9978835" y="1899890"/>
            <a:ext cx="2011196" cy="31568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reflective </a:t>
            </a:r>
            <a:r>
              <a:rPr lang="en-US" i="1" dirty="0" err="1"/>
              <a:t>b.c.</a:t>
            </a:r>
            <a:endParaRPr lang="he-IL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A24C0-1C9F-489A-BFBD-54D97C0A8B5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039100" y="2057732"/>
            <a:ext cx="1939735" cy="393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83088C-4675-464A-99D3-5BDAAABCF475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547100" y="2215574"/>
            <a:ext cx="2437333" cy="360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41A3055-DF11-41E7-BB5C-609776DECF4A}"/>
              </a:ext>
            </a:extLst>
          </p:cNvPr>
          <p:cNvSpPr txBox="1"/>
          <p:nvPr/>
        </p:nvSpPr>
        <p:spPr>
          <a:xfrm>
            <a:off x="5447624" y="6293024"/>
            <a:ext cx="19818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Hyd. head gradient</a:t>
            </a:r>
            <a:endParaRPr lang="he-IL" i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AA3ABC-A775-477C-9547-5BD8CA010A37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429500" y="6028294"/>
            <a:ext cx="2095500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968360-336F-47B3-882E-449A2DD3490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374900" y="6028294"/>
            <a:ext cx="3072724" cy="44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E050D3-5F97-42D2-A821-6101F7C7FC83}"/>
              </a:ext>
            </a:extLst>
          </p:cNvPr>
          <p:cNvSpPr txBox="1"/>
          <p:nvPr/>
        </p:nvSpPr>
        <p:spPr>
          <a:xfrm>
            <a:off x="833644" y="3847578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flow direction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3B0493-A4DA-475F-BE86-31330853A2D2}"/>
              </a:ext>
            </a:extLst>
          </p:cNvPr>
          <p:cNvSpPr txBox="1"/>
          <p:nvPr/>
        </p:nvSpPr>
        <p:spPr>
          <a:xfrm>
            <a:off x="4051541" y="1776610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reactive particles</a:t>
            </a:r>
          </a:p>
        </p:txBody>
      </p:sp>
    </p:spTree>
    <p:extLst>
      <p:ext uri="{BB962C8B-B14F-4D97-AF65-F5344CB8AC3E}">
        <p14:creationId xmlns:p14="http://schemas.microsoft.com/office/powerpoint/2010/main" val="4058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6697-43CD-463F-AB17-1C264FA9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0"/>
            <a:ext cx="12191484" cy="878889"/>
          </a:xfrm>
        </p:spPr>
        <p:txBody>
          <a:bodyPr>
            <a:normAutofit/>
          </a:bodyPr>
          <a:lstStyle/>
          <a:p>
            <a:r>
              <a:rPr lang="en-US" sz="4700" dirty="0"/>
              <a:t>Self-organization quantization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F11ED3-E031-4AC9-A6D0-F6C9722D1FA0}"/>
              </a:ext>
            </a:extLst>
          </p:cNvPr>
          <p:cNvSpPr/>
          <p:nvPr/>
        </p:nvSpPr>
        <p:spPr>
          <a:xfrm>
            <a:off x="206707" y="247033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6E22EF-D93D-4E5E-B1BD-4A63C9BA50E4}"/>
              </a:ext>
            </a:extLst>
          </p:cNvPr>
          <p:cNvSpPr/>
          <p:nvPr/>
        </p:nvSpPr>
        <p:spPr>
          <a:xfrm>
            <a:off x="209247" y="315359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643EA5-F686-425D-BD6A-4D7CD423B63E}"/>
              </a:ext>
            </a:extLst>
          </p:cNvPr>
          <p:cNvSpPr/>
          <p:nvPr/>
        </p:nvSpPr>
        <p:spPr>
          <a:xfrm>
            <a:off x="199087" y="381907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A118A9-EDA9-4230-B547-5117A3449DCC}"/>
              </a:ext>
            </a:extLst>
          </p:cNvPr>
          <p:cNvSpPr/>
          <p:nvPr/>
        </p:nvSpPr>
        <p:spPr>
          <a:xfrm>
            <a:off x="196547" y="447439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43F408-A70D-4598-9D9B-FC9A05B02DA5}"/>
              </a:ext>
            </a:extLst>
          </p:cNvPr>
          <p:cNvSpPr/>
          <p:nvPr/>
        </p:nvSpPr>
        <p:spPr>
          <a:xfrm>
            <a:off x="206707" y="5157651"/>
            <a:ext cx="166166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A3055-DF11-41E7-BB5C-609776DECF4A}"/>
              </a:ext>
            </a:extLst>
          </p:cNvPr>
          <p:cNvSpPr txBox="1"/>
          <p:nvPr/>
        </p:nvSpPr>
        <p:spPr>
          <a:xfrm>
            <a:off x="7793306" y="1811514"/>
            <a:ext cx="3558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Non-reactive tracer concentration</a:t>
            </a:r>
            <a:endParaRPr lang="he-IL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0687E3-CB4A-4F30-B332-55529B0200C4}"/>
              </a:ext>
            </a:extLst>
          </p:cNvPr>
          <p:cNvSpPr txBox="1"/>
          <p:nvPr/>
        </p:nvSpPr>
        <p:spPr>
          <a:xfrm>
            <a:off x="-19862" y="1616568"/>
            <a:ext cx="14156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Non-reactive tracer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D6D9D96F-EB33-BA27-AB40-3EB6FC9D9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6670" r="3049" b="8986"/>
          <a:stretch/>
        </p:blipFill>
        <p:spPr>
          <a:xfrm>
            <a:off x="872494" y="2226069"/>
            <a:ext cx="5322566" cy="368468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5DDFC60D-CCFC-EEA1-97E6-538FE4FA9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6279" r="4362" b="9791"/>
          <a:stretch/>
        </p:blipFill>
        <p:spPr>
          <a:xfrm>
            <a:off x="6957060" y="2193115"/>
            <a:ext cx="5231032" cy="367407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B4FD15-2230-D6BD-C25A-1C5B2CD24BF3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372873" y="257193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9F7D93-7044-536C-AC34-C0B123A9B1FA}"/>
              </a:ext>
            </a:extLst>
          </p:cNvPr>
          <p:cNvCxnSpPr>
            <a:cxnSpLocks/>
          </p:cNvCxnSpPr>
          <p:nvPr/>
        </p:nvCxnSpPr>
        <p:spPr>
          <a:xfrm>
            <a:off x="362713" y="325011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B0A313-D4E4-9790-3E2C-EDB5CFE870F2}"/>
              </a:ext>
            </a:extLst>
          </p:cNvPr>
          <p:cNvCxnSpPr>
            <a:cxnSpLocks/>
          </p:cNvCxnSpPr>
          <p:nvPr/>
        </p:nvCxnSpPr>
        <p:spPr>
          <a:xfrm>
            <a:off x="362713" y="392829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ED5A91-8D35-73B8-596B-CB075EBF6D81}"/>
              </a:ext>
            </a:extLst>
          </p:cNvPr>
          <p:cNvCxnSpPr>
            <a:cxnSpLocks/>
          </p:cNvCxnSpPr>
          <p:nvPr/>
        </p:nvCxnSpPr>
        <p:spPr>
          <a:xfrm>
            <a:off x="362713" y="457599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79C996-D8D7-1B41-7837-6AC0E1BDABF5}"/>
              </a:ext>
            </a:extLst>
          </p:cNvPr>
          <p:cNvCxnSpPr>
            <a:cxnSpLocks/>
          </p:cNvCxnSpPr>
          <p:nvPr/>
        </p:nvCxnSpPr>
        <p:spPr>
          <a:xfrm>
            <a:off x="347473" y="5246551"/>
            <a:ext cx="347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223F352F-602D-6D04-D8F0-65AB092BC956}"/>
              </a:ext>
            </a:extLst>
          </p:cNvPr>
          <p:cNvCxnSpPr>
            <a:cxnSpLocks/>
          </p:cNvCxnSpPr>
          <p:nvPr/>
        </p:nvCxnSpPr>
        <p:spPr>
          <a:xfrm flipV="1">
            <a:off x="6248400" y="3928291"/>
            <a:ext cx="579120" cy="36933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143049-F419-47A6-73D6-0C990462C10C}"/>
              </a:ext>
            </a:extLst>
          </p:cNvPr>
          <p:cNvSpPr txBox="1"/>
          <p:nvPr/>
        </p:nvSpPr>
        <p:spPr>
          <a:xfrm>
            <a:off x="1651586" y="1826754"/>
            <a:ext cx="35585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i="1" dirty="0"/>
              <a:t>Computational field snapshot</a:t>
            </a:r>
            <a:endParaRPr lang="he-IL" i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625F4A-75D0-67D5-E808-1D09459E3EF0}"/>
              </a:ext>
            </a:extLst>
          </p:cNvPr>
          <p:cNvSpPr/>
          <p:nvPr/>
        </p:nvSpPr>
        <p:spPr>
          <a:xfrm>
            <a:off x="478846" y="1007886"/>
            <a:ext cx="913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Non-reactive tracer tests: tracer concentration -&gt; Shannon entropy -&gt;</a:t>
            </a:r>
            <a:endParaRPr lang="he-IL" sz="24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72E4711-B09D-A8F4-3B0A-060C199DDB53}"/>
                  </a:ext>
                </a:extLst>
              </p:cNvPr>
              <p:cNvSpPr/>
              <p:nvPr/>
            </p:nvSpPr>
            <p:spPr>
              <a:xfrm>
                <a:off x="9572575" y="985489"/>
                <a:ext cx="217341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SO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he-IL" sz="2200" i="1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72E4711-B09D-A8F4-3B0A-060C199DD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575" y="985489"/>
                <a:ext cx="2173415" cy="616964"/>
              </a:xfrm>
              <a:prstGeom prst="rect">
                <a:avLst/>
              </a:prstGeom>
              <a:blipFill>
                <a:blip r:embed="rId4"/>
                <a:stretch>
                  <a:fillRect l="-3641" b="-9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051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1133</Words>
  <Application>Microsoft Office PowerPoint</Application>
  <PresentationFormat>Widescreen</PresentationFormat>
  <Paragraphs>314</Paragraphs>
  <Slides>33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</vt:lpstr>
      <vt:lpstr>Calibri Light</vt:lpstr>
      <vt:lpstr>Cambria Math</vt:lpstr>
      <vt:lpstr>Open Sans</vt:lpstr>
      <vt:lpstr>Office Theme</vt:lpstr>
      <vt:lpstr>PowerPoint Presentation</vt:lpstr>
      <vt:lpstr>Dissolution/Precipitation Patterns in Porous Media</vt:lpstr>
      <vt:lpstr>Self-organization in physical systems</vt:lpstr>
      <vt:lpstr>Self-organization in physical systems</vt:lpstr>
      <vt:lpstr>Self-organization in physical systems</vt:lpstr>
      <vt:lpstr>Computational Setting</vt:lpstr>
      <vt:lpstr>Computational Setting</vt:lpstr>
      <vt:lpstr>Computational Setting</vt:lpstr>
      <vt:lpstr>Self-organization quantization</vt:lpstr>
      <vt:lpstr>Results – Transport Self-organization</vt:lpstr>
      <vt:lpstr>PowerPoint Presentation</vt:lpstr>
      <vt:lpstr>PowerPoint Presentation</vt:lpstr>
      <vt:lpstr>Results – Diffusion vs. Advection</vt:lpstr>
      <vt:lpstr>Results – Diffusion vs. Advection</vt:lpstr>
      <vt:lpstr>Conclusions</vt:lpstr>
      <vt:lpstr>Conclusions</vt:lpstr>
      <vt:lpstr>Acknowledgements</vt:lpstr>
      <vt:lpstr>Additional slides</vt:lpstr>
      <vt:lpstr>Methodology – Flow and transport simulation</vt:lpstr>
      <vt:lpstr>Methodology – Flow and transport simulation</vt:lpstr>
      <vt:lpstr>Methodology – Flow and transport simulation</vt:lpstr>
      <vt:lpstr>Methodology – Flow and transport simulation</vt:lpstr>
      <vt:lpstr>Methodology – Flow and transport simulation</vt:lpstr>
      <vt:lpstr>Methodology – Self-organization quantization</vt:lpstr>
      <vt:lpstr>Methodology – Self-organization quantization</vt:lpstr>
      <vt:lpstr>Methodology – Self-organization quantization</vt:lpstr>
      <vt:lpstr>Results – Field self-organization</vt:lpstr>
      <vt:lpstr>Results – Field self-organization</vt:lpstr>
      <vt:lpstr>Results – Field self-organization</vt:lpstr>
      <vt:lpstr>Results – Field self-organization</vt:lpstr>
      <vt:lpstr>Self-organization in physical systems</vt:lpstr>
      <vt:lpstr>Self-organization quantization</vt:lpstr>
      <vt:lpstr>Computational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Reaction-transport feedback</dc:title>
  <dc:creator>Evgeny Shavelzon</dc:creator>
  <cp:lastModifiedBy>Evgeny Shavelzon</cp:lastModifiedBy>
  <cp:revision>228</cp:revision>
  <dcterms:created xsi:type="dcterms:W3CDTF">2022-04-14T08:24:03Z</dcterms:created>
  <dcterms:modified xsi:type="dcterms:W3CDTF">2022-05-18T11:29:01Z</dcterms:modified>
</cp:coreProperties>
</file>