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62" r:id="rId4"/>
    <p:sldId id="266" r:id="rId5"/>
    <p:sldId id="267" r:id="rId6"/>
    <p:sldId id="270" r:id="rId7"/>
    <p:sldId id="268" r:id="rId8"/>
    <p:sldId id="269" r:id="rId9"/>
    <p:sldId id="259" r:id="rId10"/>
    <p:sldId id="263" r:id="rId11"/>
    <p:sldId id="261" r:id="rId12"/>
    <p:sldId id="260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6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0D3B90A-A2E4-4C6A-ABF8-9D158372A436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267F4E-DCF7-4736-97A6-A54EF8F6B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340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B90A-A2E4-4C6A-ABF8-9D158372A436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7F4E-DCF7-4736-97A6-A54EF8F6B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079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0D3B90A-A2E4-4C6A-ABF8-9D158372A436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267F4E-DCF7-4736-97A6-A54EF8F6B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0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B90A-A2E4-4C6A-ABF8-9D158372A436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5267F4E-DCF7-4736-97A6-A54EF8F6B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35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0D3B90A-A2E4-4C6A-ABF8-9D158372A436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267F4E-DCF7-4736-97A6-A54EF8F6B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579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B90A-A2E4-4C6A-ABF8-9D158372A436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7F4E-DCF7-4736-97A6-A54EF8F6B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52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B90A-A2E4-4C6A-ABF8-9D158372A436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7F4E-DCF7-4736-97A6-A54EF8F6B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890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B90A-A2E4-4C6A-ABF8-9D158372A436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7F4E-DCF7-4736-97A6-A54EF8F6B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76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B90A-A2E4-4C6A-ABF8-9D158372A436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7F4E-DCF7-4736-97A6-A54EF8F6B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13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0D3B90A-A2E4-4C6A-ABF8-9D158372A436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5267F4E-DCF7-4736-97A6-A54EF8F6B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57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3B90A-A2E4-4C6A-ABF8-9D158372A436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67F4E-DCF7-4736-97A6-A54EF8F6B4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42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0D3B90A-A2E4-4C6A-ABF8-9D158372A436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5267F4E-DCF7-4736-97A6-A54EF8F6B48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68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CB2E1A-A793-E119-379F-0A15E6638523}"/>
              </a:ext>
            </a:extLst>
          </p:cNvPr>
          <p:cNvSpPr/>
          <p:nvPr/>
        </p:nvSpPr>
        <p:spPr>
          <a:xfrm>
            <a:off x="221026" y="191010"/>
            <a:ext cx="11749948" cy="64759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43B20F-AE34-C5AA-9655-404A9318EBD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45989" y="2306001"/>
            <a:ext cx="9218141" cy="1682029"/>
          </a:xfrm>
        </p:spPr>
        <p:txBody>
          <a:bodyPr>
            <a:noAutofit/>
          </a:bodyPr>
          <a:lstStyle/>
          <a:p>
            <a:r>
              <a:rPr lang="en-US" sz="4300" dirty="0" err="1"/>
              <a:t>Subsolidus</a:t>
            </a:r>
            <a:r>
              <a:rPr lang="en-US" sz="4300" dirty="0"/>
              <a:t> crystallization in the A-type Pikes Peak batholith</a:t>
            </a:r>
            <a:endParaRPr lang="en-GB" sz="43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132B9-CFED-AFA8-88D0-3AF32F06EAF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45989" y="3971708"/>
            <a:ext cx="10993438" cy="1694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>
                <a:solidFill>
                  <a:schemeClr val="bg2"/>
                </a:solidFill>
              </a:rPr>
              <a:t>L. M. Fonseca Teixeira, J. Troch, J. </a:t>
            </a:r>
            <a:r>
              <a:rPr lang="en-US" sz="2500" dirty="0" err="1">
                <a:solidFill>
                  <a:schemeClr val="bg2"/>
                </a:solidFill>
              </a:rPr>
              <a:t>Allaz</a:t>
            </a:r>
            <a:r>
              <a:rPr lang="en-US" sz="2500" dirty="0">
                <a:solidFill>
                  <a:schemeClr val="bg2"/>
                </a:solidFill>
              </a:rPr>
              <a:t>, O. Bachmann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bg2"/>
                </a:solidFill>
              </a:rPr>
              <a:t>ludmila.fonseca@erdw.ethz.ch</a:t>
            </a:r>
            <a:endParaRPr lang="en-GB" sz="2500" dirty="0">
              <a:solidFill>
                <a:schemeClr val="bg2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26E8F8-3113-8881-B37B-D8C85E235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9" y="401696"/>
            <a:ext cx="1745673" cy="78619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FF01929-4027-0FD0-3985-5E03B644C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62" y="5950461"/>
            <a:ext cx="1979543" cy="86142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7FB4926-D07C-67BF-AAB0-E4C9B4116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89" y="6196004"/>
            <a:ext cx="1786132" cy="289561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AA2A94B5-6969-D873-06BF-0EE9071CD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980" y="3780788"/>
            <a:ext cx="1682029" cy="1682029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6BDB4AB5-D84D-A4D6-A6FF-B50DA76AA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980" y="1463192"/>
            <a:ext cx="1682029" cy="224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00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ACF32A-BD80-F7DB-F99B-6EEC4EAAE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Crystallisation</a:t>
            </a:r>
            <a:r>
              <a:rPr lang="en-US" dirty="0"/>
              <a:t> temperatures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A069444-510C-23BB-3C6A-BFDBBE03EA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Ti</a:t>
            </a:r>
            <a:r>
              <a:rPr lang="en-US" dirty="0"/>
              <a:t>-in-quartz thermometer (Huang &amp; </a:t>
            </a:r>
            <a:r>
              <a:rPr lang="en-US" dirty="0" err="1"/>
              <a:t>Audétat</a:t>
            </a:r>
            <a:r>
              <a:rPr lang="en-US" dirty="0"/>
              <a:t>, 2012)</a:t>
            </a:r>
          </a:p>
          <a:p>
            <a:r>
              <a:rPr lang="en-US" dirty="0"/>
              <a:t>Granite: 900-500°C</a:t>
            </a:r>
          </a:p>
          <a:p>
            <a:r>
              <a:rPr lang="en-US" dirty="0"/>
              <a:t>Pegmatite wall zone: 700-670°C</a:t>
            </a:r>
          </a:p>
          <a:p>
            <a:r>
              <a:rPr lang="en-US" dirty="0"/>
              <a:t>Pegmatite intermediate and core zones at cold conditions (&lt; 500°C)</a:t>
            </a:r>
          </a:p>
          <a:p>
            <a:r>
              <a:rPr lang="en-US" dirty="0"/>
              <a:t>Rutile in wall zone suggests </a:t>
            </a:r>
            <a:r>
              <a:rPr lang="en-US" dirty="0" err="1"/>
              <a:t>aTi</a:t>
            </a:r>
            <a:r>
              <a:rPr lang="en-US" dirty="0"/>
              <a:t> ~ 1.0, but a slightly lower </a:t>
            </a:r>
            <a:r>
              <a:rPr lang="en-US" dirty="0" err="1"/>
              <a:t>Ti</a:t>
            </a:r>
            <a:r>
              <a:rPr lang="en-US" dirty="0"/>
              <a:t> activity (e.g. 0.75) does not promote significant changes</a:t>
            </a:r>
            <a:endParaRPr lang="en-GB" dirty="0"/>
          </a:p>
        </p:txBody>
      </p:sp>
      <p:pic>
        <p:nvPicPr>
          <p:cNvPr id="16" name="Content Placeholder 15" descr="Diagram&#10;&#10;Description automatically generated with low confidence">
            <a:extLst>
              <a:ext uri="{FF2B5EF4-FFF2-40B4-BE49-F238E27FC236}">
                <a16:creationId xmlns:a16="http://schemas.microsoft.com/office/drawing/2014/main" id="{D2ED9937-DACF-78C6-30B4-A69B4DC6E3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632" y="2157461"/>
            <a:ext cx="4550672" cy="4495017"/>
          </a:xfrm>
        </p:spPr>
      </p:pic>
    </p:spTree>
    <p:extLst>
      <p:ext uri="{BB962C8B-B14F-4D97-AF65-F5344CB8AC3E}">
        <p14:creationId xmlns:p14="http://schemas.microsoft.com/office/powerpoint/2010/main" val="3849402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373F125-DEF3-41D6-9918-AB21A2ACC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E9F226-EB6E-48C9-ADDA-636DE4BF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81" y="485678"/>
            <a:ext cx="4174743" cy="5888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D2D05-231F-FD7F-4F72-7D17A46DB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1005840"/>
            <a:ext cx="3794759" cy="4953000"/>
          </a:xfrm>
        </p:spPr>
        <p:txBody>
          <a:bodyPr anchor="ctr">
            <a:normAutofit/>
          </a:bodyPr>
          <a:lstStyle/>
          <a:p>
            <a:r>
              <a:rPr lang="en-US" sz="3200" dirty="0" err="1">
                <a:solidFill>
                  <a:srgbClr val="FFFFFF"/>
                </a:solidFill>
              </a:rPr>
              <a:t>Subsolidus</a:t>
            </a:r>
            <a:r>
              <a:rPr lang="en-US" sz="3200" dirty="0">
                <a:solidFill>
                  <a:srgbClr val="FFFFFF"/>
                </a:solidFill>
              </a:rPr>
              <a:t> quartz: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Rims and dark fractures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A picture containing text, different, blue, old&#10;&#10;Description automatically generated">
            <a:extLst>
              <a:ext uri="{FF2B5EF4-FFF2-40B4-BE49-F238E27FC236}">
                <a16:creationId xmlns:a16="http://schemas.microsoft.com/office/drawing/2014/main" id="{1DB8F807-B012-16CA-644D-3A1C24AB5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79" y="457839"/>
            <a:ext cx="5975009" cy="595769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0916BD-B335-5151-2826-C023E81875C2}"/>
              </a:ext>
            </a:extLst>
          </p:cNvPr>
          <p:cNvSpPr txBox="1"/>
          <p:nvPr/>
        </p:nvSpPr>
        <p:spPr>
          <a:xfrm>
            <a:off x="6154119" y="6359298"/>
            <a:ext cx="4513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 images with </a:t>
            </a:r>
            <a:r>
              <a:rPr lang="en-US" dirty="0" err="1"/>
              <a:t>Ti</a:t>
            </a:r>
            <a:r>
              <a:rPr lang="en-US" dirty="0"/>
              <a:t> content measured by EPMA</a:t>
            </a:r>
            <a:endParaRPr lang="en-GB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CD9901-1CAC-1E55-A850-6CFD15BBCFEB}"/>
              </a:ext>
            </a:extLst>
          </p:cNvPr>
          <p:cNvCxnSpPr/>
          <p:nvPr/>
        </p:nvCxnSpPr>
        <p:spPr>
          <a:xfrm flipV="1">
            <a:off x="5247341" y="2468282"/>
            <a:ext cx="782918" cy="1105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31AABB-7EED-B19D-2AFC-27FAC13199DE}"/>
              </a:ext>
            </a:extLst>
          </p:cNvPr>
          <p:cNvCxnSpPr>
            <a:stCxn id="9" idx="2"/>
          </p:cNvCxnSpPr>
          <p:nvPr/>
        </p:nvCxnSpPr>
        <p:spPr>
          <a:xfrm>
            <a:off x="5120928" y="3864963"/>
            <a:ext cx="700154" cy="479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3C63690-4DF6-5289-CF2F-272B8B22A8F8}"/>
              </a:ext>
            </a:extLst>
          </p:cNvPr>
          <p:cNvSpPr/>
          <p:nvPr/>
        </p:nvSpPr>
        <p:spPr>
          <a:xfrm>
            <a:off x="4769844" y="3500399"/>
            <a:ext cx="702167" cy="3645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Dark rim</a:t>
            </a:r>
            <a:endParaRPr lang="en-GB" sz="10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DFC367-3F2D-227A-4758-52A5B02E785F}"/>
              </a:ext>
            </a:extLst>
          </p:cNvPr>
          <p:cNvCxnSpPr/>
          <p:nvPr/>
        </p:nvCxnSpPr>
        <p:spPr>
          <a:xfrm flipH="1" flipV="1">
            <a:off x="7117976" y="5050118"/>
            <a:ext cx="890495" cy="77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B979293-A547-857E-46EF-0DA5BE3736F4}"/>
              </a:ext>
            </a:extLst>
          </p:cNvPr>
          <p:cNvCxnSpPr/>
          <p:nvPr/>
        </p:nvCxnSpPr>
        <p:spPr>
          <a:xfrm flipH="1">
            <a:off x="7223845" y="5360894"/>
            <a:ext cx="784626" cy="490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AC92F04-05AC-3E62-0187-1E00CAF927CC}"/>
              </a:ext>
            </a:extLst>
          </p:cNvPr>
          <p:cNvCxnSpPr/>
          <p:nvPr/>
        </p:nvCxnSpPr>
        <p:spPr>
          <a:xfrm flipH="1">
            <a:off x="7422776" y="1703294"/>
            <a:ext cx="585695" cy="524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006377A-CA2F-FC5F-FCBC-43228F6FC152}"/>
              </a:ext>
            </a:extLst>
          </p:cNvPr>
          <p:cNvCxnSpPr/>
          <p:nvPr/>
        </p:nvCxnSpPr>
        <p:spPr>
          <a:xfrm flipV="1">
            <a:off x="8522447" y="1406284"/>
            <a:ext cx="1231153" cy="45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4A14364-B234-9907-ADA9-C348E11C23EE}"/>
              </a:ext>
            </a:extLst>
          </p:cNvPr>
          <p:cNvSpPr/>
          <p:nvPr/>
        </p:nvSpPr>
        <p:spPr>
          <a:xfrm>
            <a:off x="7905687" y="1406284"/>
            <a:ext cx="702167" cy="3645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Bright core</a:t>
            </a:r>
            <a:endParaRPr lang="en-GB" sz="10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8D235A9-A95B-BBA9-9E00-5604EBB4059D}"/>
              </a:ext>
            </a:extLst>
          </p:cNvPr>
          <p:cNvCxnSpPr/>
          <p:nvPr/>
        </p:nvCxnSpPr>
        <p:spPr>
          <a:xfrm flipV="1">
            <a:off x="8607854" y="4344894"/>
            <a:ext cx="350875" cy="705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1E20794-543B-3C23-FA81-3BA1D816CE89}"/>
              </a:ext>
            </a:extLst>
          </p:cNvPr>
          <p:cNvSpPr/>
          <p:nvPr/>
        </p:nvSpPr>
        <p:spPr>
          <a:xfrm>
            <a:off x="7876989" y="4960471"/>
            <a:ext cx="759564" cy="4912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Fluid inclusion trails</a:t>
            </a:r>
            <a:endParaRPr lang="en-GB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10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76F0-FB14-5A41-0822-D1407F61A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Quantifying the rim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4F2E0-764D-D9B5-6365-BBBDF66586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Approximation of 25 quartz crystals to spheres to obtain the volume</a:t>
            </a:r>
          </a:p>
          <a:p>
            <a:r>
              <a:rPr lang="en-US" dirty="0"/>
              <a:t>Division into 4 subzones based on CL response and </a:t>
            </a:r>
            <a:r>
              <a:rPr lang="en-US" dirty="0" err="1"/>
              <a:t>Ti</a:t>
            </a:r>
            <a:r>
              <a:rPr lang="en-US" dirty="0"/>
              <a:t> content</a:t>
            </a:r>
          </a:p>
          <a:p>
            <a:pPr lvl="1"/>
            <a:r>
              <a:rPr lang="en-US" dirty="0"/>
              <a:t>&gt; 810°C (bright core)</a:t>
            </a:r>
          </a:p>
          <a:p>
            <a:pPr lvl="1"/>
            <a:r>
              <a:rPr lang="en-US" dirty="0"/>
              <a:t>810-720°C (fluid exsolution)</a:t>
            </a:r>
          </a:p>
          <a:p>
            <a:pPr lvl="1"/>
            <a:r>
              <a:rPr lang="en-GB" dirty="0"/>
              <a:t>720-660°C (solidus)</a:t>
            </a:r>
          </a:p>
          <a:p>
            <a:pPr lvl="1"/>
            <a:r>
              <a:rPr lang="en-GB" dirty="0"/>
              <a:t>&lt;660°C (dark rim)</a:t>
            </a:r>
          </a:p>
        </p:txBody>
      </p:sp>
      <p:pic>
        <p:nvPicPr>
          <p:cNvPr id="9" name="Content Placeholder 8" descr="A picture containing venn diagram&#10;&#10;Description automatically generated">
            <a:extLst>
              <a:ext uri="{FF2B5EF4-FFF2-40B4-BE49-F238E27FC236}">
                <a16:creationId xmlns:a16="http://schemas.microsoft.com/office/drawing/2014/main" id="{5D12948E-CA66-0AE1-6728-4D778B1FBC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20" y="2317245"/>
            <a:ext cx="3862956" cy="3734548"/>
          </a:xfrm>
        </p:spPr>
      </p:pic>
    </p:spTree>
    <p:extLst>
      <p:ext uri="{BB962C8B-B14F-4D97-AF65-F5344CB8AC3E}">
        <p14:creationId xmlns:p14="http://schemas.microsoft.com/office/powerpoint/2010/main" val="4001005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ACF32A-BD80-F7DB-F99B-6EEC4EAAE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A069444-510C-23BB-3C6A-BFDBBE03EA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Granite and wall zone above 660°C, precipitation from a silicate melt</a:t>
            </a:r>
          </a:p>
          <a:p>
            <a:pPr lvl="1"/>
            <a:r>
              <a:rPr lang="en-US" dirty="0"/>
              <a:t>Fluids likely already abundant near solidus</a:t>
            </a:r>
          </a:p>
          <a:p>
            <a:pPr lvl="1"/>
            <a:r>
              <a:rPr lang="en-US" dirty="0"/>
              <a:t>Wall zone: melt runs out</a:t>
            </a:r>
          </a:p>
          <a:p>
            <a:r>
              <a:rPr lang="en-US" dirty="0"/>
              <a:t>Precipitation medium shift near solidus</a:t>
            </a:r>
          </a:p>
          <a:p>
            <a:r>
              <a:rPr lang="en-US" dirty="0"/>
              <a:t>Granite quartz rim and fractures continue to ca. 500°C </a:t>
            </a:r>
          </a:p>
          <a:p>
            <a:r>
              <a:rPr lang="en-US" dirty="0"/>
              <a:t>Pegmatite intermediate and core zones at cold conditions (&lt; 500°C)</a:t>
            </a:r>
            <a:endParaRPr lang="en-GB" dirty="0"/>
          </a:p>
        </p:txBody>
      </p:sp>
      <p:pic>
        <p:nvPicPr>
          <p:cNvPr id="6" name="Content Placeholder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C8611AC-48AB-3CBB-B69B-C224F5F77B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056" y="2227263"/>
            <a:ext cx="4434937" cy="3633787"/>
          </a:xfrm>
        </p:spPr>
      </p:pic>
    </p:spTree>
    <p:extLst>
      <p:ext uri="{BB962C8B-B14F-4D97-AF65-F5344CB8AC3E}">
        <p14:creationId xmlns:p14="http://schemas.microsoft.com/office/powerpoint/2010/main" val="1558248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373F125-DEF3-41D6-9918-AB21A2ACC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E9F226-EB6E-48C9-ADDA-636DE4BF4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581" y="485678"/>
            <a:ext cx="4174743" cy="58887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D2D05-231F-FD7F-4F72-7D17A46DB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" y="1005840"/>
            <a:ext cx="3794759" cy="4953000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GOAL: to understand and quantify </a:t>
            </a:r>
            <a:r>
              <a:rPr lang="en-US" sz="3200" dirty="0" err="1">
                <a:solidFill>
                  <a:srgbClr val="FFFFFF"/>
                </a:solidFill>
              </a:rPr>
              <a:t>subsolidus</a:t>
            </a:r>
            <a:r>
              <a:rPr lang="en-US" sz="3200" dirty="0">
                <a:solidFill>
                  <a:srgbClr val="FFFFFF"/>
                </a:solidFill>
              </a:rPr>
              <a:t> crystallization in a-type granites</a:t>
            </a:r>
            <a:endParaRPr lang="en-GB" sz="3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E7A86-E78F-8510-597A-512BF477D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905" y="1113764"/>
            <a:ext cx="6108179" cy="4624327"/>
          </a:xfrm>
        </p:spPr>
        <p:txBody>
          <a:bodyPr anchor="ctr">
            <a:normAutofit/>
          </a:bodyPr>
          <a:lstStyle/>
          <a:p>
            <a:r>
              <a:rPr lang="en-US" dirty="0"/>
              <a:t>Granite solidus curve: 700-650°C (Luth et al., 1964; </a:t>
            </a:r>
            <a:r>
              <a:rPr lang="en-US" dirty="0" err="1"/>
              <a:t>Piwinskii</a:t>
            </a:r>
            <a:r>
              <a:rPr lang="en-US" dirty="0"/>
              <a:t>, 1968; Tuttle and Bowen, 1958)</a:t>
            </a:r>
          </a:p>
          <a:p>
            <a:r>
              <a:rPr lang="en-US" dirty="0"/>
              <a:t>Evidence of up to 80% </a:t>
            </a:r>
            <a:r>
              <a:rPr lang="en-US" dirty="0" err="1"/>
              <a:t>subsolidus</a:t>
            </a:r>
            <a:r>
              <a:rPr lang="en-US" dirty="0"/>
              <a:t> crystallization</a:t>
            </a:r>
            <a:r>
              <a:rPr lang="en-GB" dirty="0"/>
              <a:t> in granitic systems (e.g. Ackerson, 2018)</a:t>
            </a:r>
          </a:p>
          <a:p>
            <a:r>
              <a:rPr lang="en-GB" dirty="0"/>
              <a:t>Nature of the </a:t>
            </a:r>
            <a:r>
              <a:rPr lang="en-GB" dirty="0" err="1"/>
              <a:t>subsolidus</a:t>
            </a:r>
            <a:r>
              <a:rPr lang="en-GB" dirty="0"/>
              <a:t> crystallization: melt or fluid?</a:t>
            </a:r>
          </a:p>
          <a:p>
            <a:r>
              <a:rPr lang="en-GB" dirty="0"/>
              <a:t>Pegmatites: link between the hydrothermal and magmatic realms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162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5CC37-39CB-EB32-15D2-E4754956D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samples and methods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14074-8283-520C-D206-AE9ED94D6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495295"/>
            <a:ext cx="5422390" cy="3633047"/>
          </a:xfrm>
        </p:spPr>
        <p:txBody>
          <a:bodyPr>
            <a:normAutofit/>
          </a:bodyPr>
          <a:lstStyle/>
          <a:p>
            <a:r>
              <a:rPr lang="en-US" dirty="0"/>
              <a:t>The Pikes Peak batholith:1.1 Ga A-type anorogenic granite in Colorado (USA)</a:t>
            </a:r>
          </a:p>
          <a:p>
            <a:pPr lvl="1"/>
            <a:r>
              <a:rPr lang="en-US" dirty="0"/>
              <a:t>Hosts over 200 pegmatites, many with a REE-dominated </a:t>
            </a:r>
            <a:r>
              <a:rPr lang="en-US" dirty="0" err="1"/>
              <a:t>mineralisation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Wellington Lake Pegmatite</a:t>
            </a:r>
          </a:p>
          <a:p>
            <a:pPr lvl="1"/>
            <a:r>
              <a:rPr lang="en-US" dirty="0"/>
              <a:t>NYF-pegmatite divided in 3 main zones:</a:t>
            </a:r>
          </a:p>
          <a:p>
            <a:pPr lvl="1"/>
            <a:r>
              <a:rPr lang="en-US" dirty="0"/>
              <a:t>Wall zone: fine grained graphic granite (</a:t>
            </a:r>
            <a:r>
              <a:rPr lang="en-US" dirty="0" err="1"/>
              <a:t>kspar</a:t>
            </a:r>
            <a:r>
              <a:rPr lang="en-US" dirty="0"/>
              <a:t> + </a:t>
            </a:r>
            <a:r>
              <a:rPr lang="en-US" dirty="0" err="1"/>
              <a:t>qtz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Intermediate zone: coarse grained albite + </a:t>
            </a:r>
            <a:r>
              <a:rPr lang="en-US" dirty="0" err="1"/>
              <a:t>qtz</a:t>
            </a:r>
            <a:endParaRPr lang="en-US" dirty="0"/>
          </a:p>
          <a:p>
            <a:pPr lvl="1"/>
            <a:r>
              <a:rPr lang="en-US" dirty="0"/>
              <a:t>Pure blocky quartz</a:t>
            </a:r>
            <a:endParaRPr lang="en-GB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700214FA-D7F7-3F2F-DCA8-256A22ED73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17420"/>
          <a:stretch/>
        </p:blipFill>
        <p:spPr>
          <a:xfrm>
            <a:off x="6526444" y="1922320"/>
            <a:ext cx="4693000" cy="4597142"/>
          </a:xfrm>
        </p:spPr>
      </p:pic>
    </p:spTree>
    <p:extLst>
      <p:ext uri="{BB962C8B-B14F-4D97-AF65-F5344CB8AC3E}">
        <p14:creationId xmlns:p14="http://schemas.microsoft.com/office/powerpoint/2010/main" val="341453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462970-9F38-391C-B7FA-6ACCAE3E6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F83DEF-0DB6-555B-C929-6B1CB9594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Cathodoluminescence images</a:t>
            </a:r>
          </a:p>
          <a:p>
            <a:r>
              <a:rPr lang="en-US" dirty="0"/>
              <a:t>Quartz trace elements: EPMA, LA-ICP-MS</a:t>
            </a:r>
          </a:p>
          <a:p>
            <a:r>
              <a:rPr lang="en-GB" dirty="0"/>
              <a:t>Feldspar compositions: EPMA</a:t>
            </a:r>
          </a:p>
          <a:p>
            <a:r>
              <a:rPr lang="en-GB" dirty="0" err="1"/>
              <a:t>Microthermometry</a:t>
            </a:r>
            <a:r>
              <a:rPr lang="en-GB" dirty="0"/>
              <a:t> of fluid inclusions</a:t>
            </a:r>
          </a:p>
          <a:p>
            <a:r>
              <a:rPr lang="en-GB" dirty="0"/>
              <a:t>Thermometers:</a:t>
            </a:r>
          </a:p>
          <a:p>
            <a:pPr lvl="1"/>
            <a:r>
              <a:rPr lang="en-GB" dirty="0" err="1"/>
              <a:t>Ti</a:t>
            </a:r>
            <a:r>
              <a:rPr lang="en-GB" dirty="0"/>
              <a:t>-in-quartz (Huang &amp; </a:t>
            </a:r>
            <a:r>
              <a:rPr lang="en-GB" dirty="0" err="1"/>
              <a:t>Audetat</a:t>
            </a:r>
            <a:r>
              <a:rPr lang="en-GB" dirty="0"/>
              <a:t>, 2012)</a:t>
            </a:r>
          </a:p>
          <a:p>
            <a:pPr lvl="1"/>
            <a:r>
              <a:rPr lang="en-GB" dirty="0"/>
              <a:t>2-feldspars</a:t>
            </a:r>
          </a:p>
        </p:txBody>
      </p:sp>
    </p:spTree>
    <p:extLst>
      <p:ext uri="{BB962C8B-B14F-4D97-AF65-F5344CB8AC3E}">
        <p14:creationId xmlns:p14="http://schemas.microsoft.com/office/powerpoint/2010/main" val="800882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B5FCBC3-366A-DB5D-D6C3-CCDEE38B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Feldspars composition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95B4D2-11A6-9FD2-6E6B-8A00CAC170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Feldspars from the pegmatite zones show more homogeneous compositions than the granite ones</a:t>
            </a:r>
          </a:p>
          <a:p>
            <a:r>
              <a:rPr lang="en-US" dirty="0"/>
              <a:t>No real plagioclase in the pegmatite: only orthoclase (wall zone) and pure albite (intermediate zone)</a:t>
            </a:r>
            <a:endParaRPr lang="en-GB" dirty="0"/>
          </a:p>
          <a:p>
            <a:endParaRPr lang="en-GB" dirty="0"/>
          </a:p>
        </p:txBody>
      </p:sp>
      <p:pic>
        <p:nvPicPr>
          <p:cNvPr id="13" name="Content Placeholder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1D2F158-F2B1-0035-C09F-3509D56939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683" y="2731912"/>
            <a:ext cx="5982977" cy="2503062"/>
          </a:xfrm>
        </p:spPr>
      </p:pic>
    </p:spTree>
    <p:extLst>
      <p:ext uri="{BB962C8B-B14F-4D97-AF65-F5344CB8AC3E}">
        <p14:creationId xmlns:p14="http://schemas.microsoft.com/office/powerpoint/2010/main" val="205423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353F7-C343-5BD8-E190-62548E9B4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Plagioclase </a:t>
            </a:r>
            <a:r>
              <a:rPr lang="en-US" dirty="0" err="1"/>
              <a:t>albitic</a:t>
            </a:r>
            <a:r>
              <a:rPr lang="en-US" dirty="0"/>
              <a:t> rim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C32269-CCC5-D2CF-65BE-C098117BA1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16" y="2227263"/>
            <a:ext cx="3632117" cy="3633787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DE652C13-A50A-F3ED-765A-DECA6A3E46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358" y="2227263"/>
            <a:ext cx="4126333" cy="3633787"/>
          </a:xfrm>
        </p:spPr>
      </p:pic>
    </p:spTree>
    <p:extLst>
      <p:ext uri="{BB962C8B-B14F-4D97-AF65-F5344CB8AC3E}">
        <p14:creationId xmlns:p14="http://schemas.microsoft.com/office/powerpoint/2010/main" val="284862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57B11-D76E-0FFA-B144-C9D87202C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Feldspar Temperatures</a:t>
            </a:r>
            <a:endParaRPr lang="en-GB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8592869-72E3-2CB6-E209-A26226D9E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5202" y="2783381"/>
            <a:ext cx="5422390" cy="2118219"/>
          </a:xfrm>
        </p:spPr>
        <p:txBody>
          <a:bodyPr>
            <a:normAutofit/>
          </a:bodyPr>
          <a:lstStyle/>
          <a:p>
            <a:r>
              <a:rPr lang="en-US" dirty="0"/>
              <a:t>Plagioclase shows an </a:t>
            </a:r>
            <a:r>
              <a:rPr lang="en-US" dirty="0" err="1"/>
              <a:t>albitic</a:t>
            </a:r>
            <a:r>
              <a:rPr lang="en-US" dirty="0"/>
              <a:t> rim, to which temperatures could not be calculated</a:t>
            </a:r>
          </a:p>
          <a:p>
            <a:r>
              <a:rPr lang="en-US" dirty="0"/>
              <a:t>Temperatures were calculated homogenizing </a:t>
            </a:r>
            <a:r>
              <a:rPr lang="en-US" dirty="0" err="1"/>
              <a:t>Kfspar</a:t>
            </a:r>
            <a:r>
              <a:rPr lang="en-US" dirty="0"/>
              <a:t> compositions (An&lt;1, Ab5, Or5) and paring the highest and lowest An content in plagioclase (except the rim) </a:t>
            </a:r>
            <a:endParaRPr lang="en-GB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EBA12BE-D426-B149-67C8-C0B4E5E47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496486"/>
              </p:ext>
            </p:extLst>
          </p:nvPr>
        </p:nvGraphicFramePr>
        <p:xfrm>
          <a:off x="6022428" y="2228003"/>
          <a:ext cx="5754370" cy="366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9235">
                  <a:extLst>
                    <a:ext uri="{9D8B030D-6E8A-4147-A177-3AD203B41FA5}">
                      <a16:colId xmlns:a16="http://schemas.microsoft.com/office/drawing/2014/main" val="2674479052"/>
                    </a:ext>
                  </a:extLst>
                </a:gridCol>
                <a:gridCol w="1417955">
                  <a:extLst>
                    <a:ext uri="{9D8B030D-6E8A-4147-A177-3AD203B41FA5}">
                      <a16:colId xmlns:a16="http://schemas.microsoft.com/office/drawing/2014/main" val="4009047890"/>
                    </a:ext>
                  </a:extLst>
                </a:gridCol>
                <a:gridCol w="1418590">
                  <a:extLst>
                    <a:ext uri="{9D8B030D-6E8A-4147-A177-3AD203B41FA5}">
                      <a16:colId xmlns:a16="http://schemas.microsoft.com/office/drawing/2014/main" val="2100601065"/>
                    </a:ext>
                  </a:extLst>
                </a:gridCol>
                <a:gridCol w="1418590">
                  <a:extLst>
                    <a:ext uri="{9D8B030D-6E8A-4147-A177-3AD203B41FA5}">
                      <a16:colId xmlns:a16="http://schemas.microsoft.com/office/drawing/2014/main" val="15031015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</a:rPr>
                        <a:t>Method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</a:rPr>
                        <a:t>Plagioclase core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Plagioclase rim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Expected uncertainty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1277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</a:rPr>
                        <a:t>Elkins &amp; Grove, 1990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618°C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632°C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+- 20°C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2007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Fuhrman &amp; Lindsley, 1988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686°C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</a:rPr>
                        <a:t>645°C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+- 40°C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147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900">
                          <a:effectLst/>
                        </a:rPr>
                        <a:t>Ghiorso, 1984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</a:rPr>
                        <a:t>715°C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590°C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</a:rPr>
                        <a:t>+- ca. 30°C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38008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Green &amp; Usdansky, 1986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672°C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581°C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</a:rPr>
                        <a:t>+- 14-72°C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9531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Nekvasil &amp; Burnham, 1987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682°C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573 °C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</a:rPr>
                        <a:t>+- ca. 20°C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3162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Lindsley &amp; Nekvasil, 1989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691°C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>
                          <a:effectLst/>
                        </a:rPr>
                        <a:t>620°C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en-GB" sz="1100" dirty="0">
                          <a:effectLst/>
                        </a:rPr>
                        <a:t>N.A.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6613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01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4B716-89E3-B7BC-FCE0-0617E712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 inclusions in </a:t>
            </a:r>
            <a:r>
              <a:rPr lang="en-US" dirty="0" err="1"/>
              <a:t>qtz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70AD6-1061-D323-3EDE-C35E47BB6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1759265"/>
            <a:ext cx="5422390" cy="36330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Core and intermediate zone: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Type I: primary, salinity = ca.10%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Type II: secondary, salinity = ca.10-18%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Type III: CO</a:t>
            </a:r>
            <a:r>
              <a:rPr lang="en-US" baseline="-25000" dirty="0"/>
              <a:t>2</a:t>
            </a:r>
            <a:r>
              <a:rPr lang="en-US" dirty="0"/>
              <a:t> inclusions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Type IV: vapor inclusions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Granite and wall zone: small (&lt;10 um) and scarce secondary inclusions (challenging to analyze)</a:t>
            </a:r>
          </a:p>
        </p:txBody>
      </p:sp>
      <p:pic>
        <p:nvPicPr>
          <p:cNvPr id="6" name="Content Placeholder 5" descr="A picture containing text, different, several&#10;&#10;Description automatically generated">
            <a:extLst>
              <a:ext uri="{FF2B5EF4-FFF2-40B4-BE49-F238E27FC236}">
                <a16:creationId xmlns:a16="http://schemas.microsoft.com/office/drawing/2014/main" id="{12746339-C520-59DF-CE19-0412DBF347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43" y="2370138"/>
            <a:ext cx="3669765" cy="3633787"/>
          </a:xfrm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C78C57D6-2E8B-1B25-F6B5-A0E0F6A2A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23083"/>
              </p:ext>
            </p:extLst>
          </p:nvPr>
        </p:nvGraphicFramePr>
        <p:xfrm>
          <a:off x="1025081" y="5272840"/>
          <a:ext cx="4102278" cy="1176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7426">
                  <a:extLst>
                    <a:ext uri="{9D8B030D-6E8A-4147-A177-3AD203B41FA5}">
                      <a16:colId xmlns:a16="http://schemas.microsoft.com/office/drawing/2014/main" val="2868042641"/>
                    </a:ext>
                  </a:extLst>
                </a:gridCol>
                <a:gridCol w="1367426">
                  <a:extLst>
                    <a:ext uri="{9D8B030D-6E8A-4147-A177-3AD203B41FA5}">
                      <a16:colId xmlns:a16="http://schemas.microsoft.com/office/drawing/2014/main" val="126095670"/>
                    </a:ext>
                  </a:extLst>
                </a:gridCol>
                <a:gridCol w="1367426">
                  <a:extLst>
                    <a:ext uri="{9D8B030D-6E8A-4147-A177-3AD203B41FA5}">
                      <a16:colId xmlns:a16="http://schemas.microsoft.com/office/drawing/2014/main" val="1120339100"/>
                    </a:ext>
                  </a:extLst>
                </a:gridCol>
              </a:tblGrid>
              <a:tr h="32913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200 MPa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300 MPa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912300"/>
                  </a:ext>
                </a:extLst>
              </a:tr>
              <a:tr h="329130">
                <a:tc>
                  <a:txBody>
                    <a:bodyPr/>
                    <a:lstStyle/>
                    <a:p>
                      <a:r>
                        <a:rPr lang="en-US" sz="1400" dirty="0"/>
                        <a:t>Intermediate zone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380°C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~450°C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15698"/>
                  </a:ext>
                </a:extLst>
              </a:tr>
              <a:tr h="329130">
                <a:tc>
                  <a:txBody>
                    <a:bodyPr/>
                    <a:lstStyle/>
                    <a:p>
                      <a:r>
                        <a:rPr lang="en-US" sz="1400" dirty="0"/>
                        <a:t>Core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325°C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380°C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101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474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E830057-F4EE-412A-8526-36BE1CE18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AAEBA82-E2D4-4653-AEE3-E95B330DD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386509E-DAF8-4DA0-B09B-FA3FB341C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104403F-BB31-4282-8635-1B39793F3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1"/>
            <a:ext cx="12191999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B89EEFD-93BC-4ACF-962C-E6279E72B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6" y="800930"/>
            <a:ext cx="3703320" cy="22409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D2C379-2A46-6E84-5150-25F5AF7A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89" y="1133891"/>
            <a:ext cx="3089189" cy="14610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Trace elements in granite and pegmatite quartz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EF8D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3FCEE5-2FF3-61CE-6081-3462ECB23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61870" y="800930"/>
            <a:ext cx="7183597" cy="22563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rgbClr val="EF8D23"/>
              </a:buClr>
            </a:pPr>
            <a:r>
              <a:rPr lang="en-US" dirty="0"/>
              <a:t>Most of the granite quartz </a:t>
            </a:r>
            <a:r>
              <a:rPr lang="en-US" dirty="0" err="1"/>
              <a:t>crystallises</a:t>
            </a:r>
            <a:r>
              <a:rPr lang="en-US" dirty="0"/>
              <a:t> above 30 ppm</a:t>
            </a:r>
          </a:p>
          <a:p>
            <a:pPr>
              <a:buClr>
                <a:srgbClr val="EF8D23"/>
              </a:buClr>
            </a:pPr>
            <a:r>
              <a:rPr lang="en-US" dirty="0"/>
              <a:t>Wall zone: narrow range, homogenous quartz</a:t>
            </a:r>
          </a:p>
          <a:p>
            <a:pPr>
              <a:buClr>
                <a:srgbClr val="EF8D23"/>
              </a:buClr>
            </a:pPr>
            <a:r>
              <a:rPr lang="en-US" dirty="0"/>
              <a:t>Granite and wall zone overlap with Kos Plateau tuff data (known to have </a:t>
            </a:r>
            <a:r>
              <a:rPr lang="en-US" dirty="0" err="1"/>
              <a:t>crystallised</a:t>
            </a:r>
            <a:r>
              <a:rPr lang="en-US" dirty="0"/>
              <a:t> from a melt)</a:t>
            </a:r>
          </a:p>
          <a:p>
            <a:pPr>
              <a:buClr>
                <a:srgbClr val="EF8D23"/>
              </a:buClr>
            </a:pPr>
            <a:r>
              <a:rPr lang="en-US" dirty="0"/>
              <a:t>Gap between wall and intermediate zone: change of the precipitating medium from melt to fluid</a:t>
            </a:r>
          </a:p>
        </p:txBody>
      </p:sp>
      <p:pic>
        <p:nvPicPr>
          <p:cNvPr id="7" name="Content Placeholder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51EEBB6-F3D8-B8BA-6C68-B83AC10A7B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6" y="3430404"/>
            <a:ext cx="11297469" cy="26266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714816-DA64-313B-C096-05ABEDA802E1}"/>
              </a:ext>
            </a:extLst>
          </p:cNvPr>
          <p:cNvSpPr txBox="1"/>
          <p:nvPr/>
        </p:nvSpPr>
        <p:spPr>
          <a:xfrm>
            <a:off x="8948635" y="6419107"/>
            <a:ext cx="2691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Kos Plateau Tuff data from </a:t>
            </a:r>
            <a:r>
              <a:rPr lang="en-US" sz="1000" dirty="0" err="1"/>
              <a:t>Fiedrich</a:t>
            </a:r>
            <a:r>
              <a:rPr lang="en-US" sz="1000" dirty="0"/>
              <a:t> et al. (2020)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55392679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8767</TotalTime>
  <Words>729</Words>
  <Application>Microsoft Office PowerPoint</Application>
  <PresentationFormat>Widescreen</PresentationFormat>
  <Paragraphs>106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Gill Sans MT</vt:lpstr>
      <vt:lpstr>Wingdings</vt:lpstr>
      <vt:lpstr>Wingdings 2</vt:lpstr>
      <vt:lpstr>Dividend</vt:lpstr>
      <vt:lpstr>Subsolidus crystallization in the A-type Pikes Peak batholith</vt:lpstr>
      <vt:lpstr>GOAL: to understand and quantify subsolidus crystallization in a-type granites</vt:lpstr>
      <vt:lpstr>samples and methods</vt:lpstr>
      <vt:lpstr>Methods</vt:lpstr>
      <vt:lpstr>Feldspars composition</vt:lpstr>
      <vt:lpstr>Plagioclase albitic rim</vt:lpstr>
      <vt:lpstr>Feldspar Temperatures</vt:lpstr>
      <vt:lpstr>Fluid inclusions in qtz</vt:lpstr>
      <vt:lpstr>Trace elements in granite and pegmatite quartz</vt:lpstr>
      <vt:lpstr>Crystallisation temperatures</vt:lpstr>
      <vt:lpstr>Subsolidus quartz: Rims and dark fractures</vt:lpstr>
      <vt:lpstr>Quantifying the rim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Subsolidus crystallization in the A-type Pikes Peak batholith</dc:title>
  <dc:creator>Ludmila</dc:creator>
  <cp:lastModifiedBy>Ludmila</cp:lastModifiedBy>
  <cp:revision>15</cp:revision>
  <dcterms:created xsi:type="dcterms:W3CDTF">2022-05-12T10:25:10Z</dcterms:created>
  <dcterms:modified xsi:type="dcterms:W3CDTF">2022-05-18T12:38:38Z</dcterms:modified>
</cp:coreProperties>
</file>