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86" r:id="rId2"/>
    <p:sldId id="376" r:id="rId3"/>
    <p:sldId id="387" r:id="rId4"/>
    <p:sldId id="390" r:id="rId5"/>
    <p:sldId id="257" r:id="rId6"/>
    <p:sldId id="378" r:id="rId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eberger  Jan" initials="HJ" lastIdx="1" clrIdx="0">
    <p:extLst>
      <p:ext uri="{19B8F6BF-5375-455C-9EA6-DF929625EA0E}">
        <p15:presenceInfo xmlns:p15="http://schemas.microsoft.com/office/powerpoint/2012/main" userId="S::janhe@ethz.ch::6d32cc17-128d-4141-9453-78a30b03e906" providerId="AD"/>
      </p:ext>
    </p:extLst>
  </p:cmAuthor>
  <p:cmAuthor id="2" name="Zijiang Yang" initials="ZY" lastIdx="12" clrIdx="1">
    <p:extLst>
      <p:ext uri="{19B8F6BF-5375-455C-9EA6-DF929625EA0E}">
        <p15:presenceInfo xmlns:p15="http://schemas.microsoft.com/office/powerpoint/2012/main" userId="ec5dc17d3b7bcacb" providerId="Windows Live"/>
      </p:ext>
    </p:extLst>
  </p:cmAuthor>
  <p:cmAuthor id="3" name="Ramelli  Fabiola" initials="RF" lastIdx="15" clrIdx="2">
    <p:extLst>
      <p:ext uri="{19B8F6BF-5375-455C-9EA6-DF929625EA0E}">
        <p15:presenceInfo xmlns:p15="http://schemas.microsoft.com/office/powerpoint/2012/main" userId="S::ramellif@ethz.ch::5ea0cc5b-1896-4c04-9fe7-019da8acc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89E6A-BFD0-3E4C-9A15-BCF66094127F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0A8CC-155B-F844-8D35-2AB20321B0B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992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89DD0-1E8D-4B61-ADE9-B87318B81B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3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B12D6-FC6F-C648-A312-ED778710F903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279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2A27-E35A-E97E-6581-7FBEAF9A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2DC53-DDF9-3435-83EA-6B07D455D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4599-710A-7DE2-909B-FB12C796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CF56-B5C2-4731-00E9-4B0E411B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77E3-9AA7-A647-038B-EA373D5A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31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5A51-E223-41E9-B278-EAD9FBB9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51B08-7679-600A-DCD0-06C66F1F9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854C-BD5C-0373-6770-EE3832D5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7A71-534E-C3CC-33BD-79FEAD7B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7BC6-C345-0625-CD67-DE73EEE3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678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C651D-DEA7-0921-2D17-E8CEE2092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01624-F334-F651-FBF7-1C8C6017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4293-5A88-767F-7CFF-5FC90CEF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44304-6935-9BA5-974A-1521036B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E0192-94AB-2C2C-73C9-2A7BD86D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129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FBA353-19B1-4A04-A7EE-345F93C189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491" y="946404"/>
            <a:ext cx="5486400" cy="496519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857A-B6DC-4F0A-AD6B-243F6C085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109" y="2386584"/>
            <a:ext cx="4315968" cy="2084832"/>
          </a:xfrm>
        </p:spPr>
        <p:txBody>
          <a:bodyPr anchor="t">
            <a:normAutofit/>
          </a:bodyPr>
          <a:lstStyle>
            <a:lvl1pPr>
              <a:defRPr sz="3400" spc="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8717D35-8E1B-4C94-BA72-91D4DCA657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71416"/>
            <a:ext cx="3584448" cy="63767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spc="10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15B60AE-D6AB-472C-8342-2A3EB53493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3208" y="1600200"/>
            <a:ext cx="2286000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B5B262-532A-4EE4-98E7-0EB6A8C5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27251" y="114592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583" y="2102720"/>
            <a:ext cx="5422217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143000"/>
            <a:ext cx="5486400" cy="45720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C2C3F7-8611-4C35-8251-0FD61D72D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0" y="3500407"/>
            <a:ext cx="4572000" cy="18883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lnSpc>
                <a:spcPts val="2400"/>
              </a:lnSpc>
              <a:buFont typeface="Arial" panose="020B0604020202020204" pitchFamily="34" charset="0"/>
              <a:buNone/>
              <a:defRPr sz="1400" spc="3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1BD4-80B8-A68A-FAB4-D59F73A1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58F1E-F397-D29C-0D40-3C28714A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F4B7-C2E7-C19E-37D2-0E0D95AD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B0D0-8A94-468E-442F-496F9095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C990F-8673-7912-57DF-D1579EF3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7292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D529-2BF6-0F33-F338-8E9868B9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1C56-CE87-9DAA-CBC1-09C8D1EF2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C0FC-0CF6-9E79-C0BF-BBA557E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F858-8D88-AD91-BE26-1AACF42F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B7522-DB56-051D-7AAD-4496D6A0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12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2BDA-EBAD-AB13-7398-A55DD05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60B4-2E9F-B8A0-1A33-DA67B7AE9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4BD11-00BC-7722-62CA-B438A7C67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D5F3C-4553-7E31-1CEA-AEB373C0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166F-119C-0FF1-6347-6976D3D8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596BF-E047-D9D9-025C-815F1417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85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714D-8605-F957-519B-4643F4F2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1EE6F-BCFC-B726-D9F5-AD1F9913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9FF55-E66E-9BFC-307B-60AF9EA4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D498-67E0-62A4-CBAC-B8008648F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6173D-D6FB-DA99-9CD4-388D25982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C4FC1-B8DD-A203-9A37-E6086D52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169D6-AAF7-2A53-F447-9924F5FA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FA91A-044E-F2BD-ECA4-DE6A3209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618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1EDA-199A-4870-6B89-0EAC18DD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38A45-2E3B-32BD-DD54-26C3CEE6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A324F-FB31-3A02-3E5A-D362894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29CF8-3243-4075-EAA8-4455051E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24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4C889-851D-6B1F-F96C-03633CF3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F1E9D-DC2C-E89B-C805-42B69DAA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FE8E2-4806-6031-2AB6-F1082C72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81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A59-8C36-095F-0EA5-6973709B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12F64-ED07-DE3A-CF82-F58EFFCA5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FA27-4D4E-9028-7BAE-3E35E4C41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66151-8353-9029-7AF9-77132781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5ED7F-251B-2AE7-569B-62ED4368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C3CA8-87AA-8578-BB3E-B289E2F6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1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4F1B-43DB-8C73-0CFC-55A9BB9D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5888A-4543-92FC-5253-C303FFA23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4634-7F34-967E-AF2E-62A957DA4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82A13-1350-7B86-2198-555FF444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227AC-C49D-5E15-546B-88463B48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F3D15-3BA3-C3DA-E5DB-0F8A8CB3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36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82554-19B2-B2A2-1207-91F16827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15095-D57D-DD3E-C200-BB45740BB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D9F69-4E4C-C5AB-8DA0-4D1BC84CC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4144-45C4-2547-8929-DDDD7A343024}" type="datetimeFigureOut">
              <a:rPr lang="en-CH" smtClean="0"/>
              <a:t>24.05.22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43319-A1EF-244D-00EC-1EBD06169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DB74-8D1F-9713-B046-A7FD654B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4A7C6-F310-0548-B855-61F3AC3BC81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834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lose up of frosty pine leaves&#10;">
            <a:extLst>
              <a:ext uri="{FF2B5EF4-FFF2-40B4-BE49-F238E27FC236}">
                <a16:creationId xmlns:a16="http://schemas.microsoft.com/office/drawing/2014/main" id="{E700099C-08E5-415B-A866-CD9A073DCD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3" r="-1" b="-1"/>
          <a:stretch/>
        </p:blipFill>
        <p:spPr>
          <a:xfrm>
            <a:off x="0" y="-23003"/>
            <a:ext cx="12227823" cy="34520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3530429"/>
            <a:ext cx="9241267" cy="15099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Deep-learning based classification of ice crystals: habits and microphysical processes</a:t>
            </a:r>
            <a:br>
              <a:rPr lang="en-US" altLang="zh-CN" sz="4000" dirty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E7B2B0-AE29-752F-9382-50265F90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9" t="25375" r="7192" b="24928"/>
          <a:stretch/>
        </p:blipFill>
        <p:spPr>
          <a:xfrm>
            <a:off x="10422856" y="6129132"/>
            <a:ext cx="1768839" cy="7288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8B92FD-2566-D908-C9B9-CECB2FE2DB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8"/>
          <a:stretch/>
        </p:blipFill>
        <p:spPr>
          <a:xfrm>
            <a:off x="9563774" y="6058609"/>
            <a:ext cx="733462" cy="729832"/>
          </a:xfrm>
          <a:prstGeom prst="rect">
            <a:avLst/>
          </a:prstGeom>
        </p:spPr>
      </p:pic>
      <p:pic>
        <p:nvPicPr>
          <p:cNvPr id="22" name="Picture 2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444011D-7CC9-EB3D-B669-5F138C7E0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60"/>
          <a:stretch/>
        </p:blipFill>
        <p:spPr>
          <a:xfrm>
            <a:off x="0" y="6245540"/>
            <a:ext cx="2270234" cy="59033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01444A-D24C-2B3D-7493-9CD98C9226B5}"/>
              </a:ext>
            </a:extLst>
          </p:cNvPr>
          <p:cNvSpPr/>
          <p:nvPr/>
        </p:nvSpPr>
        <p:spPr>
          <a:xfrm>
            <a:off x="2395854" y="5259817"/>
            <a:ext cx="696635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Huiying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Zhang</a:t>
            </a:r>
            <a:r>
              <a:rPr lang="en-GB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huiying.zhang@env.ethz.ch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</a:t>
            </a:r>
          </a:p>
          <a:p>
            <a:pPr algn="ctr"/>
            <a:endParaRPr lang="en-GB" sz="2000" baseline="30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Alexander Binder,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Julie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Pasquier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Benjamin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Krummenacher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Fabiola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Ramelli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Trude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Storelvmo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 Oscar David</a:t>
            </a:r>
            <a:r>
              <a:rPr lang="en-GB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Jan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Henneberger</a:t>
            </a:r>
            <a:endParaRPr lang="en-C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62109081-DF21-9662-678E-753F42140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3003"/>
            <a:ext cx="865908" cy="865908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DB2AAE6-3140-C2AA-3DF1-07AC499F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54" y="3409379"/>
            <a:ext cx="1224369" cy="16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2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28" y="204530"/>
            <a:ext cx="11781757" cy="969817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Motivation: </a:t>
            </a:r>
            <a:r>
              <a:rPr lang="en-US" altLang="zh-CN" sz="4000" dirty="0">
                <a:solidFill>
                  <a:schemeClr val="tx1"/>
                </a:solidFill>
              </a:rPr>
              <a:t>What can we learn from ice crystal images?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6285A5-0656-2446-A143-CDD0E954B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"/>
          <a:stretch/>
        </p:blipFill>
        <p:spPr>
          <a:xfrm>
            <a:off x="797881" y="1151080"/>
            <a:ext cx="4455745" cy="333741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D7BF52D-88B9-384C-B40C-20C8C880CF7C}"/>
              </a:ext>
            </a:extLst>
          </p:cNvPr>
          <p:cNvSpPr txBox="1">
            <a:spLocks/>
          </p:cNvSpPr>
          <p:nvPr/>
        </p:nvSpPr>
        <p:spPr>
          <a:xfrm>
            <a:off x="5870597" y="4737279"/>
            <a:ext cx="6160718" cy="119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CN" sz="2800" spc="3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30" dirty="0">
                <a:latin typeface="+mn-lt"/>
                <a:ea typeface="+mn-ea"/>
                <a:cs typeface="+mn-cs"/>
              </a:rPr>
              <a:t>Ice crystals can undergo different </a:t>
            </a:r>
            <a:r>
              <a:rPr lang="en-US" sz="2800" b="1" spc="30" dirty="0">
                <a:solidFill>
                  <a:srgbClr val="0070C0"/>
                </a:solidFill>
                <a:latin typeface="+mn-lt"/>
                <a:ea typeface="+mn-ea"/>
                <a:cs typeface="Times New Roman" panose="02020603050405020304" pitchFamily="18" charset="0"/>
              </a:rPr>
              <a:t>microphysical processes </a:t>
            </a:r>
            <a:r>
              <a:rPr lang="en-US" sz="2800" spc="30" dirty="0">
                <a:latin typeface="+mn-lt"/>
                <a:ea typeface="+mn-ea"/>
                <a:cs typeface="+mn-cs"/>
              </a:rPr>
              <a:t>which </a:t>
            </a:r>
            <a:r>
              <a:rPr lang="en-US" sz="2800" b="1" spc="30" dirty="0">
                <a:solidFill>
                  <a:srgbClr val="0070C0"/>
                </a:solidFill>
                <a:latin typeface="+mn-lt"/>
                <a:ea typeface="+mn-ea"/>
                <a:cs typeface="Times New Roman" panose="02020603050405020304" pitchFamily="18" charset="0"/>
              </a:rPr>
              <a:t>further shape </a:t>
            </a:r>
            <a:r>
              <a:rPr lang="en-US" sz="2800" spc="30" dirty="0">
                <a:latin typeface="+mn-lt"/>
                <a:ea typeface="+mn-ea"/>
                <a:cs typeface="+mn-cs"/>
              </a:rPr>
              <a:t>the ice crystal based on its habit and impacts </a:t>
            </a:r>
            <a:r>
              <a:rPr lang="en-US" sz="2800" b="1" spc="30" dirty="0">
                <a:solidFill>
                  <a:srgbClr val="0070C0"/>
                </a:solidFill>
                <a:latin typeface="+mn-lt"/>
                <a:ea typeface="+mn-ea"/>
                <a:cs typeface="Times New Roman" panose="02020603050405020304" pitchFamily="18" charset="0"/>
              </a:rPr>
              <a:t>precipitation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5D722-300A-8D4F-928E-E58CE7237546}"/>
              </a:ext>
            </a:extLst>
          </p:cNvPr>
          <p:cNvSpPr/>
          <p:nvPr/>
        </p:nvSpPr>
        <p:spPr>
          <a:xfrm>
            <a:off x="745669" y="4243587"/>
            <a:ext cx="11528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105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Libbrecht, 2016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CFF07-D2DF-476C-2C42-F9FD31F0F5E8}"/>
              </a:ext>
            </a:extLst>
          </p:cNvPr>
          <p:cNvSpPr/>
          <p:nvPr/>
        </p:nvSpPr>
        <p:spPr>
          <a:xfrm>
            <a:off x="6323720" y="1225005"/>
            <a:ext cx="4519652" cy="17296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42417-BDCE-F065-FAD5-9BC532CA7102}"/>
              </a:ext>
            </a:extLst>
          </p:cNvPr>
          <p:cNvSpPr txBox="1"/>
          <p:nvPr/>
        </p:nvSpPr>
        <p:spPr>
          <a:xfrm>
            <a:off x="6272193" y="1198434"/>
            <a:ext cx="189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Riming</a:t>
            </a:r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17605C7-F8FB-7F43-0DF3-1631CCD3692B}"/>
              </a:ext>
            </a:extLst>
          </p:cNvPr>
          <p:cNvSpPr/>
          <p:nvPr/>
        </p:nvSpPr>
        <p:spPr>
          <a:xfrm>
            <a:off x="8047441" y="2029518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3506FE-2CE3-58EE-CB2D-4D5778B4825F}"/>
              </a:ext>
            </a:extLst>
          </p:cNvPr>
          <p:cNvSpPr/>
          <p:nvPr/>
        </p:nvSpPr>
        <p:spPr>
          <a:xfrm>
            <a:off x="6383381" y="2227816"/>
            <a:ext cx="208007" cy="2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BF10008F-9AEB-C64A-CB56-F1850802B5F1}"/>
              </a:ext>
            </a:extLst>
          </p:cNvPr>
          <p:cNvSpPr/>
          <p:nvPr/>
        </p:nvSpPr>
        <p:spPr>
          <a:xfrm>
            <a:off x="6714972" y="1523432"/>
            <a:ext cx="1581445" cy="4050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D789134-4DAB-0BE5-8909-30A1AD0DF744}"/>
              </a:ext>
            </a:extLst>
          </p:cNvPr>
          <p:cNvSpPr/>
          <p:nvPr/>
        </p:nvSpPr>
        <p:spPr>
          <a:xfrm>
            <a:off x="9812266" y="2029518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180B09-DB3C-3222-34C9-9E8B923FE17E}"/>
              </a:ext>
            </a:extLst>
          </p:cNvPr>
          <p:cNvSpPr/>
          <p:nvPr/>
        </p:nvSpPr>
        <p:spPr>
          <a:xfrm>
            <a:off x="10177989" y="1957983"/>
            <a:ext cx="126945" cy="154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5018F80-3749-B9E2-B1A0-EAE015770DC7}"/>
              </a:ext>
            </a:extLst>
          </p:cNvPr>
          <p:cNvSpPr/>
          <p:nvPr/>
        </p:nvSpPr>
        <p:spPr>
          <a:xfrm>
            <a:off x="8950956" y="2102153"/>
            <a:ext cx="538678" cy="376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8E2452-38EF-1ACD-A6F0-F641F72DE192}"/>
              </a:ext>
            </a:extLst>
          </p:cNvPr>
          <p:cNvSpPr/>
          <p:nvPr/>
        </p:nvSpPr>
        <p:spPr>
          <a:xfrm>
            <a:off x="6343052" y="3156969"/>
            <a:ext cx="4500319" cy="12811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F5F604-C586-0916-51F1-AE33AC345A73}"/>
              </a:ext>
            </a:extLst>
          </p:cNvPr>
          <p:cNvSpPr txBox="1"/>
          <p:nvPr/>
        </p:nvSpPr>
        <p:spPr>
          <a:xfrm>
            <a:off x="6292352" y="3167182"/>
            <a:ext cx="131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Aggregation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CF3CF7-035C-7BA3-39C3-B5732328ED48}"/>
              </a:ext>
            </a:extLst>
          </p:cNvPr>
          <p:cNvSpPr/>
          <p:nvPr/>
        </p:nvSpPr>
        <p:spPr>
          <a:xfrm>
            <a:off x="6779884" y="1990297"/>
            <a:ext cx="208007" cy="2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085969-93A2-211A-C385-9B81F85FEEC6}"/>
              </a:ext>
            </a:extLst>
          </p:cNvPr>
          <p:cNvSpPr/>
          <p:nvPr/>
        </p:nvSpPr>
        <p:spPr>
          <a:xfrm>
            <a:off x="6688523" y="2281278"/>
            <a:ext cx="208007" cy="2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E02B378-E7F2-F9DC-D2AD-42D751BD1095}"/>
              </a:ext>
            </a:extLst>
          </p:cNvPr>
          <p:cNvSpPr/>
          <p:nvPr/>
        </p:nvSpPr>
        <p:spPr>
          <a:xfrm>
            <a:off x="7087066" y="2264076"/>
            <a:ext cx="208007" cy="2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438836-2977-5B42-F73B-E8F82DE3B23D}"/>
              </a:ext>
            </a:extLst>
          </p:cNvPr>
          <p:cNvSpPr/>
          <p:nvPr/>
        </p:nvSpPr>
        <p:spPr>
          <a:xfrm>
            <a:off x="6466996" y="1922153"/>
            <a:ext cx="208007" cy="21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9E81A8-B43B-98D7-B5C2-CFF1A7606639}"/>
              </a:ext>
            </a:extLst>
          </p:cNvPr>
          <p:cNvSpPr txBox="1"/>
          <p:nvPr/>
        </p:nvSpPr>
        <p:spPr>
          <a:xfrm>
            <a:off x="6272193" y="2467184"/>
            <a:ext cx="1236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Super-</a:t>
            </a:r>
            <a:r>
              <a:rPr lang="de-CH" sz="1400" dirty="0" err="1"/>
              <a:t>cooled</a:t>
            </a:r>
            <a:endParaRPr lang="de-CH" sz="1400" dirty="0"/>
          </a:p>
          <a:p>
            <a:r>
              <a:rPr lang="de-CH" sz="1400" dirty="0"/>
              <a:t> </a:t>
            </a:r>
            <a:r>
              <a:rPr lang="de-CH" sz="1400" dirty="0" err="1"/>
              <a:t>droplets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8AC1FF-3CE4-5699-26C1-910C419B84DC}"/>
              </a:ext>
            </a:extLst>
          </p:cNvPr>
          <p:cNvSpPr txBox="1"/>
          <p:nvPr/>
        </p:nvSpPr>
        <p:spPr>
          <a:xfrm>
            <a:off x="7906562" y="2605373"/>
            <a:ext cx="91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Ice </a:t>
            </a:r>
            <a:r>
              <a:rPr lang="de-CH" sz="1400" dirty="0" err="1"/>
              <a:t>crystal</a:t>
            </a:r>
            <a:endParaRPr lang="en-US" sz="1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F7B8292-90D7-1046-2AC2-522B19FB0A92}"/>
              </a:ext>
            </a:extLst>
          </p:cNvPr>
          <p:cNvSpPr/>
          <p:nvPr/>
        </p:nvSpPr>
        <p:spPr>
          <a:xfrm>
            <a:off x="10330389" y="2110383"/>
            <a:ext cx="126945" cy="154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36EDCE-5DD5-F15D-066C-8C49F00BB60F}"/>
              </a:ext>
            </a:extLst>
          </p:cNvPr>
          <p:cNvSpPr/>
          <p:nvPr/>
        </p:nvSpPr>
        <p:spPr>
          <a:xfrm>
            <a:off x="10204510" y="2122281"/>
            <a:ext cx="126945" cy="154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8429315-06D3-7B13-1FCB-47C80A9171D0}"/>
              </a:ext>
            </a:extLst>
          </p:cNvPr>
          <p:cNvSpPr/>
          <p:nvPr/>
        </p:nvSpPr>
        <p:spPr>
          <a:xfrm>
            <a:off x="10038316" y="1968684"/>
            <a:ext cx="126945" cy="154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BE671D7-B2D0-7F4D-9B74-5B60B0EAEEA3}"/>
              </a:ext>
            </a:extLst>
          </p:cNvPr>
          <p:cNvSpPr/>
          <p:nvPr/>
        </p:nvSpPr>
        <p:spPr>
          <a:xfrm>
            <a:off x="10278931" y="2002681"/>
            <a:ext cx="126945" cy="154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560C300-4401-FAC5-B699-B7891A7BDDDE}"/>
              </a:ext>
            </a:extLst>
          </p:cNvPr>
          <p:cNvSpPr/>
          <p:nvPr/>
        </p:nvSpPr>
        <p:spPr>
          <a:xfrm>
            <a:off x="6466996" y="3607483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D3630CF4-0FC3-7A11-BDFD-D77568045487}"/>
              </a:ext>
            </a:extLst>
          </p:cNvPr>
          <p:cNvSpPr/>
          <p:nvPr/>
        </p:nvSpPr>
        <p:spPr>
          <a:xfrm>
            <a:off x="7931559" y="3607483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D940C07-C811-E46B-CC8A-C7E47A113789}"/>
              </a:ext>
            </a:extLst>
          </p:cNvPr>
          <p:cNvSpPr/>
          <p:nvPr/>
        </p:nvSpPr>
        <p:spPr>
          <a:xfrm>
            <a:off x="8798101" y="3739037"/>
            <a:ext cx="538678" cy="376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DD3C2B72-4475-EBE8-6C96-07624E330BC3}"/>
              </a:ext>
            </a:extLst>
          </p:cNvPr>
          <p:cNvSpPr/>
          <p:nvPr/>
        </p:nvSpPr>
        <p:spPr>
          <a:xfrm>
            <a:off x="9560341" y="3607483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E68787E-8A9A-F80E-C56C-45499D3EDBAC}"/>
              </a:ext>
            </a:extLst>
          </p:cNvPr>
          <p:cNvSpPr/>
          <p:nvPr/>
        </p:nvSpPr>
        <p:spPr>
          <a:xfrm>
            <a:off x="9887547" y="3508762"/>
            <a:ext cx="580883" cy="508206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334923-C631-FD0E-CAF2-53C5B6BB24E2}"/>
              </a:ext>
            </a:extLst>
          </p:cNvPr>
          <p:cNvSpPr txBox="1"/>
          <p:nvPr/>
        </p:nvSpPr>
        <p:spPr>
          <a:xfrm>
            <a:off x="6378278" y="4115689"/>
            <a:ext cx="91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Ice </a:t>
            </a:r>
            <a:r>
              <a:rPr lang="de-CH" sz="1400" dirty="0" err="1"/>
              <a:t>crystal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1671C1-6008-8B71-D927-4324CD7DC959}"/>
              </a:ext>
            </a:extLst>
          </p:cNvPr>
          <p:cNvSpPr txBox="1"/>
          <p:nvPr/>
        </p:nvSpPr>
        <p:spPr>
          <a:xfrm>
            <a:off x="7788991" y="4115689"/>
            <a:ext cx="91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Ice </a:t>
            </a:r>
            <a:r>
              <a:rPr lang="de-CH" sz="1400" dirty="0" err="1"/>
              <a:t>crystal</a:t>
            </a:r>
            <a:endParaRPr lang="en-US" sz="1400" dirty="0"/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EB79EA75-531E-2B11-9096-F6BE9B0CC3A5}"/>
              </a:ext>
            </a:extLst>
          </p:cNvPr>
          <p:cNvSpPr/>
          <p:nvPr/>
        </p:nvSpPr>
        <p:spPr>
          <a:xfrm>
            <a:off x="7207986" y="3598851"/>
            <a:ext cx="530304" cy="516838"/>
          </a:xfrm>
          <a:prstGeom prst="plus">
            <a:avLst>
              <a:gd name="adj" fmla="val 40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E6EAA8-9240-B282-15F5-64E41E7189A3}"/>
              </a:ext>
            </a:extLst>
          </p:cNvPr>
          <p:cNvSpPr txBox="1"/>
          <p:nvPr/>
        </p:nvSpPr>
        <p:spPr>
          <a:xfrm>
            <a:off x="599429" y="670708"/>
            <a:ext cx="5039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/>
              <a:t>Step1: In-</a:t>
            </a:r>
            <a:r>
              <a:rPr lang="de-CH" sz="2000" b="1" dirty="0" err="1"/>
              <a:t>cloud</a:t>
            </a:r>
            <a:r>
              <a:rPr lang="de-CH" sz="2000" b="1" dirty="0"/>
              <a:t> </a:t>
            </a:r>
            <a:r>
              <a:rPr lang="de-CH" sz="2000" b="1" dirty="0" err="1"/>
              <a:t>conditions</a:t>
            </a:r>
            <a:r>
              <a:rPr lang="de-CH" sz="2000" b="1" dirty="0"/>
              <a:t> </a:t>
            </a:r>
            <a:r>
              <a:rPr lang="de-CH" sz="2000" dirty="0"/>
              <a:t>(</a:t>
            </a:r>
            <a:r>
              <a:rPr lang="de-CH" sz="2000" dirty="0" err="1"/>
              <a:t>Newly-formed</a:t>
            </a:r>
            <a:r>
              <a:rPr lang="de-CH" sz="2000" dirty="0"/>
              <a:t> Ice)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BEBBFE-4E1A-ECC7-AE88-E451186CD9F8}"/>
              </a:ext>
            </a:extLst>
          </p:cNvPr>
          <p:cNvSpPr txBox="1"/>
          <p:nvPr/>
        </p:nvSpPr>
        <p:spPr>
          <a:xfrm>
            <a:off x="6289573" y="675032"/>
            <a:ext cx="455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/>
              <a:t>Step2: </a:t>
            </a:r>
            <a:r>
              <a:rPr lang="de-CH" sz="2000" b="1" dirty="0" err="1"/>
              <a:t>Microphysical</a:t>
            </a:r>
            <a:r>
              <a:rPr lang="de-CH" sz="2000" b="1" dirty="0"/>
              <a:t> </a:t>
            </a:r>
            <a:r>
              <a:rPr lang="de-CH" sz="2000" b="1" dirty="0" err="1"/>
              <a:t>processes</a:t>
            </a:r>
            <a:r>
              <a:rPr lang="de-CH" sz="2000" b="1" dirty="0"/>
              <a:t> </a:t>
            </a:r>
            <a:r>
              <a:rPr lang="de-CH" sz="2000" dirty="0"/>
              <a:t>(</a:t>
            </a:r>
            <a:r>
              <a:rPr lang="de-CH" sz="2000" dirty="0" err="1"/>
              <a:t>Aged</a:t>
            </a:r>
            <a:r>
              <a:rPr lang="de-CH" sz="2000" dirty="0"/>
              <a:t> Ice)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8C78F356-B6BD-3FD1-67B9-385E77AC6CED}"/>
              </a:ext>
            </a:extLst>
          </p:cNvPr>
          <p:cNvSpPr txBox="1">
            <a:spLocks/>
          </p:cNvSpPr>
          <p:nvPr/>
        </p:nvSpPr>
        <p:spPr>
          <a:xfrm>
            <a:off x="11415619" y="6507640"/>
            <a:ext cx="80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z="1200" b="1" smtClean="0">
                <a:solidFill>
                  <a:schemeClr val="tx1"/>
                </a:solidFill>
              </a:rPr>
              <a:pPr/>
              <a:t>2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07D8B-19EF-7EDE-ADA0-8211A5177477}"/>
              </a:ext>
            </a:extLst>
          </p:cNvPr>
          <p:cNvSpPr/>
          <p:nvPr/>
        </p:nvSpPr>
        <p:spPr>
          <a:xfrm>
            <a:off x="381899" y="4568756"/>
            <a:ext cx="5256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pc="30" dirty="0"/>
              <a:t>I</a:t>
            </a:r>
            <a:r>
              <a:rPr lang="en-CN" sz="2800" spc="30" dirty="0"/>
              <a:t>ce crystal </a:t>
            </a:r>
            <a:r>
              <a:rPr lang="en-CN" sz="2800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habit</a:t>
            </a:r>
            <a:r>
              <a:rPr lang="en-US" sz="2800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s represent </a:t>
            </a:r>
            <a:r>
              <a:rPr lang="en-US" sz="2800" spc="30" dirty="0"/>
              <a:t>the </a:t>
            </a:r>
            <a:r>
              <a:rPr lang="en-CN" sz="2800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environment</a:t>
            </a:r>
            <a:r>
              <a:rPr lang="en-CN" sz="2800" spc="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N" sz="2800" spc="30" dirty="0"/>
              <a:t>(</a:t>
            </a:r>
            <a:r>
              <a:rPr lang="en-US" sz="2800" spc="30" dirty="0"/>
              <a:t>e.g., T &amp; Si) in which they grow in and decide the </a:t>
            </a:r>
            <a:r>
              <a:rPr lang="en-US" sz="2800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radiative properties</a:t>
            </a:r>
            <a:r>
              <a:rPr lang="en-US" sz="2800" spc="30" dirty="0"/>
              <a:t> of ice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BB4CEFA3-DE11-0F24-68DC-E65BD2E41449}"/>
              </a:ext>
            </a:extLst>
          </p:cNvPr>
          <p:cNvSpPr txBox="1">
            <a:spLocks/>
          </p:cNvSpPr>
          <p:nvPr/>
        </p:nvSpPr>
        <p:spPr>
          <a:xfrm>
            <a:off x="-57089" y="6603144"/>
            <a:ext cx="1914751" cy="22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chemeClr val="tx1"/>
                </a:solidFill>
              </a:rPr>
              <a:t>huiying.zhang@env.ethz.ch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6" grpId="0" animBg="1"/>
      <p:bldP spid="27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1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29" y="246636"/>
            <a:ext cx="11244228" cy="969817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How were ice crystal images classified before? 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8C78F356-B6BD-3FD1-67B9-385E77AC6CED}"/>
              </a:ext>
            </a:extLst>
          </p:cNvPr>
          <p:cNvSpPr txBox="1">
            <a:spLocks/>
          </p:cNvSpPr>
          <p:nvPr/>
        </p:nvSpPr>
        <p:spPr>
          <a:xfrm>
            <a:off x="11415619" y="6507640"/>
            <a:ext cx="80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z="1200" b="1" smtClean="0">
                <a:solidFill>
                  <a:schemeClr val="tx1"/>
                </a:solidFill>
              </a:rPr>
              <a:pPr/>
              <a:t>3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BB4CEFA3-DE11-0F24-68DC-E65BD2E41449}"/>
              </a:ext>
            </a:extLst>
          </p:cNvPr>
          <p:cNvSpPr txBox="1">
            <a:spLocks/>
          </p:cNvSpPr>
          <p:nvPr/>
        </p:nvSpPr>
        <p:spPr>
          <a:xfrm>
            <a:off x="-57089" y="6603144"/>
            <a:ext cx="1914751" cy="22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chemeClr val="tx1"/>
                </a:solidFill>
              </a:rPr>
              <a:t>huiying.zhang@env.ethz.ch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EF82C70-5BA6-C716-F5C8-CED8F913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" b="17847"/>
          <a:stretch/>
        </p:blipFill>
        <p:spPr>
          <a:xfrm>
            <a:off x="599429" y="1210589"/>
            <a:ext cx="5247384" cy="49945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84DE45-A7BB-60FF-2342-4F31E8800C55}"/>
              </a:ext>
            </a:extLst>
          </p:cNvPr>
          <p:cNvSpPr txBox="1"/>
          <p:nvPr/>
        </p:nvSpPr>
        <p:spPr>
          <a:xfrm>
            <a:off x="6543675" y="4279874"/>
            <a:ext cx="54346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Classifier for ice habit and physical processes exist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</a:t>
            </a:r>
            <a:r>
              <a:rPr lang="en-CH" sz="2800" dirty="0" err="1"/>
              <a:t>verall</a:t>
            </a:r>
            <a:r>
              <a:rPr lang="en-CH" sz="2800" dirty="0"/>
              <a:t> accuracy</a:t>
            </a:r>
            <a:r>
              <a:rPr lang="en-US" sz="2800" dirty="0"/>
              <a:t> &gt; </a:t>
            </a:r>
            <a:r>
              <a:rPr lang="en-US" sz="2800" b="1" dirty="0"/>
              <a:t>90%</a:t>
            </a:r>
            <a:endParaRPr lang="en-CH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D98B6-D289-4FEF-9C73-C840C43C0D47}"/>
              </a:ext>
            </a:extLst>
          </p:cNvPr>
          <p:cNvSpPr txBox="1"/>
          <p:nvPr/>
        </p:nvSpPr>
        <p:spPr>
          <a:xfrm>
            <a:off x="4525780" y="6205093"/>
            <a:ext cx="1269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Xiao</a:t>
            </a:r>
            <a:r>
              <a:rPr lang="en-US" sz="1050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et al., 2019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D9CBE5-E141-3E08-DC7D-309D5CF81F97}"/>
              </a:ext>
            </a:extLst>
          </p:cNvPr>
          <p:cNvGrpSpPr/>
          <p:nvPr/>
        </p:nvGrpSpPr>
        <p:grpSpPr>
          <a:xfrm>
            <a:off x="6939094" y="1425733"/>
            <a:ext cx="5107260" cy="1941934"/>
            <a:chOff x="6939094" y="656300"/>
            <a:chExt cx="5107260" cy="1941934"/>
          </a:xfrm>
        </p:grpSpPr>
        <p:pic>
          <p:nvPicPr>
            <p:cNvPr id="10" name="Picture 9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5670AC85-DE21-8523-5541-D97024661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277" t="5336" r="2278" b="63914"/>
            <a:stretch/>
          </p:blipFill>
          <p:spPr>
            <a:xfrm>
              <a:off x="6939094" y="758283"/>
              <a:ext cx="2810108" cy="1839951"/>
            </a:xfrm>
            <a:prstGeom prst="rect">
              <a:avLst/>
            </a:prstGeom>
          </p:spPr>
        </p:pic>
        <p:pic>
          <p:nvPicPr>
            <p:cNvPr id="11" name="Picture 10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59405F8F-5D5B-F151-EBC2-F3B4234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68" t="36086" r="54809" b="38169"/>
            <a:stretch/>
          </p:blipFill>
          <p:spPr>
            <a:xfrm>
              <a:off x="9749202" y="656300"/>
              <a:ext cx="2297152" cy="15404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63E5DB-010B-7422-C388-E15FAA4DF5E0}"/>
                </a:ext>
              </a:extLst>
            </p:cNvPr>
            <p:cNvSpPr txBox="1"/>
            <p:nvPr/>
          </p:nvSpPr>
          <p:spPr>
            <a:xfrm>
              <a:off x="9845335" y="2319630"/>
              <a:ext cx="99614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000000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Zhang</a:t>
              </a:r>
              <a:r>
                <a:rPr lang="en-US" sz="1050" dirty="0">
                  <a:solidFill>
                    <a:srgbClr val="000000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, 2021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960FA9-0A90-4AAA-AE59-5B4813E1F399}"/>
              </a:ext>
            </a:extLst>
          </p:cNvPr>
          <p:cNvSpPr txBox="1"/>
          <p:nvPr/>
        </p:nvSpPr>
        <p:spPr>
          <a:xfrm>
            <a:off x="599429" y="773120"/>
            <a:ext cx="503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Ice </a:t>
            </a:r>
            <a:r>
              <a:rPr lang="de-CH" sz="2800" b="1" dirty="0" err="1"/>
              <a:t>habits</a:t>
            </a:r>
            <a:endParaRPr lang="de-CH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83E62-91B0-B19B-9D2B-86CB503E246E}"/>
              </a:ext>
            </a:extLst>
          </p:cNvPr>
          <p:cNvSpPr txBox="1"/>
          <p:nvPr/>
        </p:nvSpPr>
        <p:spPr>
          <a:xfrm>
            <a:off x="6939095" y="773120"/>
            <a:ext cx="503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err="1"/>
              <a:t>Physical</a:t>
            </a:r>
            <a:r>
              <a:rPr lang="de-CH" sz="2800" b="1" dirty="0"/>
              <a:t> </a:t>
            </a:r>
            <a:r>
              <a:rPr lang="de-CH" sz="2800" b="1" dirty="0" err="1"/>
              <a:t>processes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6708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29" y="246636"/>
            <a:ext cx="11244228" cy="969817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Limitations of current classification algorithms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8C78F356-B6BD-3FD1-67B9-385E77AC6CED}"/>
              </a:ext>
            </a:extLst>
          </p:cNvPr>
          <p:cNvSpPr txBox="1">
            <a:spLocks/>
          </p:cNvSpPr>
          <p:nvPr/>
        </p:nvSpPr>
        <p:spPr>
          <a:xfrm>
            <a:off x="11415619" y="6507640"/>
            <a:ext cx="80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z="1200" b="1" smtClean="0">
                <a:solidFill>
                  <a:schemeClr val="tx1"/>
                </a:solidFill>
              </a:rPr>
              <a:pPr/>
              <a:t>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BB4CEFA3-DE11-0F24-68DC-E65BD2E41449}"/>
              </a:ext>
            </a:extLst>
          </p:cNvPr>
          <p:cNvSpPr txBox="1">
            <a:spLocks/>
          </p:cNvSpPr>
          <p:nvPr/>
        </p:nvSpPr>
        <p:spPr>
          <a:xfrm>
            <a:off x="-57089" y="6603144"/>
            <a:ext cx="1914751" cy="22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chemeClr val="tx1"/>
                </a:solidFill>
              </a:rPr>
              <a:t>huiying.zhang@env.ethz.ch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4DE45-A7BB-60FF-2342-4F31E8800C55}"/>
              </a:ext>
            </a:extLst>
          </p:cNvPr>
          <p:cNvSpPr txBox="1"/>
          <p:nvPr/>
        </p:nvSpPr>
        <p:spPr>
          <a:xfrm>
            <a:off x="235045" y="4825608"/>
            <a:ext cx="1180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Algorithms are limited to </a:t>
            </a:r>
            <a:r>
              <a:rPr lang="en-US" sz="2800" b="1" dirty="0"/>
              <a:t>single-label</a:t>
            </a:r>
            <a:r>
              <a:rPr lang="en-US" sz="2800" dirty="0"/>
              <a:t> classification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Trade-off </a:t>
            </a:r>
            <a:r>
              <a:rPr lang="en-US" sz="2800" dirty="0"/>
              <a:t>between ice habit and physical processes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loss</a:t>
            </a:r>
            <a:r>
              <a:rPr lang="en-US" sz="2800" dirty="0">
                <a:sym typeface="Wingdings" panose="05000000000000000000" pitchFamily="2" charset="2"/>
              </a:rPr>
              <a:t> of information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60FA9-0A90-4AAA-AE59-5B4813E1F399}"/>
              </a:ext>
            </a:extLst>
          </p:cNvPr>
          <p:cNvSpPr txBox="1"/>
          <p:nvPr/>
        </p:nvSpPr>
        <p:spPr>
          <a:xfrm>
            <a:off x="5448300" y="1257343"/>
            <a:ext cx="153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err="1"/>
              <a:t>Column</a:t>
            </a:r>
            <a:r>
              <a:rPr lang="de-CH" sz="2800" b="1" dirty="0"/>
              <a:t>?</a:t>
            </a:r>
            <a:endParaRPr lang="de-CH" sz="2800" dirty="0"/>
          </a:p>
        </p:txBody>
      </p:sp>
      <p:pic>
        <p:nvPicPr>
          <p:cNvPr id="16" name="Picture 15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AC6CF41C-EA87-1718-7802-BAFE085E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5" y="1096820"/>
            <a:ext cx="3422555" cy="2936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5AF626-AD66-6505-E342-52A41DA5CF63}"/>
              </a:ext>
            </a:extLst>
          </p:cNvPr>
          <p:cNvSpPr txBox="1"/>
          <p:nvPr/>
        </p:nvSpPr>
        <p:spPr>
          <a:xfrm>
            <a:off x="5448300" y="3368835"/>
            <a:ext cx="184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/>
              <a:t>Aggregate?</a:t>
            </a:r>
            <a:endParaRPr lang="de-CH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2F5DF-3D3F-3C66-B052-6A48F087B16B}"/>
              </a:ext>
            </a:extLst>
          </p:cNvPr>
          <p:cNvSpPr txBox="1"/>
          <p:nvPr/>
        </p:nvSpPr>
        <p:spPr>
          <a:xfrm>
            <a:off x="5448300" y="2313089"/>
            <a:ext cx="133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err="1"/>
              <a:t>Rimed</a:t>
            </a:r>
            <a:r>
              <a:rPr lang="de-CH" sz="2800" b="1" dirty="0"/>
              <a:t>?</a:t>
            </a:r>
            <a:endParaRPr lang="de-CH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FC2B86-CC30-0336-FC27-9222EB2ED2A5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657600" y="2565076"/>
            <a:ext cx="1790700" cy="1065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D8300D-654B-57B6-3E4F-EB20DD92A410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3657600" y="2565076"/>
            <a:ext cx="1790700" cy="96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8ED206-F2E5-AA20-B660-4EF04B4F566C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 flipV="1">
            <a:off x="3657600" y="1518953"/>
            <a:ext cx="1790700" cy="1046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3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>
            <a:extLst>
              <a:ext uri="{FF2B5EF4-FFF2-40B4-BE49-F238E27FC236}">
                <a16:creationId xmlns:a16="http://schemas.microsoft.com/office/drawing/2014/main" id="{5A1E00E2-D1C7-B51B-65F7-1004192C5DE5}"/>
              </a:ext>
            </a:extLst>
          </p:cNvPr>
          <p:cNvSpPr/>
          <p:nvPr/>
        </p:nvSpPr>
        <p:spPr>
          <a:xfrm>
            <a:off x="6896739" y="102182"/>
            <a:ext cx="179206" cy="411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421AAC-DFE2-5BF5-BB8C-1E296F107BC1}"/>
              </a:ext>
            </a:extLst>
          </p:cNvPr>
          <p:cNvSpPr/>
          <p:nvPr/>
        </p:nvSpPr>
        <p:spPr>
          <a:xfrm>
            <a:off x="7122997" y="3847199"/>
            <a:ext cx="1055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Column</a:t>
            </a:r>
          </a:p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plate</a:t>
            </a:r>
            <a:r>
              <a:rPr lang="zh-CN" altLang="en-US" sz="1400" b="1" dirty="0">
                <a:solidFill>
                  <a:srgbClr val="161B3D"/>
                </a:solidFill>
                <a:latin typeface="Noto Sans"/>
              </a:rPr>
              <a:t> </a:t>
            </a:r>
            <a:endParaRPr lang="en-CN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5631D-441B-920D-2B17-F75888A8F494}"/>
              </a:ext>
            </a:extLst>
          </p:cNvPr>
          <p:cNvSpPr/>
          <p:nvPr/>
        </p:nvSpPr>
        <p:spPr>
          <a:xfrm>
            <a:off x="7145547" y="3104732"/>
            <a:ext cx="80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Small ice </a:t>
            </a:r>
            <a:endParaRPr lang="en-CN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19AC0E-5C2C-BB88-79C7-544EFCD0AB2F}"/>
              </a:ext>
            </a:extLst>
          </p:cNvPr>
          <p:cNvSpPr/>
          <p:nvPr/>
        </p:nvSpPr>
        <p:spPr>
          <a:xfrm>
            <a:off x="7106144" y="2364389"/>
            <a:ext cx="104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Frozen </a:t>
            </a:r>
          </a:p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droplets </a:t>
            </a:r>
            <a:endParaRPr lang="en-CN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A0128-E07C-6713-1BB3-F42698E66966}"/>
              </a:ext>
            </a:extLst>
          </p:cNvPr>
          <p:cNvSpPr/>
          <p:nvPr/>
        </p:nvSpPr>
        <p:spPr>
          <a:xfrm>
            <a:off x="7123871" y="1753988"/>
            <a:ext cx="1186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Irregular </a:t>
            </a:r>
            <a:endParaRPr lang="en-CN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9D0260-6434-A931-9E9D-C8273A250D70}"/>
              </a:ext>
            </a:extLst>
          </p:cNvPr>
          <p:cNvSpPr/>
          <p:nvPr/>
        </p:nvSpPr>
        <p:spPr>
          <a:xfrm>
            <a:off x="7115758" y="5078614"/>
            <a:ext cx="1205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Aggregate</a:t>
            </a:r>
            <a:endParaRPr lang="en-CN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2CE0A7-E821-2A4D-4F46-6E93FB74F714}"/>
              </a:ext>
            </a:extLst>
          </p:cNvPr>
          <p:cNvSpPr/>
          <p:nvPr/>
        </p:nvSpPr>
        <p:spPr>
          <a:xfrm>
            <a:off x="7122997" y="1170643"/>
            <a:ext cx="1015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Lollipop</a:t>
            </a:r>
            <a:r>
              <a:rPr lang="zh-CN" altLang="en-US" sz="1400" b="1" dirty="0">
                <a:solidFill>
                  <a:srgbClr val="161B3D"/>
                </a:solidFill>
                <a:latin typeface="Noto Sans"/>
              </a:rPr>
              <a:t> </a:t>
            </a:r>
            <a:endParaRPr lang="en-CN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5013D-01FF-C154-5682-23B8A920BA2C}"/>
              </a:ext>
            </a:extLst>
          </p:cNvPr>
          <p:cNvSpPr/>
          <p:nvPr/>
        </p:nvSpPr>
        <p:spPr>
          <a:xfrm>
            <a:off x="7122998" y="611900"/>
            <a:ext cx="683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Plate</a:t>
            </a:r>
            <a:endParaRPr lang="en-CN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B8DC68-1CFA-07A3-20E0-721B93C0E1AE}"/>
              </a:ext>
            </a:extLst>
          </p:cNvPr>
          <p:cNvSpPr/>
          <p:nvPr/>
        </p:nvSpPr>
        <p:spPr>
          <a:xfrm>
            <a:off x="7100097" y="124038"/>
            <a:ext cx="970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Column</a:t>
            </a:r>
            <a:endParaRPr lang="en-CN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B52A7-3ED1-06D3-51F5-98BAC448A0F3}"/>
              </a:ext>
            </a:extLst>
          </p:cNvPr>
          <p:cNvSpPr txBox="1"/>
          <p:nvPr/>
        </p:nvSpPr>
        <p:spPr>
          <a:xfrm>
            <a:off x="7066279" y="67780"/>
            <a:ext cx="2161616" cy="4935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pic>
        <p:nvPicPr>
          <p:cNvPr id="3" name="Picture 2" descr="A picture containing text, arthropod&#10;&#10;Description automatically generated">
            <a:extLst>
              <a:ext uri="{FF2B5EF4-FFF2-40B4-BE49-F238E27FC236}">
                <a16:creationId xmlns:a16="http://schemas.microsoft.com/office/drawing/2014/main" id="{DFC92354-2CB0-F6FD-0288-75E228C84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074" y="1863635"/>
            <a:ext cx="576950" cy="579596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69CE14DE-7E23-23EC-CC67-F72149C3C6C4}"/>
              </a:ext>
            </a:extLst>
          </p:cNvPr>
          <p:cNvSpPr/>
          <p:nvPr/>
        </p:nvSpPr>
        <p:spPr>
          <a:xfrm>
            <a:off x="6911131" y="4822942"/>
            <a:ext cx="199614" cy="16799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B9A12E-D4F5-0E23-60EB-7F9BA9E9FC42}"/>
              </a:ext>
            </a:extLst>
          </p:cNvPr>
          <p:cNvSpPr/>
          <p:nvPr/>
        </p:nvSpPr>
        <p:spPr>
          <a:xfrm>
            <a:off x="7142851" y="5965483"/>
            <a:ext cx="1205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  <a:latin typeface="Noto Sans"/>
              </a:rPr>
              <a:t>Aged</a:t>
            </a:r>
            <a:endParaRPr lang="en-CN" sz="1400" dirty="0"/>
          </a:p>
        </p:txBody>
      </p:sp>
      <p:pic>
        <p:nvPicPr>
          <p:cNvPr id="33" name="Picture 32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EF10B287-9138-4E7A-A2EF-5767E772A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9" y="2585768"/>
            <a:ext cx="2146300" cy="1841500"/>
          </a:xfrm>
          <a:prstGeom prst="rect">
            <a:avLst/>
          </a:prstGeom>
        </p:spPr>
      </p:pic>
      <p:pic>
        <p:nvPicPr>
          <p:cNvPr id="35" name="Picture 34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9865C652-5856-7083-7573-EC9FC1F07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699" y="4870805"/>
            <a:ext cx="847830" cy="727428"/>
          </a:xfrm>
          <a:prstGeom prst="rect">
            <a:avLst/>
          </a:prstGeom>
        </p:spPr>
      </p:pic>
      <p:pic>
        <p:nvPicPr>
          <p:cNvPr id="36" name="Picture 35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83DD39E4-46AE-04C7-F941-F7C09AB9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851" y="5775476"/>
            <a:ext cx="847830" cy="727428"/>
          </a:xfrm>
          <a:prstGeom prst="rect">
            <a:avLst/>
          </a:prstGeom>
        </p:spPr>
      </p:pic>
      <p:pic>
        <p:nvPicPr>
          <p:cNvPr id="37" name="Picture 36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95B0B231-842D-BE7E-859D-0EB98ADF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283" y="66340"/>
            <a:ext cx="576949" cy="4950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2A405E-648C-E080-717A-1BBABCCAEC18}"/>
              </a:ext>
            </a:extLst>
          </p:cNvPr>
          <p:cNvSpPr txBox="1"/>
          <p:nvPr/>
        </p:nvSpPr>
        <p:spPr>
          <a:xfrm>
            <a:off x="7145547" y="4849151"/>
            <a:ext cx="2082348" cy="7490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46B194-E111-7B23-1335-C0DB3DF0F83B}"/>
              </a:ext>
            </a:extLst>
          </p:cNvPr>
          <p:cNvSpPr txBox="1"/>
          <p:nvPr/>
        </p:nvSpPr>
        <p:spPr>
          <a:xfrm>
            <a:off x="7145547" y="5753823"/>
            <a:ext cx="2082348" cy="74908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pic>
        <p:nvPicPr>
          <p:cNvPr id="40" name="Picture 39" descr="A picture containing indoor, tiled, black, white&#10;&#10;Description automatically generated">
            <a:extLst>
              <a:ext uri="{FF2B5EF4-FFF2-40B4-BE49-F238E27FC236}">
                <a16:creationId xmlns:a16="http://schemas.microsoft.com/office/drawing/2014/main" id="{8CBB5F8B-C55C-8433-C3A1-A306822D2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074" y="3116702"/>
            <a:ext cx="683453" cy="656115"/>
          </a:xfrm>
          <a:prstGeom prst="rect">
            <a:avLst/>
          </a:prstGeom>
        </p:spPr>
      </p:pic>
      <p:pic>
        <p:nvPicPr>
          <p:cNvPr id="42" name="Picture 4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4F4516A-CFAA-804F-7B3D-AB6C1410A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118" y="635737"/>
            <a:ext cx="555496" cy="561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40A85CE-9CB6-4505-43E2-288BEF465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118" y="1232131"/>
            <a:ext cx="576949" cy="5513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E27BA30-2EC2-2FD4-E6CF-C858F3387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100" y="2507249"/>
            <a:ext cx="599291" cy="546926"/>
          </a:xfrm>
          <a:prstGeom prst="rect">
            <a:avLst/>
          </a:prstGeom>
        </p:spPr>
      </p:pic>
      <p:sp>
        <p:nvSpPr>
          <p:cNvPr id="48" name="Left Brace 47">
            <a:extLst>
              <a:ext uri="{FF2B5EF4-FFF2-40B4-BE49-F238E27FC236}">
                <a16:creationId xmlns:a16="http://schemas.microsoft.com/office/drawing/2014/main" id="{7BFF7103-A017-9B61-9BE8-537F438E9CED}"/>
              </a:ext>
            </a:extLst>
          </p:cNvPr>
          <p:cNvSpPr/>
          <p:nvPr/>
        </p:nvSpPr>
        <p:spPr>
          <a:xfrm flipH="1">
            <a:off x="9212300" y="248278"/>
            <a:ext cx="381863" cy="61833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2BF94B-54AC-8804-8405-877FF73F4012}"/>
              </a:ext>
            </a:extLst>
          </p:cNvPr>
          <p:cNvSpPr/>
          <p:nvPr/>
        </p:nvSpPr>
        <p:spPr>
          <a:xfrm>
            <a:off x="9695709" y="2955232"/>
            <a:ext cx="1861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161B3D"/>
                </a:solidFill>
              </a:rPr>
              <a:t>Final Habit: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8CF06A-AE82-6B87-1EA7-DEDF7D40A861}"/>
              </a:ext>
            </a:extLst>
          </p:cNvPr>
          <p:cNvSpPr/>
          <p:nvPr/>
        </p:nvSpPr>
        <p:spPr>
          <a:xfrm>
            <a:off x="9689467" y="3383203"/>
            <a:ext cx="254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61B3D"/>
                </a:solidFill>
              </a:rPr>
              <a:t>Column Aged Aggregate</a:t>
            </a:r>
            <a:endParaRPr lang="en-CN" b="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E391DF7-7074-1E0C-128E-E343B72649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148" t="49023" r="81435" b="49083"/>
          <a:stretch/>
        </p:blipFill>
        <p:spPr>
          <a:xfrm>
            <a:off x="2729703" y="3424703"/>
            <a:ext cx="693797" cy="655665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26E1EC3-5414-441A-B419-2B61D9254025}"/>
              </a:ext>
            </a:extLst>
          </p:cNvPr>
          <p:cNvSpPr/>
          <p:nvPr/>
        </p:nvSpPr>
        <p:spPr>
          <a:xfrm>
            <a:off x="3708604" y="3319151"/>
            <a:ext cx="1639672" cy="822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Hidden </a:t>
            </a:r>
          </a:p>
          <a:p>
            <a:pPr algn="ctr"/>
            <a:r>
              <a:rPr lang="en-CH" dirty="0"/>
              <a:t>Layers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5AA4395-CDCF-A42F-54DC-610EB76524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148" t="49023" r="81435" b="49083"/>
          <a:stretch/>
        </p:blipFill>
        <p:spPr>
          <a:xfrm flipV="1">
            <a:off x="5871118" y="1653653"/>
            <a:ext cx="538016" cy="5084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E4B1CD0-3506-EADB-C70A-C6DCD0BA0B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148" t="49023" r="81435" b="49083"/>
          <a:stretch/>
        </p:blipFill>
        <p:spPr>
          <a:xfrm flipV="1">
            <a:off x="5907960" y="5408700"/>
            <a:ext cx="538016" cy="508446"/>
          </a:xfrm>
          <a:prstGeom prst="rect">
            <a:avLst/>
          </a:prstGeom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9F16CC9D-5531-46CA-A5C4-E83D783D2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8" t="14131" r="1386" b="38658"/>
          <a:stretch/>
        </p:blipFill>
        <p:spPr bwMode="auto">
          <a:xfrm>
            <a:off x="6433200" y="1170643"/>
            <a:ext cx="463540" cy="16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0CFCD22F-A3F0-3D62-8573-1486C8640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8" t="14130" r="735" b="38658"/>
          <a:stretch/>
        </p:blipFill>
        <p:spPr bwMode="auto">
          <a:xfrm>
            <a:off x="6343995" y="4993059"/>
            <a:ext cx="525895" cy="16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0B1237E0-54AE-4834-6D3F-A43EC621E941}"/>
              </a:ext>
            </a:extLst>
          </p:cNvPr>
          <p:cNvSpPr/>
          <p:nvPr/>
        </p:nvSpPr>
        <p:spPr>
          <a:xfrm>
            <a:off x="5632121" y="1856094"/>
            <a:ext cx="189616" cy="38442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388802-8322-8780-E824-9384BE8E6DC6}"/>
              </a:ext>
            </a:extLst>
          </p:cNvPr>
          <p:cNvSpPr/>
          <p:nvPr/>
        </p:nvSpPr>
        <p:spPr>
          <a:xfrm>
            <a:off x="5271060" y="890380"/>
            <a:ext cx="1833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</a:rPr>
              <a:t>Basic Habit Classifier</a:t>
            </a:r>
            <a:endParaRPr lang="en-CN" sz="1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C2111E-27ED-048D-456F-5FD58C963FAF}"/>
              </a:ext>
            </a:extLst>
          </p:cNvPr>
          <p:cNvSpPr/>
          <p:nvPr/>
        </p:nvSpPr>
        <p:spPr>
          <a:xfrm>
            <a:off x="5797487" y="4475419"/>
            <a:ext cx="1708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61B3D"/>
                </a:solidFill>
              </a:rPr>
              <a:t>Physical Processes </a:t>
            </a:r>
          </a:p>
          <a:p>
            <a:r>
              <a:rPr lang="en-US" sz="1400" b="1" dirty="0">
                <a:solidFill>
                  <a:srgbClr val="161B3D"/>
                </a:solidFill>
              </a:rPr>
              <a:t>Classifier</a:t>
            </a:r>
            <a:endParaRPr lang="en-CN" sz="1400" dirty="0"/>
          </a:p>
        </p:txBody>
      </p:sp>
      <p:pic>
        <p:nvPicPr>
          <p:cNvPr id="4" name="Picture 3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D0E41C1D-86FE-969B-155E-82BBF8675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0937" y="3898441"/>
            <a:ext cx="705280" cy="6922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3FF298B-5BE8-8145-8C63-5ABF1F5DE312}"/>
              </a:ext>
            </a:extLst>
          </p:cNvPr>
          <p:cNvSpPr/>
          <p:nvPr/>
        </p:nvSpPr>
        <p:spPr>
          <a:xfrm>
            <a:off x="975821" y="2213743"/>
            <a:ext cx="80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61B3D"/>
                </a:solidFill>
              </a:rPr>
              <a:t>Input</a:t>
            </a:r>
            <a:endParaRPr lang="en-CN" sz="20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848C464-4047-E5DE-23ED-25C58536262F}"/>
              </a:ext>
            </a:extLst>
          </p:cNvPr>
          <p:cNvSpPr txBox="1">
            <a:spLocks/>
          </p:cNvSpPr>
          <p:nvPr/>
        </p:nvSpPr>
        <p:spPr>
          <a:xfrm>
            <a:off x="-57089" y="-350488"/>
            <a:ext cx="5080930" cy="2297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Solution: </a:t>
            </a:r>
            <a:r>
              <a:rPr lang="en-US" altLang="zh-CN" sz="4000" dirty="0"/>
              <a:t>A multi-label</a:t>
            </a:r>
          </a:p>
          <a:p>
            <a:r>
              <a:rPr lang="en-US" altLang="zh-CN" sz="4000" dirty="0"/>
              <a:t>classification algorithm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4" name="Slide Number Placeholder 6">
            <a:extLst>
              <a:ext uri="{FF2B5EF4-FFF2-40B4-BE49-F238E27FC236}">
                <a16:creationId xmlns:a16="http://schemas.microsoft.com/office/drawing/2014/main" id="{EA2CA998-0EB1-7799-A3FC-7B7FEA358495}"/>
              </a:ext>
            </a:extLst>
          </p:cNvPr>
          <p:cNvSpPr txBox="1">
            <a:spLocks/>
          </p:cNvSpPr>
          <p:nvPr/>
        </p:nvSpPr>
        <p:spPr>
          <a:xfrm>
            <a:off x="11415619" y="6507640"/>
            <a:ext cx="80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z="1200" b="1" smtClean="0">
                <a:solidFill>
                  <a:schemeClr val="tx1"/>
                </a:solidFill>
              </a:rPr>
              <a:pPr/>
              <a:t>5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73D87F31-F529-DB7A-1A05-5B723BE82F7E}"/>
              </a:ext>
            </a:extLst>
          </p:cNvPr>
          <p:cNvSpPr txBox="1">
            <a:spLocks/>
          </p:cNvSpPr>
          <p:nvPr/>
        </p:nvSpPr>
        <p:spPr>
          <a:xfrm>
            <a:off x="-57089" y="6603144"/>
            <a:ext cx="1914751" cy="22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chemeClr val="tx1"/>
                </a:solidFill>
              </a:rPr>
              <a:t>huiying.zhang@env.ethz.ch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6" grpId="0" animBg="1"/>
      <p:bldP spid="27" grpId="0"/>
      <p:bldP spid="38" grpId="0" animBg="1"/>
      <p:bldP spid="39" grpId="0" animBg="1"/>
      <p:bldP spid="48" grpId="0" animBg="1"/>
      <p:bldP spid="49" grpId="0"/>
      <p:bldP spid="47" grpId="0"/>
      <p:bldP spid="50" grpId="0" animBg="1"/>
      <p:bldP spid="58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6">
            <a:extLst>
              <a:ext uri="{FF2B5EF4-FFF2-40B4-BE49-F238E27FC236}">
                <a16:creationId xmlns:a16="http://schemas.microsoft.com/office/drawing/2014/main" id="{8CE44BB3-7144-EB71-6663-F26A146A3405}"/>
              </a:ext>
            </a:extLst>
          </p:cNvPr>
          <p:cNvSpPr txBox="1">
            <a:spLocks/>
          </p:cNvSpPr>
          <p:nvPr/>
        </p:nvSpPr>
        <p:spPr>
          <a:xfrm>
            <a:off x="11415619" y="6507640"/>
            <a:ext cx="808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z="1200" b="1" smtClean="0">
                <a:solidFill>
                  <a:schemeClr val="tx1"/>
                </a:solidFill>
              </a:rPr>
              <a:pPr/>
              <a:t>6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D6A62BA-411F-5450-9873-4C507069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41" y="353773"/>
            <a:ext cx="10484871" cy="969817"/>
          </a:xfrm>
        </p:spPr>
        <p:txBody>
          <a:bodyPr>
            <a:noAutofit/>
          </a:bodyPr>
          <a:lstStyle/>
          <a:p>
            <a:r>
              <a:rPr lang="en-CH" sz="4000" b="1" dirty="0"/>
              <a:t>Results and Conclusions</a:t>
            </a:r>
            <a:br>
              <a:rPr lang="en-CH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6AA1A6B5-056C-E3D1-F570-6278CECE5BFC}"/>
              </a:ext>
            </a:extLst>
          </p:cNvPr>
          <p:cNvSpPr txBox="1">
            <a:spLocks/>
          </p:cNvSpPr>
          <p:nvPr/>
        </p:nvSpPr>
        <p:spPr>
          <a:xfrm>
            <a:off x="-57089" y="6603144"/>
            <a:ext cx="1914751" cy="222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>
                <a:solidFill>
                  <a:schemeClr val="tx1"/>
                </a:solidFill>
              </a:rPr>
              <a:t>huiying.zhang@env.ethz.ch</a:t>
            </a:r>
            <a:endParaRPr lang="de-CH" dirty="0">
              <a:solidFill>
                <a:schemeClr val="tx1"/>
              </a:solidFill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BA22C6D-59D8-6B9C-F401-A31B9F30E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75299"/>
              </p:ext>
            </p:extLst>
          </p:nvPr>
        </p:nvGraphicFramePr>
        <p:xfrm>
          <a:off x="698240" y="1122858"/>
          <a:ext cx="7798990" cy="9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1233">
                  <a:extLst>
                    <a:ext uri="{9D8B030D-6E8A-4147-A177-3AD203B41FA5}">
                      <a16:colId xmlns:a16="http://schemas.microsoft.com/office/drawing/2014/main" val="1969947125"/>
                    </a:ext>
                  </a:extLst>
                </a:gridCol>
                <a:gridCol w="4627757">
                  <a:extLst>
                    <a:ext uri="{9D8B030D-6E8A-4147-A177-3AD203B41FA5}">
                      <a16:colId xmlns:a16="http://schemas.microsoft.com/office/drawing/2014/main" val="195052095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spc="50" baseline="0" dirty="0">
                          <a:solidFill>
                            <a:schemeClr val="bg1"/>
                          </a:solidFill>
                        </a:rPr>
                        <a:t>Overall accuracy habit</a:t>
                      </a:r>
                      <a:endParaRPr lang="en-CN" sz="2400" b="1" kern="1200" spc="50" baseline="0" dirty="0">
                        <a:solidFill>
                          <a:schemeClr val="bg1"/>
                        </a:solidFill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spc="50" baseline="0" dirty="0">
                          <a:solidFill>
                            <a:schemeClr val="bg1"/>
                          </a:solidFill>
                          <a:latin typeface="+mn-lt"/>
                        </a:rPr>
                        <a:t>Overall accuracy physical process</a:t>
                      </a:r>
                      <a:endParaRPr lang="en-CN" sz="2400" b="1" kern="1200" spc="5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929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2400" dirty="0">
                          <a:solidFill>
                            <a:schemeClr val="tx1"/>
                          </a:solidFill>
                        </a:rPr>
                        <a:t>79.6</a:t>
                      </a:r>
                      <a:r>
                        <a:rPr lang="en-CH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C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77.8%</a:t>
                      </a:r>
                      <a:endParaRPr lang="en-C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98661"/>
                  </a:ext>
                </a:extLst>
              </a:tr>
            </a:tbl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87B2CE53-0C1D-4EF2-F304-50DE20D53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921" y="4728098"/>
            <a:ext cx="1328921" cy="1420121"/>
          </a:xfrm>
          <a:prstGeom prst="rect">
            <a:avLst/>
          </a:prstGeom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1728DB0-41A4-799C-196A-0D6F9B28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0" y="2569812"/>
            <a:ext cx="9138437" cy="38756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multi-label classification algorithm to infer </a:t>
            </a:r>
            <a:r>
              <a:rPr lang="en-GB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ice crystal habits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microphysical processes </a:t>
            </a:r>
            <a:r>
              <a:rPr lang="en-GB" dirty="0"/>
              <a:t>was developed</a:t>
            </a:r>
          </a:p>
          <a:p>
            <a:endParaRPr lang="en-GB" dirty="0"/>
          </a:p>
          <a:p>
            <a:r>
              <a:rPr lang="en-US" dirty="0"/>
              <a:t>The best model achieved an overall accuracy of </a:t>
            </a:r>
            <a:r>
              <a:rPr lang="en-US" altLang="zh-CN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80%</a:t>
            </a:r>
            <a:r>
              <a:rPr lang="en-US" altLang="zh-CN" spc="100" dirty="0">
                <a:solidFill>
                  <a:srgbClr val="FF0000"/>
                </a:solidFill>
              </a:rPr>
              <a:t> </a:t>
            </a:r>
            <a:r>
              <a:rPr lang="en-US" altLang="zh-CN" spc="100" dirty="0"/>
              <a:t>for</a:t>
            </a:r>
            <a:r>
              <a:rPr lang="en-US" altLang="zh-CN" spc="100" dirty="0">
                <a:solidFill>
                  <a:srgbClr val="FF0000"/>
                </a:solidFill>
              </a:rPr>
              <a:t> </a:t>
            </a:r>
            <a:r>
              <a:rPr lang="en-US" altLang="zh-CN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basic habit </a:t>
            </a:r>
            <a:r>
              <a:rPr lang="en-US" altLang="zh-CN" spc="100" dirty="0"/>
              <a:t>and</a:t>
            </a:r>
            <a:r>
              <a:rPr lang="en-US" altLang="zh-CN" spc="100" dirty="0">
                <a:solidFill>
                  <a:srgbClr val="FF0000"/>
                </a:solidFill>
              </a:rPr>
              <a:t> </a:t>
            </a:r>
            <a:r>
              <a:rPr lang="en-US" altLang="zh-CN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physical processes</a:t>
            </a:r>
          </a:p>
          <a:p>
            <a:endParaRPr lang="en-US" spc="100" dirty="0">
              <a:solidFill>
                <a:srgbClr val="FF0000"/>
              </a:solidFill>
            </a:endParaRPr>
          </a:p>
          <a:p>
            <a:r>
              <a:rPr lang="en-US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’Liberates’</a:t>
            </a:r>
            <a:r>
              <a:rPr lang="en-US" spc="100" dirty="0">
                <a:solidFill>
                  <a:srgbClr val="FF0000"/>
                </a:solidFill>
              </a:rPr>
              <a:t> </a:t>
            </a:r>
            <a:r>
              <a:rPr lang="en-US" dirty="0"/>
              <a:t>us from the tedious </a:t>
            </a:r>
            <a:r>
              <a:rPr lang="en-US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hand-labeling</a:t>
            </a:r>
            <a:r>
              <a:rPr lang="en-US" dirty="0"/>
              <a:t> process and improves understanding and representation of </a:t>
            </a:r>
            <a:r>
              <a:rPr lang="en-US" b="1" spc="30" dirty="0">
                <a:solidFill>
                  <a:srgbClr val="0070C0"/>
                </a:solidFill>
                <a:cs typeface="Times New Roman" panose="02020603050405020304" pitchFamily="18" charset="0"/>
              </a:rPr>
              <a:t>microphysical processes</a:t>
            </a:r>
          </a:p>
        </p:txBody>
      </p:sp>
      <p:pic>
        <p:nvPicPr>
          <p:cNvPr id="57" name="Picture 56" descr="A picture containing weapon, gear&#10;&#10;Description automatically generated">
            <a:extLst>
              <a:ext uri="{FF2B5EF4-FFF2-40B4-BE49-F238E27FC236}">
                <a16:creationId xmlns:a16="http://schemas.microsoft.com/office/drawing/2014/main" id="{69CA918E-A2AA-DE2F-5D8E-5F8B4099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677" y="1428912"/>
            <a:ext cx="1807992" cy="155123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B1163957-D53D-34F6-2654-D7C162D8A558}"/>
              </a:ext>
            </a:extLst>
          </p:cNvPr>
          <p:cNvSpPr/>
          <p:nvPr/>
        </p:nvSpPr>
        <p:spPr>
          <a:xfrm>
            <a:off x="9836677" y="1093432"/>
            <a:ext cx="2088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161B3D"/>
                </a:solidFill>
                <a:latin typeface="Noto Sans"/>
              </a:rPr>
              <a:t>Column Aged Aggregate</a:t>
            </a:r>
            <a:endParaRPr lang="en-CN" sz="1200" b="1" dirty="0"/>
          </a:p>
        </p:txBody>
      </p:sp>
    </p:spTree>
    <p:extLst>
      <p:ext uri="{BB962C8B-B14F-4D97-AF65-F5344CB8AC3E}">
        <p14:creationId xmlns:p14="http://schemas.microsoft.com/office/powerpoint/2010/main" val="19993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352</Words>
  <Application>Microsoft Macintosh PowerPoint</Application>
  <PresentationFormat>Widescreen</PresentationFormat>
  <Paragraphs>75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Futura Medium</vt:lpstr>
      <vt:lpstr>Noto Sans</vt:lpstr>
      <vt:lpstr>Open Sans</vt:lpstr>
      <vt:lpstr>Times</vt:lpstr>
      <vt:lpstr>Office Theme</vt:lpstr>
      <vt:lpstr> Deep-learning based classification of ice crystals: habits and microphysical processes </vt:lpstr>
      <vt:lpstr>Motivation: What can we learn from ice crystal images?  </vt:lpstr>
      <vt:lpstr>How were ice crystal images classified before?  </vt:lpstr>
      <vt:lpstr>Limitations of current classification algorithms </vt:lpstr>
      <vt:lpstr>PowerPoint Presentation</vt:lpstr>
      <vt:lpstr>Results and 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Classification Algorithm for Ice Crystal Habit by Using Deep Learning</dc:title>
  <dc:creator>happy5010</dc:creator>
  <cp:lastModifiedBy>happy5010</cp:lastModifiedBy>
  <cp:revision>58</cp:revision>
  <cp:lastPrinted>2022-05-24T13:33:32Z</cp:lastPrinted>
  <dcterms:created xsi:type="dcterms:W3CDTF">2022-05-12T19:55:33Z</dcterms:created>
  <dcterms:modified xsi:type="dcterms:W3CDTF">2022-05-24T21:21:26Z</dcterms:modified>
</cp:coreProperties>
</file>